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2" r:id="rId4"/>
    <p:sldId id="258" r:id="rId5"/>
    <p:sldId id="277" r:id="rId6"/>
    <p:sldId id="259" r:id="rId7"/>
    <p:sldId id="275" r:id="rId8"/>
    <p:sldId id="261" r:id="rId9"/>
    <p:sldId id="260" r:id="rId10"/>
    <p:sldId id="262" r:id="rId11"/>
    <p:sldId id="263" r:id="rId12"/>
    <p:sldId id="265" r:id="rId13"/>
    <p:sldId id="266" r:id="rId14"/>
    <p:sldId id="271" r:id="rId15"/>
    <p:sldId id="268" r:id="rId16"/>
    <p:sldId id="269" r:id="rId17"/>
    <p:sldId id="270"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44A90-ED3D-4F54-923D-ACC64FF184B7}"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166112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131378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2175244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822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211903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44A90-ED3D-4F54-923D-ACC64FF184B7}"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672220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44A90-ED3D-4F54-923D-ACC64FF184B7}"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3542381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44A90-ED3D-4F54-923D-ACC64FF184B7}"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78406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44A90-ED3D-4F54-923D-ACC64FF184B7}"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427966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44A90-ED3D-4F54-923D-ACC64FF184B7}"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349956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44A90-ED3D-4F54-923D-ACC64FF184B7}"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253440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319725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44A90-ED3D-4F54-923D-ACC64FF184B7}"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145318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44A90-ED3D-4F54-923D-ACC64FF184B7}"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37635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44A90-ED3D-4F54-923D-ACC64FF184B7}" type="datetimeFigureOut">
              <a:rPr lang="en-IN" smtClean="0"/>
              <a:t>20-07-2023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270042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280290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44A90-ED3D-4F54-923D-ACC64FF184B7}"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6ACC-DD9A-43D1-A74B-6463F99F3178}" type="slidenum">
              <a:rPr lang="en-IN" smtClean="0"/>
              <a:t>‹#›</a:t>
            </a:fld>
            <a:endParaRPr lang="en-IN"/>
          </a:p>
        </p:txBody>
      </p:sp>
    </p:spTree>
    <p:extLst>
      <p:ext uri="{BB962C8B-B14F-4D97-AF65-F5344CB8AC3E}">
        <p14:creationId xmlns:p14="http://schemas.microsoft.com/office/powerpoint/2010/main" val="365477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ED44A90-ED3D-4F54-923D-ACC64FF184B7}" type="datetimeFigureOut">
              <a:rPr lang="en-IN" smtClean="0"/>
              <a:t>20-07-2023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6876ACC-DD9A-43D1-A74B-6463F99F3178}" type="slidenum">
              <a:rPr lang="en-IN" smtClean="0"/>
              <a:t>‹#›</a:t>
            </a:fld>
            <a:endParaRPr lang="en-IN"/>
          </a:p>
        </p:txBody>
      </p:sp>
    </p:spTree>
    <p:extLst>
      <p:ext uri="{BB962C8B-B14F-4D97-AF65-F5344CB8AC3E}">
        <p14:creationId xmlns:p14="http://schemas.microsoft.com/office/powerpoint/2010/main" val="219228589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4ACD-B71F-B92B-5BF5-8584DAE8BA7D}"/>
              </a:ext>
            </a:extLst>
          </p:cNvPr>
          <p:cNvSpPr>
            <a:spLocks noGrp="1"/>
          </p:cNvSpPr>
          <p:nvPr>
            <p:ph type="ctrTitle"/>
          </p:nvPr>
        </p:nvSpPr>
        <p:spPr>
          <a:xfrm>
            <a:off x="462116" y="2576052"/>
            <a:ext cx="10933471" cy="2517058"/>
          </a:xfrm>
        </p:spPr>
        <p:txBody>
          <a:bodyPr>
            <a:noAutofit/>
          </a:bodyPr>
          <a:lstStyle/>
          <a:p>
            <a:pPr algn="ctr"/>
            <a:r>
              <a:rPr lang="en-IN" sz="5400" dirty="0"/>
              <a:t>Exception Handling  </a:t>
            </a:r>
            <a:br>
              <a:rPr lang="en-IN" sz="5400" dirty="0"/>
            </a:br>
            <a:r>
              <a:rPr lang="en-IN" sz="5400" dirty="0"/>
              <a:t>java Annotations </a:t>
            </a:r>
            <a:br>
              <a:rPr lang="en-IN" sz="5400" dirty="0"/>
            </a:br>
            <a:r>
              <a:rPr lang="en-IN" sz="5400" dirty="0" err="1"/>
              <a:t>javadoc</a:t>
            </a:r>
            <a:endParaRPr lang="en-IN" sz="5400" dirty="0"/>
          </a:p>
        </p:txBody>
      </p:sp>
      <p:sp>
        <p:nvSpPr>
          <p:cNvPr id="4" name="Title 1">
            <a:extLst>
              <a:ext uri="{FF2B5EF4-FFF2-40B4-BE49-F238E27FC236}">
                <a16:creationId xmlns:a16="http://schemas.microsoft.com/office/drawing/2014/main" id="{C4322CB2-8248-9BEB-E4ED-A2658CC2C029}"/>
              </a:ext>
            </a:extLst>
          </p:cNvPr>
          <p:cNvSpPr txBox="1">
            <a:spLocks/>
          </p:cNvSpPr>
          <p:nvPr/>
        </p:nvSpPr>
        <p:spPr>
          <a:xfrm>
            <a:off x="1268363" y="5257801"/>
            <a:ext cx="10127224" cy="929148"/>
          </a:xfrm>
          <a:prstGeom prst="rect">
            <a:avLst/>
          </a:prstGeom>
        </p:spPr>
        <p:txBody>
          <a:bodyPr vert="horz" wrap="none" lIns="91440" tIns="45720" rIns="91440" bIns="45720" rtlCol="0" anchor="t">
            <a:normAutofit fontScale="97500"/>
          </a:bodyPr>
          <a:lstStyle>
            <a:lvl1pPr algn="l"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r"/>
            <a:r>
              <a:rPr lang="en-IN" sz="3200" dirty="0">
                <a:latin typeface="+mn-lt"/>
              </a:rPr>
              <a:t>-  Priyanka Gadwe</a:t>
            </a:r>
          </a:p>
        </p:txBody>
      </p:sp>
      <p:sp>
        <p:nvSpPr>
          <p:cNvPr id="5" name="Title 1">
            <a:extLst>
              <a:ext uri="{FF2B5EF4-FFF2-40B4-BE49-F238E27FC236}">
                <a16:creationId xmlns:a16="http://schemas.microsoft.com/office/drawing/2014/main" id="{D0421CCC-2EAB-C06B-C2BC-F94D10BDD15B}"/>
              </a:ext>
            </a:extLst>
          </p:cNvPr>
          <p:cNvSpPr txBox="1">
            <a:spLocks/>
          </p:cNvSpPr>
          <p:nvPr/>
        </p:nvSpPr>
        <p:spPr>
          <a:xfrm>
            <a:off x="668595" y="973395"/>
            <a:ext cx="10127224" cy="973392"/>
          </a:xfrm>
          <a:prstGeom prst="rect">
            <a:avLst/>
          </a:prstGeom>
        </p:spPr>
        <p:txBody>
          <a:bodyPr vert="horz" wrap="none" lIns="91440" tIns="45720" rIns="91440" bIns="45720" rtlCol="0" anchor="t">
            <a:noAutofit/>
          </a:bodyPr>
          <a:lstStyle>
            <a:lvl1pPr algn="l"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ctr"/>
            <a:r>
              <a:rPr lang="en-IN" sz="4400" dirty="0"/>
              <a:t>Java   Session - III </a:t>
            </a:r>
          </a:p>
          <a:p>
            <a:pPr algn="ctr"/>
            <a:r>
              <a:rPr lang="en-IN" sz="4400" dirty="0"/>
              <a:t>on</a:t>
            </a:r>
          </a:p>
        </p:txBody>
      </p:sp>
      <p:pic>
        <p:nvPicPr>
          <p:cNvPr id="6" name="Google Shape;87;p13">
            <a:extLst>
              <a:ext uri="{FF2B5EF4-FFF2-40B4-BE49-F238E27FC236}">
                <a16:creationId xmlns:a16="http://schemas.microsoft.com/office/drawing/2014/main" id="{7B4D6FA7-5225-FFD1-C400-A2B784C16F0A}"/>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365834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ECA5-DEAB-8A9B-AA2E-38C21824DF61}"/>
              </a:ext>
            </a:extLst>
          </p:cNvPr>
          <p:cNvSpPr>
            <a:spLocks noGrp="1"/>
          </p:cNvSpPr>
          <p:nvPr>
            <p:ph type="title"/>
          </p:nvPr>
        </p:nvSpPr>
        <p:spPr/>
        <p:txBody>
          <a:bodyPr/>
          <a:lstStyle/>
          <a:p>
            <a:r>
              <a:rPr lang="en-IN" dirty="0"/>
              <a:t>List of Annotations </a:t>
            </a:r>
          </a:p>
        </p:txBody>
      </p:sp>
      <p:sp>
        <p:nvSpPr>
          <p:cNvPr id="3" name="Content Placeholder 2">
            <a:extLst>
              <a:ext uri="{FF2B5EF4-FFF2-40B4-BE49-F238E27FC236}">
                <a16:creationId xmlns:a16="http://schemas.microsoft.com/office/drawing/2014/main" id="{610EDE87-8FAF-DA25-5AAF-AB0C6A7F417D}"/>
              </a:ext>
            </a:extLst>
          </p:cNvPr>
          <p:cNvSpPr>
            <a:spLocks noGrp="1"/>
          </p:cNvSpPr>
          <p:nvPr>
            <p:ph idx="1"/>
          </p:nvPr>
        </p:nvSpPr>
        <p:spPr/>
        <p:txBody>
          <a:bodyPr>
            <a:normAutofit fontScale="92500" lnSpcReduction="20000"/>
          </a:bodyPr>
          <a:lstStyle/>
          <a:p>
            <a:r>
              <a:rPr lang="en-US" dirty="0"/>
              <a:t>Built-In Java Annotations used in Java code</a:t>
            </a:r>
          </a:p>
          <a:p>
            <a:pPr marL="0" indent="0">
              <a:buNone/>
            </a:pPr>
            <a:r>
              <a:rPr lang="en-US" dirty="0"/>
              <a:t>	@Override</a:t>
            </a:r>
          </a:p>
          <a:p>
            <a:pPr marL="0" indent="0">
              <a:buNone/>
            </a:pPr>
            <a:r>
              <a:rPr lang="en-US" dirty="0"/>
              <a:t>	@SuppressWarnings</a:t>
            </a:r>
          </a:p>
          <a:p>
            <a:pPr marL="0" indent="0">
              <a:buNone/>
            </a:pPr>
            <a:r>
              <a:rPr lang="en-US" dirty="0"/>
              <a:t>	@Deprecated</a:t>
            </a:r>
          </a:p>
          <a:p>
            <a:pPr marL="0" indent="0">
              <a:buNone/>
            </a:pPr>
            <a:endParaRPr lang="en-US" dirty="0"/>
          </a:p>
          <a:p>
            <a:r>
              <a:rPr lang="en-US" dirty="0"/>
              <a:t> Built-In Java Annotations used in other annotations</a:t>
            </a:r>
          </a:p>
          <a:p>
            <a:pPr marL="0" indent="0">
              <a:buNone/>
            </a:pPr>
            <a:r>
              <a:rPr lang="en-US" dirty="0"/>
              <a:t>	@Target</a:t>
            </a:r>
          </a:p>
          <a:p>
            <a:pPr marL="0" indent="0">
              <a:buNone/>
            </a:pPr>
            <a:r>
              <a:rPr lang="en-US" dirty="0"/>
              <a:t>	@Retention</a:t>
            </a:r>
          </a:p>
          <a:p>
            <a:pPr marL="0" indent="0">
              <a:buNone/>
            </a:pPr>
            <a:r>
              <a:rPr lang="en-US" dirty="0"/>
              <a:t>	@Inherited</a:t>
            </a:r>
          </a:p>
          <a:p>
            <a:pPr marL="0" indent="0">
              <a:buNone/>
            </a:pPr>
            <a:r>
              <a:rPr lang="en-US" dirty="0"/>
              <a:t>	@Documented</a:t>
            </a:r>
          </a:p>
          <a:p>
            <a:pPr marL="0" indent="0">
              <a:buNone/>
            </a:pPr>
            <a:endParaRPr lang="en-US" dirty="0"/>
          </a:p>
        </p:txBody>
      </p:sp>
      <p:pic>
        <p:nvPicPr>
          <p:cNvPr id="4" name="Google Shape;87;p13">
            <a:extLst>
              <a:ext uri="{FF2B5EF4-FFF2-40B4-BE49-F238E27FC236}">
                <a16:creationId xmlns:a16="http://schemas.microsoft.com/office/drawing/2014/main" id="{CE5B9AF5-DD7F-AB99-78D4-C25D52D717FE}"/>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307710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ECA5-DEAB-8A9B-AA2E-38C21824DF61}"/>
              </a:ext>
            </a:extLst>
          </p:cNvPr>
          <p:cNvSpPr>
            <a:spLocks noGrp="1"/>
          </p:cNvSpPr>
          <p:nvPr>
            <p:ph type="title"/>
          </p:nvPr>
        </p:nvSpPr>
        <p:spPr/>
        <p:txBody>
          <a:bodyPr/>
          <a:lstStyle/>
          <a:p>
            <a:r>
              <a:rPr lang="en-IN" dirty="0"/>
              <a:t>List of Annotations </a:t>
            </a:r>
          </a:p>
        </p:txBody>
      </p:sp>
      <p:sp>
        <p:nvSpPr>
          <p:cNvPr id="3" name="Content Placeholder 2">
            <a:extLst>
              <a:ext uri="{FF2B5EF4-FFF2-40B4-BE49-F238E27FC236}">
                <a16:creationId xmlns:a16="http://schemas.microsoft.com/office/drawing/2014/main" id="{610EDE87-8FAF-DA25-5AAF-AB0C6A7F417D}"/>
              </a:ext>
            </a:extLst>
          </p:cNvPr>
          <p:cNvSpPr>
            <a:spLocks noGrp="1"/>
          </p:cNvSpPr>
          <p:nvPr>
            <p:ph idx="1"/>
          </p:nvPr>
        </p:nvSpPr>
        <p:spPr/>
        <p:txBody>
          <a:bodyPr>
            <a:normAutofit fontScale="92500" lnSpcReduction="20000"/>
          </a:bodyPr>
          <a:lstStyle/>
          <a:p>
            <a:pPr marL="0" indent="0">
              <a:buNone/>
            </a:pPr>
            <a:r>
              <a:rPr lang="en-US" dirty="0"/>
              <a:t>@Deprecated</a:t>
            </a:r>
          </a:p>
          <a:p>
            <a:pPr marL="0" indent="0">
              <a:buNone/>
            </a:pPr>
            <a:r>
              <a:rPr lang="en-US" dirty="0"/>
              <a:t>This annotation marks that this method is deprecated so compiler prints warning. It informs user that it may be removed in the future versions. So, it is better not to use such methods.</a:t>
            </a:r>
          </a:p>
          <a:p>
            <a:pPr marL="514350" indent="-514350">
              <a:buFont typeface="+mj-lt"/>
              <a:buAutoNum type="alphaLcPeriod"/>
            </a:pPr>
            <a:endParaRPr lang="en-US" dirty="0"/>
          </a:p>
          <a:p>
            <a:pPr marL="0" indent="0">
              <a:buNone/>
            </a:pPr>
            <a:r>
              <a:rPr lang="en-US" dirty="0"/>
              <a:t>@Override</a:t>
            </a:r>
          </a:p>
          <a:p>
            <a:pPr marL="0" indent="0">
              <a:buNone/>
            </a:pPr>
            <a:r>
              <a:rPr lang="en-US" dirty="0"/>
              <a:t>This  annotation assures that the subclass method is overriding the parent class method. If it is not so, compile time error occurs.</a:t>
            </a:r>
          </a:p>
          <a:p>
            <a:pPr marL="0" indent="0">
              <a:buNone/>
            </a:pPr>
            <a:endParaRPr lang="en-IN" dirty="0"/>
          </a:p>
          <a:p>
            <a:pPr marL="0" indent="0">
              <a:buNone/>
            </a:pPr>
            <a:r>
              <a:rPr lang="en-US" dirty="0"/>
              <a:t>@SuppressWarnings</a:t>
            </a:r>
          </a:p>
          <a:p>
            <a:pPr marL="0" indent="0">
              <a:buNone/>
            </a:pPr>
            <a:r>
              <a:rPr lang="en-US" dirty="0"/>
              <a:t>This annotation is used to suppress warnings issued by the compiler.</a:t>
            </a:r>
            <a:endParaRPr lang="en-IN" dirty="0"/>
          </a:p>
        </p:txBody>
      </p:sp>
      <p:pic>
        <p:nvPicPr>
          <p:cNvPr id="4" name="Google Shape;87;p13">
            <a:extLst>
              <a:ext uri="{FF2B5EF4-FFF2-40B4-BE49-F238E27FC236}">
                <a16:creationId xmlns:a16="http://schemas.microsoft.com/office/drawing/2014/main" id="{AD994317-D4B5-1605-3810-4FC528268521}"/>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28704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2742-2A50-3092-59BD-92F972877B8D}"/>
              </a:ext>
            </a:extLst>
          </p:cNvPr>
          <p:cNvSpPr>
            <a:spLocks noGrp="1"/>
          </p:cNvSpPr>
          <p:nvPr>
            <p:ph type="title"/>
          </p:nvPr>
        </p:nvSpPr>
        <p:spPr>
          <a:xfrm>
            <a:off x="422787" y="365125"/>
            <a:ext cx="10932601" cy="3803752"/>
          </a:xfrm>
        </p:spPr>
        <p:txBody>
          <a:bodyPr>
            <a:normAutofit/>
          </a:bodyPr>
          <a:lstStyle/>
          <a:p>
            <a:pPr algn="ctr"/>
            <a:br>
              <a:rPr lang="en-IN" sz="6000" dirty="0"/>
            </a:br>
            <a:r>
              <a:rPr lang="en-IN" sz="6000" dirty="0" err="1"/>
              <a:t>JavaDoc</a:t>
            </a:r>
            <a:br>
              <a:rPr lang="en-IN" sz="6000" dirty="0"/>
            </a:br>
            <a:r>
              <a:rPr lang="en-IN" sz="6000" dirty="0"/>
              <a:t> Documenting Java Code</a:t>
            </a:r>
          </a:p>
        </p:txBody>
      </p:sp>
      <p:pic>
        <p:nvPicPr>
          <p:cNvPr id="3" name="Google Shape;87;p13">
            <a:extLst>
              <a:ext uri="{FF2B5EF4-FFF2-40B4-BE49-F238E27FC236}">
                <a16:creationId xmlns:a16="http://schemas.microsoft.com/office/drawing/2014/main" id="{0EA55662-D57A-4849-8A49-34A47F889D68}"/>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247027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6EB3-CFC5-309C-B82F-F13F4EC6CECB}"/>
              </a:ext>
            </a:extLst>
          </p:cNvPr>
          <p:cNvSpPr>
            <a:spLocks noGrp="1"/>
          </p:cNvSpPr>
          <p:nvPr>
            <p:ph type="title"/>
          </p:nvPr>
        </p:nvSpPr>
        <p:spPr/>
        <p:txBody>
          <a:bodyPr/>
          <a:lstStyle/>
          <a:p>
            <a:r>
              <a:rPr lang="en-IN" dirty="0"/>
              <a:t>What is Javadoc</a:t>
            </a:r>
          </a:p>
        </p:txBody>
      </p:sp>
      <p:sp>
        <p:nvSpPr>
          <p:cNvPr id="3" name="Content Placeholder 2">
            <a:extLst>
              <a:ext uri="{FF2B5EF4-FFF2-40B4-BE49-F238E27FC236}">
                <a16:creationId xmlns:a16="http://schemas.microsoft.com/office/drawing/2014/main" id="{E638951A-77BF-9BF8-5157-61009DA80239}"/>
              </a:ext>
            </a:extLst>
          </p:cNvPr>
          <p:cNvSpPr>
            <a:spLocks noGrp="1"/>
          </p:cNvSpPr>
          <p:nvPr>
            <p:ph idx="1"/>
          </p:nvPr>
        </p:nvSpPr>
        <p:spPr/>
        <p:txBody>
          <a:bodyPr/>
          <a:lstStyle/>
          <a:p>
            <a:r>
              <a:rPr lang="en-US" dirty="0" err="1"/>
              <a:t>JavaDoc</a:t>
            </a:r>
            <a:r>
              <a:rPr lang="en-US" dirty="0"/>
              <a:t>: is a tool in the Java development kit (JDK) used to generate API documentation in HTML format from source code comments.</a:t>
            </a:r>
          </a:p>
          <a:p>
            <a:r>
              <a:rPr lang="en-US" dirty="0"/>
              <a:t>Javadoc utility enables you to keep the code and the documentation in sync easily.</a:t>
            </a:r>
          </a:p>
          <a:p>
            <a:r>
              <a:rPr lang="en-US" dirty="0"/>
              <a:t>lets you put your comments right next to your code</a:t>
            </a:r>
          </a:p>
          <a:p>
            <a:endParaRPr lang="en-IN" dirty="0"/>
          </a:p>
        </p:txBody>
      </p:sp>
      <p:pic>
        <p:nvPicPr>
          <p:cNvPr id="4" name="Google Shape;87;p13">
            <a:extLst>
              <a:ext uri="{FF2B5EF4-FFF2-40B4-BE49-F238E27FC236}">
                <a16:creationId xmlns:a16="http://schemas.microsoft.com/office/drawing/2014/main" id="{713860F7-37C6-5B8D-8A1E-B8141B9A5116}"/>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281557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D806-225F-9043-1156-03F16ACD77A4}"/>
              </a:ext>
            </a:extLst>
          </p:cNvPr>
          <p:cNvSpPr>
            <a:spLocks noGrp="1"/>
          </p:cNvSpPr>
          <p:nvPr>
            <p:ph type="title"/>
          </p:nvPr>
        </p:nvSpPr>
        <p:spPr/>
        <p:txBody>
          <a:bodyPr/>
          <a:lstStyle/>
          <a:p>
            <a:pPr algn="ctr"/>
            <a:r>
              <a:rPr lang="en-IN" dirty="0"/>
              <a:t>Various tags </a:t>
            </a:r>
          </a:p>
        </p:txBody>
      </p:sp>
      <p:sp>
        <p:nvSpPr>
          <p:cNvPr id="3" name="Content Placeholder 2">
            <a:extLst>
              <a:ext uri="{FF2B5EF4-FFF2-40B4-BE49-F238E27FC236}">
                <a16:creationId xmlns:a16="http://schemas.microsoft.com/office/drawing/2014/main" id="{07A82BB4-A1A1-974A-82B2-4E6445D7080C}"/>
              </a:ext>
            </a:extLst>
          </p:cNvPr>
          <p:cNvSpPr>
            <a:spLocks noGrp="1"/>
          </p:cNvSpPr>
          <p:nvPr>
            <p:ph idx="1"/>
          </p:nvPr>
        </p:nvSpPr>
        <p:spPr/>
        <p:txBody>
          <a:bodyPr>
            <a:noAutofit/>
          </a:bodyPr>
          <a:lstStyle/>
          <a:p>
            <a:r>
              <a:rPr lang="en-US" sz="2200" dirty="0"/>
              <a:t>/** ... */: This denotes the start and end of the </a:t>
            </a:r>
            <a:r>
              <a:rPr lang="en-US" sz="2200" dirty="0" err="1"/>
              <a:t>JavaDoc</a:t>
            </a:r>
            <a:r>
              <a:rPr lang="en-US" sz="2200" dirty="0"/>
              <a:t> comment. It's a multiline comment that starts with /** and ends with */.</a:t>
            </a:r>
          </a:p>
          <a:p>
            <a:r>
              <a:rPr lang="en-US" sz="2200" dirty="0"/>
              <a:t>@author: The author of the class or method.</a:t>
            </a:r>
          </a:p>
          <a:p>
            <a:r>
              <a:rPr lang="en-US" sz="2200" dirty="0"/>
              <a:t>@version: The version of the class or method.</a:t>
            </a:r>
          </a:p>
          <a:p>
            <a:r>
              <a:rPr lang="en-US" sz="2200" dirty="0"/>
              <a:t>@since: The version or date when the class or method was introduced.</a:t>
            </a:r>
          </a:p>
          <a:p>
            <a:r>
              <a:rPr lang="en-US" sz="2200" dirty="0"/>
              <a:t>@param: Used to describe the parameters of a method. The parameter name should match the method signature.</a:t>
            </a:r>
          </a:p>
          <a:p>
            <a:r>
              <a:rPr lang="en-US" sz="2200" dirty="0"/>
              <a:t>@return: Used to describe what a method returns. It is used only for methods that have a non-void return type.</a:t>
            </a:r>
          </a:p>
          <a:p>
            <a:r>
              <a:rPr lang="en-US" sz="2200" dirty="0"/>
              <a:t>@throws: Used to document the exceptions thrown by a method.</a:t>
            </a:r>
          </a:p>
          <a:p>
            <a:r>
              <a:rPr lang="en-US" sz="2200" dirty="0"/>
              <a:t>@deprecated: Used to indicate that a class, method, or field is deprecated and should no longer be used. An explanation of the deprecation can be provided after the tag.</a:t>
            </a:r>
          </a:p>
        </p:txBody>
      </p:sp>
    </p:spTree>
    <p:extLst>
      <p:ext uri="{BB962C8B-B14F-4D97-AF65-F5344CB8AC3E}">
        <p14:creationId xmlns:p14="http://schemas.microsoft.com/office/powerpoint/2010/main" val="151592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CF0D54-B159-A727-A095-56611308373B}"/>
              </a:ext>
            </a:extLst>
          </p:cNvPr>
          <p:cNvPicPr>
            <a:picLocks noGrp="1" noChangeAspect="1"/>
          </p:cNvPicPr>
          <p:nvPr>
            <p:ph sz="half" idx="1"/>
          </p:nvPr>
        </p:nvPicPr>
        <p:blipFill>
          <a:blip r:embed="rId2"/>
          <a:stretch>
            <a:fillRect/>
          </a:stretch>
        </p:blipFill>
        <p:spPr>
          <a:xfrm>
            <a:off x="2005781" y="1524000"/>
            <a:ext cx="7757651" cy="4404851"/>
          </a:xfrm>
        </p:spPr>
      </p:pic>
      <p:sp>
        <p:nvSpPr>
          <p:cNvPr id="11" name="TextBox 10">
            <a:extLst>
              <a:ext uri="{FF2B5EF4-FFF2-40B4-BE49-F238E27FC236}">
                <a16:creationId xmlns:a16="http://schemas.microsoft.com/office/drawing/2014/main" id="{A10DDB81-D2B0-FB67-C200-AE4232250539}"/>
              </a:ext>
            </a:extLst>
          </p:cNvPr>
          <p:cNvSpPr txBox="1"/>
          <p:nvPr/>
        </p:nvSpPr>
        <p:spPr>
          <a:xfrm>
            <a:off x="1848463" y="560838"/>
            <a:ext cx="7629831" cy="769441"/>
          </a:xfrm>
          <a:prstGeom prst="rect">
            <a:avLst/>
          </a:prstGeom>
          <a:noFill/>
        </p:spPr>
        <p:txBody>
          <a:bodyPr wrap="square">
            <a:spAutoFit/>
          </a:bodyPr>
          <a:lstStyle/>
          <a:p>
            <a:pPr algn="ctr"/>
            <a:r>
              <a:rPr lang="en-IN" sz="4400" dirty="0"/>
              <a:t>For Classes:</a:t>
            </a:r>
          </a:p>
        </p:txBody>
      </p:sp>
      <p:pic>
        <p:nvPicPr>
          <p:cNvPr id="12" name="Google Shape;87;p13">
            <a:extLst>
              <a:ext uri="{FF2B5EF4-FFF2-40B4-BE49-F238E27FC236}">
                <a16:creationId xmlns:a16="http://schemas.microsoft.com/office/drawing/2014/main" id="{6A36505D-6E0C-7CCA-BEA9-4C470FB099C3}"/>
              </a:ext>
            </a:extLst>
          </p:cNvPr>
          <p:cNvPicPr preferRelativeResize="0"/>
          <p:nvPr/>
        </p:nvPicPr>
        <p:blipFill rotWithShape="1">
          <a:blip r:embed="rId3">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78236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7">
            <a:extLst>
              <a:ext uri="{FF2B5EF4-FFF2-40B4-BE49-F238E27FC236}">
                <a16:creationId xmlns:a16="http://schemas.microsoft.com/office/drawing/2014/main" id="{BDD0DA10-3F86-3055-B63B-F4613E33C51D}"/>
              </a:ext>
            </a:extLst>
          </p:cNvPr>
          <p:cNvPicPr>
            <a:picLocks noChangeAspect="1"/>
          </p:cNvPicPr>
          <p:nvPr/>
        </p:nvPicPr>
        <p:blipFill>
          <a:blip r:embed="rId2"/>
          <a:stretch>
            <a:fillRect/>
          </a:stretch>
        </p:blipFill>
        <p:spPr>
          <a:xfrm>
            <a:off x="2117071" y="1451080"/>
            <a:ext cx="6633639" cy="5061458"/>
          </a:xfrm>
          <a:prstGeom prst="rect">
            <a:avLst/>
          </a:prstGeom>
        </p:spPr>
      </p:pic>
      <p:sp>
        <p:nvSpPr>
          <p:cNvPr id="5" name="TextBox 4">
            <a:extLst>
              <a:ext uri="{FF2B5EF4-FFF2-40B4-BE49-F238E27FC236}">
                <a16:creationId xmlns:a16="http://schemas.microsoft.com/office/drawing/2014/main" id="{F1067DB5-C165-AD0E-4615-2BDB8EAF9FF4}"/>
              </a:ext>
            </a:extLst>
          </p:cNvPr>
          <p:cNvSpPr txBox="1"/>
          <p:nvPr/>
        </p:nvSpPr>
        <p:spPr>
          <a:xfrm>
            <a:off x="1848463" y="560838"/>
            <a:ext cx="7629831" cy="769441"/>
          </a:xfrm>
          <a:prstGeom prst="rect">
            <a:avLst/>
          </a:prstGeom>
          <a:noFill/>
        </p:spPr>
        <p:txBody>
          <a:bodyPr wrap="square">
            <a:spAutoFit/>
          </a:bodyPr>
          <a:lstStyle/>
          <a:p>
            <a:pPr algn="ctr"/>
            <a:r>
              <a:rPr lang="en-IN" sz="4400" dirty="0"/>
              <a:t>For Methods:</a:t>
            </a:r>
          </a:p>
        </p:txBody>
      </p:sp>
      <p:pic>
        <p:nvPicPr>
          <p:cNvPr id="8" name="Google Shape;87;p13">
            <a:extLst>
              <a:ext uri="{FF2B5EF4-FFF2-40B4-BE49-F238E27FC236}">
                <a16:creationId xmlns:a16="http://schemas.microsoft.com/office/drawing/2014/main" id="{A3D6AD7D-489F-D9C4-C592-B82E78E14BD7}"/>
              </a:ext>
            </a:extLst>
          </p:cNvPr>
          <p:cNvPicPr preferRelativeResize="0"/>
          <p:nvPr/>
        </p:nvPicPr>
        <p:blipFill rotWithShape="1">
          <a:blip r:embed="rId3">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245182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F215-769D-407A-A703-74E720EA32E5}"/>
              </a:ext>
            </a:extLst>
          </p:cNvPr>
          <p:cNvSpPr>
            <a:spLocks noGrp="1"/>
          </p:cNvSpPr>
          <p:nvPr>
            <p:ph type="title"/>
          </p:nvPr>
        </p:nvSpPr>
        <p:spPr/>
        <p:txBody>
          <a:bodyPr/>
          <a:lstStyle/>
          <a:p>
            <a:pPr algn="ctr"/>
            <a:r>
              <a:rPr lang="en-IN" dirty="0"/>
              <a:t>For Fields</a:t>
            </a:r>
          </a:p>
        </p:txBody>
      </p:sp>
      <p:sp>
        <p:nvSpPr>
          <p:cNvPr id="3" name="Content Placeholder 2">
            <a:extLst>
              <a:ext uri="{FF2B5EF4-FFF2-40B4-BE49-F238E27FC236}">
                <a16:creationId xmlns:a16="http://schemas.microsoft.com/office/drawing/2014/main" id="{09FC5F65-2827-C35E-D688-D9601FA7CF6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B1F81EB-1EE1-EE5E-DD31-D87DBA25E300}"/>
              </a:ext>
            </a:extLst>
          </p:cNvPr>
          <p:cNvPicPr>
            <a:picLocks noChangeAspect="1"/>
          </p:cNvPicPr>
          <p:nvPr/>
        </p:nvPicPr>
        <p:blipFill>
          <a:blip r:embed="rId2"/>
          <a:stretch>
            <a:fillRect/>
          </a:stretch>
        </p:blipFill>
        <p:spPr>
          <a:xfrm>
            <a:off x="1528715" y="2733368"/>
            <a:ext cx="9825085" cy="2309534"/>
          </a:xfrm>
          <a:prstGeom prst="rect">
            <a:avLst/>
          </a:prstGeom>
        </p:spPr>
      </p:pic>
      <p:sp>
        <p:nvSpPr>
          <p:cNvPr id="6" name="Title 1">
            <a:extLst>
              <a:ext uri="{FF2B5EF4-FFF2-40B4-BE49-F238E27FC236}">
                <a16:creationId xmlns:a16="http://schemas.microsoft.com/office/drawing/2014/main" id="{C11BFFCE-F762-4270-BB2C-AC8FA678A74A}"/>
              </a:ext>
            </a:extLst>
          </p:cNvPr>
          <p:cNvSpPr txBox="1">
            <a:spLocks/>
          </p:cNvSpPr>
          <p:nvPr/>
        </p:nvSpPr>
        <p:spPr>
          <a:xfrm>
            <a:off x="838200" y="3356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IN"/>
          </a:p>
        </p:txBody>
      </p:sp>
      <p:pic>
        <p:nvPicPr>
          <p:cNvPr id="7" name="Picture 6">
            <a:extLst>
              <a:ext uri="{FF2B5EF4-FFF2-40B4-BE49-F238E27FC236}">
                <a16:creationId xmlns:a16="http://schemas.microsoft.com/office/drawing/2014/main" id="{3C40465D-5B6E-D1E1-A98E-458F8D973DA8}"/>
              </a:ext>
            </a:extLst>
          </p:cNvPr>
          <p:cNvPicPr>
            <a:picLocks noChangeAspect="1"/>
          </p:cNvPicPr>
          <p:nvPr/>
        </p:nvPicPr>
        <p:blipFill>
          <a:blip r:embed="rId2"/>
          <a:stretch>
            <a:fillRect/>
          </a:stretch>
        </p:blipFill>
        <p:spPr>
          <a:xfrm>
            <a:off x="1528715" y="2703871"/>
            <a:ext cx="9825085" cy="2309534"/>
          </a:xfrm>
          <a:prstGeom prst="rect">
            <a:avLst/>
          </a:prstGeom>
        </p:spPr>
      </p:pic>
      <p:pic>
        <p:nvPicPr>
          <p:cNvPr id="10" name="Google Shape;87;p13">
            <a:extLst>
              <a:ext uri="{FF2B5EF4-FFF2-40B4-BE49-F238E27FC236}">
                <a16:creationId xmlns:a16="http://schemas.microsoft.com/office/drawing/2014/main" id="{EBC53778-3080-D750-47A7-1D9FC317E1BD}"/>
              </a:ext>
            </a:extLst>
          </p:cNvPr>
          <p:cNvPicPr preferRelativeResize="0"/>
          <p:nvPr/>
        </p:nvPicPr>
        <p:blipFill rotWithShape="1">
          <a:blip r:embed="rId3">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124204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F382-44D6-BC8E-0390-C39B1C52F623}"/>
              </a:ext>
            </a:extLst>
          </p:cNvPr>
          <p:cNvSpPr>
            <a:spLocks noGrp="1"/>
          </p:cNvSpPr>
          <p:nvPr>
            <p:ph type="title"/>
          </p:nvPr>
        </p:nvSpPr>
        <p:spPr>
          <a:xfrm>
            <a:off x="836971" y="2330246"/>
            <a:ext cx="10518057" cy="1799303"/>
          </a:xfrm>
        </p:spPr>
        <p:txBody>
          <a:bodyPr/>
          <a:lstStyle/>
          <a:p>
            <a:pPr algn="ctr"/>
            <a:r>
              <a:rPr lang="en-IN" dirty="0"/>
              <a:t>Any Questions  ?? </a:t>
            </a:r>
          </a:p>
        </p:txBody>
      </p:sp>
      <p:pic>
        <p:nvPicPr>
          <p:cNvPr id="3" name="Google Shape;87;p13">
            <a:extLst>
              <a:ext uri="{FF2B5EF4-FFF2-40B4-BE49-F238E27FC236}">
                <a16:creationId xmlns:a16="http://schemas.microsoft.com/office/drawing/2014/main" id="{D7D82045-DCD1-D568-50B9-24079D0BCF5B}"/>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740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Images - Free Download on Freepik">
            <a:extLst>
              <a:ext uri="{FF2B5EF4-FFF2-40B4-BE49-F238E27FC236}">
                <a16:creationId xmlns:a16="http://schemas.microsoft.com/office/drawing/2014/main" id="{D54213A5-129F-726F-D7AE-F856BF458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87;p13">
            <a:extLst>
              <a:ext uri="{FF2B5EF4-FFF2-40B4-BE49-F238E27FC236}">
                <a16:creationId xmlns:a16="http://schemas.microsoft.com/office/drawing/2014/main" id="{D58F430D-636D-B198-69D1-5F4509D2E03B}"/>
              </a:ext>
            </a:extLst>
          </p:cNvPr>
          <p:cNvPicPr preferRelativeResize="0"/>
          <p:nvPr/>
        </p:nvPicPr>
        <p:blipFill rotWithShape="1">
          <a:blip r:embed="rId3">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413070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DCC4-51C9-597F-80C9-DAD13DA1BD67}"/>
              </a:ext>
            </a:extLst>
          </p:cNvPr>
          <p:cNvSpPr>
            <a:spLocks noGrp="1"/>
          </p:cNvSpPr>
          <p:nvPr>
            <p:ph type="title"/>
          </p:nvPr>
        </p:nvSpPr>
        <p:spPr>
          <a:xfrm>
            <a:off x="1119998" y="365125"/>
            <a:ext cx="10233801" cy="1325563"/>
          </a:xfrm>
        </p:spPr>
        <p:txBody>
          <a:bodyPr/>
          <a:lstStyle/>
          <a:p>
            <a:pPr algn="ctr"/>
            <a:r>
              <a:rPr lang="en-IN" dirty="0"/>
              <a:t>Agenda </a:t>
            </a:r>
          </a:p>
        </p:txBody>
      </p:sp>
      <p:sp>
        <p:nvSpPr>
          <p:cNvPr id="3" name="Content Placeholder 2">
            <a:extLst>
              <a:ext uri="{FF2B5EF4-FFF2-40B4-BE49-F238E27FC236}">
                <a16:creationId xmlns:a16="http://schemas.microsoft.com/office/drawing/2014/main" id="{8FA5FF82-A7AA-B308-8808-F80A0CE95409}"/>
              </a:ext>
            </a:extLst>
          </p:cNvPr>
          <p:cNvSpPr>
            <a:spLocks noGrp="1"/>
          </p:cNvSpPr>
          <p:nvPr>
            <p:ph idx="1"/>
          </p:nvPr>
        </p:nvSpPr>
        <p:spPr/>
        <p:txBody>
          <a:bodyPr/>
          <a:lstStyle/>
          <a:p>
            <a:r>
              <a:rPr lang="en-IN" dirty="0"/>
              <a:t>Exception Handling –</a:t>
            </a:r>
          </a:p>
          <a:p>
            <a:pPr lvl="1"/>
            <a:r>
              <a:rPr lang="en-IN" dirty="0"/>
              <a:t>Try </a:t>
            </a:r>
          </a:p>
          <a:p>
            <a:pPr lvl="1"/>
            <a:r>
              <a:rPr lang="en-IN" dirty="0"/>
              <a:t>Catch</a:t>
            </a:r>
          </a:p>
          <a:p>
            <a:pPr lvl="1"/>
            <a:r>
              <a:rPr lang="en-IN" dirty="0"/>
              <a:t>Finally </a:t>
            </a:r>
          </a:p>
          <a:p>
            <a:pPr lvl="1"/>
            <a:r>
              <a:rPr lang="en-IN" dirty="0"/>
              <a:t>Throw </a:t>
            </a:r>
          </a:p>
          <a:p>
            <a:pPr lvl="1"/>
            <a:r>
              <a:rPr lang="en-IN" dirty="0"/>
              <a:t>Throws </a:t>
            </a:r>
          </a:p>
          <a:p>
            <a:r>
              <a:rPr lang="en-IN" dirty="0"/>
              <a:t>Java Annotations </a:t>
            </a:r>
          </a:p>
          <a:p>
            <a:r>
              <a:rPr lang="en-IN" dirty="0"/>
              <a:t>Java Doc </a:t>
            </a:r>
          </a:p>
        </p:txBody>
      </p:sp>
      <p:pic>
        <p:nvPicPr>
          <p:cNvPr id="4" name="Google Shape;87;p13">
            <a:extLst>
              <a:ext uri="{FF2B5EF4-FFF2-40B4-BE49-F238E27FC236}">
                <a16:creationId xmlns:a16="http://schemas.microsoft.com/office/drawing/2014/main" id="{FC9F6DD4-FCD0-4042-F926-F6BD2DFF856F}"/>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393301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312B-D329-0F6D-21B7-B9865C333570}"/>
              </a:ext>
            </a:extLst>
          </p:cNvPr>
          <p:cNvSpPr>
            <a:spLocks noGrp="1"/>
          </p:cNvSpPr>
          <p:nvPr>
            <p:ph type="title"/>
          </p:nvPr>
        </p:nvSpPr>
        <p:spPr>
          <a:xfrm>
            <a:off x="838200" y="1622323"/>
            <a:ext cx="10515600" cy="1691148"/>
          </a:xfrm>
        </p:spPr>
        <p:txBody>
          <a:bodyPr>
            <a:normAutofit/>
          </a:bodyPr>
          <a:lstStyle/>
          <a:p>
            <a:pPr algn="ctr"/>
            <a:r>
              <a:rPr lang="en-US" dirty="0"/>
              <a:t>Java Exception Handling</a:t>
            </a:r>
            <a:br>
              <a:rPr lang="en-US" dirty="0"/>
            </a:br>
            <a:r>
              <a:rPr lang="en-US" dirty="0"/>
              <a:t> </a:t>
            </a:r>
            <a:r>
              <a:rPr lang="en-US" sz="4800" i="1" dirty="0"/>
              <a:t>Dealing with Errors Gracefully</a:t>
            </a:r>
            <a:endParaRPr lang="en-IN" sz="4800" i="1" dirty="0"/>
          </a:p>
        </p:txBody>
      </p:sp>
      <p:pic>
        <p:nvPicPr>
          <p:cNvPr id="3" name="Google Shape;87;p13">
            <a:extLst>
              <a:ext uri="{FF2B5EF4-FFF2-40B4-BE49-F238E27FC236}">
                <a16:creationId xmlns:a16="http://schemas.microsoft.com/office/drawing/2014/main" id="{393EAA83-2F3F-401E-2C57-E94211C70797}"/>
              </a:ext>
            </a:extLst>
          </p:cNvPr>
          <p:cNvPicPr preferRelativeResize="0"/>
          <p:nvPr/>
        </p:nvPicPr>
        <p:blipFill rotWithShape="1">
          <a:blip r:embed="rId2">
            <a:alphaModFix/>
          </a:blip>
          <a:srcRect/>
          <a:stretch/>
        </p:blipFill>
        <p:spPr>
          <a:xfrm>
            <a:off x="0" y="6359014"/>
            <a:ext cx="2210539" cy="498986"/>
          </a:xfrm>
          <a:prstGeom prst="rect">
            <a:avLst/>
          </a:prstGeom>
          <a:noFill/>
          <a:ln>
            <a:noFill/>
          </a:ln>
        </p:spPr>
      </p:pic>
    </p:spTree>
    <p:extLst>
      <p:ext uri="{BB962C8B-B14F-4D97-AF65-F5344CB8AC3E}">
        <p14:creationId xmlns:p14="http://schemas.microsoft.com/office/powerpoint/2010/main" val="283154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7AFB-6BF5-10F0-DD31-76C3EB876155}"/>
              </a:ext>
            </a:extLst>
          </p:cNvPr>
          <p:cNvSpPr>
            <a:spLocks noGrp="1"/>
          </p:cNvSpPr>
          <p:nvPr>
            <p:ph type="title"/>
          </p:nvPr>
        </p:nvSpPr>
        <p:spPr/>
        <p:txBody>
          <a:bodyPr/>
          <a:lstStyle/>
          <a:p>
            <a:r>
              <a:rPr lang="en-IN" dirty="0"/>
              <a:t>What is an Exception</a:t>
            </a:r>
          </a:p>
        </p:txBody>
      </p:sp>
      <p:sp>
        <p:nvSpPr>
          <p:cNvPr id="3" name="Content Placeholder 2">
            <a:extLst>
              <a:ext uri="{FF2B5EF4-FFF2-40B4-BE49-F238E27FC236}">
                <a16:creationId xmlns:a16="http://schemas.microsoft.com/office/drawing/2014/main" id="{81DB378F-2D30-8DB6-F78A-85D11D07FEF6}"/>
              </a:ext>
            </a:extLst>
          </p:cNvPr>
          <p:cNvSpPr>
            <a:spLocks noGrp="1"/>
          </p:cNvSpPr>
          <p:nvPr>
            <p:ph idx="1"/>
          </p:nvPr>
        </p:nvSpPr>
        <p:spPr>
          <a:xfrm>
            <a:off x="838200" y="1789469"/>
            <a:ext cx="10374700" cy="4033531"/>
          </a:xfrm>
        </p:spPr>
        <p:txBody>
          <a:bodyPr>
            <a:normAutofit lnSpcReduction="10000"/>
          </a:bodyPr>
          <a:lstStyle/>
          <a:p>
            <a:r>
              <a:rPr lang="en-US" dirty="0"/>
              <a:t>Exceptions are events that occur during the execution of a program that disrupts the normal flow of the program’s execution.</a:t>
            </a:r>
          </a:p>
          <a:p>
            <a:r>
              <a:rPr lang="en-US" dirty="0"/>
              <a:t>Types of Exceptions</a:t>
            </a:r>
          </a:p>
          <a:p>
            <a:pPr lvl="1"/>
            <a:r>
              <a:rPr lang="en-US" dirty="0"/>
              <a:t>Checked (compile exceptions)-</a:t>
            </a:r>
          </a:p>
          <a:p>
            <a:pPr marL="457200" lvl="1" indent="0">
              <a:buNone/>
            </a:pPr>
            <a:r>
              <a:rPr lang="en-US" dirty="0"/>
              <a:t>	-Checked exceptions are the ones that are checked during compilation time. If a code within a method throws a checked exception, then it should either be handled by a method or specify it using the throws keyword.</a:t>
            </a:r>
          </a:p>
          <a:p>
            <a:pPr lvl="1"/>
            <a:r>
              <a:rPr lang="en-US" dirty="0"/>
              <a:t>Unchecked (runtime exceptions)-</a:t>
            </a:r>
          </a:p>
          <a:p>
            <a:pPr marL="457200" lvl="1" indent="0">
              <a:buNone/>
            </a:pPr>
            <a:r>
              <a:rPr lang="en-US" dirty="0"/>
              <a:t>	 This exceptions result from faulty logic that can occur anywhere in a software program. For example, if a developer invokes a method on a null object, an unchecked </a:t>
            </a:r>
            <a:r>
              <a:rPr lang="en-US" dirty="0" err="1"/>
              <a:t>NullPointerException</a:t>
            </a:r>
            <a:r>
              <a:rPr lang="en-US" dirty="0"/>
              <a:t> occurs.</a:t>
            </a:r>
          </a:p>
          <a:p>
            <a:endParaRPr lang="en-IN" dirty="0"/>
          </a:p>
        </p:txBody>
      </p:sp>
      <p:pic>
        <p:nvPicPr>
          <p:cNvPr id="4" name="Google Shape;87;p13">
            <a:extLst>
              <a:ext uri="{FF2B5EF4-FFF2-40B4-BE49-F238E27FC236}">
                <a16:creationId xmlns:a16="http://schemas.microsoft.com/office/drawing/2014/main" id="{D5731D96-ECB1-4985-69A6-CAFE35C3B236}"/>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106100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ava - Exception Hierarchy - BenchResources.Net">
            <a:extLst>
              <a:ext uri="{FF2B5EF4-FFF2-40B4-BE49-F238E27FC236}">
                <a16:creationId xmlns:a16="http://schemas.microsoft.com/office/drawing/2014/main" id="{AF48F1CF-36B0-9989-3F7D-42F575FCE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73" y="353962"/>
            <a:ext cx="11720327" cy="5565827"/>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87;p13">
            <a:extLst>
              <a:ext uri="{FF2B5EF4-FFF2-40B4-BE49-F238E27FC236}">
                <a16:creationId xmlns:a16="http://schemas.microsoft.com/office/drawing/2014/main" id="{88F5FE47-E795-17A1-FDBB-98F2E9381097}"/>
              </a:ext>
            </a:extLst>
          </p:cNvPr>
          <p:cNvPicPr preferRelativeResize="0"/>
          <p:nvPr/>
        </p:nvPicPr>
        <p:blipFill rotWithShape="1">
          <a:blip r:embed="rId3">
            <a:alphaModFix/>
          </a:blip>
          <a:srcRect/>
          <a:stretch/>
        </p:blipFill>
        <p:spPr>
          <a:xfrm>
            <a:off x="0" y="6420465"/>
            <a:ext cx="2210539" cy="437535"/>
          </a:xfrm>
          <a:prstGeom prst="rect">
            <a:avLst/>
          </a:prstGeom>
          <a:noFill/>
          <a:ln>
            <a:noFill/>
          </a:ln>
        </p:spPr>
      </p:pic>
    </p:spTree>
    <p:extLst>
      <p:ext uri="{BB962C8B-B14F-4D97-AF65-F5344CB8AC3E}">
        <p14:creationId xmlns:p14="http://schemas.microsoft.com/office/powerpoint/2010/main" val="392601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310C-8042-EC2A-EFB2-F2B8EC224E3E}"/>
              </a:ext>
            </a:extLst>
          </p:cNvPr>
          <p:cNvSpPr>
            <a:spLocks noGrp="1"/>
          </p:cNvSpPr>
          <p:nvPr>
            <p:ph type="title"/>
          </p:nvPr>
        </p:nvSpPr>
        <p:spPr/>
        <p:txBody>
          <a:bodyPr/>
          <a:lstStyle/>
          <a:p>
            <a:r>
              <a:rPr lang="en-IN" dirty="0"/>
              <a:t>Exception Handling </a:t>
            </a:r>
          </a:p>
        </p:txBody>
      </p:sp>
      <p:sp>
        <p:nvSpPr>
          <p:cNvPr id="3" name="Content Placeholder 2">
            <a:extLst>
              <a:ext uri="{FF2B5EF4-FFF2-40B4-BE49-F238E27FC236}">
                <a16:creationId xmlns:a16="http://schemas.microsoft.com/office/drawing/2014/main" id="{2EABC4BA-DE2B-D647-59A6-314E191386F0}"/>
              </a:ext>
            </a:extLst>
          </p:cNvPr>
          <p:cNvSpPr>
            <a:spLocks noGrp="1"/>
          </p:cNvSpPr>
          <p:nvPr>
            <p:ph idx="1"/>
          </p:nvPr>
        </p:nvSpPr>
        <p:spPr/>
        <p:txBody>
          <a:bodyPr/>
          <a:lstStyle/>
          <a:p>
            <a:r>
              <a:rPr lang="en-IN" dirty="0"/>
              <a:t>Five Keyword to handle exceptions –</a:t>
            </a:r>
          </a:p>
          <a:p>
            <a:pPr marL="914400" lvl="1" indent="-457200">
              <a:buFont typeface="+mj-lt"/>
              <a:buAutoNum type="arabicPeriod"/>
            </a:pPr>
            <a:r>
              <a:rPr lang="en-IN" dirty="0"/>
              <a:t>Try </a:t>
            </a:r>
          </a:p>
          <a:p>
            <a:pPr marL="914400" lvl="1" indent="-457200">
              <a:buFont typeface="+mj-lt"/>
              <a:buAutoNum type="arabicPeriod"/>
            </a:pPr>
            <a:r>
              <a:rPr lang="en-IN" dirty="0"/>
              <a:t>Catch</a:t>
            </a:r>
          </a:p>
          <a:p>
            <a:pPr marL="914400" lvl="1" indent="-457200">
              <a:buFont typeface="+mj-lt"/>
              <a:buAutoNum type="arabicPeriod"/>
            </a:pPr>
            <a:r>
              <a:rPr lang="en-IN" dirty="0"/>
              <a:t>Finally</a:t>
            </a:r>
          </a:p>
          <a:p>
            <a:pPr marL="914400" lvl="1" indent="-457200">
              <a:buFont typeface="+mj-lt"/>
              <a:buAutoNum type="arabicPeriod"/>
            </a:pPr>
            <a:r>
              <a:rPr lang="en-IN" dirty="0"/>
              <a:t>Throw</a:t>
            </a:r>
          </a:p>
          <a:p>
            <a:pPr marL="914400" lvl="1" indent="-457200">
              <a:buFont typeface="+mj-lt"/>
              <a:buAutoNum type="arabicPeriod"/>
            </a:pPr>
            <a:r>
              <a:rPr lang="en-IN" dirty="0"/>
              <a:t>Throws</a:t>
            </a:r>
          </a:p>
          <a:p>
            <a:pPr marL="457200" lvl="1" indent="0">
              <a:buNone/>
            </a:pPr>
            <a:endParaRPr lang="en-IN" dirty="0"/>
          </a:p>
          <a:p>
            <a:endParaRPr lang="en-IN" dirty="0"/>
          </a:p>
        </p:txBody>
      </p:sp>
      <p:pic>
        <p:nvPicPr>
          <p:cNvPr id="6" name="Google Shape;87;p13">
            <a:extLst>
              <a:ext uri="{FF2B5EF4-FFF2-40B4-BE49-F238E27FC236}">
                <a16:creationId xmlns:a16="http://schemas.microsoft.com/office/drawing/2014/main" id="{736B4D83-EAA1-2810-51A0-54D8D67E2D61}"/>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105606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42D365-515B-142F-D30B-0ED3E61079B5}"/>
              </a:ext>
            </a:extLst>
          </p:cNvPr>
          <p:cNvGraphicFramePr>
            <a:graphicFrameLocks noGrp="1"/>
          </p:cNvGraphicFramePr>
          <p:nvPr>
            <p:extLst>
              <p:ext uri="{D42A27DB-BD31-4B8C-83A1-F6EECF244321}">
                <p14:modId xmlns:p14="http://schemas.microsoft.com/office/powerpoint/2010/main" val="2731233296"/>
              </p:ext>
            </p:extLst>
          </p:nvPr>
        </p:nvGraphicFramePr>
        <p:xfrm>
          <a:off x="678426" y="658761"/>
          <a:ext cx="10333703" cy="5732204"/>
        </p:xfrm>
        <a:graphic>
          <a:graphicData uri="http://schemas.openxmlformats.org/drawingml/2006/table">
            <a:tbl>
              <a:tblPr/>
              <a:tblGrid>
                <a:gridCol w="1215731">
                  <a:extLst>
                    <a:ext uri="{9D8B030D-6E8A-4147-A177-3AD203B41FA5}">
                      <a16:colId xmlns:a16="http://schemas.microsoft.com/office/drawing/2014/main" val="2560668405"/>
                    </a:ext>
                  </a:extLst>
                </a:gridCol>
                <a:gridCol w="9117972">
                  <a:extLst>
                    <a:ext uri="{9D8B030D-6E8A-4147-A177-3AD203B41FA5}">
                      <a16:colId xmlns:a16="http://schemas.microsoft.com/office/drawing/2014/main" val="560228565"/>
                    </a:ext>
                  </a:extLst>
                </a:gridCol>
              </a:tblGrid>
              <a:tr h="401260">
                <a:tc>
                  <a:txBody>
                    <a:bodyPr/>
                    <a:lstStyle/>
                    <a:p>
                      <a:pPr algn="l" fontAlgn="t"/>
                      <a:r>
                        <a:rPr lang="en-IN" sz="1800">
                          <a:solidFill>
                            <a:srgbClr val="000000"/>
                          </a:solidFill>
                          <a:effectLst/>
                          <a:latin typeface="times new roman" panose="02020603050405020304" pitchFamily="18" charset="0"/>
                        </a:rPr>
                        <a:t>Keyword</a:t>
                      </a:r>
                    </a:p>
                  </a:txBody>
                  <a:tcPr marL="46957" marR="46957" marT="46957" marB="46957">
                    <a:lnL w="7620" cap="flat" cmpd="sng" algn="ctr">
                      <a:solidFill>
                        <a:srgbClr val="0062ED"/>
                      </a:solidFill>
                      <a:prstDash val="solid"/>
                      <a:round/>
                      <a:headEnd type="none" w="med" len="med"/>
                      <a:tailEnd type="none" w="med" len="med"/>
                    </a:lnL>
                    <a:lnR w="7620" cap="flat" cmpd="sng" algn="ctr">
                      <a:solidFill>
                        <a:srgbClr val="0062ED"/>
                      </a:solidFill>
                      <a:prstDash val="solid"/>
                      <a:round/>
                      <a:headEnd type="none" w="med" len="med"/>
                      <a:tailEnd type="none" w="med" len="med"/>
                    </a:lnR>
                    <a:lnT w="7620" cap="flat" cmpd="sng" algn="ctr">
                      <a:solidFill>
                        <a:srgbClr val="0062E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Description</a:t>
                      </a:r>
                    </a:p>
                  </a:txBody>
                  <a:tcPr marL="46957" marR="46957" marT="46957" marB="46957">
                    <a:lnL w="7620" cap="flat" cmpd="sng" algn="ctr">
                      <a:solidFill>
                        <a:srgbClr val="0062ED"/>
                      </a:solidFill>
                      <a:prstDash val="solid"/>
                      <a:round/>
                      <a:headEnd type="none" w="med" len="med"/>
                      <a:tailEnd type="none" w="med" len="med"/>
                    </a:lnL>
                    <a:lnR w="7620" cap="flat" cmpd="sng" algn="ctr">
                      <a:solidFill>
                        <a:srgbClr val="0062ED"/>
                      </a:solidFill>
                      <a:prstDash val="solid"/>
                      <a:round/>
                      <a:headEnd type="none" w="med" len="med"/>
                      <a:tailEnd type="none" w="med" len="med"/>
                    </a:lnR>
                    <a:lnT w="7620" cap="flat" cmpd="sng" algn="ctr">
                      <a:solidFill>
                        <a:srgbClr val="0062E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24845150"/>
                  </a:ext>
                </a:extLst>
              </a:tr>
              <a:tr h="1358073">
                <a:tc>
                  <a:txBody>
                    <a:bodyPr/>
                    <a:lstStyle/>
                    <a:p>
                      <a:pPr algn="just" fontAlgn="t"/>
                      <a:r>
                        <a:rPr lang="en-IN" sz="1800" dirty="0">
                          <a:solidFill>
                            <a:srgbClr val="333333"/>
                          </a:solidFill>
                          <a:effectLst/>
                          <a:latin typeface="inter-regular"/>
                        </a:rPr>
                        <a:t>try</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6086503"/>
                  </a:ext>
                </a:extLst>
              </a:tr>
              <a:tr h="1175647">
                <a:tc>
                  <a:txBody>
                    <a:bodyPr/>
                    <a:lstStyle/>
                    <a:p>
                      <a:pPr algn="just" fontAlgn="t"/>
                      <a:r>
                        <a:rPr lang="en-IN" sz="1800" dirty="0">
                          <a:solidFill>
                            <a:srgbClr val="333333"/>
                          </a:solidFill>
                          <a:effectLst/>
                          <a:latin typeface="inter-regular"/>
                        </a:rPr>
                        <a:t>catch</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314941"/>
                  </a:ext>
                </a:extLst>
              </a:tr>
              <a:tr h="993217">
                <a:tc>
                  <a:txBody>
                    <a:bodyPr/>
                    <a:lstStyle/>
                    <a:p>
                      <a:pPr algn="just" fontAlgn="t"/>
                      <a:r>
                        <a:rPr lang="en-IN" sz="1800">
                          <a:solidFill>
                            <a:srgbClr val="333333"/>
                          </a:solidFill>
                          <a:effectLst/>
                          <a:latin typeface="inter-regular"/>
                        </a:rPr>
                        <a:t>finally</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"finally" block is used to execute the necessary code of the program. It is executed whether an exception is handled or not.</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93201"/>
                  </a:ext>
                </a:extLst>
              </a:tr>
              <a:tr h="445934">
                <a:tc>
                  <a:txBody>
                    <a:bodyPr/>
                    <a:lstStyle/>
                    <a:p>
                      <a:pPr algn="just" fontAlgn="t"/>
                      <a:r>
                        <a:rPr lang="en-IN" sz="1800">
                          <a:solidFill>
                            <a:srgbClr val="333333"/>
                          </a:solidFill>
                          <a:effectLst/>
                          <a:latin typeface="inter-regular"/>
                        </a:rPr>
                        <a:t>throw</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The "throw" keyword is used to throw an exception.</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5551458"/>
                  </a:ext>
                </a:extLst>
              </a:tr>
              <a:tr h="1358073">
                <a:tc>
                  <a:txBody>
                    <a:bodyPr/>
                    <a:lstStyle/>
                    <a:p>
                      <a:pPr algn="just" fontAlgn="t"/>
                      <a:r>
                        <a:rPr lang="en-IN" sz="1800">
                          <a:solidFill>
                            <a:srgbClr val="333333"/>
                          </a:solidFill>
                          <a:effectLst/>
                          <a:latin typeface="inter-regular"/>
                        </a:rPr>
                        <a:t>throws</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The "throws" keyword is used to declare exceptions. It specifies that there may occur an exception in the method. It doesn't throw an exception. It is always used with method signature.</a:t>
                      </a:r>
                    </a:p>
                  </a:txBody>
                  <a:tcPr marL="31305" marR="31305" marT="31305" marB="3130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1158179"/>
                  </a:ext>
                </a:extLst>
              </a:tr>
            </a:tbl>
          </a:graphicData>
        </a:graphic>
      </p:graphicFrame>
    </p:spTree>
    <p:extLst>
      <p:ext uri="{BB962C8B-B14F-4D97-AF65-F5344CB8AC3E}">
        <p14:creationId xmlns:p14="http://schemas.microsoft.com/office/powerpoint/2010/main" val="56269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2742-2A50-3092-59BD-92F972877B8D}"/>
              </a:ext>
            </a:extLst>
          </p:cNvPr>
          <p:cNvSpPr>
            <a:spLocks noGrp="1"/>
          </p:cNvSpPr>
          <p:nvPr>
            <p:ph type="title"/>
          </p:nvPr>
        </p:nvSpPr>
        <p:spPr>
          <a:xfrm>
            <a:off x="928279" y="1200867"/>
            <a:ext cx="10515600" cy="3803752"/>
          </a:xfrm>
        </p:spPr>
        <p:txBody>
          <a:bodyPr>
            <a:normAutofit/>
          </a:bodyPr>
          <a:lstStyle/>
          <a:p>
            <a:pPr algn="ctr"/>
            <a:r>
              <a:rPr lang="en-IN" sz="6000" dirty="0"/>
              <a:t>Java Annotations </a:t>
            </a:r>
          </a:p>
        </p:txBody>
      </p:sp>
      <p:pic>
        <p:nvPicPr>
          <p:cNvPr id="4" name="Google Shape;87;p13">
            <a:extLst>
              <a:ext uri="{FF2B5EF4-FFF2-40B4-BE49-F238E27FC236}">
                <a16:creationId xmlns:a16="http://schemas.microsoft.com/office/drawing/2014/main" id="{FABEB3DA-F812-1A67-4604-56DF31136F4E}"/>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277863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3CE3-7D3E-01C1-110E-B3C3FA162046}"/>
              </a:ext>
            </a:extLst>
          </p:cNvPr>
          <p:cNvSpPr>
            <a:spLocks noGrp="1"/>
          </p:cNvSpPr>
          <p:nvPr>
            <p:ph type="title"/>
          </p:nvPr>
        </p:nvSpPr>
        <p:spPr/>
        <p:txBody>
          <a:bodyPr/>
          <a:lstStyle/>
          <a:p>
            <a:r>
              <a:rPr lang="en-IN" dirty="0"/>
              <a:t>What Is java Annotation </a:t>
            </a:r>
          </a:p>
        </p:txBody>
      </p:sp>
      <p:sp>
        <p:nvSpPr>
          <p:cNvPr id="3" name="Content Placeholder 2">
            <a:extLst>
              <a:ext uri="{FF2B5EF4-FFF2-40B4-BE49-F238E27FC236}">
                <a16:creationId xmlns:a16="http://schemas.microsoft.com/office/drawing/2014/main" id="{E0BB1072-7A95-53C0-5D0A-E7466BC5534D}"/>
              </a:ext>
            </a:extLst>
          </p:cNvPr>
          <p:cNvSpPr>
            <a:spLocks noGrp="1"/>
          </p:cNvSpPr>
          <p:nvPr>
            <p:ph idx="1"/>
          </p:nvPr>
        </p:nvSpPr>
        <p:spPr>
          <a:xfrm>
            <a:off x="934064" y="2212257"/>
            <a:ext cx="10419735" cy="3964705"/>
          </a:xfrm>
        </p:spPr>
        <p:txBody>
          <a:bodyPr/>
          <a:lstStyle/>
          <a:p>
            <a:r>
              <a:rPr lang="en-US" dirty="0"/>
              <a:t>Annotations in Java are used to provide additional information</a:t>
            </a:r>
          </a:p>
          <a:p>
            <a:r>
              <a:rPr lang="en-US" dirty="0"/>
              <a:t>Java Annotation is a tag that represents the metadata</a:t>
            </a:r>
          </a:p>
          <a:p>
            <a:pPr marL="0" indent="0">
              <a:buNone/>
            </a:pPr>
            <a:r>
              <a:rPr lang="en-US" dirty="0"/>
              <a:t> i.e. attached with class, interface, methods or fields to indicate some additional information which can be used by java compiler and JVM.</a:t>
            </a:r>
          </a:p>
          <a:p>
            <a:pPr marL="0" indent="0">
              <a:buNone/>
            </a:pPr>
            <a:endParaRPr lang="en-IN" dirty="0"/>
          </a:p>
        </p:txBody>
      </p:sp>
      <p:pic>
        <p:nvPicPr>
          <p:cNvPr id="4" name="Google Shape;87;p13">
            <a:extLst>
              <a:ext uri="{FF2B5EF4-FFF2-40B4-BE49-F238E27FC236}">
                <a16:creationId xmlns:a16="http://schemas.microsoft.com/office/drawing/2014/main" id="{DA61CE68-0825-FF4F-1947-F9C29FE2D5A1}"/>
              </a:ext>
            </a:extLst>
          </p:cNvPr>
          <p:cNvPicPr preferRelativeResize="0"/>
          <p:nvPr/>
        </p:nvPicPr>
        <p:blipFill rotWithShape="1">
          <a:blip r:embed="rId2">
            <a:alphaModFix/>
          </a:blip>
          <a:srcRect/>
          <a:stretch/>
        </p:blipFill>
        <p:spPr>
          <a:xfrm>
            <a:off x="0" y="6351641"/>
            <a:ext cx="2210539" cy="498986"/>
          </a:xfrm>
          <a:prstGeom prst="rect">
            <a:avLst/>
          </a:prstGeom>
          <a:noFill/>
          <a:ln>
            <a:noFill/>
          </a:ln>
        </p:spPr>
      </p:pic>
    </p:spTree>
    <p:extLst>
      <p:ext uri="{BB962C8B-B14F-4D97-AF65-F5344CB8AC3E}">
        <p14:creationId xmlns:p14="http://schemas.microsoft.com/office/powerpoint/2010/main" val="321753014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1585</TotalTime>
  <Words>731</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Corbel</vt:lpstr>
      <vt:lpstr>inter-regular</vt:lpstr>
      <vt:lpstr>Times New Roman</vt:lpstr>
      <vt:lpstr>Depth</vt:lpstr>
      <vt:lpstr>Exception Handling   java Annotations  javadoc</vt:lpstr>
      <vt:lpstr>Agenda </vt:lpstr>
      <vt:lpstr>Java Exception Handling  Dealing with Errors Gracefully</vt:lpstr>
      <vt:lpstr>What is an Exception</vt:lpstr>
      <vt:lpstr>PowerPoint Presentation</vt:lpstr>
      <vt:lpstr>Exception Handling </vt:lpstr>
      <vt:lpstr>PowerPoint Presentation</vt:lpstr>
      <vt:lpstr>Java Annotations </vt:lpstr>
      <vt:lpstr>What Is java Annotation </vt:lpstr>
      <vt:lpstr>List of Annotations </vt:lpstr>
      <vt:lpstr>List of Annotations </vt:lpstr>
      <vt:lpstr> JavaDoc  Documenting Java Code</vt:lpstr>
      <vt:lpstr>What is Javadoc</vt:lpstr>
      <vt:lpstr>Various tags </vt:lpstr>
      <vt:lpstr>PowerPoint Presentation</vt:lpstr>
      <vt:lpstr>PowerPoint Presentation</vt:lpstr>
      <vt:lpstr>For Fields</vt:lpstr>
      <vt:lpstr>Any Questions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dc:title>
  <dc:creator>priyanka gadwe</dc:creator>
  <cp:lastModifiedBy>priyanka gadwe</cp:lastModifiedBy>
  <cp:revision>14</cp:revision>
  <dcterms:created xsi:type="dcterms:W3CDTF">2023-07-20T04:02:45Z</dcterms:created>
  <dcterms:modified xsi:type="dcterms:W3CDTF">2023-07-21T06:28:10Z</dcterms:modified>
</cp:coreProperties>
</file>