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5143500" type="screen16x9"/>
  <p:notesSz cx="6858000" cy="9144000"/>
  <p:embeddedFontLst>
    <p:embeddedFont>
      <p:font typeface="Caveat" panose="020B0604020202020204" charset="0"/>
      <p:regular r:id="rId49"/>
      <p:bold r:id="rId50"/>
    </p:embeddedFont>
    <p:embeddedFont>
      <p:font typeface="Roboto" panose="020000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1ECA4E-0739-47D2-BDA1-5B39A0D89AE6}">
  <a:tblStyle styleId="{671ECA4E-0739-47D2-BDA1-5B39A0D89A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e3bdc0365_3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e3bdc0365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3e3bdc0365_3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3e3bdc0365_3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3e3bdc0365_3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3e3bdc0365_3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3e3bdc0365_3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3e3bdc0365_3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e3bdc0365_3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3e3bdc0365_3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3e3bdc0365_3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3e3bdc0365_3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3e3bdc0365_3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3e3bdc0365_3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3e3bdc0365_3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3e3bdc0365_3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3e3bdc0365_3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3e3bdc0365_3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3e3bdc0365_3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3e3bdc0365_3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3e15c9209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3e15c920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e3bdc036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e3bdc036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3e3bdc036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3e3bdc036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e3bdc036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3e3bdc036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3e3bdc0365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3e3bdc0365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3ee976d62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3ee976d62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3e3bdc0365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3e3bdc0365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3ee976d629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3ee976d62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3e3bdc0365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3e3bdc0365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3e3bdc0365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3e3bdc0365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40192c1ad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40192c1a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3e3bdc036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3e3bdc036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3df48ad33d_2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3df48ad33d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3df48ad33d_2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3df48ad33d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3df48ad33d_2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3df48ad33d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3df48ad33d_2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3df48ad33d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400d618bb0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400d618bb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400d618bb0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400d618bb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400d618bb0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400d618bb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400d618bb0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400d618bb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400d618bb0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400d618bb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400d618bb0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400d618bb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3e2dcdf0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3e2dcdf0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400d618bb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400d618b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400d618bb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400d618bb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3df48ad33d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3df48ad33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3df48ad33d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3df48ad33d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df48ad33d_2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df48ad33d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3df48ad33d_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3df48ad33d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400d618bb0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400d618bb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3e2dcdf0e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3e2dcdf0e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3e3bdc036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3e3bdc036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D1F20"/>
                </a:solidFill>
                <a:highlight>
                  <a:srgbClr val="FFFFFF"/>
                </a:highlight>
                <a:latin typeface="Roboto"/>
                <a:ea typeface="Roboto"/>
                <a:cs typeface="Roboto"/>
                <a:sym typeface="Roboto"/>
              </a:rPr>
              <a:t>If you are working on a computer, it runs multiple applications and allocates processing power to them. A simple program runs in sequence and the code statements execute one by one. This is a single-threaded application. But, if the programming language supports creating multiple threads and passes them to the operating system to run in parallel, it’s called multithreading.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3e3bdc0365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3e3bdc0365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3e3bdc0365_3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3e3bdc0365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3e3bdc0365_3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3e3bdc0365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11700" y="2346725"/>
            <a:ext cx="8520600" cy="91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MULTITHREADING IN JAVA</a:t>
            </a:r>
            <a:endParaRPr b="1"/>
          </a:p>
        </p:txBody>
      </p:sp>
      <p:sp>
        <p:nvSpPr>
          <p:cNvPr id="86" name="Google Shape;86;p13"/>
          <p:cNvSpPr txBox="1">
            <a:spLocks noGrp="1"/>
          </p:cNvSpPr>
          <p:nvPr>
            <p:ph type="subTitle" idx="1"/>
          </p:nvPr>
        </p:nvSpPr>
        <p:spPr>
          <a:xfrm>
            <a:off x="1412400" y="3392350"/>
            <a:ext cx="6603000" cy="64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By Nachiket Juneja, Prakash Devnani</a:t>
            </a:r>
            <a:endParaRPr dirty="0"/>
          </a:p>
        </p:txBody>
      </p:sp>
      <p:pic>
        <p:nvPicPr>
          <p:cNvPr id="87" name="Google Shape;87;p13"/>
          <p:cNvPicPr preferRelativeResize="0"/>
          <p:nvPr/>
        </p:nvPicPr>
        <p:blipFill rotWithShape="1">
          <a:blip r:embed="rId3">
            <a:alphaModFix/>
          </a:blip>
          <a:srcRect/>
          <a:stretch/>
        </p:blipFill>
        <p:spPr>
          <a:xfrm>
            <a:off x="2553075" y="762250"/>
            <a:ext cx="3323697" cy="573600"/>
          </a:xfrm>
          <a:prstGeom prst="rect">
            <a:avLst/>
          </a:prstGeom>
          <a:noFill/>
          <a:ln>
            <a:noFill/>
          </a:ln>
        </p:spPr>
      </p:pic>
      <p:sp>
        <p:nvSpPr>
          <p:cNvPr id="88" name="Google Shape;88;p13"/>
          <p:cNvSpPr txBox="1"/>
          <p:nvPr/>
        </p:nvSpPr>
        <p:spPr>
          <a:xfrm>
            <a:off x="2643150" y="1838825"/>
            <a:ext cx="38577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b="1" dirty="0">
                <a:solidFill>
                  <a:schemeClr val="lt1"/>
                </a:solidFill>
                <a:latin typeface="Roboto"/>
                <a:ea typeface="Roboto"/>
                <a:cs typeface="Roboto"/>
                <a:sym typeface="Roboto"/>
              </a:rPr>
              <a:t>JAVA TRAINING</a:t>
            </a:r>
            <a:endParaRPr sz="2100" b="1" dirty="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ctrTitle"/>
          </p:nvPr>
        </p:nvSpPr>
        <p:spPr>
          <a:xfrm>
            <a:off x="460950" y="334047"/>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Context Switching</a:t>
            </a:r>
            <a:endParaRPr/>
          </a:p>
        </p:txBody>
      </p:sp>
      <p:pic>
        <p:nvPicPr>
          <p:cNvPr id="147" name="Google Shape;147;p22"/>
          <p:cNvPicPr preferRelativeResize="0"/>
          <p:nvPr/>
        </p:nvPicPr>
        <p:blipFill>
          <a:blip r:embed="rId3">
            <a:alphaModFix/>
          </a:blip>
          <a:stretch>
            <a:fillRect/>
          </a:stretch>
        </p:blipFill>
        <p:spPr>
          <a:xfrm>
            <a:off x="3320500" y="1238297"/>
            <a:ext cx="2392124" cy="36658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ctrTitle"/>
          </p:nvPr>
        </p:nvSpPr>
        <p:spPr>
          <a:xfrm>
            <a:off x="460950" y="433422"/>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Advantages of Multithreading</a:t>
            </a:r>
            <a:endParaRPr/>
          </a:p>
        </p:txBody>
      </p:sp>
      <p:sp>
        <p:nvSpPr>
          <p:cNvPr id="153" name="Google Shape;153;p23"/>
          <p:cNvSpPr txBox="1"/>
          <p:nvPr/>
        </p:nvSpPr>
        <p:spPr>
          <a:xfrm>
            <a:off x="434825" y="1466025"/>
            <a:ext cx="8013300" cy="2130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It doesn't block the user because threads are independent and you can perform multiple operations at the same time.</a:t>
            </a:r>
            <a:endParaRPr sz="1600">
              <a:solidFill>
                <a:schemeClr val="lt1"/>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lt1"/>
              </a:solidFill>
              <a:latin typeface="Roboto"/>
              <a:ea typeface="Roboto"/>
              <a:cs typeface="Roboto"/>
              <a:sym typeface="Roboto"/>
            </a:endParaRPr>
          </a:p>
          <a:p>
            <a:pPr marL="457200" lvl="0" indent="-330200" algn="l" rtl="0">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Multithreading saves time as you can perform multiple operations together</a:t>
            </a:r>
            <a:endParaRPr sz="1600">
              <a:solidFill>
                <a:schemeClr val="lt1"/>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lt1"/>
              </a:solidFill>
              <a:latin typeface="Roboto"/>
              <a:ea typeface="Roboto"/>
              <a:cs typeface="Roboto"/>
              <a:sym typeface="Roboto"/>
            </a:endParaRPr>
          </a:p>
          <a:p>
            <a:pPr marL="457200" lvl="0" indent="-330200" algn="l" rtl="0">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Threads are independent, so it doesn't affect other threads if an exception occurs in a single thread.</a:t>
            </a:r>
            <a:endParaRPr sz="16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ctrTitle"/>
          </p:nvPr>
        </p:nvSpPr>
        <p:spPr>
          <a:xfrm>
            <a:off x="511125" y="383747"/>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Java Support for MultiThreading</a:t>
            </a:r>
            <a:endParaRPr/>
          </a:p>
        </p:txBody>
      </p:sp>
      <p:sp>
        <p:nvSpPr>
          <p:cNvPr id="159" name="Google Shape;159;p24"/>
          <p:cNvSpPr txBox="1"/>
          <p:nvPr/>
        </p:nvSpPr>
        <p:spPr>
          <a:xfrm>
            <a:off x="683325" y="1515725"/>
            <a:ext cx="7740000" cy="1847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Java supports multithreading through Thread class.</a:t>
            </a:r>
            <a:endParaRPr sz="1600">
              <a:solidFill>
                <a:schemeClr val="lt1"/>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lt1"/>
              </a:solidFill>
              <a:latin typeface="Roboto"/>
              <a:ea typeface="Roboto"/>
              <a:cs typeface="Roboto"/>
              <a:sym typeface="Roboto"/>
            </a:endParaRPr>
          </a:p>
          <a:p>
            <a:pPr marL="457200" lvl="0" indent="-330200" algn="l" rtl="0">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We can create multiple threads in our program and start them.</a:t>
            </a:r>
            <a:endParaRPr sz="1600">
              <a:solidFill>
                <a:schemeClr val="lt1"/>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lt1"/>
              </a:solidFill>
              <a:latin typeface="Roboto"/>
              <a:ea typeface="Roboto"/>
              <a:cs typeface="Roboto"/>
              <a:sym typeface="Roboto"/>
            </a:endParaRPr>
          </a:p>
          <a:p>
            <a:pPr marL="457200" lvl="0" indent="-330200" algn="l" rtl="0">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Java runtime will take care of creating machine-level instructions and work with OS to execute them in parallel.</a:t>
            </a:r>
            <a:endParaRPr sz="16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510925" y="304097"/>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Control Flow of a Program</a:t>
            </a:r>
            <a:endParaRPr/>
          </a:p>
        </p:txBody>
      </p:sp>
      <p:pic>
        <p:nvPicPr>
          <p:cNvPr id="165" name="Google Shape;165;p25"/>
          <p:cNvPicPr preferRelativeResize="0"/>
          <p:nvPr/>
        </p:nvPicPr>
        <p:blipFill>
          <a:blip r:embed="rId3">
            <a:alphaModFix/>
          </a:blip>
          <a:stretch>
            <a:fillRect/>
          </a:stretch>
        </p:blipFill>
        <p:spPr>
          <a:xfrm>
            <a:off x="1481850" y="1731172"/>
            <a:ext cx="6667500" cy="2447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ctrTitle"/>
          </p:nvPr>
        </p:nvSpPr>
        <p:spPr>
          <a:xfrm>
            <a:off x="532700" y="271397"/>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Control Flow of a Program</a:t>
            </a:r>
            <a:endParaRPr/>
          </a:p>
        </p:txBody>
      </p:sp>
      <p:pic>
        <p:nvPicPr>
          <p:cNvPr id="171" name="Google Shape;171;p26"/>
          <p:cNvPicPr preferRelativeResize="0"/>
          <p:nvPr/>
        </p:nvPicPr>
        <p:blipFill>
          <a:blip r:embed="rId3">
            <a:alphaModFix/>
          </a:blip>
          <a:stretch>
            <a:fillRect/>
          </a:stretch>
        </p:blipFill>
        <p:spPr>
          <a:xfrm>
            <a:off x="1220325" y="1208122"/>
            <a:ext cx="7054912" cy="37285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ctrTitle"/>
          </p:nvPr>
        </p:nvSpPr>
        <p:spPr>
          <a:xfrm>
            <a:off x="401950" y="47847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Implementing MultiThreading in Java</a:t>
            </a:r>
            <a:endParaRPr/>
          </a:p>
        </p:txBody>
      </p:sp>
      <p:sp>
        <p:nvSpPr>
          <p:cNvPr id="177" name="Google Shape;177;p27"/>
          <p:cNvSpPr txBox="1"/>
          <p:nvPr/>
        </p:nvSpPr>
        <p:spPr>
          <a:xfrm>
            <a:off x="599350" y="1623700"/>
            <a:ext cx="68109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Thread Class</a:t>
            </a:r>
            <a:endParaRPr>
              <a:solidFill>
                <a:schemeClr val="lt1"/>
              </a:solidFill>
              <a:latin typeface="Roboto"/>
              <a:ea typeface="Roboto"/>
              <a:cs typeface="Roboto"/>
              <a:sym typeface="Roboto"/>
            </a:endParaRPr>
          </a:p>
          <a:p>
            <a:pPr marL="457200" lvl="0" indent="0" algn="l" rtl="0">
              <a:spcBef>
                <a:spcPts val="0"/>
              </a:spcBef>
              <a:spcAft>
                <a:spcPts val="0"/>
              </a:spcAft>
              <a:buNone/>
            </a:pP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Runnable Interface</a:t>
            </a:r>
            <a:endParaRPr>
              <a:solidFill>
                <a:schemeClr val="lt1"/>
              </a:solidFill>
              <a:latin typeface="Roboto"/>
              <a:ea typeface="Roboto"/>
              <a:cs typeface="Roboto"/>
              <a:sym typeface="Roboto"/>
            </a:endParaRPr>
          </a:p>
          <a:p>
            <a:pPr marL="457200" lvl="0" indent="0" algn="l" rtl="0">
              <a:spcBef>
                <a:spcPts val="0"/>
              </a:spcBef>
              <a:spcAft>
                <a:spcPts val="0"/>
              </a:spcAft>
              <a:buNone/>
            </a:pP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Mechanism present in the Thread class</a:t>
            </a:r>
            <a:endParaRPr>
              <a:solidFill>
                <a:schemeClr val="lt1"/>
              </a:solidFill>
              <a:latin typeface="Roboto"/>
              <a:ea typeface="Roboto"/>
              <a:cs typeface="Roboto"/>
              <a:sym typeface="Roboto"/>
            </a:endParaRPr>
          </a:p>
          <a:p>
            <a:pPr marL="457200" lvl="0" indent="0" algn="l" rtl="0">
              <a:spcBef>
                <a:spcPts val="0"/>
              </a:spcBef>
              <a:spcAft>
                <a:spcPts val="0"/>
              </a:spcAft>
              <a:buNone/>
            </a:pP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Use Thread class if your existing class is not extending any other class</a:t>
            </a:r>
            <a:endParaRPr>
              <a:solidFill>
                <a:schemeClr val="lt1"/>
              </a:solidFill>
              <a:latin typeface="Roboto"/>
              <a:ea typeface="Roboto"/>
              <a:cs typeface="Roboto"/>
              <a:sym typeface="Roboto"/>
            </a:endParaRPr>
          </a:p>
          <a:p>
            <a:pPr marL="457200" lvl="0" indent="0" algn="l" rtl="0">
              <a:spcBef>
                <a:spcPts val="0"/>
              </a:spcBef>
              <a:spcAft>
                <a:spcPts val="0"/>
              </a:spcAft>
              <a:buNone/>
            </a:pP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Use Runnable interface when your existing class is already extending some other class</a:t>
            </a:r>
            <a:endParaRPr>
              <a:solidFill>
                <a:schemeClr val="lt1"/>
              </a:solidFill>
              <a:latin typeface="Roboto"/>
              <a:ea typeface="Roboto"/>
              <a:cs typeface="Roboto"/>
              <a:sym typeface="Roboto"/>
            </a:endParaRPr>
          </a:p>
          <a:p>
            <a:pPr marL="457200" lvl="0" indent="0" algn="l" rtl="0">
              <a:spcBef>
                <a:spcPts val="0"/>
              </a:spcBef>
              <a:spcAft>
                <a:spcPts val="0"/>
              </a:spcAft>
              <a:buNone/>
            </a:pPr>
            <a:endParaRPr>
              <a:solidFill>
                <a:schemeClr val="l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ctrTitle"/>
          </p:nvPr>
        </p:nvSpPr>
        <p:spPr>
          <a:xfrm>
            <a:off x="460950" y="413072"/>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Using Thread Class</a:t>
            </a:r>
            <a:endParaRPr/>
          </a:p>
        </p:txBody>
      </p:sp>
      <p:sp>
        <p:nvSpPr>
          <p:cNvPr id="183" name="Google Shape;183;p28"/>
          <p:cNvSpPr txBox="1"/>
          <p:nvPr/>
        </p:nvSpPr>
        <p:spPr>
          <a:xfrm>
            <a:off x="1798050" y="1972400"/>
            <a:ext cx="10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84" name="Google Shape;184;p28"/>
          <p:cNvPicPr preferRelativeResize="0"/>
          <p:nvPr/>
        </p:nvPicPr>
        <p:blipFill>
          <a:blip r:embed="rId3">
            <a:alphaModFix/>
          </a:blip>
          <a:stretch>
            <a:fillRect/>
          </a:stretch>
        </p:blipFill>
        <p:spPr>
          <a:xfrm>
            <a:off x="860875" y="1404275"/>
            <a:ext cx="7072325" cy="3586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ctrTitle"/>
          </p:nvPr>
        </p:nvSpPr>
        <p:spPr>
          <a:xfrm>
            <a:off x="358375" y="391272"/>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Using Thread Class</a:t>
            </a:r>
            <a:endParaRPr/>
          </a:p>
        </p:txBody>
      </p:sp>
      <p:pic>
        <p:nvPicPr>
          <p:cNvPr id="190" name="Google Shape;190;p29"/>
          <p:cNvPicPr preferRelativeResize="0"/>
          <p:nvPr/>
        </p:nvPicPr>
        <p:blipFill>
          <a:blip r:embed="rId3">
            <a:alphaModFix/>
          </a:blip>
          <a:stretch>
            <a:fillRect/>
          </a:stretch>
        </p:blipFill>
        <p:spPr>
          <a:xfrm>
            <a:off x="1231400" y="1295300"/>
            <a:ext cx="6963324" cy="3608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ctrTitle"/>
          </p:nvPr>
        </p:nvSpPr>
        <p:spPr>
          <a:xfrm>
            <a:off x="543600" y="293197"/>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Using Runnable Interface</a:t>
            </a:r>
            <a:endParaRPr/>
          </a:p>
        </p:txBody>
      </p:sp>
      <p:pic>
        <p:nvPicPr>
          <p:cNvPr id="196" name="Google Shape;196;p30"/>
          <p:cNvPicPr preferRelativeResize="0"/>
          <p:nvPr/>
        </p:nvPicPr>
        <p:blipFill>
          <a:blip r:embed="rId3">
            <a:alphaModFix/>
          </a:blip>
          <a:stretch>
            <a:fillRect/>
          </a:stretch>
        </p:blipFill>
        <p:spPr>
          <a:xfrm>
            <a:off x="1187763" y="1229922"/>
            <a:ext cx="6768466" cy="370670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ctrTitle"/>
          </p:nvPr>
        </p:nvSpPr>
        <p:spPr>
          <a:xfrm>
            <a:off x="598100" y="423947"/>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Using Runnable Interface</a:t>
            </a:r>
            <a:endParaRPr/>
          </a:p>
        </p:txBody>
      </p:sp>
      <p:pic>
        <p:nvPicPr>
          <p:cNvPr id="202" name="Google Shape;202;p31"/>
          <p:cNvPicPr preferRelativeResize="0"/>
          <p:nvPr/>
        </p:nvPicPr>
        <p:blipFill>
          <a:blip r:embed="rId3">
            <a:alphaModFix/>
          </a:blip>
          <a:stretch>
            <a:fillRect/>
          </a:stretch>
        </p:blipFill>
        <p:spPr>
          <a:xfrm>
            <a:off x="1351100" y="1447847"/>
            <a:ext cx="6979320" cy="35759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340925" y="328599"/>
            <a:ext cx="8222100" cy="571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Agenda</a:t>
            </a:r>
            <a:endParaRPr/>
          </a:p>
        </p:txBody>
      </p:sp>
      <p:sp>
        <p:nvSpPr>
          <p:cNvPr id="94" name="Google Shape;94;p14"/>
          <p:cNvSpPr txBox="1">
            <a:spLocks noGrp="1"/>
          </p:cNvSpPr>
          <p:nvPr>
            <p:ph type="subTitle" idx="1"/>
          </p:nvPr>
        </p:nvSpPr>
        <p:spPr>
          <a:xfrm>
            <a:off x="460950" y="900100"/>
            <a:ext cx="8222100" cy="38790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Multiprogramming</a:t>
            </a:r>
            <a:endParaRPr sz="1600"/>
          </a:p>
          <a:p>
            <a:pPr marL="457200" lvl="0" indent="-330200" algn="l" rtl="0">
              <a:lnSpc>
                <a:spcPct val="115000"/>
              </a:lnSpc>
              <a:spcBef>
                <a:spcPts val="0"/>
              </a:spcBef>
              <a:spcAft>
                <a:spcPts val="0"/>
              </a:spcAft>
              <a:buSzPts val="1600"/>
              <a:buChar char="➢"/>
            </a:pPr>
            <a:r>
              <a:rPr lang="en" sz="1600"/>
              <a:t>Multitasking</a:t>
            </a:r>
            <a:endParaRPr sz="1600"/>
          </a:p>
          <a:p>
            <a:pPr marL="457200" lvl="0" indent="-330200" algn="l" rtl="0">
              <a:lnSpc>
                <a:spcPct val="115000"/>
              </a:lnSpc>
              <a:spcBef>
                <a:spcPts val="0"/>
              </a:spcBef>
              <a:spcAft>
                <a:spcPts val="0"/>
              </a:spcAft>
              <a:buSzPts val="1600"/>
              <a:buChar char="➢"/>
            </a:pPr>
            <a:r>
              <a:rPr lang="en" sz="1600"/>
              <a:t>Control flow of a program</a:t>
            </a:r>
            <a:endParaRPr sz="1600"/>
          </a:p>
          <a:p>
            <a:pPr marL="457200" lvl="0" indent="-330200" algn="l" rtl="0">
              <a:lnSpc>
                <a:spcPct val="115000"/>
              </a:lnSpc>
              <a:spcBef>
                <a:spcPts val="0"/>
              </a:spcBef>
              <a:spcAft>
                <a:spcPts val="0"/>
              </a:spcAft>
              <a:buSzPts val="1600"/>
              <a:buChar char="➢"/>
            </a:pPr>
            <a:r>
              <a:rPr lang="en" sz="1600"/>
              <a:t>Multithreading using classes</a:t>
            </a:r>
            <a:endParaRPr sz="1600"/>
          </a:p>
          <a:p>
            <a:pPr marL="457200" lvl="0" indent="-330200" algn="l" rtl="0">
              <a:lnSpc>
                <a:spcPct val="115000"/>
              </a:lnSpc>
              <a:spcBef>
                <a:spcPts val="0"/>
              </a:spcBef>
              <a:spcAft>
                <a:spcPts val="0"/>
              </a:spcAft>
              <a:buSzPts val="1600"/>
              <a:buChar char="➢"/>
            </a:pPr>
            <a:r>
              <a:rPr lang="en" sz="1600"/>
              <a:t>Multithreading using Runnable interface</a:t>
            </a:r>
            <a:endParaRPr sz="1600"/>
          </a:p>
          <a:p>
            <a:pPr marL="457200" lvl="0" indent="-330200" algn="l" rtl="0">
              <a:lnSpc>
                <a:spcPct val="115000"/>
              </a:lnSpc>
              <a:spcBef>
                <a:spcPts val="0"/>
              </a:spcBef>
              <a:spcAft>
                <a:spcPts val="0"/>
              </a:spcAft>
              <a:buSzPts val="1600"/>
              <a:buChar char="➢"/>
            </a:pPr>
            <a:r>
              <a:rPr lang="en" sz="1600"/>
              <a:t>Process vs Thread</a:t>
            </a:r>
            <a:endParaRPr sz="1600"/>
          </a:p>
          <a:p>
            <a:pPr marL="457200" lvl="0" indent="-330200" algn="l" rtl="0">
              <a:lnSpc>
                <a:spcPct val="115000"/>
              </a:lnSpc>
              <a:spcBef>
                <a:spcPts val="0"/>
              </a:spcBef>
              <a:spcAft>
                <a:spcPts val="0"/>
              </a:spcAft>
              <a:buSzPts val="1600"/>
              <a:buChar char="➢"/>
            </a:pPr>
            <a:r>
              <a:rPr lang="en" sz="1600"/>
              <a:t>States of a Thread</a:t>
            </a:r>
            <a:endParaRPr sz="1600"/>
          </a:p>
          <a:p>
            <a:pPr marL="457200" lvl="0" indent="-330200" algn="l" rtl="0">
              <a:lnSpc>
                <a:spcPct val="115000"/>
              </a:lnSpc>
              <a:spcBef>
                <a:spcPts val="0"/>
              </a:spcBef>
              <a:spcAft>
                <a:spcPts val="0"/>
              </a:spcAft>
              <a:buSzPts val="1600"/>
              <a:buChar char="➢"/>
            </a:pPr>
            <a:r>
              <a:rPr lang="en" sz="1600"/>
              <a:t>Life cycle of a Thread</a:t>
            </a:r>
            <a:endParaRPr sz="1600"/>
          </a:p>
          <a:p>
            <a:pPr marL="457200" lvl="0" indent="-330200" algn="l" rtl="0">
              <a:lnSpc>
                <a:spcPct val="115000"/>
              </a:lnSpc>
              <a:spcBef>
                <a:spcPts val="0"/>
              </a:spcBef>
              <a:spcAft>
                <a:spcPts val="0"/>
              </a:spcAft>
              <a:buSzPts val="1600"/>
              <a:buChar char="➢"/>
            </a:pPr>
            <a:r>
              <a:rPr lang="en" sz="1600"/>
              <a:t>Thread Priorities</a:t>
            </a:r>
            <a:endParaRPr sz="1600"/>
          </a:p>
          <a:p>
            <a:pPr marL="457200" lvl="0" indent="-330200" algn="l" rtl="0">
              <a:lnSpc>
                <a:spcPct val="115000"/>
              </a:lnSpc>
              <a:spcBef>
                <a:spcPts val="0"/>
              </a:spcBef>
              <a:spcAft>
                <a:spcPts val="0"/>
              </a:spcAft>
              <a:buSzPts val="1600"/>
              <a:buChar char="➢"/>
            </a:pPr>
            <a:r>
              <a:rPr lang="en" sz="1600"/>
              <a:t>Thread Class</a:t>
            </a:r>
            <a:endParaRPr sz="1600"/>
          </a:p>
          <a:p>
            <a:pPr marL="457200" lvl="0" indent="-330200" algn="l" rtl="0">
              <a:lnSpc>
                <a:spcPct val="115000"/>
              </a:lnSpc>
              <a:spcBef>
                <a:spcPts val="0"/>
              </a:spcBef>
              <a:spcAft>
                <a:spcPts val="0"/>
              </a:spcAft>
              <a:buSzPts val="1600"/>
              <a:buChar char="➢"/>
            </a:pPr>
            <a:r>
              <a:rPr lang="en" sz="1600"/>
              <a:t>Thread Methods : Constructor, sleep &amp;  interrupt</a:t>
            </a:r>
            <a:endParaRPr sz="1600"/>
          </a:p>
          <a:p>
            <a:pPr marL="457200" lvl="0" indent="-330200" algn="l" rtl="0">
              <a:lnSpc>
                <a:spcPct val="115000"/>
              </a:lnSpc>
              <a:spcBef>
                <a:spcPts val="0"/>
              </a:spcBef>
              <a:spcAft>
                <a:spcPts val="0"/>
              </a:spcAft>
              <a:buSzPts val="1600"/>
              <a:buChar char="➢"/>
            </a:pPr>
            <a:r>
              <a:rPr lang="en" sz="1600"/>
              <a:t>Thread: Daemon, join &amp; yield</a:t>
            </a:r>
            <a:endParaRPr sz="1600"/>
          </a:p>
          <a:p>
            <a:pPr marL="457200" lvl="0" indent="-330200" algn="l" rtl="0">
              <a:lnSpc>
                <a:spcPct val="115000"/>
              </a:lnSpc>
              <a:spcBef>
                <a:spcPts val="0"/>
              </a:spcBef>
              <a:spcAft>
                <a:spcPts val="0"/>
              </a:spcAft>
              <a:buSzPts val="1600"/>
              <a:buChar char="➢"/>
            </a:pPr>
            <a:r>
              <a:rPr lang="en" sz="1600"/>
              <a:t>Synchronization</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460950" y="33069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Process vs Thread</a:t>
            </a:r>
            <a:endParaRPr/>
          </a:p>
        </p:txBody>
      </p:sp>
      <p:graphicFrame>
        <p:nvGraphicFramePr>
          <p:cNvPr id="208" name="Google Shape;208;p32"/>
          <p:cNvGraphicFramePr/>
          <p:nvPr/>
        </p:nvGraphicFramePr>
        <p:xfrm>
          <a:off x="582809" y="1244200"/>
          <a:ext cx="3000000" cy="3000000"/>
        </p:xfrm>
        <a:graphic>
          <a:graphicData uri="http://schemas.openxmlformats.org/drawingml/2006/table">
            <a:tbl>
              <a:tblPr>
                <a:noFill/>
                <a:tableStyleId>{671ECA4E-0739-47D2-BDA1-5B39A0D89AE6}</a:tableStyleId>
              </a:tblPr>
              <a:tblGrid>
                <a:gridCol w="1631300">
                  <a:extLst>
                    <a:ext uri="{9D8B030D-6E8A-4147-A177-3AD203B41FA5}">
                      <a16:colId xmlns:a16="http://schemas.microsoft.com/office/drawing/2014/main" val="20000"/>
                    </a:ext>
                  </a:extLst>
                </a:gridCol>
                <a:gridCol w="2950400">
                  <a:extLst>
                    <a:ext uri="{9D8B030D-6E8A-4147-A177-3AD203B41FA5}">
                      <a16:colId xmlns:a16="http://schemas.microsoft.com/office/drawing/2014/main" val="20001"/>
                    </a:ext>
                  </a:extLst>
                </a:gridCol>
                <a:gridCol w="3016275">
                  <a:extLst>
                    <a:ext uri="{9D8B030D-6E8A-4147-A177-3AD203B41FA5}">
                      <a16:colId xmlns:a16="http://schemas.microsoft.com/office/drawing/2014/main" val="20002"/>
                    </a:ext>
                  </a:extLst>
                </a:gridCol>
              </a:tblGrid>
              <a:tr h="396200">
                <a:tc>
                  <a:txBody>
                    <a:bodyPr/>
                    <a:lstStyle/>
                    <a:p>
                      <a:pPr marL="0" lvl="0" indent="0" algn="ctr" rtl="0">
                        <a:spcBef>
                          <a:spcPts val="0"/>
                        </a:spcBef>
                        <a:spcAft>
                          <a:spcPts val="0"/>
                        </a:spcAft>
                        <a:buNone/>
                      </a:pPr>
                      <a:r>
                        <a:rPr lang="en" b="1">
                          <a:solidFill>
                            <a:schemeClr val="lt1"/>
                          </a:solidFill>
                        </a:rPr>
                        <a:t>Parameters</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en" b="1">
                          <a:solidFill>
                            <a:schemeClr val="lt1"/>
                          </a:solidFill>
                        </a:rPr>
                        <a:t>Process</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en" b="1">
                          <a:solidFill>
                            <a:schemeClr val="lt1"/>
                          </a:solidFill>
                        </a:rPr>
                        <a:t>Thread</a:t>
                      </a:r>
                      <a:endParaRPr b="1">
                        <a:solidFill>
                          <a:schemeClr val="lt1"/>
                        </a:solidFill>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solidFill>
                            <a:schemeClr val="lt1"/>
                          </a:solidFill>
                        </a:rPr>
                        <a:t>Definition</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Any program in execution.</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A segment of a process.</a:t>
                      </a:r>
                      <a:endParaRPr>
                        <a:solidFill>
                          <a:schemeClr val="lt1"/>
                        </a:solidFill>
                      </a:endParaRPr>
                    </a:p>
                  </a:txBody>
                  <a:tcPr marL="91425" marR="91425" marT="91425" marB="91425"/>
                </a:tc>
                <a:extLst>
                  <a:ext uri="{0D108BD9-81ED-4DB2-BD59-A6C34878D82A}">
                    <a16:rowId xmlns:a16="http://schemas.microsoft.com/office/drawing/2014/main" val="10001"/>
                  </a:ext>
                </a:extLst>
              </a:tr>
              <a:tr h="609575">
                <a:tc>
                  <a:txBody>
                    <a:bodyPr/>
                    <a:lstStyle/>
                    <a:p>
                      <a:pPr marL="0" lvl="0" indent="0" algn="l" rtl="0">
                        <a:spcBef>
                          <a:spcPts val="0"/>
                        </a:spcBef>
                        <a:spcAft>
                          <a:spcPts val="0"/>
                        </a:spcAft>
                        <a:buNone/>
                      </a:pPr>
                      <a:r>
                        <a:rPr lang="en">
                          <a:solidFill>
                            <a:schemeClr val="lt1"/>
                          </a:solidFill>
                        </a:rPr>
                        <a:t>Context Switching</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Takes more time.</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Takes less time.</a:t>
                      </a:r>
                      <a:endParaRPr>
                        <a:solidFill>
                          <a:schemeClr val="lt1"/>
                        </a:solidFill>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solidFill>
                            <a:schemeClr val="lt1"/>
                          </a:solidFill>
                        </a:rPr>
                        <a:t>Efficiency in Communication</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Less efficient.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More Efficient.</a:t>
                      </a:r>
                      <a:endParaRPr>
                        <a:solidFill>
                          <a:schemeClr val="lt1"/>
                        </a:solidFill>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solidFill>
                            <a:schemeClr val="lt1"/>
                          </a:solidFill>
                        </a:rPr>
                        <a:t>Multiprogramming</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Can run multi-process.</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A single process consists of multiple threads.</a:t>
                      </a:r>
                      <a:endParaRPr>
                        <a:solidFill>
                          <a:schemeClr val="lt1"/>
                        </a:solidFill>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solidFill>
                            <a:schemeClr val="lt1"/>
                          </a:solidFill>
                        </a:rPr>
                        <a:t>Data Sharing</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Doesn’t share data with each other.</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Shares data with each other.</a:t>
                      </a:r>
                      <a:endParaRPr>
                        <a:solidFill>
                          <a:schemeClr val="lt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383800" y="33067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States of a Thread</a:t>
            </a:r>
            <a:endParaRPr/>
          </a:p>
        </p:txBody>
      </p:sp>
      <p:sp>
        <p:nvSpPr>
          <p:cNvPr id="214" name="Google Shape;214;p33"/>
          <p:cNvSpPr txBox="1"/>
          <p:nvPr/>
        </p:nvSpPr>
        <p:spPr>
          <a:xfrm>
            <a:off x="525075" y="1318025"/>
            <a:ext cx="73830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Roboto"/>
                <a:ea typeface="Roboto"/>
                <a:cs typeface="Roboto"/>
                <a:sym typeface="Roboto"/>
              </a:rPr>
              <a:t>NEW - </a:t>
            </a:r>
            <a:r>
              <a:rPr lang="en">
                <a:solidFill>
                  <a:schemeClr val="lt1"/>
                </a:solidFill>
                <a:latin typeface="Roboto"/>
                <a:ea typeface="Roboto"/>
                <a:cs typeface="Roboto"/>
                <a:sym typeface="Roboto"/>
              </a:rPr>
              <a:t>A thread that has not yet started is in this state.</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0" lvl="0" indent="0" algn="l" rtl="0">
              <a:spcBef>
                <a:spcPts val="0"/>
              </a:spcBef>
              <a:spcAft>
                <a:spcPts val="0"/>
              </a:spcAft>
              <a:buNone/>
            </a:pPr>
            <a:r>
              <a:rPr lang="en" b="1">
                <a:solidFill>
                  <a:schemeClr val="lt1"/>
                </a:solidFill>
                <a:latin typeface="Roboto"/>
                <a:ea typeface="Roboto"/>
                <a:cs typeface="Roboto"/>
                <a:sym typeface="Roboto"/>
              </a:rPr>
              <a:t>RUNNABLE - </a:t>
            </a:r>
            <a:r>
              <a:rPr lang="en">
                <a:solidFill>
                  <a:schemeClr val="lt1"/>
                </a:solidFill>
                <a:latin typeface="Roboto"/>
                <a:ea typeface="Roboto"/>
                <a:cs typeface="Roboto"/>
                <a:sym typeface="Roboto"/>
              </a:rPr>
              <a:t>A thread executing in the Java virtual machine is in this state.</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0" lvl="0" indent="0" algn="l" rtl="0">
              <a:spcBef>
                <a:spcPts val="0"/>
              </a:spcBef>
              <a:spcAft>
                <a:spcPts val="0"/>
              </a:spcAft>
              <a:buNone/>
            </a:pPr>
            <a:r>
              <a:rPr lang="en" b="1">
                <a:solidFill>
                  <a:schemeClr val="lt1"/>
                </a:solidFill>
                <a:latin typeface="Roboto"/>
                <a:ea typeface="Roboto"/>
                <a:cs typeface="Roboto"/>
                <a:sym typeface="Roboto"/>
              </a:rPr>
              <a:t>BLOCKED - </a:t>
            </a:r>
            <a:r>
              <a:rPr lang="en">
                <a:solidFill>
                  <a:schemeClr val="lt1"/>
                </a:solidFill>
                <a:latin typeface="Roboto"/>
                <a:ea typeface="Roboto"/>
                <a:cs typeface="Roboto"/>
                <a:sym typeface="Roboto"/>
              </a:rPr>
              <a:t>A thread that is blocked waiting for a monitor lock is in this state.</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0" lvl="0" indent="0" algn="l" rtl="0">
              <a:spcBef>
                <a:spcPts val="0"/>
              </a:spcBef>
              <a:spcAft>
                <a:spcPts val="0"/>
              </a:spcAft>
              <a:buNone/>
            </a:pPr>
            <a:r>
              <a:rPr lang="en" b="1">
                <a:solidFill>
                  <a:schemeClr val="lt1"/>
                </a:solidFill>
                <a:latin typeface="Roboto"/>
                <a:ea typeface="Roboto"/>
                <a:cs typeface="Roboto"/>
                <a:sym typeface="Roboto"/>
              </a:rPr>
              <a:t>WAITING - </a:t>
            </a:r>
            <a:r>
              <a:rPr lang="en">
                <a:solidFill>
                  <a:schemeClr val="lt1"/>
                </a:solidFill>
                <a:latin typeface="Roboto"/>
                <a:ea typeface="Roboto"/>
                <a:cs typeface="Roboto"/>
                <a:sym typeface="Roboto"/>
              </a:rPr>
              <a:t>A thread that is waiting indefinitely for another thread to perform a particular action is in this state.</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0" lvl="0" indent="0" algn="l" rtl="0">
              <a:spcBef>
                <a:spcPts val="0"/>
              </a:spcBef>
              <a:spcAft>
                <a:spcPts val="0"/>
              </a:spcAft>
              <a:buNone/>
            </a:pPr>
            <a:r>
              <a:rPr lang="en" b="1">
                <a:solidFill>
                  <a:schemeClr val="lt1"/>
                </a:solidFill>
                <a:latin typeface="Roboto"/>
                <a:ea typeface="Roboto"/>
                <a:cs typeface="Roboto"/>
                <a:sym typeface="Roboto"/>
              </a:rPr>
              <a:t>TIMED_WAITING - </a:t>
            </a:r>
            <a:r>
              <a:rPr lang="en">
                <a:solidFill>
                  <a:schemeClr val="lt1"/>
                </a:solidFill>
                <a:latin typeface="Roboto"/>
                <a:ea typeface="Roboto"/>
                <a:cs typeface="Roboto"/>
                <a:sym typeface="Roboto"/>
              </a:rPr>
              <a:t>A thread that is waiting for another thread to perform an action for up to a specified waiting time is in this state.</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0" lvl="0" indent="0" algn="l" rtl="0">
              <a:spcBef>
                <a:spcPts val="0"/>
              </a:spcBef>
              <a:spcAft>
                <a:spcPts val="0"/>
              </a:spcAft>
              <a:buNone/>
            </a:pPr>
            <a:r>
              <a:rPr lang="en" b="1">
                <a:solidFill>
                  <a:schemeClr val="lt1"/>
                </a:solidFill>
                <a:latin typeface="Roboto"/>
                <a:ea typeface="Roboto"/>
                <a:cs typeface="Roboto"/>
                <a:sym typeface="Roboto"/>
              </a:rPr>
              <a:t>TERMINATED -</a:t>
            </a:r>
            <a:r>
              <a:rPr lang="en">
                <a:solidFill>
                  <a:schemeClr val="lt1"/>
                </a:solidFill>
                <a:latin typeface="Roboto"/>
                <a:ea typeface="Roboto"/>
                <a:cs typeface="Roboto"/>
                <a:sym typeface="Roboto"/>
              </a:rPr>
              <a:t> A thread that has exited is in this state.</a:t>
            </a:r>
            <a:endParaRPr>
              <a:solidFill>
                <a:schemeClr val="lt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p:nvPr/>
        </p:nvSpPr>
        <p:spPr>
          <a:xfrm>
            <a:off x="353625" y="1896675"/>
            <a:ext cx="1382400" cy="439452"/>
          </a:xfrm>
          <a:prstGeom prst="flowChartTerminator">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New</a:t>
            </a:r>
            <a:endParaRPr>
              <a:solidFill>
                <a:schemeClr val="lt1"/>
              </a:solidFill>
            </a:endParaRPr>
          </a:p>
        </p:txBody>
      </p:sp>
      <p:sp>
        <p:nvSpPr>
          <p:cNvPr id="220" name="Google Shape;220;p34"/>
          <p:cNvSpPr/>
          <p:nvPr/>
        </p:nvSpPr>
        <p:spPr>
          <a:xfrm>
            <a:off x="2668125" y="1896675"/>
            <a:ext cx="1382400" cy="439452"/>
          </a:xfrm>
          <a:prstGeom prst="flowChartTerminator">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Runnable</a:t>
            </a:r>
            <a:endParaRPr>
              <a:solidFill>
                <a:schemeClr val="lt1"/>
              </a:solidFill>
            </a:endParaRPr>
          </a:p>
        </p:txBody>
      </p:sp>
      <p:sp>
        <p:nvSpPr>
          <p:cNvPr id="221" name="Google Shape;221;p34"/>
          <p:cNvSpPr txBox="1"/>
          <p:nvPr/>
        </p:nvSpPr>
        <p:spPr>
          <a:xfrm>
            <a:off x="1789575" y="1716200"/>
            <a:ext cx="73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start()</a:t>
            </a:r>
            <a:endParaRPr>
              <a:solidFill>
                <a:schemeClr val="lt1"/>
              </a:solidFill>
              <a:latin typeface="Roboto"/>
              <a:ea typeface="Roboto"/>
              <a:cs typeface="Roboto"/>
              <a:sym typeface="Roboto"/>
            </a:endParaRPr>
          </a:p>
        </p:txBody>
      </p:sp>
      <p:sp>
        <p:nvSpPr>
          <p:cNvPr id="222" name="Google Shape;222;p34"/>
          <p:cNvSpPr txBox="1"/>
          <p:nvPr/>
        </p:nvSpPr>
        <p:spPr>
          <a:xfrm>
            <a:off x="4216575" y="1716200"/>
            <a:ext cx="6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run()</a:t>
            </a:r>
            <a:endParaRPr>
              <a:solidFill>
                <a:schemeClr val="lt1"/>
              </a:solidFill>
              <a:latin typeface="Roboto"/>
              <a:ea typeface="Roboto"/>
              <a:cs typeface="Roboto"/>
              <a:sym typeface="Roboto"/>
            </a:endParaRPr>
          </a:p>
        </p:txBody>
      </p:sp>
      <p:sp>
        <p:nvSpPr>
          <p:cNvPr id="223" name="Google Shape;223;p34"/>
          <p:cNvSpPr/>
          <p:nvPr/>
        </p:nvSpPr>
        <p:spPr>
          <a:xfrm>
            <a:off x="4982625" y="1896675"/>
            <a:ext cx="1382400" cy="439452"/>
          </a:xfrm>
          <a:prstGeom prst="flowChartTerminator">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Running</a:t>
            </a:r>
            <a:endParaRPr>
              <a:solidFill>
                <a:schemeClr val="lt1"/>
              </a:solidFill>
            </a:endParaRPr>
          </a:p>
        </p:txBody>
      </p:sp>
      <p:cxnSp>
        <p:nvCxnSpPr>
          <p:cNvPr id="224" name="Google Shape;224;p34"/>
          <p:cNvCxnSpPr/>
          <p:nvPr/>
        </p:nvCxnSpPr>
        <p:spPr>
          <a:xfrm>
            <a:off x="975075" y="2491375"/>
            <a:ext cx="814500" cy="889500"/>
          </a:xfrm>
          <a:prstGeom prst="straightConnector1">
            <a:avLst/>
          </a:prstGeom>
          <a:noFill/>
          <a:ln w="28575" cap="flat" cmpd="sng">
            <a:solidFill>
              <a:schemeClr val="lt1"/>
            </a:solidFill>
            <a:prstDash val="solid"/>
            <a:round/>
            <a:headEnd type="none" w="med" len="med"/>
            <a:tailEnd type="triangle" w="med" len="med"/>
          </a:ln>
        </p:spPr>
      </p:cxnSp>
      <p:cxnSp>
        <p:nvCxnSpPr>
          <p:cNvPr id="225" name="Google Shape;225;p34"/>
          <p:cNvCxnSpPr/>
          <p:nvPr/>
        </p:nvCxnSpPr>
        <p:spPr>
          <a:xfrm>
            <a:off x="1789575" y="2116400"/>
            <a:ext cx="825000" cy="0"/>
          </a:xfrm>
          <a:prstGeom prst="straightConnector1">
            <a:avLst/>
          </a:prstGeom>
          <a:noFill/>
          <a:ln w="28575" cap="flat" cmpd="sng">
            <a:solidFill>
              <a:schemeClr val="lt1"/>
            </a:solidFill>
            <a:prstDash val="solid"/>
            <a:round/>
            <a:headEnd type="none" w="med" len="med"/>
            <a:tailEnd type="triangle" w="med" len="med"/>
          </a:ln>
        </p:spPr>
      </p:cxnSp>
      <p:cxnSp>
        <p:nvCxnSpPr>
          <p:cNvPr id="226" name="Google Shape;226;p34"/>
          <p:cNvCxnSpPr/>
          <p:nvPr/>
        </p:nvCxnSpPr>
        <p:spPr>
          <a:xfrm>
            <a:off x="4104075" y="2116400"/>
            <a:ext cx="825000" cy="0"/>
          </a:xfrm>
          <a:prstGeom prst="straightConnector1">
            <a:avLst/>
          </a:prstGeom>
          <a:noFill/>
          <a:ln w="28575" cap="flat" cmpd="sng">
            <a:solidFill>
              <a:schemeClr val="lt1"/>
            </a:solidFill>
            <a:prstDash val="solid"/>
            <a:round/>
            <a:headEnd type="none" w="med" len="med"/>
            <a:tailEnd type="triangle" w="med" len="med"/>
          </a:ln>
        </p:spPr>
      </p:cxnSp>
      <p:sp>
        <p:nvSpPr>
          <p:cNvPr id="227" name="Google Shape;227;p34"/>
          <p:cNvSpPr/>
          <p:nvPr/>
        </p:nvSpPr>
        <p:spPr>
          <a:xfrm>
            <a:off x="1103700" y="3450475"/>
            <a:ext cx="1382400" cy="439452"/>
          </a:xfrm>
          <a:prstGeom prst="flowChartTerminator">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Terminated</a:t>
            </a:r>
            <a:endParaRPr>
              <a:solidFill>
                <a:schemeClr val="lt1"/>
              </a:solidFill>
            </a:endParaRPr>
          </a:p>
        </p:txBody>
      </p:sp>
      <p:cxnSp>
        <p:nvCxnSpPr>
          <p:cNvPr id="228" name="Google Shape;228;p34"/>
          <p:cNvCxnSpPr/>
          <p:nvPr/>
        </p:nvCxnSpPr>
        <p:spPr>
          <a:xfrm flipH="1">
            <a:off x="2668125" y="2453875"/>
            <a:ext cx="2732400" cy="964500"/>
          </a:xfrm>
          <a:prstGeom prst="straightConnector1">
            <a:avLst/>
          </a:prstGeom>
          <a:noFill/>
          <a:ln w="28575" cap="flat" cmpd="sng">
            <a:solidFill>
              <a:schemeClr val="lt1"/>
            </a:solidFill>
            <a:prstDash val="solid"/>
            <a:round/>
            <a:headEnd type="none" w="med" len="med"/>
            <a:tailEnd type="triangle" w="med" len="med"/>
          </a:ln>
        </p:spPr>
      </p:cxnSp>
      <p:sp>
        <p:nvSpPr>
          <p:cNvPr id="229" name="Google Shape;229;p34"/>
          <p:cNvSpPr txBox="1"/>
          <p:nvPr/>
        </p:nvSpPr>
        <p:spPr>
          <a:xfrm rot="-1173635">
            <a:off x="2899215" y="2658054"/>
            <a:ext cx="1922024" cy="40013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End of Execution</a:t>
            </a:r>
            <a:endParaRPr>
              <a:solidFill>
                <a:schemeClr val="lt1"/>
              </a:solidFill>
              <a:latin typeface="Roboto"/>
              <a:ea typeface="Roboto"/>
              <a:cs typeface="Roboto"/>
              <a:sym typeface="Roboto"/>
            </a:endParaRPr>
          </a:p>
        </p:txBody>
      </p:sp>
      <p:sp>
        <p:nvSpPr>
          <p:cNvPr id="230" name="Google Shape;230;p34"/>
          <p:cNvSpPr/>
          <p:nvPr/>
        </p:nvSpPr>
        <p:spPr>
          <a:xfrm>
            <a:off x="5150650" y="3450475"/>
            <a:ext cx="1382400" cy="439452"/>
          </a:xfrm>
          <a:prstGeom prst="flowChartTerminator">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Waiting</a:t>
            </a:r>
            <a:endParaRPr>
              <a:solidFill>
                <a:schemeClr val="lt1"/>
              </a:solidFill>
            </a:endParaRPr>
          </a:p>
        </p:txBody>
      </p:sp>
      <p:cxnSp>
        <p:nvCxnSpPr>
          <p:cNvPr id="231" name="Google Shape;231;p34"/>
          <p:cNvCxnSpPr/>
          <p:nvPr/>
        </p:nvCxnSpPr>
        <p:spPr>
          <a:xfrm flipH="1">
            <a:off x="2814725" y="3664750"/>
            <a:ext cx="2007300" cy="15900"/>
          </a:xfrm>
          <a:prstGeom prst="straightConnector1">
            <a:avLst/>
          </a:prstGeom>
          <a:noFill/>
          <a:ln w="28575" cap="flat" cmpd="sng">
            <a:solidFill>
              <a:schemeClr val="lt1"/>
            </a:solidFill>
            <a:prstDash val="solid"/>
            <a:round/>
            <a:headEnd type="none" w="med" len="med"/>
            <a:tailEnd type="triangle" w="med" len="med"/>
          </a:ln>
        </p:spPr>
      </p:cxnSp>
      <p:cxnSp>
        <p:nvCxnSpPr>
          <p:cNvPr id="232" name="Google Shape;232;p34"/>
          <p:cNvCxnSpPr/>
          <p:nvPr/>
        </p:nvCxnSpPr>
        <p:spPr>
          <a:xfrm>
            <a:off x="5837550" y="2421777"/>
            <a:ext cx="15900" cy="1028700"/>
          </a:xfrm>
          <a:prstGeom prst="straightConnector1">
            <a:avLst/>
          </a:prstGeom>
          <a:noFill/>
          <a:ln w="28575" cap="flat" cmpd="sng">
            <a:solidFill>
              <a:schemeClr val="lt1"/>
            </a:solidFill>
            <a:prstDash val="solid"/>
            <a:round/>
            <a:headEnd type="none" w="med" len="med"/>
            <a:tailEnd type="triangle" w="med" len="med"/>
          </a:ln>
        </p:spPr>
      </p:cxnSp>
      <p:sp>
        <p:nvSpPr>
          <p:cNvPr id="233" name="Google Shape;233;p34"/>
          <p:cNvSpPr txBox="1"/>
          <p:nvPr/>
        </p:nvSpPr>
        <p:spPr>
          <a:xfrm>
            <a:off x="5930875" y="2800350"/>
            <a:ext cx="65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wait()</a:t>
            </a:r>
            <a:endParaRPr>
              <a:solidFill>
                <a:schemeClr val="lt1"/>
              </a:solidFill>
              <a:latin typeface="Roboto"/>
              <a:ea typeface="Roboto"/>
              <a:cs typeface="Roboto"/>
              <a:sym typeface="Roboto"/>
            </a:endParaRPr>
          </a:p>
        </p:txBody>
      </p:sp>
      <p:sp>
        <p:nvSpPr>
          <p:cNvPr id="234" name="Google Shape;234;p34"/>
          <p:cNvSpPr txBox="1"/>
          <p:nvPr/>
        </p:nvSpPr>
        <p:spPr>
          <a:xfrm>
            <a:off x="460775" y="428625"/>
            <a:ext cx="6129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200">
                <a:solidFill>
                  <a:schemeClr val="lt1"/>
                </a:solidFill>
                <a:latin typeface="Roboto"/>
                <a:ea typeface="Roboto"/>
                <a:cs typeface="Roboto"/>
                <a:sym typeface="Roboto"/>
              </a:rPr>
              <a:t>Life cycle  of a Thead</a:t>
            </a:r>
            <a:endParaRPr sz="4200">
              <a:solidFill>
                <a:schemeClr val="lt1"/>
              </a:solidFill>
              <a:latin typeface="Roboto"/>
              <a:ea typeface="Roboto"/>
              <a:cs typeface="Roboto"/>
              <a:sym typeface="Roboto"/>
            </a:endParaRPr>
          </a:p>
        </p:txBody>
      </p:sp>
      <p:cxnSp>
        <p:nvCxnSpPr>
          <p:cNvPr id="235" name="Google Shape;235;p34"/>
          <p:cNvCxnSpPr/>
          <p:nvPr/>
        </p:nvCxnSpPr>
        <p:spPr>
          <a:xfrm rot="10800000">
            <a:off x="5673825" y="2416450"/>
            <a:ext cx="0" cy="953700"/>
          </a:xfrm>
          <a:prstGeom prst="straightConnector1">
            <a:avLst/>
          </a:prstGeom>
          <a:noFill/>
          <a:ln w="28575" cap="flat" cmpd="sng">
            <a:solidFill>
              <a:schemeClr val="lt1"/>
            </a:solidFill>
            <a:prstDash val="solid"/>
            <a:round/>
            <a:headEnd type="none" w="med" len="med"/>
            <a:tailEnd type="triangle" w="med" len="med"/>
          </a:ln>
        </p:spPr>
      </p:cxnSp>
      <p:sp>
        <p:nvSpPr>
          <p:cNvPr id="236" name="Google Shape;236;p34"/>
          <p:cNvSpPr txBox="1"/>
          <p:nvPr/>
        </p:nvSpPr>
        <p:spPr>
          <a:xfrm>
            <a:off x="4832675" y="2800338"/>
            <a:ext cx="81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notify()</a:t>
            </a:r>
            <a:endParaRPr>
              <a:solidFill>
                <a:schemeClr val="lt1"/>
              </a:solidFill>
              <a:latin typeface="Roboto"/>
              <a:ea typeface="Roboto"/>
              <a:cs typeface="Roboto"/>
              <a:sym typeface="Roboto"/>
            </a:endParaRPr>
          </a:p>
        </p:txBody>
      </p:sp>
      <p:cxnSp>
        <p:nvCxnSpPr>
          <p:cNvPr id="237" name="Google Shape;237;p34"/>
          <p:cNvCxnSpPr/>
          <p:nvPr/>
        </p:nvCxnSpPr>
        <p:spPr>
          <a:xfrm>
            <a:off x="6279075" y="2424175"/>
            <a:ext cx="1821600" cy="867900"/>
          </a:xfrm>
          <a:prstGeom prst="straightConnector1">
            <a:avLst/>
          </a:prstGeom>
          <a:noFill/>
          <a:ln w="28575" cap="flat" cmpd="sng">
            <a:solidFill>
              <a:schemeClr val="lt1"/>
            </a:solidFill>
            <a:prstDash val="solid"/>
            <a:round/>
            <a:headEnd type="none" w="med" len="med"/>
            <a:tailEnd type="triangle" w="med" len="med"/>
          </a:ln>
        </p:spPr>
      </p:cxnSp>
      <p:sp>
        <p:nvSpPr>
          <p:cNvPr id="238" name="Google Shape;238;p34"/>
          <p:cNvSpPr/>
          <p:nvPr/>
        </p:nvSpPr>
        <p:spPr>
          <a:xfrm>
            <a:off x="7069250" y="3450475"/>
            <a:ext cx="1578258" cy="439452"/>
          </a:xfrm>
          <a:prstGeom prst="flowChartTerminator">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Timed_Waiting</a:t>
            </a:r>
            <a:endParaRPr>
              <a:solidFill>
                <a:schemeClr val="lt1"/>
              </a:solidFill>
            </a:endParaRPr>
          </a:p>
        </p:txBody>
      </p:sp>
      <p:sp>
        <p:nvSpPr>
          <p:cNvPr id="239" name="Google Shape;239;p34"/>
          <p:cNvSpPr txBox="1"/>
          <p:nvPr/>
        </p:nvSpPr>
        <p:spPr>
          <a:xfrm rot="1469223">
            <a:off x="6793704" y="2489127"/>
            <a:ext cx="825115" cy="4002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sleep()</a:t>
            </a:r>
            <a:endParaRPr>
              <a:solidFill>
                <a:schemeClr val="lt1"/>
              </a:solidFill>
              <a:latin typeface="Roboto"/>
              <a:ea typeface="Roboto"/>
              <a:cs typeface="Roboto"/>
              <a:sym typeface="Roboto"/>
            </a:endParaRPr>
          </a:p>
        </p:txBody>
      </p:sp>
      <p:cxnSp>
        <p:nvCxnSpPr>
          <p:cNvPr id="240" name="Google Shape;240;p34"/>
          <p:cNvCxnSpPr/>
          <p:nvPr/>
        </p:nvCxnSpPr>
        <p:spPr>
          <a:xfrm rot="10800000">
            <a:off x="6097479" y="2528875"/>
            <a:ext cx="1675500" cy="814500"/>
          </a:xfrm>
          <a:prstGeom prst="straightConnector1">
            <a:avLst/>
          </a:prstGeom>
          <a:noFill/>
          <a:ln w="28575" cap="flat" cmpd="sng">
            <a:solidFill>
              <a:schemeClr val="lt1"/>
            </a:solidFill>
            <a:prstDash val="solid"/>
            <a:round/>
            <a:headEnd type="none" w="med" len="med"/>
            <a:tailEnd type="triangle" w="med" len="med"/>
          </a:ln>
        </p:spPr>
      </p:cxnSp>
      <p:sp>
        <p:nvSpPr>
          <p:cNvPr id="241" name="Google Shape;241;p34"/>
          <p:cNvSpPr/>
          <p:nvPr/>
        </p:nvSpPr>
        <p:spPr>
          <a:xfrm>
            <a:off x="7318625" y="1896675"/>
            <a:ext cx="1382400" cy="439452"/>
          </a:xfrm>
          <a:prstGeom prst="flowChartTerminator">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Blocked</a:t>
            </a:r>
            <a:endParaRPr>
              <a:solidFill>
                <a:schemeClr val="lt1"/>
              </a:solidFill>
            </a:endParaRPr>
          </a:p>
        </p:txBody>
      </p:sp>
      <p:cxnSp>
        <p:nvCxnSpPr>
          <p:cNvPr id="242" name="Google Shape;242;p34"/>
          <p:cNvCxnSpPr/>
          <p:nvPr/>
        </p:nvCxnSpPr>
        <p:spPr>
          <a:xfrm>
            <a:off x="6429325" y="2105700"/>
            <a:ext cx="825000" cy="0"/>
          </a:xfrm>
          <a:prstGeom prst="straightConnector1">
            <a:avLst/>
          </a:prstGeom>
          <a:noFill/>
          <a:ln w="28575" cap="flat" cmpd="sng">
            <a:solidFill>
              <a:schemeClr val="lt1"/>
            </a:solidFill>
            <a:prstDash val="solid"/>
            <a:round/>
            <a:headEnd type="none" w="med" len="med"/>
            <a:tailEnd type="triangle" w="med" len="med"/>
          </a:ln>
        </p:spPr>
      </p:cxnSp>
      <p:sp>
        <p:nvSpPr>
          <p:cNvPr id="243" name="Google Shape;243;p34"/>
          <p:cNvSpPr txBox="1"/>
          <p:nvPr/>
        </p:nvSpPr>
        <p:spPr>
          <a:xfrm>
            <a:off x="6365025" y="1490225"/>
            <a:ext cx="916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I/O Request</a:t>
            </a:r>
            <a:endParaRPr>
              <a:solidFill>
                <a:schemeClr val="lt1"/>
              </a:solidFill>
              <a:latin typeface="Roboto"/>
              <a:ea typeface="Roboto"/>
              <a:cs typeface="Roboto"/>
              <a:sym typeface="Roboto"/>
            </a:endParaRPr>
          </a:p>
        </p:txBody>
      </p:sp>
      <p:cxnSp>
        <p:nvCxnSpPr>
          <p:cNvPr id="244" name="Google Shape;244;p34"/>
          <p:cNvCxnSpPr/>
          <p:nvPr/>
        </p:nvCxnSpPr>
        <p:spPr>
          <a:xfrm flipH="1">
            <a:off x="6450725" y="2250275"/>
            <a:ext cx="771600" cy="10800"/>
          </a:xfrm>
          <a:prstGeom prst="straightConnector1">
            <a:avLst/>
          </a:prstGeom>
          <a:noFill/>
          <a:ln w="28575" cap="flat" cmpd="sng">
            <a:solidFill>
              <a:schemeClr val="lt1"/>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5"/>
          <p:cNvSpPr txBox="1">
            <a:spLocks noGrp="1"/>
          </p:cNvSpPr>
          <p:nvPr>
            <p:ph type="title"/>
          </p:nvPr>
        </p:nvSpPr>
        <p:spPr>
          <a:xfrm>
            <a:off x="460950" y="28782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Thread Priorities</a:t>
            </a:r>
            <a:endParaRPr/>
          </a:p>
        </p:txBody>
      </p:sp>
      <p:sp>
        <p:nvSpPr>
          <p:cNvPr id="250" name="Google Shape;250;p35"/>
          <p:cNvSpPr txBox="1"/>
          <p:nvPr/>
        </p:nvSpPr>
        <p:spPr>
          <a:xfrm>
            <a:off x="578650" y="1296600"/>
            <a:ext cx="7308000" cy="3417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Priorities are represented by a number between 1 and 10.</a:t>
            </a:r>
            <a:endParaRPr>
              <a:solidFill>
                <a:schemeClr val="lt1"/>
              </a:solidFill>
              <a:latin typeface="Roboto"/>
              <a:ea typeface="Roboto"/>
              <a:cs typeface="Roboto"/>
              <a:sym typeface="Roboto"/>
            </a:endParaRPr>
          </a:p>
          <a:p>
            <a:pPr marL="457200" lvl="0" indent="0" algn="l" rtl="0">
              <a:spcBef>
                <a:spcPts val="0"/>
              </a:spcBef>
              <a:spcAft>
                <a:spcPts val="0"/>
              </a:spcAft>
              <a:buNone/>
            </a:pPr>
            <a:endParaRPr>
              <a:solidFill>
                <a:schemeClr val="lt1"/>
              </a:solidFill>
              <a:latin typeface="Roboto"/>
              <a:ea typeface="Roboto"/>
              <a:cs typeface="Roboto"/>
              <a:sym typeface="Roboto"/>
            </a:endParaRPr>
          </a:p>
          <a:p>
            <a:pPr marL="457200" lvl="0" indent="0" algn="l" rtl="0">
              <a:spcBef>
                <a:spcPts val="0"/>
              </a:spcBef>
              <a:spcAft>
                <a:spcPts val="0"/>
              </a:spcAft>
              <a:buNone/>
            </a:pP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Preemptive Scheduling: The thread scheduler schedules the threads according to their priority.</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 Java programmer can also assign the priorities of a thread explicitly in a Java program.</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public final int getPriority()</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public final void setPriority(int newPriority)</a:t>
            </a:r>
            <a:endParaRPr>
              <a:solidFill>
                <a:schemeClr val="lt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555225" y="40569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Thread Class</a:t>
            </a:r>
            <a:endParaRPr/>
          </a:p>
        </p:txBody>
      </p:sp>
      <p:sp>
        <p:nvSpPr>
          <p:cNvPr id="256" name="Google Shape;256;p36"/>
          <p:cNvSpPr txBox="1"/>
          <p:nvPr/>
        </p:nvSpPr>
        <p:spPr>
          <a:xfrm>
            <a:off x="771525" y="1307300"/>
            <a:ext cx="69009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Java Virtual Machine allows an application to have multiple threads of execution running concurrently.</a:t>
            </a:r>
            <a:endParaRPr>
              <a:solidFill>
                <a:schemeClr val="lt1"/>
              </a:solidFill>
              <a:latin typeface="Roboto"/>
              <a:ea typeface="Roboto"/>
              <a:cs typeface="Roboto"/>
              <a:sym typeface="Roboto"/>
            </a:endParaRPr>
          </a:p>
          <a:p>
            <a:pPr marL="457200" lvl="0" indent="0" algn="l" rtl="0">
              <a:spcBef>
                <a:spcPts val="0"/>
              </a:spcBef>
              <a:spcAft>
                <a:spcPts val="0"/>
              </a:spcAft>
              <a:buNone/>
            </a:pPr>
            <a:endParaRPr>
              <a:solidFill>
                <a:schemeClr val="lt1"/>
              </a:solidFill>
              <a:latin typeface="Roboto"/>
              <a:ea typeface="Roboto"/>
              <a:cs typeface="Roboto"/>
              <a:sym typeface="Roboto"/>
            </a:endParaRPr>
          </a:p>
          <a:p>
            <a:pPr marL="457200" lvl="0" indent="0" algn="l" rtl="0">
              <a:spcBef>
                <a:spcPts val="0"/>
              </a:spcBef>
              <a:spcAft>
                <a:spcPts val="0"/>
              </a:spcAft>
              <a:buNone/>
            </a:pP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Threads with higher priority are executed in preference to threads with lower priority.</a:t>
            </a:r>
            <a:endParaRPr>
              <a:solidFill>
                <a:schemeClr val="lt1"/>
              </a:solidFill>
              <a:latin typeface="Roboto"/>
              <a:ea typeface="Roboto"/>
              <a:cs typeface="Roboto"/>
              <a:sym typeface="Roboto"/>
            </a:endParaRPr>
          </a:p>
          <a:p>
            <a:pPr marL="457200" lvl="0" indent="0" algn="l" rtl="0">
              <a:spcBef>
                <a:spcPts val="0"/>
              </a:spcBef>
              <a:spcAft>
                <a:spcPts val="0"/>
              </a:spcAft>
              <a:buNone/>
            </a:pPr>
            <a:endParaRPr>
              <a:solidFill>
                <a:schemeClr val="lt1"/>
              </a:solidFill>
              <a:latin typeface="Roboto"/>
              <a:ea typeface="Roboto"/>
              <a:cs typeface="Roboto"/>
              <a:sym typeface="Roboto"/>
            </a:endParaRPr>
          </a:p>
          <a:p>
            <a:pPr marL="457200" lvl="0" indent="0" algn="l" rtl="0">
              <a:spcBef>
                <a:spcPts val="0"/>
              </a:spcBef>
              <a:spcAft>
                <a:spcPts val="0"/>
              </a:spcAft>
              <a:buNone/>
            </a:pP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public class Thread</a:t>
            </a:r>
            <a:endParaRPr>
              <a:solidFill>
                <a:schemeClr val="lt1"/>
              </a:solidFill>
              <a:latin typeface="Roboto"/>
              <a:ea typeface="Roboto"/>
              <a:cs typeface="Roboto"/>
              <a:sym typeface="Roboto"/>
            </a:endParaRPr>
          </a:p>
          <a:p>
            <a:pPr marL="457200" lvl="0" indent="0" algn="l" rtl="0">
              <a:spcBef>
                <a:spcPts val="0"/>
              </a:spcBef>
              <a:spcAft>
                <a:spcPts val="0"/>
              </a:spcAft>
              <a:buNone/>
            </a:pPr>
            <a:r>
              <a:rPr lang="en">
                <a:solidFill>
                  <a:schemeClr val="lt1"/>
                </a:solidFill>
                <a:latin typeface="Roboto"/>
                <a:ea typeface="Roboto"/>
                <a:cs typeface="Roboto"/>
                <a:sym typeface="Roboto"/>
              </a:rPr>
              <a:t>extends Object</a:t>
            </a:r>
            <a:endParaRPr>
              <a:solidFill>
                <a:schemeClr val="lt1"/>
              </a:solidFill>
              <a:latin typeface="Roboto"/>
              <a:ea typeface="Roboto"/>
              <a:cs typeface="Roboto"/>
              <a:sym typeface="Roboto"/>
            </a:endParaRPr>
          </a:p>
          <a:p>
            <a:pPr marL="457200" lvl="0" indent="0" algn="l" rtl="0">
              <a:spcBef>
                <a:spcPts val="0"/>
              </a:spcBef>
              <a:spcAft>
                <a:spcPts val="0"/>
              </a:spcAft>
              <a:buNone/>
            </a:pPr>
            <a:r>
              <a:rPr lang="en">
                <a:solidFill>
                  <a:schemeClr val="lt1"/>
                </a:solidFill>
                <a:latin typeface="Roboto"/>
                <a:ea typeface="Roboto"/>
                <a:cs typeface="Roboto"/>
                <a:sym typeface="Roboto"/>
              </a:rPr>
              <a:t>implements Runnable</a:t>
            </a:r>
            <a:endParaRPr>
              <a:solidFill>
                <a:schemeClr val="lt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7"/>
          <p:cNvSpPr txBox="1">
            <a:spLocks noGrp="1"/>
          </p:cNvSpPr>
          <p:nvPr>
            <p:ph type="title"/>
          </p:nvPr>
        </p:nvSpPr>
        <p:spPr>
          <a:xfrm>
            <a:off x="460950" y="28779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Thread Class</a:t>
            </a:r>
            <a:endParaRPr/>
          </a:p>
        </p:txBody>
      </p:sp>
      <p:pic>
        <p:nvPicPr>
          <p:cNvPr id="262" name="Google Shape;262;p37"/>
          <p:cNvPicPr preferRelativeResize="0"/>
          <p:nvPr/>
        </p:nvPicPr>
        <p:blipFill>
          <a:blip r:embed="rId3">
            <a:alphaModFix/>
          </a:blip>
          <a:stretch>
            <a:fillRect/>
          </a:stretch>
        </p:blipFill>
        <p:spPr>
          <a:xfrm>
            <a:off x="634600" y="1083722"/>
            <a:ext cx="6482786" cy="371210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a:xfrm>
            <a:off x="460950" y="577172"/>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Thread Methods : Constructor, </a:t>
            </a:r>
            <a:endParaRPr/>
          </a:p>
          <a:p>
            <a:pPr marL="0" lvl="0" indent="0" algn="l" rtl="0">
              <a:spcBef>
                <a:spcPts val="0"/>
              </a:spcBef>
              <a:spcAft>
                <a:spcPts val="0"/>
              </a:spcAft>
              <a:buNone/>
            </a:pPr>
            <a:r>
              <a:rPr lang="en"/>
              <a:t>sleep &amp;  interrupt</a:t>
            </a:r>
            <a:endParaRPr/>
          </a:p>
          <a:p>
            <a:pPr marL="0" lvl="0" indent="0" algn="l" rtl="0">
              <a:spcBef>
                <a:spcPts val="0"/>
              </a:spcBef>
              <a:spcAft>
                <a:spcPts val="0"/>
              </a:spcAft>
              <a:buNone/>
            </a:pPr>
            <a:endParaRPr/>
          </a:p>
        </p:txBody>
      </p:sp>
      <p:sp>
        <p:nvSpPr>
          <p:cNvPr id="268" name="Google Shape;268;p38"/>
          <p:cNvSpPr txBox="1"/>
          <p:nvPr/>
        </p:nvSpPr>
        <p:spPr>
          <a:xfrm>
            <a:off x="644700" y="1320513"/>
            <a:ext cx="78546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Roboto"/>
              <a:buChar char="●"/>
            </a:pPr>
            <a:r>
              <a:rPr lang="en" b="1">
                <a:solidFill>
                  <a:schemeClr val="lt1"/>
                </a:solidFill>
                <a:latin typeface="Roboto"/>
                <a:ea typeface="Roboto"/>
                <a:cs typeface="Roboto"/>
                <a:sym typeface="Roboto"/>
              </a:rPr>
              <a:t>Thread Constructor</a:t>
            </a:r>
            <a:endParaRPr b="1">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Thread()</a:t>
            </a:r>
            <a:endParaRPr>
              <a:solidFill>
                <a:schemeClr val="lt1"/>
              </a:solidFill>
              <a:latin typeface="Roboto"/>
              <a:ea typeface="Roboto"/>
              <a:cs typeface="Roboto"/>
              <a:sym typeface="Roboto"/>
            </a:endParaRPr>
          </a:p>
          <a:p>
            <a:pPr marL="914400" lvl="0" indent="0" algn="l" rtl="0">
              <a:spcBef>
                <a:spcPts val="0"/>
              </a:spcBef>
              <a:spcAft>
                <a:spcPts val="0"/>
              </a:spcAft>
              <a:buNone/>
            </a:pPr>
            <a:endParaRPr>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Thread(Runnable target)</a:t>
            </a:r>
            <a:endParaRPr>
              <a:solidFill>
                <a:schemeClr val="lt1"/>
              </a:solidFill>
              <a:latin typeface="Roboto"/>
              <a:ea typeface="Roboto"/>
              <a:cs typeface="Roboto"/>
              <a:sym typeface="Roboto"/>
            </a:endParaRPr>
          </a:p>
          <a:p>
            <a:pPr marL="914400" lvl="0" indent="0" algn="l" rtl="0">
              <a:spcBef>
                <a:spcPts val="0"/>
              </a:spcBef>
              <a:spcAft>
                <a:spcPts val="0"/>
              </a:spcAft>
              <a:buNone/>
            </a:pPr>
            <a:endParaRPr>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Thread(Runnable target, String name)</a:t>
            </a:r>
            <a:endParaRPr>
              <a:solidFill>
                <a:schemeClr val="lt1"/>
              </a:solidFill>
              <a:latin typeface="Roboto"/>
              <a:ea typeface="Roboto"/>
              <a:cs typeface="Roboto"/>
              <a:sym typeface="Roboto"/>
            </a:endParaRPr>
          </a:p>
          <a:p>
            <a:pPr marL="914400" lvl="0" indent="0" algn="l" rtl="0">
              <a:spcBef>
                <a:spcPts val="0"/>
              </a:spcBef>
              <a:spcAft>
                <a:spcPts val="0"/>
              </a:spcAft>
              <a:buNone/>
            </a:pPr>
            <a:endParaRPr>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Thread(String name)</a:t>
            </a:r>
            <a:endParaRPr>
              <a:solidFill>
                <a:schemeClr val="lt1"/>
              </a:solidFill>
              <a:latin typeface="Roboto"/>
              <a:ea typeface="Roboto"/>
              <a:cs typeface="Roboto"/>
              <a:sym typeface="Roboto"/>
            </a:endParaRPr>
          </a:p>
          <a:p>
            <a:pPr marL="914400" lvl="0" indent="0" algn="l" rtl="0">
              <a:spcBef>
                <a:spcPts val="0"/>
              </a:spcBef>
              <a:spcAft>
                <a:spcPts val="0"/>
              </a:spcAft>
              <a:buNone/>
            </a:pPr>
            <a:endParaRPr>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Thread(ThreadGroup group, Runnable target)</a:t>
            </a:r>
            <a:endParaRPr>
              <a:solidFill>
                <a:schemeClr val="lt1"/>
              </a:solidFill>
              <a:latin typeface="Roboto"/>
              <a:ea typeface="Roboto"/>
              <a:cs typeface="Roboto"/>
              <a:sym typeface="Roboto"/>
            </a:endParaRPr>
          </a:p>
          <a:p>
            <a:pPr marL="914400" lvl="0" indent="0" algn="l" rtl="0">
              <a:spcBef>
                <a:spcPts val="0"/>
              </a:spcBef>
              <a:spcAft>
                <a:spcPts val="0"/>
              </a:spcAft>
              <a:buNone/>
            </a:pPr>
            <a:endParaRPr>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Thread(ThreadGroup group, Runnable target, String name)</a:t>
            </a:r>
            <a:endParaRPr>
              <a:solidFill>
                <a:schemeClr val="lt1"/>
              </a:solidFill>
              <a:latin typeface="Roboto"/>
              <a:ea typeface="Roboto"/>
              <a:cs typeface="Roboto"/>
              <a:sym typeface="Roboto"/>
            </a:endParaRPr>
          </a:p>
          <a:p>
            <a:pPr marL="914400" lvl="0" indent="0" algn="l" rtl="0">
              <a:spcBef>
                <a:spcPts val="0"/>
              </a:spcBef>
              <a:spcAft>
                <a:spcPts val="0"/>
              </a:spcAft>
              <a:buNone/>
            </a:pPr>
            <a:endParaRPr>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Thread(ThreadGroup group, Runnable target, String name, long stackSize)</a:t>
            </a:r>
            <a:endParaRPr>
              <a:solidFill>
                <a:schemeClr val="lt1"/>
              </a:solidFill>
              <a:latin typeface="Roboto"/>
              <a:ea typeface="Roboto"/>
              <a:cs typeface="Roboto"/>
              <a:sym typeface="Roboto"/>
            </a:endParaRPr>
          </a:p>
          <a:p>
            <a:pPr marL="914400" lvl="0" indent="0" algn="l" rtl="0">
              <a:spcBef>
                <a:spcPts val="0"/>
              </a:spcBef>
              <a:spcAft>
                <a:spcPts val="0"/>
              </a:spcAft>
              <a:buNone/>
            </a:pPr>
            <a:endParaRPr>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Thread(ThreadGroup group, String name)</a:t>
            </a:r>
            <a:endParaRPr>
              <a:solidFill>
                <a:schemeClr val="lt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9"/>
          <p:cNvSpPr txBox="1">
            <a:spLocks noGrp="1"/>
          </p:cNvSpPr>
          <p:nvPr>
            <p:ph type="title"/>
          </p:nvPr>
        </p:nvSpPr>
        <p:spPr>
          <a:xfrm>
            <a:off x="332350" y="480725"/>
            <a:ext cx="70506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Thread Methods : Constructor, </a:t>
            </a:r>
            <a:endParaRPr/>
          </a:p>
          <a:p>
            <a:pPr marL="0" lvl="0" indent="0" algn="l" rtl="0">
              <a:spcBef>
                <a:spcPts val="0"/>
              </a:spcBef>
              <a:spcAft>
                <a:spcPts val="0"/>
              </a:spcAft>
              <a:buNone/>
            </a:pPr>
            <a:r>
              <a:rPr lang="en"/>
              <a:t>sleep &amp;  interrupt</a:t>
            </a:r>
            <a:endParaRPr/>
          </a:p>
        </p:txBody>
      </p:sp>
      <p:sp>
        <p:nvSpPr>
          <p:cNvPr id="274" name="Google Shape;274;p39"/>
          <p:cNvSpPr txBox="1"/>
          <p:nvPr/>
        </p:nvSpPr>
        <p:spPr>
          <a:xfrm>
            <a:off x="510750" y="1543025"/>
            <a:ext cx="8122500" cy="3417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Roboto"/>
              <a:buChar char="●"/>
            </a:pPr>
            <a:r>
              <a:rPr lang="en" b="1">
                <a:solidFill>
                  <a:schemeClr val="lt1"/>
                </a:solidFill>
                <a:latin typeface="Roboto"/>
                <a:ea typeface="Roboto"/>
                <a:cs typeface="Roboto"/>
                <a:sym typeface="Roboto"/>
              </a:rPr>
              <a:t>Thread Methods</a:t>
            </a:r>
            <a:endParaRPr b="1">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sleep()</a:t>
            </a:r>
            <a:endParaRPr>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join()</a:t>
            </a:r>
            <a:endParaRPr>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yield()</a:t>
            </a:r>
            <a:endParaRPr>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notify()</a:t>
            </a:r>
            <a:endParaRPr>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notifyAll()</a:t>
            </a:r>
            <a:endParaRPr>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wait()</a:t>
            </a:r>
            <a:endParaRPr>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setPriority()</a:t>
            </a:r>
            <a:endParaRPr>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setName()</a:t>
            </a:r>
            <a:endParaRPr>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isDaemon()</a:t>
            </a:r>
            <a:endParaRPr>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isAlive()</a:t>
            </a:r>
            <a:endParaRPr>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interrupt()</a:t>
            </a:r>
            <a:endParaRPr>
              <a:solidFill>
                <a:schemeClr val="lt1"/>
              </a:solidFill>
              <a:latin typeface="Roboto"/>
              <a:ea typeface="Roboto"/>
              <a:cs typeface="Roboto"/>
              <a:sym typeface="Roboto"/>
            </a:endParaRPr>
          </a:p>
          <a:p>
            <a:pPr marL="0" lvl="0" indent="0" algn="l" rtl="0">
              <a:spcBef>
                <a:spcPts val="0"/>
              </a:spcBef>
              <a:spcAft>
                <a:spcPts val="0"/>
              </a:spcAft>
              <a:buNone/>
            </a:pPr>
            <a:r>
              <a:rPr lang="en">
                <a:solidFill>
                  <a:schemeClr val="lt1"/>
                </a:solidFill>
                <a:latin typeface="Roboto"/>
                <a:ea typeface="Roboto"/>
                <a:cs typeface="Roboto"/>
                <a:sym typeface="Roboto"/>
              </a:rPr>
              <a:t>And many more… </a:t>
            </a:r>
            <a:endParaRPr>
              <a:solidFill>
                <a:schemeClr val="lt1"/>
              </a:solidFill>
              <a:latin typeface="Roboto"/>
              <a:ea typeface="Roboto"/>
              <a:cs typeface="Roboto"/>
              <a:sym typeface="Roboto"/>
            </a:endParaRPr>
          </a:p>
          <a:p>
            <a:pPr marL="0" lvl="0" indent="0" algn="l" rtl="0">
              <a:spcBef>
                <a:spcPts val="0"/>
              </a:spcBef>
              <a:spcAft>
                <a:spcPts val="0"/>
              </a:spcAft>
              <a:buNone/>
            </a:pPr>
            <a:r>
              <a:rPr lang="en">
                <a:solidFill>
                  <a:schemeClr val="lt1"/>
                </a:solidFill>
                <a:latin typeface="Roboto"/>
                <a:ea typeface="Roboto"/>
                <a:cs typeface="Roboto"/>
                <a:sym typeface="Roboto"/>
              </a:rPr>
              <a:t>You can find the link of official documentation of Java on Thread Methods:</a:t>
            </a:r>
            <a:endParaRPr>
              <a:solidFill>
                <a:schemeClr val="lt1"/>
              </a:solidFill>
              <a:latin typeface="Roboto"/>
              <a:ea typeface="Roboto"/>
              <a:cs typeface="Roboto"/>
              <a:sym typeface="Roboto"/>
            </a:endParaRPr>
          </a:p>
          <a:p>
            <a:pPr marL="0" lvl="0" indent="0" algn="l" rtl="0">
              <a:spcBef>
                <a:spcPts val="0"/>
              </a:spcBef>
              <a:spcAft>
                <a:spcPts val="0"/>
              </a:spcAft>
              <a:buNone/>
            </a:pPr>
            <a:r>
              <a:rPr lang="en">
                <a:solidFill>
                  <a:schemeClr val="lt1"/>
                </a:solidFill>
                <a:latin typeface="Roboto"/>
                <a:ea typeface="Roboto"/>
                <a:cs typeface="Roboto"/>
                <a:sym typeface="Roboto"/>
              </a:rPr>
              <a:t>https://docs.oracle.com/javase/7/docs/api/java/lang/Thread.html</a:t>
            </a:r>
            <a:endParaRPr>
              <a:solidFill>
                <a:schemeClr val="lt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title"/>
          </p:nvPr>
        </p:nvSpPr>
        <p:spPr>
          <a:xfrm>
            <a:off x="373050" y="38427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Thread: Daemon, join &amp; yield</a:t>
            </a:r>
            <a:endParaRPr/>
          </a:p>
        </p:txBody>
      </p:sp>
      <p:sp>
        <p:nvSpPr>
          <p:cNvPr id="280" name="Google Shape;280;p40"/>
          <p:cNvSpPr txBox="1"/>
          <p:nvPr/>
        </p:nvSpPr>
        <p:spPr>
          <a:xfrm>
            <a:off x="621500" y="1232300"/>
            <a:ext cx="79296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Roboto"/>
              <a:buChar char="●"/>
            </a:pPr>
            <a:r>
              <a:rPr lang="en" b="1">
                <a:solidFill>
                  <a:schemeClr val="lt1"/>
                </a:solidFill>
                <a:latin typeface="Roboto"/>
                <a:ea typeface="Roboto"/>
                <a:cs typeface="Roboto"/>
                <a:sym typeface="Roboto"/>
              </a:rPr>
              <a:t>yield()</a:t>
            </a:r>
            <a:endParaRPr b="1">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yield() basically means that the thread is not doing anything particularly important and if any other threads or processes need to be run, they should run. Otherwise, the current thread will continue to run.</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b="1">
                <a:solidFill>
                  <a:schemeClr val="lt1"/>
                </a:solidFill>
                <a:latin typeface="Roboto"/>
                <a:ea typeface="Roboto"/>
                <a:cs typeface="Roboto"/>
                <a:sym typeface="Roboto"/>
              </a:rPr>
              <a:t>join()</a:t>
            </a:r>
            <a:endParaRPr b="1">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join() method of a Thread instance is used to join the start of a thread’s execution to the end of another thread’s execution such that a thread does not start running until another thread ends.</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b="1">
                <a:solidFill>
                  <a:schemeClr val="lt1"/>
                </a:solidFill>
                <a:latin typeface="Roboto"/>
                <a:ea typeface="Roboto"/>
                <a:cs typeface="Roboto"/>
                <a:sym typeface="Roboto"/>
              </a:rPr>
              <a:t>Daemon</a:t>
            </a:r>
            <a:endParaRPr b="1">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Daemon thread in Java is a low-priority thread that runs in the background to perform tasks such as garbage collection.</a:t>
            </a:r>
            <a:endParaRPr>
              <a:solidFill>
                <a:schemeClr val="lt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366525" y="275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ThreadPool &amp; ThreadPoolExecutor</a:t>
            </a:r>
            <a:endParaRPr/>
          </a:p>
        </p:txBody>
      </p:sp>
      <p:sp>
        <p:nvSpPr>
          <p:cNvPr id="286" name="Google Shape;286;p41"/>
          <p:cNvSpPr txBox="1"/>
          <p:nvPr/>
        </p:nvSpPr>
        <p:spPr>
          <a:xfrm>
            <a:off x="531875" y="1045925"/>
            <a:ext cx="75690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Roboto"/>
              <a:buChar char="●"/>
            </a:pPr>
            <a:r>
              <a:rPr lang="en" b="1">
                <a:solidFill>
                  <a:schemeClr val="lt1"/>
                </a:solidFill>
                <a:latin typeface="Roboto"/>
                <a:ea typeface="Roboto"/>
                <a:cs typeface="Roboto"/>
                <a:sym typeface="Roboto"/>
              </a:rPr>
              <a:t>Thread Pool</a:t>
            </a:r>
            <a:endParaRPr b="1">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 collection of worker threads that efficiently execute asynchronous callbacks on behalf of the application.</a:t>
            </a:r>
            <a:endParaRPr>
              <a:solidFill>
                <a:schemeClr val="lt1"/>
              </a:solidFill>
              <a:latin typeface="Roboto"/>
              <a:ea typeface="Roboto"/>
              <a:cs typeface="Roboto"/>
              <a:sym typeface="Roboto"/>
            </a:endParaRPr>
          </a:p>
          <a:p>
            <a:pPr marL="914400" lvl="0" indent="0" algn="l" rtl="0">
              <a:spcBef>
                <a:spcPts val="0"/>
              </a:spcBef>
              <a:spcAft>
                <a:spcPts val="0"/>
              </a:spcAft>
              <a:buNone/>
            </a:pPr>
            <a:endParaRPr>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Reduce the number of threads and provide management of the worker threads.</a:t>
            </a:r>
            <a:endParaRPr>
              <a:solidFill>
                <a:schemeClr val="lt1"/>
              </a:solidFill>
              <a:latin typeface="Roboto"/>
              <a:ea typeface="Roboto"/>
              <a:cs typeface="Roboto"/>
              <a:sym typeface="Roboto"/>
            </a:endParaRPr>
          </a:p>
        </p:txBody>
      </p:sp>
      <p:pic>
        <p:nvPicPr>
          <p:cNvPr id="287" name="Google Shape;287;p41"/>
          <p:cNvPicPr preferRelativeResize="0"/>
          <p:nvPr/>
        </p:nvPicPr>
        <p:blipFill>
          <a:blip r:embed="rId3">
            <a:alphaModFix/>
          </a:blip>
          <a:stretch>
            <a:fillRect/>
          </a:stretch>
        </p:blipFill>
        <p:spPr>
          <a:xfrm>
            <a:off x="1153163" y="2380075"/>
            <a:ext cx="6837676" cy="2474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340925" y="328599"/>
            <a:ext cx="8222100" cy="571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Agenda</a:t>
            </a:r>
            <a:endParaRPr/>
          </a:p>
        </p:txBody>
      </p:sp>
      <p:sp>
        <p:nvSpPr>
          <p:cNvPr id="100" name="Google Shape;100;p15"/>
          <p:cNvSpPr txBox="1">
            <a:spLocks noGrp="1"/>
          </p:cNvSpPr>
          <p:nvPr>
            <p:ph type="subTitle" idx="1"/>
          </p:nvPr>
        </p:nvSpPr>
        <p:spPr>
          <a:xfrm>
            <a:off x="460950" y="900100"/>
            <a:ext cx="8222100" cy="38790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Monitor</a:t>
            </a:r>
            <a:endParaRPr sz="1600"/>
          </a:p>
          <a:p>
            <a:pPr marL="457200" lvl="0" indent="-330200" algn="l" rtl="0">
              <a:lnSpc>
                <a:spcPct val="115000"/>
              </a:lnSpc>
              <a:spcBef>
                <a:spcPts val="0"/>
              </a:spcBef>
              <a:spcAft>
                <a:spcPts val="0"/>
              </a:spcAft>
              <a:buSzPts val="1600"/>
              <a:buChar char="➢"/>
            </a:pPr>
            <a:r>
              <a:rPr lang="en" sz="1600"/>
              <a:t>Multithreading using Monitor</a:t>
            </a:r>
            <a:endParaRPr sz="1600"/>
          </a:p>
          <a:p>
            <a:pPr marL="457200" lvl="0" indent="-330200" algn="l" rtl="0">
              <a:lnSpc>
                <a:spcPct val="115000"/>
              </a:lnSpc>
              <a:spcBef>
                <a:spcPts val="0"/>
              </a:spcBef>
              <a:spcAft>
                <a:spcPts val="0"/>
              </a:spcAft>
              <a:buSzPts val="1600"/>
              <a:buChar char="➢"/>
            </a:pPr>
            <a:r>
              <a:rPr lang="en" sz="1600"/>
              <a:t>Inter-Thread Communication</a:t>
            </a:r>
            <a:endParaRPr sz="1600"/>
          </a:p>
          <a:p>
            <a:pPr marL="457200" lvl="0" indent="0" algn="l" rtl="0">
              <a:lnSpc>
                <a:spcPct val="115000"/>
              </a:lnSpc>
              <a:spcBef>
                <a:spcPts val="0"/>
              </a:spcBef>
              <a:spcAft>
                <a:spcPts val="0"/>
              </a:spcAft>
              <a:buNone/>
            </a:pP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2"/>
          <p:cNvSpPr txBox="1">
            <a:spLocks noGrp="1"/>
          </p:cNvSpPr>
          <p:nvPr>
            <p:ph type="title"/>
          </p:nvPr>
        </p:nvSpPr>
        <p:spPr>
          <a:xfrm>
            <a:off x="526425" y="17859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Important Terms  </a:t>
            </a:r>
            <a:endParaRPr/>
          </a:p>
        </p:txBody>
      </p:sp>
      <p:sp>
        <p:nvSpPr>
          <p:cNvPr id="293" name="Google Shape;293;p42"/>
          <p:cNvSpPr txBox="1"/>
          <p:nvPr/>
        </p:nvSpPr>
        <p:spPr>
          <a:xfrm>
            <a:off x="401050" y="1082850"/>
            <a:ext cx="5775300" cy="2662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Resource Sharing</a:t>
            </a:r>
            <a:endParaRPr>
              <a:solidFill>
                <a:schemeClr val="lt1"/>
              </a:solidFill>
              <a:latin typeface="Roboto"/>
              <a:ea typeface="Roboto"/>
              <a:cs typeface="Roboto"/>
              <a:sym typeface="Roboto"/>
            </a:endParaRPr>
          </a:p>
          <a:p>
            <a:pPr marL="457200" lvl="0" indent="-317500" algn="l" rtl="0">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Critical Section</a:t>
            </a:r>
            <a:endParaRPr>
              <a:solidFill>
                <a:schemeClr val="lt1"/>
              </a:solidFill>
              <a:latin typeface="Roboto"/>
              <a:ea typeface="Roboto"/>
              <a:cs typeface="Roboto"/>
              <a:sym typeface="Roboto"/>
            </a:endParaRPr>
          </a:p>
          <a:p>
            <a:pPr marL="457200" lvl="0" indent="-317500" algn="l" rtl="0">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Mutual Exclusion</a:t>
            </a:r>
            <a:endParaRPr>
              <a:solidFill>
                <a:schemeClr val="lt1"/>
              </a:solidFill>
              <a:latin typeface="Roboto"/>
              <a:ea typeface="Roboto"/>
              <a:cs typeface="Roboto"/>
              <a:sym typeface="Roboto"/>
            </a:endParaRPr>
          </a:p>
          <a:p>
            <a:pPr marL="457200" lvl="0" indent="-317500" algn="l" rtl="0">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Locking / Mutex</a:t>
            </a:r>
            <a:endParaRPr>
              <a:solidFill>
                <a:schemeClr val="lt1"/>
              </a:solidFill>
              <a:latin typeface="Roboto"/>
              <a:ea typeface="Roboto"/>
              <a:cs typeface="Roboto"/>
              <a:sym typeface="Roboto"/>
            </a:endParaRPr>
          </a:p>
          <a:p>
            <a:pPr marL="457200" lvl="0" indent="-317500" algn="l" rtl="0">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Semaphore</a:t>
            </a:r>
            <a:endParaRPr>
              <a:solidFill>
                <a:schemeClr val="lt1"/>
              </a:solidFill>
              <a:latin typeface="Roboto"/>
              <a:ea typeface="Roboto"/>
              <a:cs typeface="Roboto"/>
              <a:sym typeface="Roboto"/>
            </a:endParaRPr>
          </a:p>
          <a:p>
            <a:pPr marL="457200" lvl="0" indent="-317500" algn="l" rtl="0">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Monitor</a:t>
            </a:r>
            <a:endParaRPr>
              <a:solidFill>
                <a:schemeClr val="lt1"/>
              </a:solidFill>
              <a:latin typeface="Roboto"/>
              <a:ea typeface="Roboto"/>
              <a:cs typeface="Roboto"/>
              <a:sym typeface="Roboto"/>
            </a:endParaRPr>
          </a:p>
          <a:p>
            <a:pPr marL="457200" lvl="0" indent="-317500" algn="l" rtl="0">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Race Condition</a:t>
            </a:r>
            <a:endParaRPr>
              <a:solidFill>
                <a:schemeClr val="lt1"/>
              </a:solidFill>
              <a:latin typeface="Roboto"/>
              <a:ea typeface="Roboto"/>
              <a:cs typeface="Roboto"/>
              <a:sym typeface="Roboto"/>
            </a:endParaRPr>
          </a:p>
          <a:p>
            <a:pPr marL="457200" lvl="0" indent="-317500" algn="l" rtl="0">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Inter-Thread Communication</a:t>
            </a:r>
            <a:endParaRPr>
              <a:solidFill>
                <a:schemeClr val="lt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3"/>
          <p:cNvSpPr txBox="1">
            <a:spLocks noGrp="1"/>
          </p:cNvSpPr>
          <p:nvPr>
            <p:ph type="title"/>
          </p:nvPr>
        </p:nvSpPr>
        <p:spPr>
          <a:xfrm>
            <a:off x="694750" y="30069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Resource Sharing</a:t>
            </a:r>
            <a:endParaRPr/>
          </a:p>
        </p:txBody>
      </p:sp>
      <p:sp>
        <p:nvSpPr>
          <p:cNvPr id="299" name="Google Shape;299;p43"/>
          <p:cNvSpPr txBox="1"/>
          <p:nvPr/>
        </p:nvSpPr>
        <p:spPr>
          <a:xfrm>
            <a:off x="682675" y="1384075"/>
            <a:ext cx="51249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Any object shared among threads and processes.</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0" lvl="0" indent="0" algn="l" rtl="0">
              <a:spcBef>
                <a:spcPts val="0"/>
              </a:spcBef>
              <a:spcAft>
                <a:spcPts val="0"/>
              </a:spcAft>
              <a:buNone/>
            </a:pPr>
            <a:r>
              <a:rPr lang="en">
                <a:solidFill>
                  <a:schemeClr val="lt1"/>
                </a:solidFill>
                <a:latin typeface="Roboto"/>
                <a:ea typeface="Roboto"/>
                <a:cs typeface="Roboto"/>
                <a:sym typeface="Roboto"/>
              </a:rPr>
              <a:t>Objects like : </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1371600" lvl="2"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Code</a:t>
            </a:r>
            <a:endParaRPr>
              <a:solidFill>
                <a:schemeClr val="lt1"/>
              </a:solidFill>
              <a:latin typeface="Roboto"/>
              <a:ea typeface="Roboto"/>
              <a:cs typeface="Roboto"/>
              <a:sym typeface="Roboto"/>
            </a:endParaRPr>
          </a:p>
          <a:p>
            <a:pPr marL="457200" lvl="0" indent="0" algn="l" rtl="0">
              <a:spcBef>
                <a:spcPts val="0"/>
              </a:spcBef>
              <a:spcAft>
                <a:spcPts val="0"/>
              </a:spcAft>
              <a:buNone/>
            </a:pPr>
            <a:endParaRPr>
              <a:solidFill>
                <a:schemeClr val="lt1"/>
              </a:solidFill>
              <a:latin typeface="Roboto"/>
              <a:ea typeface="Roboto"/>
              <a:cs typeface="Roboto"/>
              <a:sym typeface="Roboto"/>
            </a:endParaRPr>
          </a:p>
          <a:p>
            <a:pPr marL="1371600" lvl="2"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Data</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4"/>
          <p:cNvSpPr txBox="1">
            <a:spLocks noGrp="1"/>
          </p:cNvSpPr>
          <p:nvPr>
            <p:ph type="title"/>
          </p:nvPr>
        </p:nvSpPr>
        <p:spPr>
          <a:xfrm>
            <a:off x="460950" y="27262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Critical Section</a:t>
            </a:r>
            <a:endParaRPr/>
          </a:p>
        </p:txBody>
      </p:sp>
      <p:sp>
        <p:nvSpPr>
          <p:cNvPr id="305" name="Google Shape;305;p44"/>
          <p:cNvSpPr txBox="1"/>
          <p:nvPr/>
        </p:nvSpPr>
        <p:spPr>
          <a:xfrm>
            <a:off x="570475" y="1337300"/>
            <a:ext cx="4629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That part of the Thread which is trying to access a shared resource is called Critical Section.</a:t>
            </a:r>
            <a:endParaRPr>
              <a:solidFill>
                <a:schemeClr val="lt1"/>
              </a:solidFill>
              <a:latin typeface="Roboto"/>
              <a:ea typeface="Roboto"/>
              <a:cs typeface="Roboto"/>
              <a:sym typeface="Roboto"/>
            </a:endParaRPr>
          </a:p>
        </p:txBody>
      </p:sp>
      <p:sp>
        <p:nvSpPr>
          <p:cNvPr id="306" name="Google Shape;306;p44"/>
          <p:cNvSpPr/>
          <p:nvPr/>
        </p:nvSpPr>
        <p:spPr>
          <a:xfrm>
            <a:off x="3983875" y="2300550"/>
            <a:ext cx="1776900" cy="2375400"/>
          </a:xfrm>
          <a:prstGeom prst="foldedCorner">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THREAD A</a:t>
            </a:r>
            <a:endParaRPr b="1"/>
          </a:p>
          <a:p>
            <a:pPr marL="0" lvl="0" indent="0" algn="l" rtl="0">
              <a:spcBef>
                <a:spcPts val="0"/>
              </a:spcBef>
              <a:spcAft>
                <a:spcPts val="0"/>
              </a:spcAft>
              <a:buNone/>
            </a:pPr>
            <a:endParaRPr/>
          </a:p>
          <a:p>
            <a:pPr marL="0" lvl="0" indent="0" algn="l" rtl="0">
              <a:spcBef>
                <a:spcPts val="0"/>
              </a:spcBef>
              <a:spcAft>
                <a:spcPts val="0"/>
              </a:spcAft>
              <a:buNone/>
            </a:pPr>
            <a:r>
              <a:rPr lang="en"/>
              <a:t>&lt;some code&gt;......</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a:t>
            </a:r>
            <a:endParaRPr/>
          </a:p>
        </p:txBody>
      </p:sp>
      <p:sp>
        <p:nvSpPr>
          <p:cNvPr id="307" name="Google Shape;307;p44"/>
          <p:cNvSpPr/>
          <p:nvPr/>
        </p:nvSpPr>
        <p:spPr>
          <a:xfrm>
            <a:off x="4016450" y="3368849"/>
            <a:ext cx="1667050" cy="704847"/>
          </a:xfrm>
          <a:custGeom>
            <a:avLst/>
            <a:gdLst/>
            <a:ahLst/>
            <a:cxnLst/>
            <a:rect l="l" t="t" r="r" b="b"/>
            <a:pathLst>
              <a:path w="66682" h="40277" extrusionOk="0">
                <a:moveTo>
                  <a:pt x="8185" y="4154"/>
                </a:moveTo>
                <a:cubicBezTo>
                  <a:pt x="-2581" y="1456"/>
                  <a:pt x="-2544" y="32477"/>
                  <a:pt x="7383" y="37441"/>
                </a:cubicBezTo>
                <a:cubicBezTo>
                  <a:pt x="16232" y="41866"/>
                  <a:pt x="27463" y="40242"/>
                  <a:pt x="37061" y="37842"/>
                </a:cubicBezTo>
                <a:cubicBezTo>
                  <a:pt x="43547" y="36220"/>
                  <a:pt x="50906" y="39923"/>
                  <a:pt x="57114" y="37441"/>
                </a:cubicBezTo>
                <a:cubicBezTo>
                  <a:pt x="61248" y="35788"/>
                  <a:pt x="65064" y="31780"/>
                  <a:pt x="65937" y="27415"/>
                </a:cubicBezTo>
                <a:cubicBezTo>
                  <a:pt x="67539" y="19401"/>
                  <a:pt x="66828" y="7411"/>
                  <a:pt x="59520" y="3752"/>
                </a:cubicBezTo>
                <a:cubicBezTo>
                  <a:pt x="49195" y="-1417"/>
                  <a:pt x="36576" y="544"/>
                  <a:pt x="25029" y="544"/>
                </a:cubicBezTo>
                <a:cubicBezTo>
                  <a:pt x="17662" y="544"/>
                  <a:pt x="6668" y="-1633"/>
                  <a:pt x="3373" y="4956"/>
                </a:cubicBezTo>
              </a:path>
            </a:pathLst>
          </a:custGeom>
          <a:noFill/>
          <a:ln w="28575" cap="flat" cmpd="sng">
            <a:solidFill>
              <a:srgbClr val="FF0000"/>
            </a:solidFill>
            <a:prstDash val="solid"/>
            <a:round/>
            <a:headEnd type="none" w="med" len="med"/>
            <a:tailEnd type="none" w="med" len="med"/>
          </a:ln>
        </p:spPr>
      </p:sp>
      <p:sp>
        <p:nvSpPr>
          <p:cNvPr id="308" name="Google Shape;308;p44"/>
          <p:cNvSpPr/>
          <p:nvPr/>
        </p:nvSpPr>
        <p:spPr>
          <a:xfrm>
            <a:off x="6837950" y="1824800"/>
            <a:ext cx="2005200" cy="74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Shared Object</a:t>
            </a:r>
            <a:endParaRPr/>
          </a:p>
        </p:txBody>
      </p:sp>
      <p:cxnSp>
        <p:nvCxnSpPr>
          <p:cNvPr id="309" name="Google Shape;309;p44"/>
          <p:cNvCxnSpPr>
            <a:endCxn id="308" idx="3"/>
          </p:cNvCxnSpPr>
          <p:nvPr/>
        </p:nvCxnSpPr>
        <p:spPr>
          <a:xfrm rot="10800000" flipH="1">
            <a:off x="5694905" y="2462404"/>
            <a:ext cx="1436700" cy="1287300"/>
          </a:xfrm>
          <a:prstGeom prst="straightConnector1">
            <a:avLst/>
          </a:prstGeom>
          <a:noFill/>
          <a:ln w="28575" cap="flat" cmpd="sng">
            <a:solidFill>
              <a:srgbClr val="FF0000"/>
            </a:solidFill>
            <a:prstDash val="solid"/>
            <a:round/>
            <a:headEnd type="none" w="med" len="med"/>
            <a:tailEnd type="triangle" w="med" len="med"/>
          </a:ln>
        </p:spPr>
      </p:cxnSp>
      <p:sp>
        <p:nvSpPr>
          <p:cNvPr id="310" name="Google Shape;310;p44"/>
          <p:cNvSpPr txBox="1"/>
          <p:nvPr/>
        </p:nvSpPr>
        <p:spPr>
          <a:xfrm>
            <a:off x="2276000" y="3619500"/>
            <a:ext cx="153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Roboto"/>
                <a:ea typeface="Roboto"/>
                <a:cs typeface="Roboto"/>
                <a:sym typeface="Roboto"/>
              </a:rPr>
              <a:t>Critical section</a:t>
            </a:r>
            <a:endParaRPr b="1">
              <a:solidFill>
                <a:srgbClr val="FF0000"/>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5"/>
          <p:cNvSpPr txBox="1">
            <a:spLocks noGrp="1"/>
          </p:cNvSpPr>
          <p:nvPr>
            <p:ph type="title"/>
          </p:nvPr>
        </p:nvSpPr>
        <p:spPr>
          <a:xfrm>
            <a:off x="327400" y="27742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Mutual Exclusion</a:t>
            </a:r>
            <a:endParaRPr/>
          </a:p>
        </p:txBody>
      </p:sp>
      <p:sp>
        <p:nvSpPr>
          <p:cNvPr id="316" name="Google Shape;316;p45"/>
          <p:cNvSpPr txBox="1"/>
          <p:nvPr/>
        </p:nvSpPr>
        <p:spPr>
          <a:xfrm>
            <a:off x="327400" y="1515000"/>
            <a:ext cx="6144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Allowing only one Thread to access shared object and preventing all other threads to access the same shared object at that time.</a:t>
            </a:r>
            <a:endParaRPr>
              <a:solidFill>
                <a:schemeClr val="lt1"/>
              </a:solidFill>
              <a:latin typeface="Roboto"/>
              <a:ea typeface="Roboto"/>
              <a:cs typeface="Roboto"/>
              <a:sym typeface="Roboto"/>
            </a:endParaRPr>
          </a:p>
        </p:txBody>
      </p:sp>
      <p:pic>
        <p:nvPicPr>
          <p:cNvPr id="317" name="Google Shape;317;p45"/>
          <p:cNvPicPr preferRelativeResize="0"/>
          <p:nvPr/>
        </p:nvPicPr>
        <p:blipFill rotWithShape="1">
          <a:blip r:embed="rId3">
            <a:alphaModFix/>
          </a:blip>
          <a:srcRect l="3671" t="28067" r="4315" b="3490"/>
          <a:stretch/>
        </p:blipFill>
        <p:spPr>
          <a:xfrm>
            <a:off x="2627850" y="2824250"/>
            <a:ext cx="5491476" cy="2122174"/>
          </a:xfrm>
          <a:prstGeom prst="rect">
            <a:avLst/>
          </a:prstGeom>
          <a:noFill/>
          <a:ln>
            <a:noFill/>
          </a:ln>
          <a:effectLst>
            <a:outerShdw blurRad="57150" dist="19050" dir="5400000" algn="bl" rotWithShape="0">
              <a:srgbClr val="000000">
                <a:alpha val="50000"/>
              </a:srgbClr>
            </a:outerShdw>
          </a:effectLst>
        </p:spPr>
      </p:pic>
      <p:sp>
        <p:nvSpPr>
          <p:cNvPr id="318" name="Google Shape;318;p45"/>
          <p:cNvSpPr/>
          <p:nvPr/>
        </p:nvSpPr>
        <p:spPr>
          <a:xfrm>
            <a:off x="4847475" y="3395375"/>
            <a:ext cx="771900" cy="6156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5"/>
          <p:cNvSpPr/>
          <p:nvPr/>
        </p:nvSpPr>
        <p:spPr>
          <a:xfrm>
            <a:off x="6814425" y="3395375"/>
            <a:ext cx="702000" cy="6156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6"/>
          <p:cNvSpPr txBox="1">
            <a:spLocks noGrp="1"/>
          </p:cNvSpPr>
          <p:nvPr>
            <p:ph type="title"/>
          </p:nvPr>
        </p:nvSpPr>
        <p:spPr>
          <a:xfrm>
            <a:off x="557975" y="32757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Locking / Mutex</a:t>
            </a:r>
            <a:endParaRPr/>
          </a:p>
        </p:txBody>
      </p:sp>
      <p:sp>
        <p:nvSpPr>
          <p:cNvPr id="325" name="Google Shape;325;p46"/>
          <p:cNvSpPr/>
          <p:nvPr/>
        </p:nvSpPr>
        <p:spPr>
          <a:xfrm>
            <a:off x="2571879" y="1644300"/>
            <a:ext cx="1940100" cy="461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Shared object</a:t>
            </a:r>
            <a:endParaRPr sz="1100"/>
          </a:p>
        </p:txBody>
      </p:sp>
      <p:sp>
        <p:nvSpPr>
          <p:cNvPr id="326" name="Google Shape;326;p46"/>
          <p:cNvSpPr/>
          <p:nvPr/>
        </p:nvSpPr>
        <p:spPr>
          <a:xfrm>
            <a:off x="1012650" y="2757225"/>
            <a:ext cx="1382100" cy="2180700"/>
          </a:xfrm>
          <a:prstGeom prst="foldedCorner">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t>THREAD A</a:t>
            </a:r>
            <a:endParaRPr sz="900" b="1"/>
          </a:p>
          <a:p>
            <a:pPr marL="0" lvl="0" indent="0" algn="l" rtl="0">
              <a:spcBef>
                <a:spcPts val="0"/>
              </a:spcBef>
              <a:spcAft>
                <a:spcPts val="0"/>
              </a:spcAft>
              <a:buNone/>
            </a:pP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Lock()</a:t>
            </a:r>
            <a:endParaRPr sz="900" b="1"/>
          </a:p>
          <a:p>
            <a:pPr marL="0" lvl="0" indent="0" algn="l" rtl="0">
              <a:spcBef>
                <a:spcPts val="0"/>
              </a:spcBef>
              <a:spcAft>
                <a:spcPts val="0"/>
              </a:spcAft>
              <a:buNone/>
            </a:pPr>
            <a:r>
              <a:rPr lang="en" sz="900" b="1">
                <a:solidFill>
                  <a:srgbClr val="FF0000"/>
                </a:solidFill>
              </a:rPr>
              <a:t>read() shared object</a:t>
            </a:r>
            <a:endParaRPr sz="900" b="1">
              <a:solidFill>
                <a:srgbClr val="FF0000"/>
              </a:solidFill>
            </a:endParaRPr>
          </a:p>
          <a:p>
            <a:pPr marL="0" lvl="0" indent="0" algn="l" rtl="0">
              <a:spcBef>
                <a:spcPts val="0"/>
              </a:spcBef>
              <a:spcAft>
                <a:spcPts val="0"/>
              </a:spcAft>
              <a:buNone/>
            </a:pPr>
            <a:r>
              <a:rPr lang="en" sz="900" b="1">
                <a:solidFill>
                  <a:srgbClr val="FF0000"/>
                </a:solidFill>
              </a:rPr>
              <a:t>write() shared object</a:t>
            </a:r>
            <a:endParaRPr sz="900" b="1">
              <a:solidFill>
                <a:srgbClr val="FF0000"/>
              </a:solidFill>
            </a:endParaRPr>
          </a:p>
          <a:p>
            <a:pPr marL="0" lvl="0" indent="0" algn="l" rtl="0">
              <a:spcBef>
                <a:spcPts val="0"/>
              </a:spcBef>
              <a:spcAft>
                <a:spcPts val="0"/>
              </a:spcAft>
              <a:buNone/>
            </a:pPr>
            <a:r>
              <a:rPr lang="en" sz="900" b="1"/>
              <a:t>unlock()</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p:txBody>
      </p:sp>
      <p:sp>
        <p:nvSpPr>
          <p:cNvPr id="327" name="Google Shape;327;p46"/>
          <p:cNvSpPr/>
          <p:nvPr/>
        </p:nvSpPr>
        <p:spPr>
          <a:xfrm>
            <a:off x="4829250" y="2757225"/>
            <a:ext cx="1382100" cy="2180700"/>
          </a:xfrm>
          <a:prstGeom prst="foldedCorner">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t>THREAD B</a:t>
            </a:r>
            <a:endParaRPr sz="900" b="1"/>
          </a:p>
          <a:p>
            <a:pPr marL="0" lvl="0" indent="0" algn="l" rtl="0">
              <a:spcBef>
                <a:spcPts val="0"/>
              </a:spcBef>
              <a:spcAft>
                <a:spcPts val="0"/>
              </a:spcAft>
              <a:buNone/>
            </a:pP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Lock()</a:t>
            </a:r>
            <a:endParaRPr sz="900" b="1"/>
          </a:p>
          <a:p>
            <a:pPr marL="0" lvl="0" indent="0" algn="l" rtl="0">
              <a:spcBef>
                <a:spcPts val="0"/>
              </a:spcBef>
              <a:spcAft>
                <a:spcPts val="0"/>
              </a:spcAft>
              <a:buNone/>
            </a:pPr>
            <a:r>
              <a:rPr lang="en" sz="900" b="1">
                <a:solidFill>
                  <a:srgbClr val="FF0000"/>
                </a:solidFill>
              </a:rPr>
              <a:t>read() shared object</a:t>
            </a:r>
            <a:endParaRPr sz="900" b="1">
              <a:solidFill>
                <a:srgbClr val="FF0000"/>
              </a:solidFill>
            </a:endParaRPr>
          </a:p>
          <a:p>
            <a:pPr marL="0" lvl="0" indent="0" algn="l" rtl="0">
              <a:spcBef>
                <a:spcPts val="0"/>
              </a:spcBef>
              <a:spcAft>
                <a:spcPts val="0"/>
              </a:spcAft>
              <a:buNone/>
            </a:pPr>
            <a:r>
              <a:rPr lang="en" sz="900" b="1">
                <a:solidFill>
                  <a:srgbClr val="FF0000"/>
                </a:solidFill>
              </a:rPr>
              <a:t>write() shared object</a:t>
            </a:r>
            <a:endParaRPr sz="900" b="1">
              <a:solidFill>
                <a:srgbClr val="FF0000"/>
              </a:solidFill>
            </a:endParaRPr>
          </a:p>
          <a:p>
            <a:pPr marL="0" lvl="0" indent="0" algn="l" rtl="0">
              <a:spcBef>
                <a:spcPts val="0"/>
              </a:spcBef>
              <a:spcAft>
                <a:spcPts val="0"/>
              </a:spcAft>
              <a:buNone/>
            </a:pPr>
            <a:r>
              <a:rPr lang="en" sz="900" b="1"/>
              <a:t>unlock()</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endParaRPr sz="900" b="1"/>
          </a:p>
        </p:txBody>
      </p:sp>
      <p:cxnSp>
        <p:nvCxnSpPr>
          <p:cNvPr id="328" name="Google Shape;328;p46"/>
          <p:cNvCxnSpPr/>
          <p:nvPr/>
        </p:nvCxnSpPr>
        <p:spPr>
          <a:xfrm rot="10800000" flipH="1">
            <a:off x="2436162" y="2210558"/>
            <a:ext cx="574200" cy="722400"/>
          </a:xfrm>
          <a:prstGeom prst="straightConnector1">
            <a:avLst/>
          </a:prstGeom>
          <a:noFill/>
          <a:ln w="28575" cap="flat" cmpd="sng">
            <a:solidFill>
              <a:schemeClr val="lt1"/>
            </a:solidFill>
            <a:prstDash val="solid"/>
            <a:round/>
            <a:headEnd type="none" w="med" len="med"/>
            <a:tailEnd type="triangle" w="med" len="med"/>
          </a:ln>
        </p:spPr>
      </p:cxnSp>
      <p:cxnSp>
        <p:nvCxnSpPr>
          <p:cNvPr id="329" name="Google Shape;329;p46"/>
          <p:cNvCxnSpPr/>
          <p:nvPr/>
        </p:nvCxnSpPr>
        <p:spPr>
          <a:xfrm rot="10800000">
            <a:off x="4120737" y="2255933"/>
            <a:ext cx="648300" cy="738300"/>
          </a:xfrm>
          <a:prstGeom prst="straightConnector1">
            <a:avLst/>
          </a:prstGeom>
          <a:noFill/>
          <a:ln w="28575" cap="flat" cmpd="sng">
            <a:solidFill>
              <a:schemeClr val="lt1"/>
            </a:solidFill>
            <a:prstDash val="solid"/>
            <a:round/>
            <a:headEnd type="none" w="med" len="med"/>
            <a:tailEnd type="triangle" w="med" len="med"/>
          </a:ln>
        </p:spPr>
      </p:cxnSp>
      <p:sp>
        <p:nvSpPr>
          <p:cNvPr id="330" name="Google Shape;330;p46"/>
          <p:cNvSpPr txBox="1"/>
          <p:nvPr/>
        </p:nvSpPr>
        <p:spPr>
          <a:xfrm>
            <a:off x="5374100" y="1614225"/>
            <a:ext cx="3549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Only thread takes care to achieve mutual exclusion</a:t>
            </a:r>
            <a:endParaRPr>
              <a:solidFill>
                <a:schemeClr val="lt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7"/>
          <p:cNvSpPr txBox="1">
            <a:spLocks noGrp="1"/>
          </p:cNvSpPr>
          <p:nvPr>
            <p:ph type="title"/>
          </p:nvPr>
        </p:nvSpPr>
        <p:spPr>
          <a:xfrm>
            <a:off x="317350" y="15712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Locking / Mutex</a:t>
            </a:r>
            <a:endParaRPr/>
          </a:p>
        </p:txBody>
      </p:sp>
      <p:sp>
        <p:nvSpPr>
          <p:cNvPr id="336" name="Google Shape;336;p47"/>
          <p:cNvSpPr txBox="1"/>
          <p:nvPr/>
        </p:nvSpPr>
        <p:spPr>
          <a:xfrm>
            <a:off x="451175" y="1112900"/>
            <a:ext cx="672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Is there any limitation/ issues with this ?</a:t>
            </a:r>
            <a:endParaRPr>
              <a:solidFill>
                <a:schemeClr val="lt1"/>
              </a:solidFill>
              <a:latin typeface="Roboto"/>
              <a:ea typeface="Roboto"/>
              <a:cs typeface="Roboto"/>
              <a:sym typeface="Roboto"/>
            </a:endParaRPr>
          </a:p>
        </p:txBody>
      </p:sp>
      <p:sp>
        <p:nvSpPr>
          <p:cNvPr id="337" name="Google Shape;337;p47"/>
          <p:cNvSpPr txBox="1"/>
          <p:nvPr/>
        </p:nvSpPr>
        <p:spPr>
          <a:xfrm>
            <a:off x="593350" y="1623825"/>
            <a:ext cx="8031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Consider this case…</a:t>
            </a:r>
            <a:endParaRPr>
              <a:solidFill>
                <a:schemeClr val="lt1"/>
              </a:solidFill>
              <a:latin typeface="Roboto"/>
              <a:ea typeface="Roboto"/>
              <a:cs typeface="Roboto"/>
              <a:sym typeface="Roboto"/>
            </a:endParaRPr>
          </a:p>
          <a:p>
            <a:pPr marL="0" lvl="0" indent="0" algn="l" rtl="0">
              <a:spcBef>
                <a:spcPts val="0"/>
              </a:spcBef>
              <a:spcAft>
                <a:spcPts val="0"/>
              </a:spcAft>
              <a:buNone/>
            </a:pPr>
            <a:r>
              <a:rPr lang="en">
                <a:solidFill>
                  <a:srgbClr val="FFFF00"/>
                </a:solidFill>
                <a:latin typeface="Roboto"/>
                <a:ea typeface="Roboto"/>
                <a:cs typeface="Roboto"/>
                <a:sym typeface="Roboto"/>
              </a:rPr>
              <a:t>Thread A</a:t>
            </a:r>
            <a:r>
              <a:rPr lang="en">
                <a:solidFill>
                  <a:schemeClr val="lt1"/>
                </a:solidFill>
                <a:latin typeface="Roboto"/>
                <a:ea typeface="Roboto"/>
                <a:cs typeface="Roboto"/>
                <a:sym typeface="Roboto"/>
              </a:rPr>
              <a:t> and </a:t>
            </a:r>
            <a:r>
              <a:rPr lang="en">
                <a:solidFill>
                  <a:srgbClr val="FF00FF"/>
                </a:solidFill>
                <a:latin typeface="Roboto"/>
                <a:ea typeface="Roboto"/>
                <a:cs typeface="Roboto"/>
                <a:sym typeface="Roboto"/>
              </a:rPr>
              <a:t>Thread B</a:t>
            </a:r>
            <a:r>
              <a:rPr lang="en">
                <a:solidFill>
                  <a:schemeClr val="lt1"/>
                </a:solidFill>
                <a:latin typeface="Roboto"/>
                <a:ea typeface="Roboto"/>
                <a:cs typeface="Roboto"/>
                <a:sym typeface="Roboto"/>
              </a:rPr>
              <a:t> are in the queue ,and both the threads wants to access the same shared object .</a:t>
            </a:r>
            <a:r>
              <a:rPr lang="en">
                <a:solidFill>
                  <a:srgbClr val="FF0000"/>
                </a:solidFill>
                <a:latin typeface="Roboto"/>
                <a:ea typeface="Roboto"/>
                <a:cs typeface="Roboto"/>
                <a:sym typeface="Roboto"/>
              </a:rPr>
              <a:t> </a:t>
            </a:r>
            <a:endParaRPr>
              <a:solidFill>
                <a:srgbClr val="FF0000"/>
              </a:solidFill>
              <a:latin typeface="Roboto"/>
              <a:ea typeface="Roboto"/>
              <a:cs typeface="Roboto"/>
              <a:sym typeface="Roboto"/>
            </a:endParaRPr>
          </a:p>
        </p:txBody>
      </p:sp>
      <p:sp>
        <p:nvSpPr>
          <p:cNvPr id="338" name="Google Shape;338;p47"/>
          <p:cNvSpPr txBox="1"/>
          <p:nvPr/>
        </p:nvSpPr>
        <p:spPr>
          <a:xfrm>
            <a:off x="593350" y="2347275"/>
            <a:ext cx="7670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First </a:t>
            </a:r>
            <a:r>
              <a:rPr lang="en">
                <a:solidFill>
                  <a:srgbClr val="FFFF00"/>
                </a:solidFill>
                <a:latin typeface="Roboto"/>
                <a:ea typeface="Roboto"/>
                <a:cs typeface="Roboto"/>
                <a:sym typeface="Roboto"/>
              </a:rPr>
              <a:t>Thread A</a:t>
            </a:r>
            <a:r>
              <a:rPr lang="en">
                <a:solidFill>
                  <a:schemeClr val="lt1"/>
                </a:solidFill>
                <a:latin typeface="Roboto"/>
                <a:ea typeface="Roboto"/>
                <a:cs typeface="Roboto"/>
                <a:sym typeface="Roboto"/>
              </a:rPr>
              <a:t> checks if the shared object is locked by any other thread, here it finds the shared object is not locked , and right before locking the shared object </a:t>
            </a:r>
            <a:r>
              <a:rPr lang="en">
                <a:solidFill>
                  <a:srgbClr val="FF9900"/>
                </a:solidFill>
                <a:latin typeface="Roboto"/>
                <a:ea typeface="Roboto"/>
                <a:cs typeface="Roboto"/>
                <a:sym typeface="Roboto"/>
              </a:rPr>
              <a:t>context switching</a:t>
            </a:r>
            <a:r>
              <a:rPr lang="en">
                <a:solidFill>
                  <a:schemeClr val="lt1"/>
                </a:solidFill>
                <a:latin typeface="Roboto"/>
                <a:ea typeface="Roboto"/>
                <a:cs typeface="Roboto"/>
                <a:sym typeface="Roboto"/>
              </a:rPr>
              <a:t> occurs .</a:t>
            </a:r>
            <a:endParaRPr>
              <a:latin typeface="Roboto"/>
              <a:ea typeface="Roboto"/>
              <a:cs typeface="Roboto"/>
              <a:sym typeface="Roboto"/>
            </a:endParaRPr>
          </a:p>
        </p:txBody>
      </p:sp>
      <p:sp>
        <p:nvSpPr>
          <p:cNvPr id="339" name="Google Shape;339;p47"/>
          <p:cNvSpPr txBox="1"/>
          <p:nvPr/>
        </p:nvSpPr>
        <p:spPr>
          <a:xfrm>
            <a:off x="593350" y="3021025"/>
            <a:ext cx="8311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Now </a:t>
            </a:r>
            <a:r>
              <a:rPr lang="en">
                <a:solidFill>
                  <a:srgbClr val="FF00FF"/>
                </a:solidFill>
                <a:latin typeface="Roboto"/>
                <a:ea typeface="Roboto"/>
                <a:cs typeface="Roboto"/>
                <a:sym typeface="Roboto"/>
              </a:rPr>
              <a:t>Thread B</a:t>
            </a:r>
            <a:r>
              <a:rPr lang="en">
                <a:solidFill>
                  <a:schemeClr val="lt1"/>
                </a:solidFill>
                <a:latin typeface="Roboto"/>
                <a:ea typeface="Roboto"/>
                <a:cs typeface="Roboto"/>
                <a:sym typeface="Roboto"/>
              </a:rPr>
              <a:t> checks if the shared object is locked by any other thread, here it finds the shared object is not locked and it put a lock on the shared object and started accessing it .</a:t>
            </a:r>
            <a:endParaRPr>
              <a:latin typeface="Roboto"/>
              <a:ea typeface="Roboto"/>
              <a:cs typeface="Roboto"/>
              <a:sym typeface="Roboto"/>
            </a:endParaRPr>
          </a:p>
        </p:txBody>
      </p:sp>
      <p:sp>
        <p:nvSpPr>
          <p:cNvPr id="340" name="Google Shape;340;p47"/>
          <p:cNvSpPr txBox="1"/>
          <p:nvPr/>
        </p:nvSpPr>
        <p:spPr>
          <a:xfrm>
            <a:off x="593350" y="3694775"/>
            <a:ext cx="7670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Now If </a:t>
            </a:r>
            <a:r>
              <a:rPr lang="en">
                <a:solidFill>
                  <a:srgbClr val="FF9900"/>
                </a:solidFill>
                <a:latin typeface="Roboto"/>
                <a:ea typeface="Roboto"/>
                <a:cs typeface="Roboto"/>
                <a:sym typeface="Roboto"/>
              </a:rPr>
              <a:t>context switching</a:t>
            </a:r>
            <a:r>
              <a:rPr lang="en">
                <a:solidFill>
                  <a:schemeClr val="lt1"/>
                </a:solidFill>
                <a:latin typeface="Roboto"/>
                <a:ea typeface="Roboto"/>
                <a:cs typeface="Roboto"/>
                <a:sym typeface="Roboto"/>
              </a:rPr>
              <a:t> again occurs ,</a:t>
            </a:r>
            <a:r>
              <a:rPr lang="en">
                <a:solidFill>
                  <a:srgbClr val="FFFF00"/>
                </a:solidFill>
                <a:latin typeface="Roboto"/>
                <a:ea typeface="Roboto"/>
                <a:cs typeface="Roboto"/>
                <a:sym typeface="Roboto"/>
              </a:rPr>
              <a:t>Thread A</a:t>
            </a:r>
            <a:r>
              <a:rPr lang="en">
                <a:solidFill>
                  <a:schemeClr val="lt1"/>
                </a:solidFill>
                <a:latin typeface="Roboto"/>
                <a:ea typeface="Roboto"/>
                <a:cs typeface="Roboto"/>
                <a:sym typeface="Roboto"/>
              </a:rPr>
              <a:t> will put a lock and start using shared object (Since before 1st </a:t>
            </a:r>
            <a:r>
              <a:rPr lang="en">
                <a:solidFill>
                  <a:srgbClr val="FF9900"/>
                </a:solidFill>
                <a:latin typeface="Roboto"/>
                <a:ea typeface="Roboto"/>
                <a:cs typeface="Roboto"/>
                <a:sym typeface="Roboto"/>
              </a:rPr>
              <a:t>context switching</a:t>
            </a:r>
            <a:r>
              <a:rPr lang="en">
                <a:solidFill>
                  <a:schemeClr val="lt1"/>
                </a:solidFill>
                <a:latin typeface="Roboto"/>
                <a:ea typeface="Roboto"/>
                <a:cs typeface="Roboto"/>
                <a:sym typeface="Roboto"/>
              </a:rPr>
              <a:t> </a:t>
            </a:r>
            <a:r>
              <a:rPr lang="en">
                <a:solidFill>
                  <a:srgbClr val="FFFF00"/>
                </a:solidFill>
                <a:latin typeface="Roboto"/>
                <a:ea typeface="Roboto"/>
                <a:cs typeface="Roboto"/>
                <a:sym typeface="Roboto"/>
              </a:rPr>
              <a:t>Thread A</a:t>
            </a:r>
            <a:r>
              <a:rPr lang="en">
                <a:solidFill>
                  <a:schemeClr val="lt1"/>
                </a:solidFill>
                <a:latin typeface="Roboto"/>
                <a:ea typeface="Roboto"/>
                <a:cs typeface="Roboto"/>
                <a:sym typeface="Roboto"/>
              </a:rPr>
              <a:t> already checked if there is any lock on shared object ,so it does not checks again and just put a lock.</a:t>
            </a:r>
            <a:endParaRPr>
              <a:latin typeface="Roboto"/>
              <a:ea typeface="Roboto"/>
              <a:cs typeface="Roboto"/>
              <a:sym typeface="Roboto"/>
            </a:endParaRPr>
          </a:p>
        </p:txBody>
      </p:sp>
      <p:sp>
        <p:nvSpPr>
          <p:cNvPr id="341" name="Google Shape;341;p47"/>
          <p:cNvSpPr txBox="1"/>
          <p:nvPr/>
        </p:nvSpPr>
        <p:spPr>
          <a:xfrm>
            <a:off x="703675" y="4584225"/>
            <a:ext cx="8031000" cy="400200"/>
          </a:xfrm>
          <a:prstGeom prst="rect">
            <a:avLst/>
          </a:prstGeom>
          <a:solidFill>
            <a:srgbClr val="FFFF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Roboto"/>
                <a:ea typeface="Roboto"/>
                <a:cs typeface="Roboto"/>
                <a:sym typeface="Roboto"/>
              </a:rPr>
              <a:t>Here the mutual Exclusion is not achieved.. </a:t>
            </a: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8"/>
          <p:cNvSpPr txBox="1">
            <a:spLocks noGrp="1"/>
          </p:cNvSpPr>
          <p:nvPr>
            <p:ph type="title"/>
          </p:nvPr>
        </p:nvSpPr>
        <p:spPr>
          <a:xfrm>
            <a:off x="207075" y="13707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Semaphores</a:t>
            </a:r>
            <a:endParaRPr/>
          </a:p>
        </p:txBody>
      </p:sp>
      <p:sp>
        <p:nvSpPr>
          <p:cNvPr id="347" name="Google Shape;347;p48"/>
          <p:cNvSpPr/>
          <p:nvPr/>
        </p:nvSpPr>
        <p:spPr>
          <a:xfrm>
            <a:off x="2531779" y="975875"/>
            <a:ext cx="1940100" cy="461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Shared object</a:t>
            </a:r>
            <a:endParaRPr sz="1100"/>
          </a:p>
        </p:txBody>
      </p:sp>
      <p:sp>
        <p:nvSpPr>
          <p:cNvPr id="348" name="Google Shape;348;p48"/>
          <p:cNvSpPr/>
          <p:nvPr/>
        </p:nvSpPr>
        <p:spPr>
          <a:xfrm>
            <a:off x="1012650" y="2757225"/>
            <a:ext cx="1382100" cy="2180700"/>
          </a:xfrm>
          <a:prstGeom prst="foldedCorner">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t>THREAD A</a:t>
            </a:r>
            <a:endParaRPr sz="900" b="1"/>
          </a:p>
          <a:p>
            <a:pPr marL="0" lvl="0" indent="0" algn="l" rtl="0">
              <a:spcBef>
                <a:spcPts val="0"/>
              </a:spcBef>
              <a:spcAft>
                <a:spcPts val="0"/>
              </a:spcAft>
              <a:buNone/>
            </a:pP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wait()</a:t>
            </a:r>
            <a:endParaRPr sz="900" b="1"/>
          </a:p>
          <a:p>
            <a:pPr marL="0" lvl="0" indent="0" algn="l" rtl="0">
              <a:spcBef>
                <a:spcPts val="0"/>
              </a:spcBef>
              <a:spcAft>
                <a:spcPts val="0"/>
              </a:spcAft>
              <a:buNone/>
            </a:pPr>
            <a:r>
              <a:rPr lang="en" sz="900" b="1">
                <a:solidFill>
                  <a:srgbClr val="FF0000"/>
                </a:solidFill>
              </a:rPr>
              <a:t>read() shared object</a:t>
            </a:r>
            <a:endParaRPr sz="900" b="1">
              <a:solidFill>
                <a:srgbClr val="FF0000"/>
              </a:solidFill>
            </a:endParaRPr>
          </a:p>
          <a:p>
            <a:pPr marL="0" lvl="0" indent="0" algn="l" rtl="0">
              <a:spcBef>
                <a:spcPts val="0"/>
              </a:spcBef>
              <a:spcAft>
                <a:spcPts val="0"/>
              </a:spcAft>
              <a:buNone/>
            </a:pPr>
            <a:r>
              <a:rPr lang="en" sz="900" b="1">
                <a:solidFill>
                  <a:srgbClr val="FF0000"/>
                </a:solidFill>
              </a:rPr>
              <a:t>write() shared object</a:t>
            </a:r>
            <a:endParaRPr sz="900" b="1">
              <a:solidFill>
                <a:srgbClr val="FF0000"/>
              </a:solidFill>
            </a:endParaRPr>
          </a:p>
          <a:p>
            <a:pPr marL="0" lvl="0" indent="0" algn="l" rtl="0">
              <a:spcBef>
                <a:spcPts val="0"/>
              </a:spcBef>
              <a:spcAft>
                <a:spcPts val="0"/>
              </a:spcAft>
              <a:buNone/>
            </a:pPr>
            <a:r>
              <a:rPr lang="en" sz="900" b="1"/>
              <a:t>signal()</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p:txBody>
      </p:sp>
      <p:sp>
        <p:nvSpPr>
          <p:cNvPr id="349" name="Google Shape;349;p48"/>
          <p:cNvSpPr/>
          <p:nvPr/>
        </p:nvSpPr>
        <p:spPr>
          <a:xfrm>
            <a:off x="4829250" y="2757225"/>
            <a:ext cx="1382100" cy="2180700"/>
          </a:xfrm>
          <a:prstGeom prst="foldedCorner">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t>THREAD B</a:t>
            </a:r>
            <a:endParaRPr sz="900" b="1"/>
          </a:p>
          <a:p>
            <a:pPr marL="0" lvl="0" indent="0" algn="l" rtl="0">
              <a:spcBef>
                <a:spcPts val="0"/>
              </a:spcBef>
              <a:spcAft>
                <a:spcPts val="0"/>
              </a:spcAft>
              <a:buNone/>
            </a:pP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wait()</a:t>
            </a:r>
            <a:endParaRPr sz="900" b="1"/>
          </a:p>
          <a:p>
            <a:pPr marL="0" lvl="0" indent="0" algn="l" rtl="0">
              <a:spcBef>
                <a:spcPts val="0"/>
              </a:spcBef>
              <a:spcAft>
                <a:spcPts val="0"/>
              </a:spcAft>
              <a:buNone/>
            </a:pPr>
            <a:r>
              <a:rPr lang="en" sz="900" b="1">
                <a:solidFill>
                  <a:srgbClr val="FF0000"/>
                </a:solidFill>
              </a:rPr>
              <a:t>read() shared object</a:t>
            </a:r>
            <a:endParaRPr sz="900" b="1">
              <a:solidFill>
                <a:srgbClr val="FF0000"/>
              </a:solidFill>
            </a:endParaRPr>
          </a:p>
          <a:p>
            <a:pPr marL="0" lvl="0" indent="0" algn="l" rtl="0">
              <a:spcBef>
                <a:spcPts val="0"/>
              </a:spcBef>
              <a:spcAft>
                <a:spcPts val="0"/>
              </a:spcAft>
              <a:buNone/>
            </a:pPr>
            <a:r>
              <a:rPr lang="en" sz="900" b="1">
                <a:solidFill>
                  <a:srgbClr val="FF0000"/>
                </a:solidFill>
              </a:rPr>
              <a:t>write() shared object</a:t>
            </a:r>
            <a:endParaRPr sz="900" b="1">
              <a:solidFill>
                <a:srgbClr val="FF0000"/>
              </a:solidFill>
            </a:endParaRPr>
          </a:p>
          <a:p>
            <a:pPr marL="0" lvl="0" indent="0" algn="l" rtl="0">
              <a:spcBef>
                <a:spcPts val="0"/>
              </a:spcBef>
              <a:spcAft>
                <a:spcPts val="0"/>
              </a:spcAft>
              <a:buNone/>
            </a:pPr>
            <a:r>
              <a:rPr lang="en" sz="900" b="1"/>
              <a:t>signal()</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endParaRPr sz="900" b="1"/>
          </a:p>
        </p:txBody>
      </p:sp>
      <p:cxnSp>
        <p:nvCxnSpPr>
          <p:cNvPr id="350" name="Google Shape;350;p48"/>
          <p:cNvCxnSpPr/>
          <p:nvPr/>
        </p:nvCxnSpPr>
        <p:spPr>
          <a:xfrm rot="10800000" flipH="1">
            <a:off x="2436162" y="2210558"/>
            <a:ext cx="574200" cy="722400"/>
          </a:xfrm>
          <a:prstGeom prst="straightConnector1">
            <a:avLst/>
          </a:prstGeom>
          <a:noFill/>
          <a:ln w="28575" cap="flat" cmpd="sng">
            <a:solidFill>
              <a:schemeClr val="lt1"/>
            </a:solidFill>
            <a:prstDash val="solid"/>
            <a:round/>
            <a:headEnd type="none" w="med" len="med"/>
            <a:tailEnd type="triangle" w="med" len="med"/>
          </a:ln>
        </p:spPr>
      </p:cxnSp>
      <p:cxnSp>
        <p:nvCxnSpPr>
          <p:cNvPr id="351" name="Google Shape;351;p48"/>
          <p:cNvCxnSpPr/>
          <p:nvPr/>
        </p:nvCxnSpPr>
        <p:spPr>
          <a:xfrm rot="10800000">
            <a:off x="4120737" y="2255933"/>
            <a:ext cx="648300" cy="738300"/>
          </a:xfrm>
          <a:prstGeom prst="straightConnector1">
            <a:avLst/>
          </a:prstGeom>
          <a:noFill/>
          <a:ln w="28575" cap="flat" cmpd="sng">
            <a:solidFill>
              <a:schemeClr val="lt1"/>
            </a:solidFill>
            <a:prstDash val="solid"/>
            <a:round/>
            <a:headEnd type="none" w="med" len="med"/>
            <a:tailEnd type="triangle" w="med" len="med"/>
          </a:ln>
        </p:spPr>
      </p:cxnSp>
      <p:sp>
        <p:nvSpPr>
          <p:cNvPr id="352" name="Google Shape;352;p48"/>
          <p:cNvSpPr txBox="1"/>
          <p:nvPr/>
        </p:nvSpPr>
        <p:spPr>
          <a:xfrm>
            <a:off x="4829250" y="350950"/>
            <a:ext cx="41142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Here OS take care to achieve mutual exclusion.</a:t>
            </a: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We can also use semaphores to limit the number of concurrent threads accessing a specific resource.</a:t>
            </a:r>
            <a:endParaRPr>
              <a:solidFill>
                <a:schemeClr val="lt1"/>
              </a:solidFill>
              <a:latin typeface="Roboto"/>
              <a:ea typeface="Roboto"/>
              <a:cs typeface="Roboto"/>
              <a:sym typeface="Roboto"/>
            </a:endParaRPr>
          </a:p>
        </p:txBody>
      </p:sp>
      <p:sp>
        <p:nvSpPr>
          <p:cNvPr id="353" name="Google Shape;353;p48"/>
          <p:cNvSpPr/>
          <p:nvPr/>
        </p:nvSpPr>
        <p:spPr>
          <a:xfrm>
            <a:off x="1975175" y="1544050"/>
            <a:ext cx="3138300" cy="6156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t>Operating System</a:t>
            </a:r>
            <a:endParaRPr sz="1300"/>
          </a:p>
          <a:p>
            <a:pPr marL="0" lvl="0" indent="0" algn="l" rtl="0">
              <a:spcBef>
                <a:spcPts val="0"/>
              </a:spcBef>
              <a:spcAft>
                <a:spcPts val="0"/>
              </a:spcAft>
              <a:buNone/>
            </a:pPr>
            <a:r>
              <a:rPr lang="en" sz="1300"/>
              <a:t>Mutex , wait() , signal() , wait queue()</a:t>
            </a:r>
            <a:endParaRPr sz="13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9"/>
          <p:cNvSpPr txBox="1">
            <a:spLocks noGrp="1"/>
          </p:cNvSpPr>
          <p:nvPr>
            <p:ph type="title"/>
          </p:nvPr>
        </p:nvSpPr>
        <p:spPr>
          <a:xfrm>
            <a:off x="197050" y="5687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Semaphores</a:t>
            </a:r>
            <a:endParaRPr/>
          </a:p>
        </p:txBody>
      </p:sp>
      <p:sp>
        <p:nvSpPr>
          <p:cNvPr id="359" name="Google Shape;359;p49"/>
          <p:cNvSpPr txBox="1"/>
          <p:nvPr/>
        </p:nvSpPr>
        <p:spPr>
          <a:xfrm>
            <a:off x="197050" y="1012650"/>
            <a:ext cx="57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Let’s talk about the same case we discussed in locking section</a:t>
            </a:r>
            <a:endParaRPr>
              <a:solidFill>
                <a:schemeClr val="lt1"/>
              </a:solidFill>
              <a:latin typeface="Roboto"/>
              <a:ea typeface="Roboto"/>
              <a:cs typeface="Roboto"/>
              <a:sym typeface="Roboto"/>
            </a:endParaRPr>
          </a:p>
        </p:txBody>
      </p:sp>
      <p:sp>
        <p:nvSpPr>
          <p:cNvPr id="360" name="Google Shape;360;p49"/>
          <p:cNvSpPr txBox="1"/>
          <p:nvPr/>
        </p:nvSpPr>
        <p:spPr>
          <a:xfrm>
            <a:off x="322650" y="1412850"/>
            <a:ext cx="8031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FF00"/>
                </a:solidFill>
                <a:latin typeface="Roboto"/>
                <a:ea typeface="Roboto"/>
                <a:cs typeface="Roboto"/>
                <a:sym typeface="Roboto"/>
              </a:rPr>
              <a:t>Thread A</a:t>
            </a:r>
            <a:r>
              <a:rPr lang="en">
                <a:solidFill>
                  <a:schemeClr val="lt1"/>
                </a:solidFill>
                <a:latin typeface="Roboto"/>
                <a:ea typeface="Roboto"/>
                <a:cs typeface="Roboto"/>
                <a:sym typeface="Roboto"/>
              </a:rPr>
              <a:t> and </a:t>
            </a:r>
            <a:r>
              <a:rPr lang="en">
                <a:solidFill>
                  <a:srgbClr val="FF00FF"/>
                </a:solidFill>
                <a:latin typeface="Roboto"/>
                <a:ea typeface="Roboto"/>
                <a:cs typeface="Roboto"/>
                <a:sym typeface="Roboto"/>
              </a:rPr>
              <a:t>Thread B</a:t>
            </a:r>
            <a:r>
              <a:rPr lang="en">
                <a:solidFill>
                  <a:schemeClr val="lt1"/>
                </a:solidFill>
                <a:latin typeface="Roboto"/>
                <a:ea typeface="Roboto"/>
                <a:cs typeface="Roboto"/>
                <a:sym typeface="Roboto"/>
              </a:rPr>
              <a:t> are in the queue ,and both the threads wants to access the same shared object .</a:t>
            </a:r>
            <a:r>
              <a:rPr lang="en">
                <a:solidFill>
                  <a:srgbClr val="FF0000"/>
                </a:solidFill>
                <a:latin typeface="Roboto"/>
                <a:ea typeface="Roboto"/>
                <a:cs typeface="Roboto"/>
                <a:sym typeface="Roboto"/>
              </a:rPr>
              <a:t> </a:t>
            </a:r>
            <a:endParaRPr>
              <a:solidFill>
                <a:srgbClr val="FF0000"/>
              </a:solidFill>
              <a:latin typeface="Roboto"/>
              <a:ea typeface="Roboto"/>
              <a:cs typeface="Roboto"/>
              <a:sym typeface="Roboto"/>
            </a:endParaRPr>
          </a:p>
        </p:txBody>
      </p:sp>
      <p:sp>
        <p:nvSpPr>
          <p:cNvPr id="361" name="Google Shape;361;p49"/>
          <p:cNvSpPr txBox="1"/>
          <p:nvPr/>
        </p:nvSpPr>
        <p:spPr>
          <a:xfrm>
            <a:off x="362775" y="2028450"/>
            <a:ext cx="7670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First </a:t>
            </a:r>
            <a:r>
              <a:rPr lang="en">
                <a:solidFill>
                  <a:srgbClr val="FFFF00"/>
                </a:solidFill>
                <a:latin typeface="Roboto"/>
                <a:ea typeface="Roboto"/>
                <a:cs typeface="Roboto"/>
                <a:sym typeface="Roboto"/>
              </a:rPr>
              <a:t>Thread A</a:t>
            </a:r>
            <a:r>
              <a:rPr lang="en">
                <a:solidFill>
                  <a:schemeClr val="lt1"/>
                </a:solidFill>
                <a:latin typeface="Roboto"/>
                <a:ea typeface="Roboto"/>
                <a:cs typeface="Roboto"/>
                <a:sym typeface="Roboto"/>
              </a:rPr>
              <a:t> tries to access the shared object and right before locking the shared object </a:t>
            </a:r>
            <a:r>
              <a:rPr lang="en">
                <a:solidFill>
                  <a:srgbClr val="FF9900"/>
                </a:solidFill>
                <a:latin typeface="Roboto"/>
                <a:ea typeface="Roboto"/>
                <a:cs typeface="Roboto"/>
                <a:sym typeface="Roboto"/>
              </a:rPr>
              <a:t>context switching</a:t>
            </a:r>
            <a:r>
              <a:rPr lang="en">
                <a:solidFill>
                  <a:schemeClr val="lt1"/>
                </a:solidFill>
                <a:latin typeface="Roboto"/>
                <a:ea typeface="Roboto"/>
                <a:cs typeface="Roboto"/>
                <a:sym typeface="Roboto"/>
              </a:rPr>
              <a:t> occurs .</a:t>
            </a:r>
            <a:endParaRPr>
              <a:latin typeface="Roboto"/>
              <a:ea typeface="Roboto"/>
              <a:cs typeface="Roboto"/>
              <a:sym typeface="Roboto"/>
            </a:endParaRPr>
          </a:p>
        </p:txBody>
      </p:sp>
      <p:sp>
        <p:nvSpPr>
          <p:cNvPr id="362" name="Google Shape;362;p49"/>
          <p:cNvSpPr txBox="1"/>
          <p:nvPr/>
        </p:nvSpPr>
        <p:spPr>
          <a:xfrm>
            <a:off x="362775" y="2644050"/>
            <a:ext cx="8311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Now </a:t>
            </a:r>
            <a:r>
              <a:rPr lang="en">
                <a:solidFill>
                  <a:srgbClr val="FF00FF"/>
                </a:solidFill>
                <a:latin typeface="Roboto"/>
                <a:ea typeface="Roboto"/>
                <a:cs typeface="Roboto"/>
                <a:sym typeface="Roboto"/>
              </a:rPr>
              <a:t>Thread B</a:t>
            </a:r>
            <a:r>
              <a:rPr lang="en">
                <a:solidFill>
                  <a:schemeClr val="lt1"/>
                </a:solidFill>
                <a:latin typeface="Roboto"/>
                <a:ea typeface="Roboto"/>
                <a:cs typeface="Roboto"/>
                <a:sym typeface="Roboto"/>
              </a:rPr>
              <a:t> checks if the shared object is locked by any other thread, here it finds the shared object is not locked and OS puts a lock on the shared object and thread starts accessing it .</a:t>
            </a:r>
            <a:endParaRPr>
              <a:latin typeface="Roboto"/>
              <a:ea typeface="Roboto"/>
              <a:cs typeface="Roboto"/>
              <a:sym typeface="Roboto"/>
            </a:endParaRPr>
          </a:p>
        </p:txBody>
      </p:sp>
      <p:sp>
        <p:nvSpPr>
          <p:cNvPr id="363" name="Google Shape;363;p49"/>
          <p:cNvSpPr txBox="1"/>
          <p:nvPr/>
        </p:nvSpPr>
        <p:spPr>
          <a:xfrm>
            <a:off x="362775" y="3259650"/>
            <a:ext cx="7670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Now If </a:t>
            </a:r>
            <a:r>
              <a:rPr lang="en">
                <a:solidFill>
                  <a:srgbClr val="FF9900"/>
                </a:solidFill>
                <a:latin typeface="Roboto"/>
                <a:ea typeface="Roboto"/>
                <a:cs typeface="Roboto"/>
                <a:sym typeface="Roboto"/>
              </a:rPr>
              <a:t>context switching</a:t>
            </a:r>
            <a:r>
              <a:rPr lang="en">
                <a:solidFill>
                  <a:schemeClr val="lt1"/>
                </a:solidFill>
                <a:latin typeface="Roboto"/>
                <a:ea typeface="Roboto"/>
                <a:cs typeface="Roboto"/>
                <a:sym typeface="Roboto"/>
              </a:rPr>
              <a:t> again occurs ,</a:t>
            </a:r>
            <a:r>
              <a:rPr lang="en">
                <a:solidFill>
                  <a:srgbClr val="FFFF00"/>
                </a:solidFill>
                <a:latin typeface="Roboto"/>
                <a:ea typeface="Roboto"/>
                <a:cs typeface="Roboto"/>
                <a:sym typeface="Roboto"/>
              </a:rPr>
              <a:t>Thread A</a:t>
            </a:r>
            <a:r>
              <a:rPr lang="en">
                <a:solidFill>
                  <a:schemeClr val="lt1"/>
                </a:solidFill>
                <a:latin typeface="Roboto"/>
                <a:ea typeface="Roboto"/>
                <a:cs typeface="Roboto"/>
                <a:sym typeface="Roboto"/>
              </a:rPr>
              <a:t> will try to access the shared object ,OS will pull Thread A to wait queue ,will only allow Thread A to again access the Shared object when it gets signal that Thread B has finished</a:t>
            </a:r>
            <a:endParaRPr>
              <a:latin typeface="Roboto"/>
              <a:ea typeface="Roboto"/>
              <a:cs typeface="Roboto"/>
              <a:sym typeface="Roboto"/>
            </a:endParaRPr>
          </a:p>
        </p:txBody>
      </p:sp>
      <p:sp>
        <p:nvSpPr>
          <p:cNvPr id="364" name="Google Shape;364;p49"/>
          <p:cNvSpPr txBox="1"/>
          <p:nvPr/>
        </p:nvSpPr>
        <p:spPr>
          <a:xfrm>
            <a:off x="432975" y="4090950"/>
            <a:ext cx="8031000" cy="400200"/>
          </a:xfrm>
          <a:prstGeom prst="rect">
            <a:avLst/>
          </a:prstGeom>
          <a:solidFill>
            <a:srgbClr val="FFFF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Roboto"/>
                <a:ea typeface="Roboto"/>
                <a:cs typeface="Roboto"/>
                <a:sym typeface="Roboto"/>
              </a:rPr>
              <a:t>Here the mutual Exclusion </a:t>
            </a:r>
            <a:endParaRPr>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0"/>
          <p:cNvSpPr txBox="1">
            <a:spLocks noGrp="1"/>
          </p:cNvSpPr>
          <p:nvPr>
            <p:ph type="title"/>
          </p:nvPr>
        </p:nvSpPr>
        <p:spPr>
          <a:xfrm>
            <a:off x="347450" y="21727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Monitor</a:t>
            </a:r>
            <a:endParaRPr/>
          </a:p>
        </p:txBody>
      </p:sp>
      <p:sp>
        <p:nvSpPr>
          <p:cNvPr id="370" name="Google Shape;370;p50"/>
          <p:cNvSpPr txBox="1"/>
          <p:nvPr/>
        </p:nvSpPr>
        <p:spPr>
          <a:xfrm>
            <a:off x="511350" y="992575"/>
            <a:ext cx="57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Here shared object takes care to achieve mutual exclusion</a:t>
            </a:r>
            <a:endParaRPr>
              <a:solidFill>
                <a:schemeClr val="lt1"/>
              </a:solidFill>
              <a:latin typeface="Roboto"/>
              <a:ea typeface="Roboto"/>
              <a:cs typeface="Roboto"/>
              <a:sym typeface="Roboto"/>
            </a:endParaRPr>
          </a:p>
        </p:txBody>
      </p:sp>
      <p:sp>
        <p:nvSpPr>
          <p:cNvPr id="371" name="Google Shape;371;p50"/>
          <p:cNvSpPr/>
          <p:nvPr/>
        </p:nvSpPr>
        <p:spPr>
          <a:xfrm>
            <a:off x="1012650" y="2757225"/>
            <a:ext cx="1382100" cy="2180700"/>
          </a:xfrm>
          <a:prstGeom prst="foldedCorner">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t>THREAD A</a:t>
            </a:r>
            <a:endParaRPr sz="900" b="1"/>
          </a:p>
          <a:p>
            <a:pPr marL="0" lvl="0" indent="0" algn="l" rtl="0">
              <a:spcBef>
                <a:spcPts val="0"/>
              </a:spcBef>
              <a:spcAft>
                <a:spcPts val="0"/>
              </a:spcAft>
              <a:buNone/>
            </a:pP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endParaRPr sz="900" b="1"/>
          </a:p>
          <a:p>
            <a:pPr marL="0" lvl="0" indent="0" algn="l" rtl="0">
              <a:spcBef>
                <a:spcPts val="0"/>
              </a:spcBef>
              <a:spcAft>
                <a:spcPts val="0"/>
              </a:spcAft>
              <a:buNone/>
            </a:pPr>
            <a:r>
              <a:rPr lang="en" sz="900" b="1">
                <a:solidFill>
                  <a:srgbClr val="FF0000"/>
                </a:solidFill>
              </a:rPr>
              <a:t>read() shared object</a:t>
            </a:r>
            <a:endParaRPr sz="900" b="1">
              <a:solidFill>
                <a:srgbClr val="FF0000"/>
              </a:solidFill>
            </a:endParaRPr>
          </a:p>
          <a:p>
            <a:pPr marL="0" lvl="0" indent="0" algn="l" rtl="0">
              <a:spcBef>
                <a:spcPts val="0"/>
              </a:spcBef>
              <a:spcAft>
                <a:spcPts val="0"/>
              </a:spcAft>
              <a:buNone/>
            </a:pPr>
            <a:r>
              <a:rPr lang="en" sz="900" b="1">
                <a:solidFill>
                  <a:srgbClr val="FF0000"/>
                </a:solidFill>
              </a:rPr>
              <a:t>write() shared object</a:t>
            </a:r>
            <a:endParaRPr sz="900" b="1">
              <a:solidFill>
                <a:srgbClr val="FF0000"/>
              </a:solidFill>
            </a:endParaRPr>
          </a:p>
          <a:p>
            <a:pPr marL="0" lvl="0" indent="0" algn="l" rtl="0">
              <a:spcBef>
                <a:spcPts val="0"/>
              </a:spcBef>
              <a:spcAft>
                <a:spcPts val="0"/>
              </a:spcAft>
              <a:buNone/>
            </a:pP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p:txBody>
      </p:sp>
      <p:sp>
        <p:nvSpPr>
          <p:cNvPr id="372" name="Google Shape;372;p50"/>
          <p:cNvSpPr/>
          <p:nvPr/>
        </p:nvSpPr>
        <p:spPr>
          <a:xfrm>
            <a:off x="4829250" y="2757225"/>
            <a:ext cx="1382100" cy="2180700"/>
          </a:xfrm>
          <a:prstGeom prst="foldedCorner">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t>THREAD B</a:t>
            </a:r>
            <a:endParaRPr sz="900" b="1"/>
          </a:p>
          <a:p>
            <a:pPr marL="0" lvl="0" indent="0" algn="l" rtl="0">
              <a:spcBef>
                <a:spcPts val="0"/>
              </a:spcBef>
              <a:spcAft>
                <a:spcPts val="0"/>
              </a:spcAft>
              <a:buNone/>
            </a:pP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endParaRPr sz="900" b="1"/>
          </a:p>
          <a:p>
            <a:pPr marL="0" lvl="0" indent="0" algn="l" rtl="0">
              <a:spcBef>
                <a:spcPts val="0"/>
              </a:spcBef>
              <a:spcAft>
                <a:spcPts val="0"/>
              </a:spcAft>
              <a:buNone/>
            </a:pPr>
            <a:r>
              <a:rPr lang="en" sz="900" b="1">
                <a:solidFill>
                  <a:srgbClr val="FF0000"/>
                </a:solidFill>
              </a:rPr>
              <a:t>read() shared object</a:t>
            </a:r>
            <a:endParaRPr sz="900" b="1">
              <a:solidFill>
                <a:srgbClr val="FF0000"/>
              </a:solidFill>
            </a:endParaRPr>
          </a:p>
          <a:p>
            <a:pPr marL="0" lvl="0" indent="0" algn="l" rtl="0">
              <a:spcBef>
                <a:spcPts val="0"/>
              </a:spcBef>
              <a:spcAft>
                <a:spcPts val="0"/>
              </a:spcAft>
              <a:buNone/>
            </a:pPr>
            <a:r>
              <a:rPr lang="en" sz="900" b="1">
                <a:solidFill>
                  <a:srgbClr val="FF0000"/>
                </a:solidFill>
              </a:rPr>
              <a:t>write() shared object</a:t>
            </a:r>
            <a:endParaRPr sz="900" b="1">
              <a:solidFill>
                <a:srgbClr val="FF0000"/>
              </a:solidFill>
            </a:endParaRPr>
          </a:p>
          <a:p>
            <a:pPr marL="0" lvl="0" indent="0" algn="l" rtl="0">
              <a:spcBef>
                <a:spcPts val="0"/>
              </a:spcBef>
              <a:spcAft>
                <a:spcPts val="0"/>
              </a:spcAft>
              <a:buNone/>
            </a:pP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r>
              <a:rPr lang="en" sz="900" b="1"/>
              <a:t>………………….</a:t>
            </a:r>
            <a:endParaRPr sz="900" b="1"/>
          </a:p>
          <a:p>
            <a:pPr marL="0" lvl="0" indent="0" algn="l" rtl="0">
              <a:spcBef>
                <a:spcPts val="0"/>
              </a:spcBef>
              <a:spcAft>
                <a:spcPts val="0"/>
              </a:spcAft>
              <a:buNone/>
            </a:pPr>
            <a:endParaRPr sz="900" b="1"/>
          </a:p>
        </p:txBody>
      </p:sp>
      <p:cxnSp>
        <p:nvCxnSpPr>
          <p:cNvPr id="373" name="Google Shape;373;p50"/>
          <p:cNvCxnSpPr/>
          <p:nvPr/>
        </p:nvCxnSpPr>
        <p:spPr>
          <a:xfrm rot="10800000" flipH="1">
            <a:off x="2436162" y="2210558"/>
            <a:ext cx="574200" cy="722400"/>
          </a:xfrm>
          <a:prstGeom prst="straightConnector1">
            <a:avLst/>
          </a:prstGeom>
          <a:noFill/>
          <a:ln w="28575" cap="flat" cmpd="sng">
            <a:solidFill>
              <a:schemeClr val="lt1"/>
            </a:solidFill>
            <a:prstDash val="solid"/>
            <a:round/>
            <a:headEnd type="none" w="med" len="med"/>
            <a:tailEnd type="triangle" w="med" len="med"/>
          </a:ln>
        </p:spPr>
      </p:cxnSp>
      <p:cxnSp>
        <p:nvCxnSpPr>
          <p:cNvPr id="374" name="Google Shape;374;p50"/>
          <p:cNvCxnSpPr/>
          <p:nvPr/>
        </p:nvCxnSpPr>
        <p:spPr>
          <a:xfrm rot="10800000">
            <a:off x="4120737" y="2255933"/>
            <a:ext cx="648300" cy="738300"/>
          </a:xfrm>
          <a:prstGeom prst="straightConnector1">
            <a:avLst/>
          </a:prstGeom>
          <a:noFill/>
          <a:ln w="28575" cap="flat" cmpd="sng">
            <a:solidFill>
              <a:schemeClr val="lt1"/>
            </a:solidFill>
            <a:prstDash val="solid"/>
            <a:round/>
            <a:headEnd type="none" w="med" len="med"/>
            <a:tailEnd type="triangle" w="med" len="med"/>
          </a:ln>
        </p:spPr>
      </p:cxnSp>
      <p:sp>
        <p:nvSpPr>
          <p:cNvPr id="375" name="Google Shape;375;p50"/>
          <p:cNvSpPr/>
          <p:nvPr/>
        </p:nvSpPr>
        <p:spPr>
          <a:xfrm>
            <a:off x="1975175" y="1544050"/>
            <a:ext cx="3138300" cy="6156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t>Shared Object</a:t>
            </a:r>
            <a:endParaRPr sz="1300"/>
          </a:p>
          <a:p>
            <a:pPr marL="0" lvl="0" indent="0" algn="l" rtl="0">
              <a:spcBef>
                <a:spcPts val="0"/>
              </a:spcBef>
              <a:spcAft>
                <a:spcPts val="0"/>
              </a:spcAft>
              <a:buNone/>
            </a:pPr>
            <a:r>
              <a:rPr lang="en" sz="1300"/>
              <a:t>Mutex , wait() , signal() , wait queue()</a:t>
            </a:r>
            <a:endParaRPr sz="1300"/>
          </a:p>
        </p:txBody>
      </p:sp>
      <p:sp>
        <p:nvSpPr>
          <p:cNvPr id="376" name="Google Shape;376;p50"/>
          <p:cNvSpPr txBox="1"/>
          <p:nvPr/>
        </p:nvSpPr>
        <p:spPr>
          <a:xfrm>
            <a:off x="5514525" y="1309650"/>
            <a:ext cx="3449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We don’t have to maintain any queue or write any logic to achieve mutual exclusion , we just have to use the “ Synchronization” and JVM will take care of everything </a:t>
            </a:r>
            <a:endParaRPr>
              <a:solidFill>
                <a:schemeClr val="lt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1"/>
          <p:cNvSpPr txBox="1">
            <a:spLocks noGrp="1"/>
          </p:cNvSpPr>
          <p:nvPr>
            <p:ph type="title"/>
          </p:nvPr>
        </p:nvSpPr>
        <p:spPr>
          <a:xfrm>
            <a:off x="460950" y="22729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Race Condition</a:t>
            </a:r>
            <a:endParaRPr/>
          </a:p>
        </p:txBody>
      </p:sp>
      <p:sp>
        <p:nvSpPr>
          <p:cNvPr id="382" name="Google Shape;382;p51"/>
          <p:cNvSpPr txBox="1"/>
          <p:nvPr/>
        </p:nvSpPr>
        <p:spPr>
          <a:xfrm>
            <a:off x="511350" y="1443800"/>
            <a:ext cx="6757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A condition in which the critical section (a part of the program where shared object is accessed) is concurrently executed by two or more threads. It leads to incorrect behavior of a program.</a:t>
            </a:r>
            <a:endParaRPr>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ctrTitle"/>
          </p:nvPr>
        </p:nvSpPr>
        <p:spPr>
          <a:xfrm>
            <a:off x="598100" y="532947"/>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What’s Multiprogramming??</a:t>
            </a:r>
            <a:endParaRPr/>
          </a:p>
        </p:txBody>
      </p:sp>
      <p:sp>
        <p:nvSpPr>
          <p:cNvPr id="106" name="Google Shape;106;p16"/>
          <p:cNvSpPr txBox="1"/>
          <p:nvPr/>
        </p:nvSpPr>
        <p:spPr>
          <a:xfrm>
            <a:off x="876200" y="1689050"/>
            <a:ext cx="7944000" cy="2865900"/>
          </a:xfrm>
          <a:prstGeom prst="rect">
            <a:avLst/>
          </a:prstGeom>
          <a:noFill/>
          <a:ln>
            <a:noFill/>
          </a:ln>
        </p:spPr>
        <p:txBody>
          <a:bodyPr spcFirstLastPara="1" wrap="square" lIns="91425" tIns="91425" rIns="91425" bIns="91425" anchor="ctr" anchorCtr="0">
            <a:normAutofit/>
          </a:bodyPr>
          <a:lstStyle/>
          <a:p>
            <a:pPr marL="457200" lvl="0" indent="-330200" algn="l" rtl="0">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Running more than one program on a single computer/system</a:t>
            </a:r>
            <a:endParaRPr sz="1600">
              <a:solidFill>
                <a:schemeClr val="lt1"/>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lt1"/>
              </a:solidFill>
              <a:latin typeface="Roboto"/>
              <a:ea typeface="Roboto"/>
              <a:cs typeface="Roboto"/>
              <a:sym typeface="Roboto"/>
            </a:endParaRPr>
          </a:p>
          <a:p>
            <a:pPr marL="457200" lvl="0" indent="-330200" algn="l" rtl="0">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Running a single program at a time with a single user sub-optimally utilizes the the available resources.</a:t>
            </a:r>
            <a:endParaRPr sz="1600">
              <a:solidFill>
                <a:schemeClr val="lt1"/>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lt1"/>
              </a:solidFill>
              <a:latin typeface="Roboto"/>
              <a:ea typeface="Roboto"/>
              <a:cs typeface="Roboto"/>
              <a:sym typeface="Roboto"/>
            </a:endParaRPr>
          </a:p>
          <a:p>
            <a:pPr marL="457200" lvl="0" indent="-330200" algn="l" rtl="0">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Try and utilize the CPU and memory more efficiently.</a:t>
            </a:r>
            <a:endParaRPr sz="1600">
              <a:solidFill>
                <a:schemeClr val="lt1"/>
              </a:solidFill>
              <a:latin typeface="Roboto"/>
              <a:ea typeface="Roboto"/>
              <a:cs typeface="Roboto"/>
              <a:sym typeface="Roboto"/>
            </a:endParaRPr>
          </a:p>
          <a:p>
            <a:pPr marL="457200" lvl="0" indent="0" algn="l" rtl="0">
              <a:spcBef>
                <a:spcPts val="0"/>
              </a:spcBef>
              <a:spcAft>
                <a:spcPts val="0"/>
              </a:spcAft>
              <a:buNone/>
            </a:pPr>
            <a:endParaRPr sz="2100">
              <a:solidFill>
                <a:schemeClr val="lt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2"/>
          <p:cNvSpPr txBox="1">
            <a:spLocks noGrp="1"/>
          </p:cNvSpPr>
          <p:nvPr>
            <p:ph type="title"/>
          </p:nvPr>
        </p:nvSpPr>
        <p:spPr>
          <a:xfrm>
            <a:off x="523700" y="13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Inter-Thread Communication</a:t>
            </a:r>
            <a:endParaRPr/>
          </a:p>
        </p:txBody>
      </p:sp>
      <p:sp>
        <p:nvSpPr>
          <p:cNvPr id="388" name="Google Shape;388;p52"/>
          <p:cNvSpPr txBox="1"/>
          <p:nvPr/>
        </p:nvSpPr>
        <p:spPr>
          <a:xfrm>
            <a:off x="523700" y="1271850"/>
            <a:ext cx="68454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lt1"/>
                </a:solidFill>
                <a:latin typeface="Roboto"/>
                <a:ea typeface="Roboto"/>
                <a:cs typeface="Roboto"/>
                <a:sym typeface="Roboto"/>
              </a:rPr>
              <a:t>The communication among threads to access the same shared object.</a:t>
            </a:r>
            <a:endParaRPr>
              <a:solidFill>
                <a:schemeClr val="lt1"/>
              </a:solidFill>
              <a:latin typeface="Roboto"/>
              <a:ea typeface="Roboto"/>
              <a:cs typeface="Roboto"/>
              <a:sym typeface="Roboto"/>
            </a:endParaRPr>
          </a:p>
        </p:txBody>
      </p:sp>
      <p:sp>
        <p:nvSpPr>
          <p:cNvPr id="389" name="Google Shape;389;p52"/>
          <p:cNvSpPr txBox="1"/>
          <p:nvPr/>
        </p:nvSpPr>
        <p:spPr>
          <a:xfrm>
            <a:off x="607875" y="1842300"/>
            <a:ext cx="5742000" cy="233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lt1"/>
                </a:solidFill>
                <a:latin typeface="Roboto"/>
                <a:ea typeface="Roboto"/>
                <a:cs typeface="Roboto"/>
                <a:sym typeface="Roboto"/>
              </a:rPr>
              <a:t>So We can say that..</a:t>
            </a:r>
            <a:endParaRPr>
              <a:solidFill>
                <a:schemeClr val="lt1"/>
              </a:solidFill>
              <a:latin typeface="Roboto"/>
              <a:ea typeface="Roboto"/>
              <a:cs typeface="Roboto"/>
              <a:sym typeface="Roboto"/>
            </a:endParaRPr>
          </a:p>
          <a:p>
            <a:pPr marL="0" lvl="0" indent="0" algn="just" rtl="0">
              <a:spcBef>
                <a:spcPts val="0"/>
              </a:spcBef>
              <a:spcAft>
                <a:spcPts val="0"/>
              </a:spcAft>
              <a:buNone/>
            </a:pPr>
            <a:endParaRPr>
              <a:solidFill>
                <a:schemeClr val="lt1"/>
              </a:solidFill>
              <a:latin typeface="Roboto"/>
              <a:ea typeface="Roboto"/>
              <a:cs typeface="Roboto"/>
              <a:sym typeface="Roboto"/>
            </a:endParaRPr>
          </a:p>
          <a:p>
            <a:pPr marL="0" lvl="0" indent="0" algn="just" rtl="0">
              <a:spcBef>
                <a:spcPts val="0"/>
              </a:spcBef>
              <a:spcAft>
                <a:spcPts val="0"/>
              </a:spcAft>
              <a:buNone/>
            </a:pPr>
            <a:r>
              <a:rPr lang="en">
                <a:solidFill>
                  <a:schemeClr val="lt1"/>
                </a:solidFill>
                <a:latin typeface="Roboto"/>
                <a:ea typeface="Roboto"/>
                <a:cs typeface="Roboto"/>
                <a:sym typeface="Roboto"/>
              </a:rPr>
              <a:t>It is a mechanism in which a thread is paused running in its critical section and another thread is allowed to enter (or lock) </a:t>
            </a:r>
            <a:endParaRPr>
              <a:solidFill>
                <a:schemeClr val="lt1"/>
              </a:solidFill>
              <a:latin typeface="Roboto"/>
              <a:ea typeface="Roboto"/>
              <a:cs typeface="Roboto"/>
              <a:sym typeface="Roboto"/>
            </a:endParaRPr>
          </a:p>
          <a:p>
            <a:pPr marL="0" lvl="0" indent="0" algn="just" rtl="0">
              <a:spcBef>
                <a:spcPts val="0"/>
              </a:spcBef>
              <a:spcAft>
                <a:spcPts val="0"/>
              </a:spcAft>
              <a:buNone/>
            </a:pPr>
            <a:r>
              <a:rPr lang="en">
                <a:solidFill>
                  <a:schemeClr val="lt1"/>
                </a:solidFill>
                <a:latin typeface="Roboto"/>
                <a:ea typeface="Roboto"/>
                <a:cs typeface="Roboto"/>
                <a:sym typeface="Roboto"/>
              </a:rPr>
              <a:t>in the same critical section to be executed.It is implemented by following methods of Object class:</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wait()</a:t>
            </a: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notify()</a:t>
            </a: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notifyAll()</a:t>
            </a:r>
            <a:endParaRPr>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3"/>
          <p:cNvSpPr txBox="1">
            <a:spLocks noGrp="1"/>
          </p:cNvSpPr>
          <p:nvPr>
            <p:ph type="title"/>
          </p:nvPr>
        </p:nvSpPr>
        <p:spPr>
          <a:xfrm>
            <a:off x="460950" y="19722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Inter-Thread Communication</a:t>
            </a:r>
            <a:endParaRPr/>
          </a:p>
        </p:txBody>
      </p:sp>
      <p:sp>
        <p:nvSpPr>
          <p:cNvPr id="395" name="Google Shape;395;p53"/>
          <p:cNvSpPr/>
          <p:nvPr/>
        </p:nvSpPr>
        <p:spPr>
          <a:xfrm>
            <a:off x="2885075" y="1326888"/>
            <a:ext cx="1382400" cy="439452"/>
          </a:xfrm>
          <a:prstGeom prst="flowChartTerminator">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Shared Object</a:t>
            </a:r>
            <a:endParaRPr>
              <a:solidFill>
                <a:schemeClr val="lt1"/>
              </a:solidFill>
            </a:endParaRPr>
          </a:p>
        </p:txBody>
      </p:sp>
      <p:sp>
        <p:nvSpPr>
          <p:cNvPr id="396" name="Google Shape;396;p53"/>
          <p:cNvSpPr txBox="1"/>
          <p:nvPr/>
        </p:nvSpPr>
        <p:spPr>
          <a:xfrm rot="-1395">
            <a:off x="1438621" y="2071452"/>
            <a:ext cx="73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write</a:t>
            </a:r>
            <a:endParaRPr>
              <a:solidFill>
                <a:schemeClr val="lt1"/>
              </a:solidFill>
              <a:latin typeface="Roboto"/>
              <a:ea typeface="Roboto"/>
              <a:cs typeface="Roboto"/>
              <a:sym typeface="Roboto"/>
            </a:endParaRPr>
          </a:p>
        </p:txBody>
      </p:sp>
      <p:cxnSp>
        <p:nvCxnSpPr>
          <p:cNvPr id="397" name="Google Shape;397;p53"/>
          <p:cNvCxnSpPr>
            <a:stCxn id="398" idx="0"/>
            <a:endCxn id="395" idx="1"/>
          </p:cNvCxnSpPr>
          <p:nvPr/>
        </p:nvCxnSpPr>
        <p:spPr>
          <a:xfrm rot="10800000" flipH="1">
            <a:off x="1308300" y="1546650"/>
            <a:ext cx="1576800" cy="2319000"/>
          </a:xfrm>
          <a:prstGeom prst="straightConnector1">
            <a:avLst/>
          </a:prstGeom>
          <a:noFill/>
          <a:ln w="28575" cap="flat" cmpd="sng">
            <a:solidFill>
              <a:schemeClr val="lt1"/>
            </a:solidFill>
            <a:prstDash val="solid"/>
            <a:round/>
            <a:headEnd type="none" w="med" len="med"/>
            <a:tailEnd type="triangle" w="med" len="med"/>
          </a:ln>
        </p:spPr>
      </p:cxnSp>
      <p:sp>
        <p:nvSpPr>
          <p:cNvPr id="398" name="Google Shape;398;p53"/>
          <p:cNvSpPr/>
          <p:nvPr/>
        </p:nvSpPr>
        <p:spPr>
          <a:xfrm>
            <a:off x="617100" y="3865650"/>
            <a:ext cx="1382400" cy="439452"/>
          </a:xfrm>
          <a:prstGeom prst="flowChartTerminator">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Thread A</a:t>
            </a:r>
            <a:endParaRPr>
              <a:solidFill>
                <a:schemeClr val="lt1"/>
              </a:solidFill>
            </a:endParaRPr>
          </a:p>
        </p:txBody>
      </p:sp>
      <p:sp>
        <p:nvSpPr>
          <p:cNvPr id="399" name="Google Shape;399;p53"/>
          <p:cNvSpPr txBox="1"/>
          <p:nvPr/>
        </p:nvSpPr>
        <p:spPr>
          <a:xfrm rot="-3387181">
            <a:off x="1248125" y="2635615"/>
            <a:ext cx="2132385" cy="4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Accessing shared object</a:t>
            </a:r>
            <a:endParaRPr>
              <a:solidFill>
                <a:schemeClr val="lt1"/>
              </a:solidFill>
              <a:latin typeface="Roboto"/>
              <a:ea typeface="Roboto"/>
              <a:cs typeface="Roboto"/>
              <a:sym typeface="Roboto"/>
            </a:endParaRPr>
          </a:p>
        </p:txBody>
      </p:sp>
      <p:sp>
        <p:nvSpPr>
          <p:cNvPr id="400" name="Google Shape;400;p53"/>
          <p:cNvSpPr/>
          <p:nvPr/>
        </p:nvSpPr>
        <p:spPr>
          <a:xfrm>
            <a:off x="5400525" y="3841500"/>
            <a:ext cx="1382400" cy="439452"/>
          </a:xfrm>
          <a:prstGeom prst="flowChartTerminator">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Thread B</a:t>
            </a:r>
            <a:endParaRPr>
              <a:solidFill>
                <a:schemeClr val="lt1"/>
              </a:solidFill>
            </a:endParaRPr>
          </a:p>
        </p:txBody>
      </p:sp>
      <p:cxnSp>
        <p:nvCxnSpPr>
          <p:cNvPr id="401" name="Google Shape;401;p53"/>
          <p:cNvCxnSpPr>
            <a:stCxn id="400" idx="1"/>
            <a:endCxn id="398" idx="3"/>
          </p:cNvCxnSpPr>
          <p:nvPr/>
        </p:nvCxnSpPr>
        <p:spPr>
          <a:xfrm flipH="1">
            <a:off x="1999425" y="4061226"/>
            <a:ext cx="3401100" cy="24300"/>
          </a:xfrm>
          <a:prstGeom prst="straightConnector1">
            <a:avLst/>
          </a:prstGeom>
          <a:noFill/>
          <a:ln w="28575" cap="flat" cmpd="sng">
            <a:solidFill>
              <a:schemeClr val="lt1"/>
            </a:solidFill>
            <a:prstDash val="solid"/>
            <a:round/>
            <a:headEnd type="none" w="med" len="med"/>
            <a:tailEnd type="triangle" w="med" len="med"/>
          </a:ln>
        </p:spPr>
      </p:cxnSp>
      <p:sp>
        <p:nvSpPr>
          <p:cNvPr id="402" name="Google Shape;402;p53"/>
          <p:cNvSpPr txBox="1"/>
          <p:nvPr/>
        </p:nvSpPr>
        <p:spPr>
          <a:xfrm>
            <a:off x="3452975" y="3634675"/>
            <a:ext cx="81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FF00"/>
                </a:solidFill>
                <a:latin typeface="Roboto"/>
                <a:ea typeface="Roboto"/>
                <a:cs typeface="Roboto"/>
                <a:sym typeface="Roboto"/>
              </a:rPr>
              <a:t>notify()</a:t>
            </a:r>
            <a:endParaRPr>
              <a:solidFill>
                <a:srgbClr val="FFFF00"/>
              </a:solidFill>
              <a:latin typeface="Roboto"/>
              <a:ea typeface="Roboto"/>
              <a:cs typeface="Roboto"/>
              <a:sym typeface="Roboto"/>
            </a:endParaRPr>
          </a:p>
        </p:txBody>
      </p:sp>
      <p:cxnSp>
        <p:nvCxnSpPr>
          <p:cNvPr id="403" name="Google Shape;403;p53"/>
          <p:cNvCxnSpPr/>
          <p:nvPr/>
        </p:nvCxnSpPr>
        <p:spPr>
          <a:xfrm rot="10800000" flipH="1">
            <a:off x="1935075" y="4251200"/>
            <a:ext cx="3459000" cy="50100"/>
          </a:xfrm>
          <a:prstGeom prst="straightConnector1">
            <a:avLst/>
          </a:prstGeom>
          <a:noFill/>
          <a:ln w="28575" cap="flat" cmpd="sng">
            <a:solidFill>
              <a:schemeClr val="lt1"/>
            </a:solidFill>
            <a:prstDash val="solid"/>
            <a:round/>
            <a:headEnd type="none" w="med" len="med"/>
            <a:tailEnd type="triangle" w="med" len="med"/>
          </a:ln>
        </p:spPr>
      </p:cxnSp>
      <p:cxnSp>
        <p:nvCxnSpPr>
          <p:cNvPr id="404" name="Google Shape;404;p53"/>
          <p:cNvCxnSpPr>
            <a:stCxn id="400" idx="0"/>
            <a:endCxn id="395" idx="3"/>
          </p:cNvCxnSpPr>
          <p:nvPr/>
        </p:nvCxnSpPr>
        <p:spPr>
          <a:xfrm rot="10800000">
            <a:off x="4267425" y="1546500"/>
            <a:ext cx="1824300" cy="2295000"/>
          </a:xfrm>
          <a:prstGeom prst="straightConnector1">
            <a:avLst/>
          </a:prstGeom>
          <a:noFill/>
          <a:ln w="28575" cap="flat" cmpd="sng">
            <a:solidFill>
              <a:schemeClr val="lt1"/>
            </a:solidFill>
            <a:prstDash val="solid"/>
            <a:round/>
            <a:headEnd type="none" w="med" len="med"/>
            <a:tailEnd type="triangle" w="med" len="med"/>
          </a:ln>
        </p:spPr>
      </p:cxnSp>
      <p:sp>
        <p:nvSpPr>
          <p:cNvPr id="405" name="Google Shape;405;p53"/>
          <p:cNvSpPr txBox="1"/>
          <p:nvPr/>
        </p:nvSpPr>
        <p:spPr>
          <a:xfrm>
            <a:off x="3407725" y="4320975"/>
            <a:ext cx="81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FF00"/>
                </a:solidFill>
                <a:latin typeface="Roboto"/>
                <a:ea typeface="Roboto"/>
                <a:cs typeface="Roboto"/>
                <a:sym typeface="Roboto"/>
              </a:rPr>
              <a:t>notify()</a:t>
            </a:r>
            <a:endParaRPr>
              <a:solidFill>
                <a:srgbClr val="FFFF00"/>
              </a:solidFill>
              <a:latin typeface="Roboto"/>
              <a:ea typeface="Roboto"/>
              <a:cs typeface="Roboto"/>
              <a:sym typeface="Roboto"/>
            </a:endParaRPr>
          </a:p>
        </p:txBody>
      </p:sp>
      <p:sp>
        <p:nvSpPr>
          <p:cNvPr id="406" name="Google Shape;406;p53"/>
          <p:cNvSpPr txBox="1"/>
          <p:nvPr/>
        </p:nvSpPr>
        <p:spPr>
          <a:xfrm rot="-1395">
            <a:off x="5090221" y="2123577"/>
            <a:ext cx="73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read</a:t>
            </a:r>
            <a:endParaRPr>
              <a:solidFill>
                <a:schemeClr val="lt1"/>
              </a:solidFill>
              <a:latin typeface="Roboto"/>
              <a:ea typeface="Roboto"/>
              <a:cs typeface="Roboto"/>
              <a:sym typeface="Roboto"/>
            </a:endParaRPr>
          </a:p>
        </p:txBody>
      </p:sp>
      <p:sp>
        <p:nvSpPr>
          <p:cNvPr id="407" name="Google Shape;407;p53"/>
          <p:cNvSpPr txBox="1"/>
          <p:nvPr/>
        </p:nvSpPr>
        <p:spPr>
          <a:xfrm rot="3147182">
            <a:off x="3715746" y="2538842"/>
            <a:ext cx="2132549" cy="4000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Accessing shared object</a:t>
            </a:r>
            <a:endParaRPr>
              <a:solidFill>
                <a:schemeClr val="lt1"/>
              </a:solidFill>
              <a:latin typeface="Roboto"/>
              <a:ea typeface="Roboto"/>
              <a:cs typeface="Roboto"/>
              <a:sym typeface="Roboto"/>
            </a:endParaRPr>
          </a:p>
        </p:txBody>
      </p:sp>
      <p:sp>
        <p:nvSpPr>
          <p:cNvPr id="408" name="Google Shape;408;p53"/>
          <p:cNvSpPr txBox="1"/>
          <p:nvPr/>
        </p:nvSpPr>
        <p:spPr>
          <a:xfrm>
            <a:off x="5710550" y="4305100"/>
            <a:ext cx="86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latin typeface="Roboto"/>
                <a:ea typeface="Roboto"/>
                <a:cs typeface="Roboto"/>
                <a:sym typeface="Roboto"/>
              </a:rPr>
              <a:t>wait()</a:t>
            </a:r>
            <a:endParaRPr>
              <a:solidFill>
                <a:srgbClr val="FF0000"/>
              </a:solidFill>
              <a:latin typeface="Roboto"/>
              <a:ea typeface="Roboto"/>
              <a:cs typeface="Roboto"/>
              <a:sym typeface="Roboto"/>
            </a:endParaRPr>
          </a:p>
        </p:txBody>
      </p:sp>
      <p:sp>
        <p:nvSpPr>
          <p:cNvPr id="409" name="Google Shape;409;p53"/>
          <p:cNvSpPr txBox="1"/>
          <p:nvPr/>
        </p:nvSpPr>
        <p:spPr>
          <a:xfrm>
            <a:off x="799675" y="4320975"/>
            <a:ext cx="86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latin typeface="Roboto"/>
                <a:ea typeface="Roboto"/>
                <a:cs typeface="Roboto"/>
                <a:sym typeface="Roboto"/>
              </a:rPr>
              <a:t>wait()</a:t>
            </a:r>
            <a:endParaRPr>
              <a:solidFill>
                <a:srgbClr val="FF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9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97"/>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1000"/>
                                          </p:stCondLst>
                                        </p:cTn>
                                        <p:tgtEl>
                                          <p:spTgt spid="405"/>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0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0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40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40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40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0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0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1000"/>
                                          </p:stCondLst>
                                        </p:cTn>
                                        <p:tgtEl>
                                          <p:spTgt spid="4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4"/>
          <p:cNvSpPr txBox="1">
            <a:spLocks noGrp="1"/>
          </p:cNvSpPr>
          <p:nvPr>
            <p:ph type="title"/>
          </p:nvPr>
        </p:nvSpPr>
        <p:spPr>
          <a:xfrm>
            <a:off x="460950" y="-3"/>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Synchronization</a:t>
            </a:r>
            <a:endParaRPr/>
          </a:p>
        </p:txBody>
      </p:sp>
      <p:sp>
        <p:nvSpPr>
          <p:cNvPr id="415" name="Google Shape;415;p54"/>
          <p:cNvSpPr txBox="1"/>
          <p:nvPr/>
        </p:nvSpPr>
        <p:spPr>
          <a:xfrm>
            <a:off x="495650" y="1122225"/>
            <a:ext cx="6041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The capability to control the access of multiple threads to any shared resource.</a:t>
            </a:r>
            <a:endParaRPr>
              <a:solidFill>
                <a:schemeClr val="lt1"/>
              </a:solidFill>
              <a:latin typeface="Roboto"/>
              <a:ea typeface="Roboto"/>
              <a:cs typeface="Roboto"/>
              <a:sym typeface="Roboto"/>
            </a:endParaRPr>
          </a:p>
        </p:txBody>
      </p:sp>
      <p:pic>
        <p:nvPicPr>
          <p:cNvPr id="416" name="Google Shape;416;p54"/>
          <p:cNvPicPr preferRelativeResize="0"/>
          <p:nvPr/>
        </p:nvPicPr>
        <p:blipFill rotWithShape="1">
          <a:blip r:embed="rId3">
            <a:alphaModFix/>
          </a:blip>
          <a:srcRect l="3208" t="12726" r="4318" b="3493"/>
          <a:stretch/>
        </p:blipFill>
        <p:spPr>
          <a:xfrm>
            <a:off x="2413200" y="2021250"/>
            <a:ext cx="5519102" cy="2597850"/>
          </a:xfrm>
          <a:prstGeom prst="rect">
            <a:avLst/>
          </a:prstGeom>
          <a:noFill/>
          <a:ln>
            <a:noFill/>
          </a:ln>
          <a:effectLst>
            <a:outerShdw blurRad="57150" dist="19050" dir="5400000" algn="bl" rotWithShape="0">
              <a:srgbClr val="000000">
                <a:alpha val="50000"/>
              </a:srgbClr>
            </a:outerShdw>
          </a:effectLst>
        </p:spPr>
      </p:pic>
      <p:sp>
        <p:nvSpPr>
          <p:cNvPr id="417" name="Google Shape;417;p54"/>
          <p:cNvSpPr/>
          <p:nvPr/>
        </p:nvSpPr>
        <p:spPr>
          <a:xfrm>
            <a:off x="4660450" y="3068050"/>
            <a:ext cx="771900" cy="6156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4"/>
          <p:cNvSpPr/>
          <p:nvPr/>
        </p:nvSpPr>
        <p:spPr>
          <a:xfrm>
            <a:off x="6627400" y="3068050"/>
            <a:ext cx="702000" cy="6156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5"/>
          <p:cNvSpPr txBox="1">
            <a:spLocks noGrp="1"/>
          </p:cNvSpPr>
          <p:nvPr>
            <p:ph type="title"/>
          </p:nvPr>
        </p:nvSpPr>
        <p:spPr>
          <a:xfrm>
            <a:off x="374075" y="12299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Synchronization</a:t>
            </a:r>
            <a:endParaRPr/>
          </a:p>
        </p:txBody>
      </p:sp>
      <p:sp>
        <p:nvSpPr>
          <p:cNvPr id="424" name="Google Shape;424;p55"/>
          <p:cNvSpPr txBox="1"/>
          <p:nvPr/>
        </p:nvSpPr>
        <p:spPr>
          <a:xfrm>
            <a:off x="374075" y="1327950"/>
            <a:ext cx="7144800" cy="11436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In the Multithreading concept, multiple threads try to access the shared resources at a time to produce inconsistent results. </a:t>
            </a:r>
            <a:endParaRPr>
              <a:solidFill>
                <a:schemeClr val="lt1"/>
              </a:solidFill>
              <a:latin typeface="Roboto"/>
              <a:ea typeface="Roboto"/>
              <a:cs typeface="Roboto"/>
              <a:sym typeface="Roboto"/>
            </a:endParaRPr>
          </a:p>
          <a:p>
            <a:pPr marL="457200" lvl="0" indent="0" algn="l" rtl="0">
              <a:lnSpc>
                <a:spcPct val="115000"/>
              </a:lnSpc>
              <a:spcBef>
                <a:spcPts val="0"/>
              </a:spcBef>
              <a:spcAft>
                <a:spcPts val="0"/>
              </a:spcAft>
              <a:buNone/>
            </a:pPr>
            <a:endParaRPr>
              <a:solidFill>
                <a:schemeClr val="lt1"/>
              </a:solidFill>
              <a:latin typeface="Roboto"/>
              <a:ea typeface="Roboto"/>
              <a:cs typeface="Roboto"/>
              <a:sym typeface="Roboto"/>
            </a:endParaRPr>
          </a:p>
          <a:p>
            <a:pPr marL="457200" lvl="0" indent="-317500" algn="l" rtl="0">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synchronization is necessary for reliable communication between threads.</a:t>
            </a:r>
            <a:endParaRPr>
              <a:solidFill>
                <a:schemeClr val="lt1"/>
              </a:solidFill>
              <a:latin typeface="Roboto"/>
              <a:ea typeface="Roboto"/>
              <a:cs typeface="Roboto"/>
              <a:sym typeface="Roboto"/>
            </a:endParaRPr>
          </a:p>
        </p:txBody>
      </p:sp>
      <p:sp>
        <p:nvSpPr>
          <p:cNvPr id="425" name="Google Shape;425;p55"/>
          <p:cNvSpPr/>
          <p:nvPr/>
        </p:nvSpPr>
        <p:spPr>
          <a:xfrm>
            <a:off x="2048050" y="2880350"/>
            <a:ext cx="2880600" cy="701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Shared resource</a:t>
            </a:r>
            <a:endParaRPr sz="1100"/>
          </a:p>
          <a:p>
            <a:pPr marL="0" lvl="0" indent="0" algn="ctr" rtl="0">
              <a:spcBef>
                <a:spcPts val="0"/>
              </a:spcBef>
              <a:spcAft>
                <a:spcPts val="0"/>
              </a:spcAft>
              <a:buNone/>
            </a:pPr>
            <a:r>
              <a:rPr lang="en" sz="1100"/>
              <a:t>[code to print string character by character]</a:t>
            </a:r>
            <a:endParaRPr sz="1100"/>
          </a:p>
        </p:txBody>
      </p:sp>
      <p:sp>
        <p:nvSpPr>
          <p:cNvPr id="426" name="Google Shape;426;p55"/>
          <p:cNvSpPr/>
          <p:nvPr/>
        </p:nvSpPr>
        <p:spPr>
          <a:xfrm>
            <a:off x="1458875" y="3946475"/>
            <a:ext cx="822900" cy="991200"/>
          </a:xfrm>
          <a:prstGeom prst="foldedCorner">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t>THREAD A</a:t>
            </a:r>
            <a:endParaRPr sz="900" b="1"/>
          </a:p>
          <a:p>
            <a:pPr marL="0" lvl="0" indent="0" algn="l" rtl="0">
              <a:spcBef>
                <a:spcPts val="0"/>
              </a:spcBef>
              <a:spcAft>
                <a:spcPts val="0"/>
              </a:spcAft>
              <a:buNone/>
            </a:pPr>
            <a:endParaRPr sz="900" b="1"/>
          </a:p>
          <a:p>
            <a:pPr marL="0" lvl="0" indent="0" algn="l" rtl="0">
              <a:spcBef>
                <a:spcPts val="0"/>
              </a:spcBef>
              <a:spcAft>
                <a:spcPts val="0"/>
              </a:spcAft>
              <a:buNone/>
            </a:pPr>
            <a:r>
              <a:rPr lang="en" sz="900" b="1"/>
              <a:t>“HELLO”</a:t>
            </a:r>
            <a:endParaRPr sz="900" b="1"/>
          </a:p>
        </p:txBody>
      </p:sp>
      <p:sp>
        <p:nvSpPr>
          <p:cNvPr id="427" name="Google Shape;427;p55"/>
          <p:cNvSpPr/>
          <p:nvPr/>
        </p:nvSpPr>
        <p:spPr>
          <a:xfrm>
            <a:off x="4404725" y="3946475"/>
            <a:ext cx="822900" cy="991200"/>
          </a:xfrm>
          <a:prstGeom prst="foldedCorner">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t>THREAD B</a:t>
            </a:r>
            <a:endParaRPr sz="900" b="1"/>
          </a:p>
          <a:p>
            <a:pPr marL="0" lvl="0" indent="0" algn="l" rtl="0">
              <a:spcBef>
                <a:spcPts val="0"/>
              </a:spcBef>
              <a:spcAft>
                <a:spcPts val="0"/>
              </a:spcAft>
              <a:buNone/>
            </a:pPr>
            <a:endParaRPr sz="900" b="1"/>
          </a:p>
          <a:p>
            <a:pPr marL="0" lvl="0" indent="0" algn="l" rtl="0">
              <a:spcBef>
                <a:spcPts val="0"/>
              </a:spcBef>
              <a:spcAft>
                <a:spcPts val="0"/>
              </a:spcAft>
              <a:buNone/>
            </a:pPr>
            <a:r>
              <a:rPr lang="en" sz="900" b="1"/>
              <a:t>“WORLD”</a:t>
            </a:r>
            <a:endParaRPr/>
          </a:p>
        </p:txBody>
      </p:sp>
      <p:cxnSp>
        <p:nvCxnSpPr>
          <p:cNvPr id="428" name="Google Shape;428;p55"/>
          <p:cNvCxnSpPr/>
          <p:nvPr/>
        </p:nvCxnSpPr>
        <p:spPr>
          <a:xfrm rot="10800000" flipH="1">
            <a:off x="2300550" y="3600300"/>
            <a:ext cx="504900" cy="570600"/>
          </a:xfrm>
          <a:prstGeom prst="straightConnector1">
            <a:avLst/>
          </a:prstGeom>
          <a:noFill/>
          <a:ln w="28575" cap="flat" cmpd="sng">
            <a:solidFill>
              <a:schemeClr val="lt1"/>
            </a:solidFill>
            <a:prstDash val="solid"/>
            <a:round/>
            <a:headEnd type="none" w="med" len="med"/>
            <a:tailEnd type="triangle" w="med" len="med"/>
          </a:ln>
        </p:spPr>
      </p:cxnSp>
      <p:cxnSp>
        <p:nvCxnSpPr>
          <p:cNvPr id="429" name="Google Shape;429;p55"/>
          <p:cNvCxnSpPr/>
          <p:nvPr/>
        </p:nvCxnSpPr>
        <p:spPr>
          <a:xfrm rot="10800000">
            <a:off x="3909100" y="3647100"/>
            <a:ext cx="495600" cy="523800"/>
          </a:xfrm>
          <a:prstGeom prst="straightConnector1">
            <a:avLst/>
          </a:prstGeom>
          <a:noFill/>
          <a:ln w="28575" cap="flat" cmpd="sng">
            <a:solidFill>
              <a:schemeClr val="lt1"/>
            </a:solidFill>
            <a:prstDash val="solid"/>
            <a:round/>
            <a:headEnd type="none" w="med" len="med"/>
            <a:tailEnd type="triangle" w="med" len="med"/>
          </a:ln>
        </p:spPr>
      </p:cxnSp>
      <p:sp>
        <p:nvSpPr>
          <p:cNvPr id="430" name="Google Shape;430;p55"/>
          <p:cNvSpPr/>
          <p:nvPr/>
        </p:nvSpPr>
        <p:spPr>
          <a:xfrm>
            <a:off x="5358600" y="3516275"/>
            <a:ext cx="1253100" cy="299400"/>
          </a:xfrm>
          <a:prstGeom prst="right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5"/>
          <p:cNvSpPr/>
          <p:nvPr/>
        </p:nvSpPr>
        <p:spPr>
          <a:xfrm>
            <a:off x="6658500" y="2955175"/>
            <a:ext cx="1937700" cy="1982400"/>
          </a:xfrm>
          <a:prstGeom prst="rect">
            <a:avLst/>
          </a:prstGeom>
          <a:solidFill>
            <a:schemeClr val="lt1"/>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AA84F"/>
                </a:solidFill>
              </a:rPr>
              <a:t>OUTPUT</a:t>
            </a:r>
            <a:endParaRPr>
              <a:solidFill>
                <a:srgbClr val="6AA84F"/>
              </a:solidFill>
            </a:endParaRPr>
          </a:p>
          <a:p>
            <a:pPr marL="0" lvl="0" indent="0" algn="l" rtl="0">
              <a:spcBef>
                <a:spcPts val="0"/>
              </a:spcBef>
              <a:spcAft>
                <a:spcPts val="0"/>
              </a:spcAft>
              <a:buNone/>
            </a:pPr>
            <a:endParaRPr>
              <a:solidFill>
                <a:srgbClr val="6AA84F"/>
              </a:solidFill>
            </a:endParaRPr>
          </a:p>
          <a:p>
            <a:pPr marL="0" lvl="0" indent="0" algn="l" rtl="0">
              <a:spcBef>
                <a:spcPts val="0"/>
              </a:spcBef>
              <a:spcAft>
                <a:spcPts val="0"/>
              </a:spcAft>
              <a:buNone/>
            </a:pPr>
            <a:r>
              <a:rPr lang="en">
                <a:solidFill>
                  <a:srgbClr val="6AA84F"/>
                </a:solidFill>
              </a:rPr>
              <a:t>HEWLORLOLD  or</a:t>
            </a:r>
            <a:endParaRPr>
              <a:solidFill>
                <a:srgbClr val="6AA84F"/>
              </a:solidFill>
            </a:endParaRPr>
          </a:p>
          <a:p>
            <a:pPr marL="0" lvl="0" indent="0" algn="l" rtl="0">
              <a:spcBef>
                <a:spcPts val="0"/>
              </a:spcBef>
              <a:spcAft>
                <a:spcPts val="0"/>
              </a:spcAft>
              <a:buNone/>
            </a:pPr>
            <a:r>
              <a:rPr lang="en">
                <a:solidFill>
                  <a:srgbClr val="6AA84F"/>
                </a:solidFill>
              </a:rPr>
              <a:t>HELLWORLDO  or</a:t>
            </a:r>
            <a:endParaRPr>
              <a:solidFill>
                <a:srgbClr val="6AA84F"/>
              </a:solidFill>
            </a:endParaRPr>
          </a:p>
          <a:p>
            <a:pPr marL="0" lvl="0" indent="0" algn="l" rtl="0">
              <a:spcBef>
                <a:spcPts val="0"/>
              </a:spcBef>
              <a:spcAft>
                <a:spcPts val="0"/>
              </a:spcAft>
              <a:buNone/>
            </a:pPr>
            <a:r>
              <a:rPr lang="en">
                <a:solidFill>
                  <a:srgbClr val="6AA84F"/>
                </a:solidFill>
              </a:rPr>
              <a:t>HEWORLLLOD  or </a:t>
            </a:r>
            <a:endParaRPr>
              <a:solidFill>
                <a:srgbClr val="6AA84F"/>
              </a:solidFill>
            </a:endParaRPr>
          </a:p>
          <a:p>
            <a:pPr marL="0" lvl="0" indent="0" algn="l" rtl="0">
              <a:spcBef>
                <a:spcPts val="0"/>
              </a:spcBef>
              <a:spcAft>
                <a:spcPts val="0"/>
              </a:spcAft>
              <a:buNone/>
            </a:pPr>
            <a:r>
              <a:rPr lang="en">
                <a:solidFill>
                  <a:srgbClr val="6AA84F"/>
                </a:solidFill>
              </a:rPr>
              <a:t>WOHELRLDLO  or</a:t>
            </a:r>
            <a:endParaRPr>
              <a:solidFill>
                <a:srgbClr val="6AA84F"/>
              </a:solidFill>
            </a:endParaRPr>
          </a:p>
          <a:p>
            <a:pPr marL="0" lvl="0" indent="0" algn="l" rtl="0">
              <a:spcBef>
                <a:spcPts val="0"/>
              </a:spcBef>
              <a:spcAft>
                <a:spcPts val="0"/>
              </a:spcAft>
              <a:buNone/>
            </a:pPr>
            <a:r>
              <a:rPr lang="en">
                <a:solidFill>
                  <a:srgbClr val="6AA84F"/>
                </a:solidFill>
              </a:rPr>
              <a:t>WHOERLLLDO</a:t>
            </a:r>
            <a:endParaRPr>
              <a:solidFill>
                <a:srgbClr val="6AA84F"/>
              </a:solidFill>
            </a:endParaRPr>
          </a:p>
          <a:p>
            <a:pPr marL="0" lvl="0" indent="0" algn="l" rtl="0">
              <a:spcBef>
                <a:spcPts val="0"/>
              </a:spcBef>
              <a:spcAft>
                <a:spcPts val="0"/>
              </a:spcAft>
              <a:buNone/>
            </a:pPr>
            <a:r>
              <a:rPr lang="en">
                <a:solidFill>
                  <a:srgbClr val="6AA84F"/>
                </a:solidFill>
              </a:rPr>
              <a:t>…etc</a:t>
            </a:r>
            <a:endParaRPr>
              <a:solidFill>
                <a:srgbClr val="6AA84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6"/>
          <p:cNvSpPr txBox="1">
            <a:spLocks noGrp="1"/>
          </p:cNvSpPr>
          <p:nvPr>
            <p:ph type="title"/>
          </p:nvPr>
        </p:nvSpPr>
        <p:spPr>
          <a:xfrm>
            <a:off x="277250" y="1671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Synchronization</a:t>
            </a:r>
            <a:endParaRPr/>
          </a:p>
        </p:txBody>
      </p:sp>
      <p:sp>
        <p:nvSpPr>
          <p:cNvPr id="437" name="Google Shape;437;p56"/>
          <p:cNvSpPr/>
          <p:nvPr/>
        </p:nvSpPr>
        <p:spPr>
          <a:xfrm>
            <a:off x="1987900" y="2898900"/>
            <a:ext cx="2880600" cy="701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Shared resource</a:t>
            </a:r>
            <a:endParaRPr sz="1100"/>
          </a:p>
          <a:p>
            <a:pPr marL="0" lvl="0" indent="0" algn="ctr" rtl="0">
              <a:spcBef>
                <a:spcPts val="0"/>
              </a:spcBef>
              <a:spcAft>
                <a:spcPts val="0"/>
              </a:spcAft>
              <a:buNone/>
            </a:pPr>
            <a:r>
              <a:rPr lang="en" sz="1100"/>
              <a:t>[code to print string character by character]</a:t>
            </a:r>
            <a:endParaRPr sz="1100"/>
          </a:p>
        </p:txBody>
      </p:sp>
      <p:sp>
        <p:nvSpPr>
          <p:cNvPr id="438" name="Google Shape;438;p56"/>
          <p:cNvSpPr/>
          <p:nvPr/>
        </p:nvSpPr>
        <p:spPr>
          <a:xfrm>
            <a:off x="1458875" y="3946475"/>
            <a:ext cx="822900" cy="991200"/>
          </a:xfrm>
          <a:prstGeom prst="foldedCorner">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t>THREAD A</a:t>
            </a:r>
            <a:endParaRPr sz="900" b="1"/>
          </a:p>
          <a:p>
            <a:pPr marL="0" lvl="0" indent="0" algn="l" rtl="0">
              <a:spcBef>
                <a:spcPts val="0"/>
              </a:spcBef>
              <a:spcAft>
                <a:spcPts val="0"/>
              </a:spcAft>
              <a:buNone/>
            </a:pPr>
            <a:endParaRPr sz="900" b="1"/>
          </a:p>
          <a:p>
            <a:pPr marL="0" lvl="0" indent="0" algn="l" rtl="0">
              <a:spcBef>
                <a:spcPts val="0"/>
              </a:spcBef>
              <a:spcAft>
                <a:spcPts val="0"/>
              </a:spcAft>
              <a:buNone/>
            </a:pPr>
            <a:r>
              <a:rPr lang="en" sz="900" b="1"/>
              <a:t>“HELLO”</a:t>
            </a:r>
            <a:endParaRPr sz="900" b="1"/>
          </a:p>
        </p:txBody>
      </p:sp>
      <p:sp>
        <p:nvSpPr>
          <p:cNvPr id="439" name="Google Shape;439;p56"/>
          <p:cNvSpPr/>
          <p:nvPr/>
        </p:nvSpPr>
        <p:spPr>
          <a:xfrm>
            <a:off x="4404725" y="3946475"/>
            <a:ext cx="822900" cy="991200"/>
          </a:xfrm>
          <a:prstGeom prst="foldedCorner">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t>THREAD B</a:t>
            </a:r>
            <a:endParaRPr sz="900" b="1"/>
          </a:p>
          <a:p>
            <a:pPr marL="0" lvl="0" indent="0" algn="l" rtl="0">
              <a:spcBef>
                <a:spcPts val="0"/>
              </a:spcBef>
              <a:spcAft>
                <a:spcPts val="0"/>
              </a:spcAft>
              <a:buNone/>
            </a:pPr>
            <a:endParaRPr sz="900" b="1"/>
          </a:p>
          <a:p>
            <a:pPr marL="0" lvl="0" indent="0" algn="l" rtl="0">
              <a:spcBef>
                <a:spcPts val="0"/>
              </a:spcBef>
              <a:spcAft>
                <a:spcPts val="0"/>
              </a:spcAft>
              <a:buNone/>
            </a:pPr>
            <a:r>
              <a:rPr lang="en" sz="900" b="1"/>
              <a:t>“WORLD”</a:t>
            </a:r>
            <a:endParaRPr/>
          </a:p>
        </p:txBody>
      </p:sp>
      <p:cxnSp>
        <p:nvCxnSpPr>
          <p:cNvPr id="440" name="Google Shape;440;p56"/>
          <p:cNvCxnSpPr/>
          <p:nvPr/>
        </p:nvCxnSpPr>
        <p:spPr>
          <a:xfrm rot="10800000" flipH="1">
            <a:off x="2300550" y="3600300"/>
            <a:ext cx="504900" cy="570600"/>
          </a:xfrm>
          <a:prstGeom prst="straightConnector1">
            <a:avLst/>
          </a:prstGeom>
          <a:noFill/>
          <a:ln w="28575" cap="flat" cmpd="sng">
            <a:solidFill>
              <a:schemeClr val="lt1"/>
            </a:solidFill>
            <a:prstDash val="solid"/>
            <a:round/>
            <a:headEnd type="none" w="med" len="med"/>
            <a:tailEnd type="triangle" w="med" len="med"/>
          </a:ln>
        </p:spPr>
      </p:cxnSp>
      <p:cxnSp>
        <p:nvCxnSpPr>
          <p:cNvPr id="441" name="Google Shape;441;p56"/>
          <p:cNvCxnSpPr/>
          <p:nvPr/>
        </p:nvCxnSpPr>
        <p:spPr>
          <a:xfrm rot="10800000">
            <a:off x="3909100" y="3647100"/>
            <a:ext cx="495600" cy="523800"/>
          </a:xfrm>
          <a:prstGeom prst="straightConnector1">
            <a:avLst/>
          </a:prstGeom>
          <a:noFill/>
          <a:ln w="28575" cap="flat" cmpd="sng">
            <a:solidFill>
              <a:schemeClr val="lt1"/>
            </a:solidFill>
            <a:prstDash val="solid"/>
            <a:round/>
            <a:headEnd type="none" w="med" len="med"/>
            <a:tailEnd type="triangle" w="med" len="med"/>
          </a:ln>
        </p:spPr>
      </p:cxnSp>
      <p:sp>
        <p:nvSpPr>
          <p:cNvPr id="442" name="Google Shape;442;p56"/>
          <p:cNvSpPr/>
          <p:nvPr/>
        </p:nvSpPr>
        <p:spPr>
          <a:xfrm>
            <a:off x="5358600" y="3516275"/>
            <a:ext cx="1253100" cy="299400"/>
          </a:xfrm>
          <a:prstGeom prst="right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6"/>
          <p:cNvSpPr/>
          <p:nvPr/>
        </p:nvSpPr>
        <p:spPr>
          <a:xfrm>
            <a:off x="6658500" y="2955175"/>
            <a:ext cx="1937700" cy="1982400"/>
          </a:xfrm>
          <a:prstGeom prst="rect">
            <a:avLst/>
          </a:prstGeom>
          <a:solidFill>
            <a:schemeClr val="lt1"/>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6AA84F"/>
                </a:solidFill>
              </a:rPr>
              <a:t>OUTPUT</a:t>
            </a:r>
            <a:endParaRPr b="1">
              <a:solidFill>
                <a:srgbClr val="6AA84F"/>
              </a:solidFill>
            </a:endParaRPr>
          </a:p>
          <a:p>
            <a:pPr marL="0" lvl="0" indent="0" algn="l" rtl="0">
              <a:spcBef>
                <a:spcPts val="0"/>
              </a:spcBef>
              <a:spcAft>
                <a:spcPts val="0"/>
              </a:spcAft>
              <a:buNone/>
            </a:pPr>
            <a:endParaRPr>
              <a:solidFill>
                <a:srgbClr val="6AA84F"/>
              </a:solidFill>
            </a:endParaRPr>
          </a:p>
          <a:p>
            <a:pPr marL="0" lvl="0" indent="0" algn="ctr" rtl="0">
              <a:spcBef>
                <a:spcPts val="0"/>
              </a:spcBef>
              <a:spcAft>
                <a:spcPts val="0"/>
              </a:spcAft>
              <a:buNone/>
            </a:pPr>
            <a:r>
              <a:rPr lang="en">
                <a:solidFill>
                  <a:srgbClr val="6AA84F"/>
                </a:solidFill>
              </a:rPr>
              <a:t>HELLOWORLD</a:t>
            </a:r>
            <a:endParaRPr>
              <a:solidFill>
                <a:srgbClr val="6AA84F"/>
              </a:solidFill>
            </a:endParaRPr>
          </a:p>
        </p:txBody>
      </p:sp>
      <p:sp>
        <p:nvSpPr>
          <p:cNvPr id="444" name="Google Shape;444;p56"/>
          <p:cNvSpPr txBox="1"/>
          <p:nvPr/>
        </p:nvSpPr>
        <p:spPr>
          <a:xfrm>
            <a:off x="481250" y="1363575"/>
            <a:ext cx="57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With Synchronization , It will prevent interference of multiple Threads</a:t>
            </a:r>
            <a:endParaRPr>
              <a:solidFill>
                <a:schemeClr val="lt1"/>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7"/>
          <p:cNvSpPr txBox="1">
            <a:spLocks noGrp="1"/>
          </p:cNvSpPr>
          <p:nvPr>
            <p:ph type="title"/>
          </p:nvPr>
        </p:nvSpPr>
        <p:spPr>
          <a:xfrm>
            <a:off x="227125" y="1370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Synchronization</a:t>
            </a:r>
            <a:endParaRPr/>
          </a:p>
        </p:txBody>
      </p:sp>
      <p:sp>
        <p:nvSpPr>
          <p:cNvPr id="450" name="Google Shape;450;p57"/>
          <p:cNvSpPr/>
          <p:nvPr/>
        </p:nvSpPr>
        <p:spPr>
          <a:xfrm>
            <a:off x="340900" y="1012650"/>
            <a:ext cx="5113500" cy="1654500"/>
          </a:xfrm>
          <a:prstGeom prst="cloudCallout">
            <a:avLst>
              <a:gd name="adj1" fmla="val -20833"/>
              <a:gd name="adj2" fmla="val 625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0000"/>
                </a:solidFill>
              </a:rPr>
              <a:t>WHY WE USE SYNCHRONIZATION ?</a:t>
            </a:r>
            <a:endParaRPr b="1">
              <a:solidFill>
                <a:srgbClr val="FF0000"/>
              </a:solidFill>
            </a:endParaRPr>
          </a:p>
        </p:txBody>
      </p:sp>
      <p:sp>
        <p:nvSpPr>
          <p:cNvPr id="451" name="Google Shape;451;p57"/>
          <p:cNvSpPr/>
          <p:nvPr/>
        </p:nvSpPr>
        <p:spPr>
          <a:xfrm>
            <a:off x="6316575" y="1844850"/>
            <a:ext cx="2566728" cy="1824768"/>
          </a:xfrm>
          <a:prstGeom prst="cloud">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38761D"/>
                </a:solidFill>
              </a:rPr>
              <a:t>Synchronization helps in preventing thread interference</a:t>
            </a:r>
            <a:r>
              <a:rPr lang="en" sz="1300">
                <a:solidFill>
                  <a:srgbClr val="38761D"/>
                </a:solidFill>
              </a:rPr>
              <a:t>.</a:t>
            </a:r>
            <a:endParaRPr sz="1300">
              <a:solidFill>
                <a:srgbClr val="38761D"/>
              </a:solidFill>
            </a:endParaRPr>
          </a:p>
        </p:txBody>
      </p:sp>
      <p:sp>
        <p:nvSpPr>
          <p:cNvPr id="452" name="Google Shape;452;p57"/>
          <p:cNvSpPr/>
          <p:nvPr/>
        </p:nvSpPr>
        <p:spPr>
          <a:xfrm>
            <a:off x="2997875" y="3238525"/>
            <a:ext cx="3038040" cy="1654452"/>
          </a:xfrm>
          <a:prstGeom prst="cloud">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8761D"/>
                </a:solidFill>
              </a:rPr>
              <a:t>Synchronization helps to prevent concurrency problems.</a:t>
            </a:r>
            <a:endParaRPr b="1">
              <a:solidFill>
                <a:srgbClr val="38761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8"/>
          <p:cNvSpPr txBox="1">
            <a:spLocks noGrp="1"/>
          </p:cNvSpPr>
          <p:nvPr>
            <p:ph type="title"/>
          </p:nvPr>
        </p:nvSpPr>
        <p:spPr>
          <a:xfrm>
            <a:off x="598100" y="2152350"/>
            <a:ext cx="38637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8844">
                <a:latin typeface="Caveat"/>
                <a:ea typeface="Caveat"/>
                <a:cs typeface="Caveat"/>
                <a:sym typeface="Caveat"/>
              </a:rPr>
              <a:t>Thankyou</a:t>
            </a:r>
            <a:r>
              <a:rPr lang="en">
                <a:latin typeface="Caveat"/>
                <a:ea typeface="Caveat"/>
                <a:cs typeface="Caveat"/>
                <a:sym typeface="Caveat"/>
              </a:rPr>
              <a:t> </a:t>
            </a:r>
            <a:endParaRPr>
              <a:latin typeface="Caveat"/>
              <a:ea typeface="Caveat"/>
              <a:cs typeface="Caveat"/>
              <a:sym typeface="Cave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391050" y="314997"/>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Forms of Multiprogramming</a:t>
            </a:r>
            <a:endParaRPr/>
          </a:p>
        </p:txBody>
      </p:sp>
      <p:pic>
        <p:nvPicPr>
          <p:cNvPr id="112" name="Google Shape;112;p17"/>
          <p:cNvPicPr preferRelativeResize="0"/>
          <p:nvPr/>
        </p:nvPicPr>
        <p:blipFill>
          <a:blip r:embed="rId3">
            <a:alphaModFix/>
          </a:blip>
          <a:stretch>
            <a:fillRect/>
          </a:stretch>
        </p:blipFill>
        <p:spPr>
          <a:xfrm>
            <a:off x="594275" y="1404297"/>
            <a:ext cx="3629025" cy="3057525"/>
          </a:xfrm>
          <a:prstGeom prst="rect">
            <a:avLst/>
          </a:prstGeom>
          <a:noFill/>
          <a:ln>
            <a:noFill/>
          </a:ln>
        </p:spPr>
      </p:pic>
      <p:sp>
        <p:nvSpPr>
          <p:cNvPr id="113" name="Google Shape;113;p17"/>
          <p:cNvSpPr txBox="1"/>
          <p:nvPr/>
        </p:nvSpPr>
        <p:spPr>
          <a:xfrm>
            <a:off x="5394125" y="1763213"/>
            <a:ext cx="32802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MULTI USER</a:t>
            </a: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More than one users will be using the machine simultaneously and will be running their own programs simultaneously.</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0" lvl="0" indent="0" algn="l" rtl="0">
              <a:spcBef>
                <a:spcPts val="0"/>
              </a:spcBef>
              <a:spcAft>
                <a:spcPts val="0"/>
              </a:spcAft>
              <a:buNone/>
            </a:pPr>
            <a:r>
              <a:rPr lang="en">
                <a:solidFill>
                  <a:schemeClr val="lt1"/>
                </a:solidFill>
                <a:latin typeface="Roboto"/>
                <a:ea typeface="Roboto"/>
                <a:cs typeface="Roboto"/>
                <a:sym typeface="Roboto"/>
              </a:rPr>
              <a:t>MULTI TASKING</a:t>
            </a: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Single user running more than one program simultaneously.</a:t>
            </a:r>
            <a:endParaRPr>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ctrTitle"/>
          </p:nvPr>
        </p:nvSpPr>
        <p:spPr>
          <a:xfrm>
            <a:off x="521850" y="314997"/>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Multithreading</a:t>
            </a:r>
            <a:endParaRPr/>
          </a:p>
        </p:txBody>
      </p:sp>
      <p:sp>
        <p:nvSpPr>
          <p:cNvPr id="119" name="Google Shape;119;p18"/>
          <p:cNvSpPr txBox="1"/>
          <p:nvPr/>
        </p:nvSpPr>
        <p:spPr>
          <a:xfrm>
            <a:off x="600900" y="1683650"/>
            <a:ext cx="8064000" cy="22473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Multithreading is a programming concept in which the application can create a small unit of tasks to execute in parallel</a:t>
            </a:r>
            <a:endParaRPr sz="1600">
              <a:solidFill>
                <a:schemeClr val="lt1"/>
              </a:solidFill>
              <a:latin typeface="Roboto"/>
              <a:ea typeface="Roboto"/>
              <a:cs typeface="Roboto"/>
              <a:sym typeface="Roboto"/>
            </a:endParaRPr>
          </a:p>
          <a:p>
            <a:pPr marL="457200" lvl="0" indent="-330200" algn="l" rtl="0">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These small units of tasks are called threads.</a:t>
            </a:r>
            <a:endParaRPr sz="1600">
              <a:solidFill>
                <a:schemeClr val="lt1"/>
              </a:solidFill>
              <a:latin typeface="Roboto"/>
              <a:ea typeface="Roboto"/>
              <a:cs typeface="Roboto"/>
              <a:sym typeface="Roboto"/>
            </a:endParaRPr>
          </a:p>
          <a:p>
            <a:pPr marL="457200" lvl="0" indent="-330200" algn="l" rtl="0">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A thread in Java is a lightweight sub-process, the smallest unit of processing,  requiring fewer resources to create and share the process resources.</a:t>
            </a:r>
            <a:endParaRPr sz="1600">
              <a:solidFill>
                <a:schemeClr val="lt1"/>
              </a:solidFill>
              <a:latin typeface="Roboto"/>
              <a:ea typeface="Roboto"/>
              <a:cs typeface="Roboto"/>
              <a:sym typeface="Roboto"/>
            </a:endParaRPr>
          </a:p>
          <a:p>
            <a:pPr marL="457200" lvl="0" indent="0" algn="l" rtl="0">
              <a:spcBef>
                <a:spcPts val="0"/>
              </a:spcBef>
              <a:spcAft>
                <a:spcPts val="0"/>
              </a:spcAft>
              <a:buNone/>
            </a:pPr>
            <a:endParaRPr>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ctrTitle"/>
          </p:nvPr>
        </p:nvSpPr>
        <p:spPr>
          <a:xfrm>
            <a:off x="460950" y="396172"/>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Multithreading</a:t>
            </a:r>
            <a:endParaRPr/>
          </a:p>
        </p:txBody>
      </p:sp>
      <p:pic>
        <p:nvPicPr>
          <p:cNvPr id="125" name="Google Shape;125;p19"/>
          <p:cNvPicPr preferRelativeResize="0"/>
          <p:nvPr/>
        </p:nvPicPr>
        <p:blipFill>
          <a:blip r:embed="rId3">
            <a:alphaModFix/>
          </a:blip>
          <a:stretch>
            <a:fillRect/>
          </a:stretch>
        </p:blipFill>
        <p:spPr>
          <a:xfrm>
            <a:off x="1281113" y="1437047"/>
            <a:ext cx="6581775" cy="2962275"/>
          </a:xfrm>
          <a:prstGeom prst="rect">
            <a:avLst/>
          </a:prstGeom>
          <a:noFill/>
          <a:ln>
            <a:noFill/>
          </a:ln>
        </p:spPr>
      </p:pic>
      <p:sp>
        <p:nvSpPr>
          <p:cNvPr id="126" name="Google Shape;126;p19"/>
          <p:cNvSpPr txBox="1"/>
          <p:nvPr/>
        </p:nvSpPr>
        <p:spPr>
          <a:xfrm>
            <a:off x="832400" y="4534725"/>
            <a:ext cx="2758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Single Threaded Application (Sequential Flow)</a:t>
            </a:r>
            <a:endParaRPr>
              <a:solidFill>
                <a:schemeClr val="lt1"/>
              </a:solidFill>
              <a:latin typeface="Roboto"/>
              <a:ea typeface="Roboto"/>
              <a:cs typeface="Roboto"/>
              <a:sym typeface="Roboto"/>
            </a:endParaRPr>
          </a:p>
        </p:txBody>
      </p:sp>
      <p:sp>
        <p:nvSpPr>
          <p:cNvPr id="127" name="Google Shape;127;p19"/>
          <p:cNvSpPr txBox="1"/>
          <p:nvPr/>
        </p:nvSpPr>
        <p:spPr>
          <a:xfrm>
            <a:off x="5280175" y="3814150"/>
            <a:ext cx="2582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Multi Threaded Application</a:t>
            </a:r>
            <a:endParaRPr>
              <a:solidFill>
                <a:schemeClr val="lt1"/>
              </a:solidFill>
              <a:latin typeface="Roboto"/>
              <a:ea typeface="Roboto"/>
              <a:cs typeface="Roboto"/>
              <a:sym typeface="Roboto"/>
            </a:endParaRPr>
          </a:p>
          <a:p>
            <a:pPr marL="0" lvl="0" indent="0" algn="l" rtl="0">
              <a:spcBef>
                <a:spcPts val="0"/>
              </a:spcBef>
              <a:spcAft>
                <a:spcPts val="0"/>
              </a:spcAft>
              <a:buNone/>
            </a:pPr>
            <a:r>
              <a:rPr lang="en">
                <a:solidFill>
                  <a:schemeClr val="lt1"/>
                </a:solidFill>
                <a:latin typeface="Roboto"/>
                <a:ea typeface="Roboto"/>
                <a:cs typeface="Roboto"/>
                <a:sym typeface="Roboto"/>
              </a:rPr>
              <a:t>(Concurrent Flow)</a:t>
            </a:r>
            <a:endParaRPr>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ctrTitle"/>
          </p:nvPr>
        </p:nvSpPr>
        <p:spPr>
          <a:xfrm>
            <a:off x="598100" y="41307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Multithreading vs MultiProgramming</a:t>
            </a:r>
            <a:endParaRPr/>
          </a:p>
        </p:txBody>
      </p:sp>
      <p:sp>
        <p:nvSpPr>
          <p:cNvPr id="133" name="Google Shape;133;p20"/>
          <p:cNvSpPr txBox="1"/>
          <p:nvPr/>
        </p:nvSpPr>
        <p:spPr>
          <a:xfrm>
            <a:off x="642950" y="1460225"/>
            <a:ext cx="7431900" cy="16932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When we talk about multithreading, we don’t care if the machine has a 2-core processor or a 16-core processor.</a:t>
            </a:r>
            <a:endParaRPr>
              <a:solidFill>
                <a:schemeClr val="lt1"/>
              </a:solidFill>
              <a:latin typeface="Roboto"/>
              <a:ea typeface="Roboto"/>
              <a:cs typeface="Roboto"/>
              <a:sym typeface="Roboto"/>
            </a:endParaRPr>
          </a:p>
          <a:p>
            <a:pPr marL="0" lvl="0" indent="0" algn="l" rtl="0">
              <a:lnSpc>
                <a:spcPct val="150000"/>
              </a:lnSpc>
              <a:spcBef>
                <a:spcPts val="0"/>
              </a:spcBef>
              <a:spcAft>
                <a:spcPts val="0"/>
              </a:spcAft>
              <a:buNone/>
            </a:pPr>
            <a:endParaRPr>
              <a:solidFill>
                <a:schemeClr val="lt1"/>
              </a:solidFill>
              <a:latin typeface="Roboto"/>
              <a:ea typeface="Roboto"/>
              <a:cs typeface="Roboto"/>
              <a:sym typeface="Roboto"/>
            </a:endParaRPr>
          </a:p>
          <a:p>
            <a:pPr marL="457200" lvl="0" indent="-317500" algn="l" rtl="0">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Our work is to create a multithreaded application and let the OS handle the allocation and execution part.</a:t>
            </a:r>
            <a:endParaRPr>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ctrTitle"/>
          </p:nvPr>
        </p:nvSpPr>
        <p:spPr>
          <a:xfrm>
            <a:off x="560600" y="348701"/>
            <a:ext cx="8297100" cy="1284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Multithreading vs MultiProgramming</a:t>
            </a:r>
            <a:endParaRPr/>
          </a:p>
          <a:p>
            <a:pPr marL="0" lvl="0" indent="0" algn="l" rtl="0">
              <a:spcBef>
                <a:spcPts val="0"/>
              </a:spcBef>
              <a:spcAft>
                <a:spcPts val="0"/>
              </a:spcAft>
              <a:buNone/>
            </a:pPr>
            <a:endParaRPr/>
          </a:p>
        </p:txBody>
      </p:sp>
      <p:sp>
        <p:nvSpPr>
          <p:cNvPr id="139" name="Google Shape;139;p21"/>
          <p:cNvSpPr txBox="1">
            <a:spLocks noGrp="1"/>
          </p:cNvSpPr>
          <p:nvPr>
            <p:ph type="subTitle" idx="1"/>
          </p:nvPr>
        </p:nvSpPr>
        <p:spPr>
          <a:xfrm>
            <a:off x="921888" y="1092213"/>
            <a:ext cx="8222100" cy="4329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b="1"/>
              <a:t>Which one should we be using??</a:t>
            </a:r>
            <a:endParaRPr b="1"/>
          </a:p>
        </p:txBody>
      </p:sp>
      <p:sp>
        <p:nvSpPr>
          <p:cNvPr id="140" name="Google Shape;140;p21"/>
          <p:cNvSpPr txBox="1"/>
          <p:nvPr/>
        </p:nvSpPr>
        <p:spPr>
          <a:xfrm>
            <a:off x="773700" y="1765375"/>
            <a:ext cx="71703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We’ll use Multithreading.</a:t>
            </a:r>
            <a:endParaRPr>
              <a:solidFill>
                <a:schemeClr val="lt1"/>
              </a:solidFill>
              <a:latin typeface="Roboto"/>
              <a:ea typeface="Roboto"/>
              <a:cs typeface="Roboto"/>
              <a:sym typeface="Roboto"/>
            </a:endParaRPr>
          </a:p>
          <a:p>
            <a:pPr marL="457200" lvl="0" indent="-317500" algn="l" rtl="0">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Threads use a shared memory area which helps to save memory</a:t>
            </a:r>
            <a:endParaRPr>
              <a:solidFill>
                <a:schemeClr val="lt1"/>
              </a:solidFill>
              <a:latin typeface="Roboto"/>
              <a:ea typeface="Roboto"/>
              <a:cs typeface="Roboto"/>
              <a:sym typeface="Roboto"/>
            </a:endParaRPr>
          </a:p>
          <a:p>
            <a:pPr marL="457200" lvl="0" indent="-317500" algn="l" rtl="0">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Content-switching between the threads is a bit faster than the process</a:t>
            </a:r>
            <a:endParaRPr>
              <a:solidFill>
                <a:schemeClr val="lt1"/>
              </a:solidFill>
              <a:latin typeface="Roboto"/>
              <a:ea typeface="Roboto"/>
              <a:cs typeface="Roboto"/>
              <a:sym typeface="Roboto"/>
            </a:endParaRPr>
          </a:p>
        </p:txBody>
      </p:sp>
      <p:pic>
        <p:nvPicPr>
          <p:cNvPr id="141" name="Google Shape;141;p21"/>
          <p:cNvPicPr preferRelativeResize="0"/>
          <p:nvPr/>
        </p:nvPicPr>
        <p:blipFill>
          <a:blip r:embed="rId3">
            <a:alphaModFix/>
          </a:blip>
          <a:stretch>
            <a:fillRect/>
          </a:stretch>
        </p:blipFill>
        <p:spPr>
          <a:xfrm>
            <a:off x="4426225" y="3001750"/>
            <a:ext cx="3972899" cy="202662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2012</Words>
  <Application>Microsoft Office PowerPoint</Application>
  <PresentationFormat>On-screen Show (16:9)</PresentationFormat>
  <Paragraphs>405</Paragraphs>
  <Slides>46</Slides>
  <Notes>46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Roboto</vt:lpstr>
      <vt:lpstr>Caveat</vt:lpstr>
      <vt:lpstr>Arial</vt:lpstr>
      <vt:lpstr>Geometric</vt:lpstr>
      <vt:lpstr>MULTITHREADING IN JAVA</vt:lpstr>
      <vt:lpstr>Agenda</vt:lpstr>
      <vt:lpstr>Agenda</vt:lpstr>
      <vt:lpstr>What’s Multiprogramming??</vt:lpstr>
      <vt:lpstr>Forms of Multiprogramming</vt:lpstr>
      <vt:lpstr>Multithreading</vt:lpstr>
      <vt:lpstr>Multithreading</vt:lpstr>
      <vt:lpstr>Multithreading vs MultiProgramming</vt:lpstr>
      <vt:lpstr>Multithreading vs MultiProgramming </vt:lpstr>
      <vt:lpstr>Context Switching</vt:lpstr>
      <vt:lpstr>Advantages of Multithreading</vt:lpstr>
      <vt:lpstr>Java Support for MultiThreading</vt:lpstr>
      <vt:lpstr>Control Flow of a Program</vt:lpstr>
      <vt:lpstr>Control Flow of a Program</vt:lpstr>
      <vt:lpstr>Implementing MultiThreading in Java</vt:lpstr>
      <vt:lpstr>Using Thread Class</vt:lpstr>
      <vt:lpstr>Using Thread Class</vt:lpstr>
      <vt:lpstr>Using Runnable Interface</vt:lpstr>
      <vt:lpstr>Using Runnable Interface</vt:lpstr>
      <vt:lpstr>Process vs Thread</vt:lpstr>
      <vt:lpstr>States of a Thread</vt:lpstr>
      <vt:lpstr>PowerPoint Presentation</vt:lpstr>
      <vt:lpstr>Thread Priorities</vt:lpstr>
      <vt:lpstr>Thread Class</vt:lpstr>
      <vt:lpstr>Thread Class</vt:lpstr>
      <vt:lpstr>Thread Methods : Constructor,  sleep &amp;  interrupt </vt:lpstr>
      <vt:lpstr>Thread Methods : Constructor,  sleep &amp;  interrupt</vt:lpstr>
      <vt:lpstr>Thread: Daemon, join &amp; yield</vt:lpstr>
      <vt:lpstr>ThreadPool &amp; ThreadPoolExecutor</vt:lpstr>
      <vt:lpstr>Important Terms  </vt:lpstr>
      <vt:lpstr>Resource Sharing</vt:lpstr>
      <vt:lpstr>Critical Section</vt:lpstr>
      <vt:lpstr>Mutual Exclusion</vt:lpstr>
      <vt:lpstr>Locking / Mutex</vt:lpstr>
      <vt:lpstr>Locking / Mutex</vt:lpstr>
      <vt:lpstr>Semaphores</vt:lpstr>
      <vt:lpstr>Semaphores</vt:lpstr>
      <vt:lpstr>Monitor</vt:lpstr>
      <vt:lpstr>Race Condition</vt:lpstr>
      <vt:lpstr>Inter-Thread Communication</vt:lpstr>
      <vt:lpstr>Inter-Thread Communication</vt:lpstr>
      <vt:lpstr>Synchronization</vt:lpstr>
      <vt:lpstr>Synchronization</vt:lpstr>
      <vt:lpstr>Synchronization</vt:lpstr>
      <vt:lpstr>Synchronization</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 IN JAVA</dc:title>
  <cp:lastModifiedBy>Nachiket Juneja</cp:lastModifiedBy>
  <cp:revision>1</cp:revision>
  <dcterms:modified xsi:type="dcterms:W3CDTF">2023-07-25T16:37:38Z</dcterms:modified>
</cp:coreProperties>
</file>