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Spectral"/>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Spectral-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italic.fntdata"/><Relationship Id="rId25" Type="http://schemas.openxmlformats.org/officeDocument/2006/relationships/font" Target="fonts/Spectral-bold.fntdata"/><Relationship Id="rId28" Type="http://schemas.openxmlformats.org/officeDocument/2006/relationships/font" Target="fonts/OpenSans-regular.fntdata"/><Relationship Id="rId27" Type="http://schemas.openxmlformats.org/officeDocument/2006/relationships/font" Target="fonts/Spectral-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c05228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c05228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0118fd11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0118fd11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118fd11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118fd11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0118fd11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0118fd11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0118fd11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0118fd11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0118fd11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0118fd11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2"/>
                </a:solidFill>
                <a:latin typeface="Open Sans"/>
                <a:ea typeface="Open Sans"/>
                <a:cs typeface="Open Sans"/>
                <a:sym typeface="Open Sans"/>
              </a:rPr>
              <a:t>The syntax is fairly similar across most languages, with some exceptions.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118fd11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118fd11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118fd11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118fd11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0118fd11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0118fd11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0c05228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0c05228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c05228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c05228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python.org/3.6/library/r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bit.ly/wwcdcslack" TargetMode="External"/><Relationship Id="rId4" Type="http://schemas.openxmlformats.org/officeDocument/2006/relationships/hyperlink" Target="http://bit.ly/wwcdcsl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olab.research.google.com/https://colab.research.google.com/drive/14XGSF61eWh55HWGhti5QNro13Btf39hz" TargetMode="External"/><Relationship Id="rId4" Type="http://schemas.openxmlformats.org/officeDocument/2006/relationships/hyperlink" Target="http://bit.ly/2kCbNJ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REGEX IN PYTHON</a:t>
            </a:r>
            <a:endParaRPr sz="6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WOMEN WHO CODE - DC</a:t>
            </a:r>
            <a:endParaRPr/>
          </a:p>
        </p:txBody>
      </p:sp>
      <p:sp>
        <p:nvSpPr>
          <p:cNvPr id="68" name="Google Shape;68;p13"/>
          <p:cNvSpPr txBox="1"/>
          <p:nvPr/>
        </p:nvSpPr>
        <p:spPr>
          <a:xfrm>
            <a:off x="6444675" y="4180475"/>
            <a:ext cx="2421600" cy="85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NEHA TIWARI</a:t>
            </a:r>
            <a:endParaRPr sz="18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rotWithShape="1">
          <a:blip r:embed="rId3">
            <a:alphaModFix/>
          </a:blip>
          <a:srcRect b="0" l="1176" r="0" t="0"/>
          <a:stretch/>
        </p:blipFill>
        <p:spPr>
          <a:xfrm>
            <a:off x="106525" y="158950"/>
            <a:ext cx="8900525" cy="441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hlink"/>
                </a:solidFill>
                <a:latin typeface="Arial"/>
                <a:ea typeface="Arial"/>
                <a:cs typeface="Arial"/>
                <a:sym typeface="Arial"/>
                <a:hlinkClick r:id="rId3"/>
              </a:rPr>
              <a:t>RE library documentation</a:t>
            </a:r>
            <a:endParaRPr sz="2400">
              <a:solidFill>
                <a:srgbClr val="666666"/>
              </a:solidFill>
            </a:endParaRPr>
          </a:p>
          <a:p>
            <a:pPr indent="0" lvl="0" marL="0" rtl="0" algn="l">
              <a:spcBef>
                <a:spcPts val="1600"/>
              </a:spcBef>
              <a:spcAft>
                <a:spcPts val="1600"/>
              </a:spcAft>
              <a:buNone/>
            </a:pPr>
            <a:r>
              <a:rPr lang="en" sz="2400">
                <a:solidFill>
                  <a:srgbClr val="666666"/>
                </a:solidFill>
              </a:rPr>
              <a:t>Regular Expression Pocket Reference: Tony Stubblebine</a:t>
            </a:r>
            <a:endParaRPr sz="24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t>
            </a:r>
            <a:endParaRPr/>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Questions?</a:t>
            </a:r>
            <a:endParaRPr/>
          </a:p>
          <a:p>
            <a:pPr indent="-342900" lvl="0" marL="457200" rtl="0" algn="l">
              <a:spcBef>
                <a:spcPts val="0"/>
              </a:spcBef>
              <a:spcAft>
                <a:spcPts val="0"/>
              </a:spcAft>
              <a:buSzPts val="1800"/>
              <a:buChar char="-"/>
            </a:pPr>
            <a:r>
              <a:rPr lang="en"/>
              <a:t>Feedback?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 type="body"/>
          </p:nvPr>
        </p:nvSpPr>
        <p:spPr>
          <a:xfrm>
            <a:off x="311700" y="445025"/>
            <a:ext cx="8520600" cy="43683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E9901"/>
                </a:solidFill>
                <a:latin typeface="Arial"/>
                <a:ea typeface="Arial"/>
                <a:cs typeface="Arial"/>
                <a:sym typeface="Arial"/>
              </a:rPr>
              <a:t>CODE OF CONDUCT</a:t>
            </a:r>
            <a:endParaRPr b="1" sz="1600">
              <a:solidFill>
                <a:srgbClr val="FE9901"/>
              </a:solidFill>
              <a:latin typeface="Arial"/>
              <a:ea typeface="Arial"/>
              <a:cs typeface="Arial"/>
              <a:sym typeface="Arial"/>
            </a:endParaRPr>
          </a:p>
          <a:p>
            <a:pPr indent="0" lvl="0" marL="0" rtl="0" algn="l">
              <a:spcBef>
                <a:spcPts val="600"/>
              </a:spcBef>
              <a:spcAft>
                <a:spcPts val="0"/>
              </a:spcAft>
              <a:buNone/>
            </a:pPr>
            <a:r>
              <a:rPr lang="en" sz="1400">
                <a:solidFill>
                  <a:srgbClr val="000000"/>
                </a:solidFill>
                <a:latin typeface="Georgia"/>
                <a:ea typeface="Georgia"/>
                <a:cs typeface="Georgia"/>
                <a:sym typeface="Georgia"/>
              </a:rPr>
              <a:t>WWCode is a non-profit organization dedicated to inspiring women to excel in technology careers. We are committed to our mission statement and equally committed to providing a harassment-free experience for everyone regardless of gender, gender identity and expression, sexual orientation, ability, physical appearance, body size, race, ethnicity, age, religion, socioeconomic status, caste or creed. We do not tolerate harassment of event participants in any form. Event participants violating these rules may be sanctioned or expelled permanently, at the discretion of the event organizers, which in most cases are members of the WWCode leadership team.</a:t>
            </a:r>
            <a:endParaRPr sz="1400">
              <a:solidFill>
                <a:srgbClr val="000000"/>
              </a:solidFill>
              <a:latin typeface="Georgia"/>
              <a:ea typeface="Georgia"/>
              <a:cs typeface="Georgia"/>
              <a:sym typeface="Georgia"/>
            </a:endParaRPr>
          </a:p>
          <a:p>
            <a:pPr indent="0" lvl="0" marL="0" rtl="0" algn="ctr">
              <a:spcBef>
                <a:spcPts val="2400"/>
              </a:spcBef>
              <a:spcAft>
                <a:spcPts val="0"/>
              </a:spcAft>
              <a:buNone/>
            </a:pPr>
            <a:r>
              <a:rPr b="1" lang="en" sz="1600">
                <a:solidFill>
                  <a:srgbClr val="FE9901"/>
                </a:solidFill>
                <a:latin typeface="Arial"/>
                <a:ea typeface="Arial"/>
                <a:cs typeface="Arial"/>
                <a:sym typeface="Arial"/>
              </a:rPr>
              <a:t>MONTHLY PYTHON LAB</a:t>
            </a:r>
            <a:endParaRPr b="1" sz="1600">
              <a:solidFill>
                <a:srgbClr val="FE9901"/>
              </a:solidFill>
              <a:latin typeface="Arial"/>
              <a:ea typeface="Arial"/>
              <a:cs typeface="Arial"/>
              <a:sym typeface="Arial"/>
            </a:endParaRPr>
          </a:p>
          <a:p>
            <a:pPr indent="0" lvl="0" marL="0" rtl="0" algn="l">
              <a:spcBef>
                <a:spcPts val="600"/>
              </a:spcBef>
              <a:spcAft>
                <a:spcPts val="0"/>
              </a:spcAft>
              <a:buNone/>
            </a:pPr>
            <a:r>
              <a:rPr lang="en" sz="1400">
                <a:solidFill>
                  <a:srgbClr val="000000"/>
                </a:solidFill>
                <a:latin typeface="Georgia"/>
                <a:ea typeface="Georgia"/>
                <a:cs typeface="Georgia"/>
                <a:sym typeface="Georgia"/>
              </a:rPr>
              <a:t>WWCode has a monthly Python lab on the 3</a:t>
            </a:r>
            <a:r>
              <a:rPr baseline="30000" lang="en" sz="2300">
                <a:solidFill>
                  <a:srgbClr val="000000"/>
                </a:solidFill>
                <a:latin typeface="Georgia"/>
                <a:ea typeface="Georgia"/>
                <a:cs typeface="Georgia"/>
                <a:sym typeface="Georgia"/>
              </a:rPr>
              <a:t>rd</a:t>
            </a:r>
            <a:r>
              <a:rPr lang="en" sz="1400">
                <a:solidFill>
                  <a:srgbClr val="000000"/>
                </a:solidFill>
                <a:latin typeface="Georgia"/>
                <a:ea typeface="Georgia"/>
                <a:cs typeface="Georgia"/>
                <a:sym typeface="Georgia"/>
              </a:rPr>
              <a:t> Wednesday and a Beginners Night @Fiscal Note every other first Wednesday of the Month from 6:30-8:30pm.</a:t>
            </a:r>
            <a:endParaRPr sz="1400">
              <a:solidFill>
                <a:srgbClr val="000000"/>
              </a:solidFill>
              <a:latin typeface="Georgia"/>
              <a:ea typeface="Georgia"/>
              <a:cs typeface="Georgia"/>
              <a:sym typeface="Georgia"/>
            </a:endParaRPr>
          </a:p>
          <a:p>
            <a:pPr indent="0" lvl="0" marL="0" rtl="0" algn="ctr">
              <a:spcBef>
                <a:spcPts val="2400"/>
              </a:spcBef>
              <a:spcAft>
                <a:spcPts val="0"/>
              </a:spcAft>
              <a:buNone/>
            </a:pPr>
            <a:r>
              <a:rPr b="1" lang="en" sz="1600">
                <a:solidFill>
                  <a:srgbClr val="FE9901"/>
                </a:solidFill>
                <a:latin typeface="Arial"/>
                <a:ea typeface="Arial"/>
                <a:cs typeface="Arial"/>
                <a:sym typeface="Arial"/>
              </a:rPr>
              <a:t>JOIN THE SLACK COMMUNITY</a:t>
            </a:r>
            <a:endParaRPr b="1" sz="1600">
              <a:solidFill>
                <a:srgbClr val="FE9901"/>
              </a:solidFill>
              <a:latin typeface="Arial"/>
              <a:ea typeface="Arial"/>
              <a:cs typeface="Arial"/>
              <a:sym typeface="Arial"/>
            </a:endParaRPr>
          </a:p>
          <a:p>
            <a:pPr indent="0" lvl="0" marL="0" rtl="0" algn="l">
              <a:spcBef>
                <a:spcPts val="0"/>
              </a:spcBef>
              <a:spcAft>
                <a:spcPts val="1600"/>
              </a:spcAft>
              <a:buNone/>
            </a:pPr>
            <a:r>
              <a:rPr lang="en" sz="1400">
                <a:solidFill>
                  <a:srgbClr val="000000"/>
                </a:solidFill>
                <a:latin typeface="Georgia"/>
                <a:ea typeface="Georgia"/>
                <a:cs typeface="Georgia"/>
                <a:sym typeface="Georgia"/>
              </a:rPr>
              <a:t>Join the Slack community at</a:t>
            </a:r>
            <a:r>
              <a:rPr lang="en" sz="1400">
                <a:solidFill>
                  <a:srgbClr val="000000"/>
                </a:solidFill>
                <a:uFill>
                  <a:noFill/>
                </a:uFill>
                <a:latin typeface="Georgia"/>
                <a:ea typeface="Georgia"/>
                <a:cs typeface="Georgia"/>
                <a:sym typeface="Georgia"/>
                <a:hlinkClick r:id="rId3"/>
              </a:rPr>
              <a:t> </a:t>
            </a:r>
            <a:r>
              <a:rPr b="1" lang="en" sz="1400" u="sng">
                <a:solidFill>
                  <a:srgbClr val="FF0000"/>
                </a:solidFill>
                <a:latin typeface="Georgia"/>
                <a:ea typeface="Georgia"/>
                <a:cs typeface="Georgia"/>
                <a:sym typeface="Georgia"/>
                <a:hlinkClick r:id="rId4"/>
              </a:rPr>
              <a:t>http://bit.ly/wwcdcslack</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0" name="Google Shape;80;p15"/>
          <p:cNvPicPr preferRelativeResize="0"/>
          <p:nvPr/>
        </p:nvPicPr>
        <p:blipFill>
          <a:blip r:embed="rId3">
            <a:alphaModFix/>
          </a:blip>
          <a:stretch>
            <a:fillRect/>
          </a:stretch>
        </p:blipFill>
        <p:spPr>
          <a:xfrm>
            <a:off x="2051300" y="345275"/>
            <a:ext cx="4806725" cy="422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69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What is a Regular Expression/Regex? </a:t>
            </a:r>
            <a:endParaRPr sz="4800"/>
          </a:p>
        </p:txBody>
      </p:sp>
      <p:sp>
        <p:nvSpPr>
          <p:cNvPr id="86" name="Google Shape;86;p16"/>
          <p:cNvSpPr txBox="1"/>
          <p:nvPr>
            <p:ph idx="1" type="body"/>
          </p:nvPr>
        </p:nvSpPr>
        <p:spPr>
          <a:xfrm>
            <a:off x="311700" y="11137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Regular Expression is a special text string for describing a search pattern. It is a technique developed in </a:t>
            </a:r>
            <a:r>
              <a:rPr lang="en" sz="2400"/>
              <a:t>theoretical</a:t>
            </a:r>
            <a:r>
              <a:rPr lang="en" sz="2400"/>
              <a:t> computer science and formal language theory. </a:t>
            </a:r>
            <a:endParaRPr sz="2400"/>
          </a:p>
          <a:p>
            <a:pPr indent="0" lvl="0" marL="0" rtl="0" algn="l">
              <a:spcBef>
                <a:spcPts val="1600"/>
              </a:spcBef>
              <a:spcAft>
                <a:spcPts val="0"/>
              </a:spcAft>
              <a:buNone/>
            </a:pPr>
            <a:r>
              <a:rPr lang="en" sz="2400"/>
              <a:t>Initially, it was most widely used with Perl. Now, most programming languages provide regex capabilities either built-in or via libraries. </a:t>
            </a:r>
            <a:endParaRPr sz="2400"/>
          </a:p>
          <a:p>
            <a:pPr indent="0" lvl="0" marL="0" rtl="0" algn="l">
              <a:spcBef>
                <a:spcPts val="160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2771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Regex</a:t>
            </a:r>
            <a:r>
              <a:rPr lang="en" sz="2400"/>
              <a:t> is especially useful for text processing tasks like data wrangling, search and replace, web scraping, validating user input etc. Specifically, you can use them to:</a:t>
            </a:r>
            <a:endParaRPr sz="2400"/>
          </a:p>
          <a:p>
            <a:pPr indent="-381000" lvl="0" marL="533400" marR="38100" rtl="0" algn="l">
              <a:spcBef>
                <a:spcPts val="160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verify whether input fits into the text pattern,</a:t>
            </a:r>
            <a:endParaRPr sz="2400">
              <a:solidFill>
                <a:srgbClr val="666666"/>
              </a:solidFill>
              <a:latin typeface="Roboto"/>
              <a:ea typeface="Roboto"/>
              <a:cs typeface="Roboto"/>
              <a:sym typeface="Roboto"/>
            </a:endParaRPr>
          </a:p>
          <a:p>
            <a:pPr indent="-381000" lvl="0" marL="533400" marR="381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to find text that matches the pattern within a larger body of text,</a:t>
            </a:r>
            <a:endParaRPr sz="2400">
              <a:solidFill>
                <a:srgbClr val="666666"/>
              </a:solidFill>
              <a:latin typeface="Roboto"/>
              <a:ea typeface="Roboto"/>
              <a:cs typeface="Roboto"/>
              <a:sym typeface="Roboto"/>
            </a:endParaRPr>
          </a:p>
          <a:p>
            <a:pPr indent="-381000" lvl="0" marL="533400" marR="381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to replace text matching the pattern with other text or rearranged bits of the matched text,</a:t>
            </a:r>
            <a:endParaRPr sz="2400">
              <a:solidFill>
                <a:srgbClr val="666666"/>
              </a:solidFill>
              <a:latin typeface="Roboto"/>
              <a:ea typeface="Roboto"/>
              <a:cs typeface="Roboto"/>
              <a:sym typeface="Roboto"/>
            </a:endParaRPr>
          </a:p>
          <a:p>
            <a:pPr indent="-381000" lvl="0" marL="533400" marR="381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to split a block of text into a list of subtexts, among other things.</a:t>
            </a:r>
            <a:endParaRPr sz="2400">
              <a:solidFill>
                <a:srgbClr val="666666"/>
              </a:solidFill>
              <a:latin typeface="Roboto"/>
              <a:ea typeface="Roboto"/>
              <a:cs typeface="Roboto"/>
              <a:sym typeface="Roboto"/>
            </a:endParaRPr>
          </a:p>
          <a:p>
            <a:pPr indent="0" lvl="0" marL="177800" marR="177800" rtl="0" algn="ctr">
              <a:spcBef>
                <a:spcPts val="50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solidFill>
                <a:srgbClr val="FF0000"/>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188875" y="1238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 Module: </a:t>
            </a:r>
            <a:endParaRPr/>
          </a:p>
        </p:txBody>
      </p:sp>
      <p:sp>
        <p:nvSpPr>
          <p:cNvPr id="97" name="Google Shape;97;p18"/>
          <p:cNvSpPr txBox="1"/>
          <p:nvPr>
            <p:ph idx="1" type="body"/>
          </p:nvPr>
        </p:nvSpPr>
        <p:spPr>
          <a:xfrm>
            <a:off x="188875" y="920400"/>
            <a:ext cx="8520600" cy="39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Regex can be used in most programming languages. In Python the </a:t>
            </a:r>
            <a:r>
              <a:rPr b="1" lang="en" sz="2400"/>
              <a:t>“re” module </a:t>
            </a:r>
            <a:r>
              <a:rPr lang="en" sz="2400"/>
              <a:t>provides regex support.</a:t>
            </a:r>
            <a:endParaRPr sz="2400"/>
          </a:p>
          <a:p>
            <a:pPr indent="0" lvl="0" marL="0" rtl="0" algn="l">
              <a:spcBef>
                <a:spcPts val="1600"/>
              </a:spcBef>
              <a:spcAft>
                <a:spcPts val="0"/>
              </a:spcAft>
              <a:buNone/>
            </a:pPr>
            <a:r>
              <a:rPr lang="en" sz="2400"/>
              <a:t>Simply, </a:t>
            </a:r>
            <a:r>
              <a:rPr lang="en" sz="2400">
                <a:solidFill>
                  <a:srgbClr val="FF0000"/>
                </a:solidFill>
                <a:latin typeface="Spectral"/>
                <a:ea typeface="Spectral"/>
                <a:cs typeface="Spectral"/>
                <a:sym typeface="Spectral"/>
              </a:rPr>
              <a:t>import re</a:t>
            </a:r>
            <a:endParaRPr sz="2400">
              <a:solidFill>
                <a:srgbClr val="FF0000"/>
              </a:solidFill>
              <a:latin typeface="Spectral"/>
              <a:ea typeface="Spectral"/>
              <a:cs typeface="Spectral"/>
              <a:sym typeface="Spectral"/>
            </a:endParaRPr>
          </a:p>
          <a:p>
            <a:pPr indent="0" lvl="0" marL="0" rtl="0" algn="l">
              <a:spcBef>
                <a:spcPts val="1600"/>
              </a:spcBef>
              <a:spcAft>
                <a:spcPts val="0"/>
              </a:spcAft>
              <a:buNone/>
            </a:pPr>
            <a:r>
              <a:rPr lang="en" sz="2400"/>
              <a:t>Main functions in re module:</a:t>
            </a:r>
            <a:endParaRPr sz="2400"/>
          </a:p>
          <a:p>
            <a:pPr indent="-381000" lvl="0" marL="457200" rtl="0" algn="l">
              <a:spcBef>
                <a:spcPts val="1600"/>
              </a:spcBef>
              <a:spcAft>
                <a:spcPts val="0"/>
              </a:spcAft>
              <a:buSzPts val="2400"/>
              <a:buChar char="-"/>
            </a:pPr>
            <a:r>
              <a:rPr lang="en" sz="2400"/>
              <a:t>re.match()</a:t>
            </a:r>
            <a:endParaRPr sz="2400"/>
          </a:p>
          <a:p>
            <a:pPr indent="-381000" lvl="0" marL="457200" rtl="0" algn="l">
              <a:spcBef>
                <a:spcPts val="0"/>
              </a:spcBef>
              <a:spcAft>
                <a:spcPts val="0"/>
              </a:spcAft>
              <a:buSzPts val="2400"/>
              <a:buChar char="-"/>
            </a:pPr>
            <a:r>
              <a:rPr lang="en" sz="2400"/>
              <a:t>re.search()</a:t>
            </a:r>
            <a:endParaRPr sz="2400"/>
          </a:p>
          <a:p>
            <a:pPr indent="-381000" lvl="0" marL="457200" rtl="0" algn="l">
              <a:spcBef>
                <a:spcPts val="0"/>
              </a:spcBef>
              <a:spcAft>
                <a:spcPts val="0"/>
              </a:spcAft>
              <a:buSzPts val="2400"/>
              <a:buChar char="-"/>
            </a:pPr>
            <a:r>
              <a:rPr lang="en" sz="2400"/>
              <a:t>r</a:t>
            </a:r>
            <a:r>
              <a:rPr lang="en" sz="2400"/>
              <a:t>e.findall()</a:t>
            </a:r>
            <a:endParaRPr sz="2400"/>
          </a:p>
          <a:p>
            <a:pPr indent="-381000" lvl="0" marL="457200" rtl="0" algn="l">
              <a:spcBef>
                <a:spcPts val="0"/>
              </a:spcBef>
              <a:spcAft>
                <a:spcPts val="0"/>
              </a:spcAft>
              <a:buSzPts val="2400"/>
              <a:buChar char="-"/>
            </a:pPr>
            <a:r>
              <a:rPr lang="en" sz="2400"/>
              <a:t>re.sub()</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a:t>
            </a:r>
            <a:endParaRPr/>
          </a:p>
        </p:txBody>
      </p:sp>
      <p:sp>
        <p:nvSpPr>
          <p:cNvPr id="103" name="Google Shape;103;p19"/>
          <p:cNvSpPr txBox="1"/>
          <p:nvPr>
            <p:ph idx="1" type="body"/>
          </p:nvPr>
        </p:nvSpPr>
        <p:spPr>
          <a:xfrm>
            <a:off x="235625" y="12967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Clr>
                <a:srgbClr val="666666"/>
              </a:buClr>
              <a:buSzPts val="1800"/>
              <a:buChar char="-"/>
            </a:pPr>
            <a:r>
              <a:rPr lang="en" u="sng">
                <a:solidFill>
                  <a:srgbClr val="666666"/>
                </a:solidFill>
                <a:hlinkClick r:id="rId3"/>
              </a:rPr>
              <a:t>Colab Notebook</a:t>
            </a:r>
            <a:endParaRPr>
              <a:solidFill>
                <a:srgbClr val="666666"/>
              </a:solidFill>
            </a:endParaRPr>
          </a:p>
          <a:p>
            <a:pPr indent="-342900" lvl="0" marL="457200" rtl="0" algn="l">
              <a:spcBef>
                <a:spcPts val="0"/>
              </a:spcBef>
              <a:spcAft>
                <a:spcPts val="0"/>
              </a:spcAft>
              <a:buClr>
                <a:srgbClr val="666666"/>
              </a:buClr>
              <a:buSzPts val="1800"/>
              <a:buChar char="-"/>
            </a:pPr>
            <a:r>
              <a:t/>
            </a:r>
            <a:endParaRPr>
              <a:solidFill>
                <a:srgbClr val="666666"/>
              </a:solidFill>
            </a:endParaRPr>
          </a:p>
          <a:p>
            <a:pPr indent="-342900" lvl="0" marL="457200" rtl="0" algn="l">
              <a:spcBef>
                <a:spcPts val="0"/>
              </a:spcBef>
              <a:spcAft>
                <a:spcPts val="0"/>
              </a:spcAft>
              <a:buSzPts val="1800"/>
              <a:buChar char="-"/>
            </a:pPr>
            <a:r>
              <a:rPr lang="en"/>
              <a:t> </a:t>
            </a:r>
            <a:r>
              <a:rPr lang="en">
                <a:solidFill>
                  <a:srgbClr val="1D1C1D"/>
                </a:solidFill>
                <a:highlight>
                  <a:srgbClr val="F8F8F8"/>
                </a:highlight>
                <a:latin typeface="Arial"/>
                <a:ea typeface="Arial"/>
                <a:cs typeface="Arial"/>
                <a:sym typeface="Arial"/>
              </a:rPr>
              <a:t> </a:t>
            </a:r>
            <a:r>
              <a:rPr lang="en" u="sng">
                <a:solidFill>
                  <a:srgbClr val="666666"/>
                </a:solidFill>
                <a:highlight>
                  <a:srgbClr val="F8F8F8"/>
                </a:highlight>
                <a:latin typeface="Arial"/>
                <a:ea typeface="Arial"/>
                <a:cs typeface="Arial"/>
                <a:sym typeface="Arial"/>
                <a:hlinkClick r:id="rId4"/>
              </a:rPr>
              <a:t>Github repo</a:t>
            </a:r>
            <a:r>
              <a:rPr lang="en">
                <a:solidFill>
                  <a:srgbClr val="666666"/>
                </a:solidFill>
              </a:rPr>
              <a:t>  </a:t>
            </a:r>
            <a:endParaRPr>
              <a:solidFill>
                <a:srgbClr val="66666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13450" y="155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use Colab? </a:t>
            </a:r>
            <a:endParaRPr/>
          </a:p>
        </p:txBody>
      </p:sp>
      <p:sp>
        <p:nvSpPr>
          <p:cNvPr id="109" name="Google Shape;109;p20"/>
          <p:cNvSpPr txBox="1"/>
          <p:nvPr>
            <p:ph idx="1" type="body"/>
          </p:nvPr>
        </p:nvSpPr>
        <p:spPr>
          <a:xfrm>
            <a:off x="311700" y="862450"/>
            <a:ext cx="8520600" cy="370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the Colab link</a:t>
            </a:r>
            <a:endParaRPr/>
          </a:p>
          <a:p>
            <a:pPr indent="-342900" lvl="0" marL="457200" rtl="0" algn="l">
              <a:spcBef>
                <a:spcPts val="0"/>
              </a:spcBef>
              <a:spcAft>
                <a:spcPts val="0"/>
              </a:spcAft>
              <a:buSzPts val="1800"/>
              <a:buChar char="-"/>
            </a:pPr>
            <a:r>
              <a:t/>
            </a:r>
            <a:endParaRPr/>
          </a:p>
        </p:txBody>
      </p:sp>
      <p:pic>
        <p:nvPicPr>
          <p:cNvPr id="110" name="Google Shape;110;p20"/>
          <p:cNvPicPr preferRelativeResize="0"/>
          <p:nvPr/>
        </p:nvPicPr>
        <p:blipFill>
          <a:blip r:embed="rId3">
            <a:alphaModFix/>
          </a:blip>
          <a:stretch>
            <a:fillRect/>
          </a:stretch>
        </p:blipFill>
        <p:spPr>
          <a:xfrm>
            <a:off x="107575" y="1339338"/>
            <a:ext cx="8928850" cy="275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notebook is currently in viewing mode.</a:t>
            </a:r>
            <a:endParaRPr sz="2400"/>
          </a:p>
          <a:p>
            <a:pPr indent="-381000" lvl="0" marL="457200" rtl="0" algn="l">
              <a:spcBef>
                <a:spcPts val="0"/>
              </a:spcBef>
              <a:spcAft>
                <a:spcPts val="0"/>
              </a:spcAft>
              <a:buSzPts val="2400"/>
              <a:buChar char="-"/>
            </a:pPr>
            <a:r>
              <a:rPr lang="en" sz="2400"/>
              <a:t>Click on ‘</a:t>
            </a:r>
            <a:r>
              <a:rPr b="1" lang="en" sz="2400"/>
              <a:t>Open in playground mode</a:t>
            </a:r>
            <a:r>
              <a:rPr lang="en" sz="2400"/>
              <a:t>’ on the top left</a:t>
            </a:r>
            <a:endParaRPr sz="2400"/>
          </a:p>
          <a:p>
            <a:pPr indent="-381000" lvl="0" marL="457200" rtl="0" algn="l">
              <a:spcBef>
                <a:spcPts val="0"/>
              </a:spcBef>
              <a:spcAft>
                <a:spcPts val="0"/>
              </a:spcAft>
              <a:buSzPts val="2400"/>
              <a:buChar char="-"/>
            </a:pPr>
            <a:r>
              <a:rPr lang="en" sz="2400"/>
              <a:t>Notebook is now in editing mode. </a:t>
            </a:r>
            <a:endParaRPr sz="2400"/>
          </a:p>
          <a:p>
            <a:pPr indent="-381000" lvl="0" marL="457200" rtl="0" algn="l">
              <a:spcBef>
                <a:spcPts val="0"/>
              </a:spcBef>
              <a:spcAft>
                <a:spcPts val="0"/>
              </a:spcAft>
              <a:buSzPts val="2400"/>
              <a:buChar char="-"/>
            </a:pPr>
            <a:r>
              <a:rPr lang="en" sz="2400"/>
              <a:t>The first time you run a code chunk it will ask if you wish to continue, click on ‘</a:t>
            </a:r>
            <a:r>
              <a:rPr b="1" lang="en" sz="2400"/>
              <a:t>Run anyway</a:t>
            </a:r>
            <a:r>
              <a:rPr lang="en" sz="2400"/>
              <a:t>’</a:t>
            </a:r>
            <a:endParaRPr sz="24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