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4"/>
  </p:notesMasterIdLst>
  <p:sldIdLst>
    <p:sldId id="456" r:id="rId5"/>
    <p:sldId id="531" r:id="rId6"/>
    <p:sldId id="459" r:id="rId7"/>
    <p:sldId id="464" r:id="rId8"/>
    <p:sldId id="532" r:id="rId9"/>
    <p:sldId id="533" r:id="rId10"/>
    <p:sldId id="471" r:id="rId11"/>
    <p:sldId id="534" r:id="rId12"/>
    <p:sldId id="535" r:id="rId13"/>
    <p:sldId id="548" r:id="rId14"/>
    <p:sldId id="536" r:id="rId15"/>
    <p:sldId id="537" r:id="rId16"/>
    <p:sldId id="538" r:id="rId17"/>
    <p:sldId id="539" r:id="rId18"/>
    <p:sldId id="547" r:id="rId19"/>
    <p:sldId id="540" r:id="rId20"/>
    <p:sldId id="541" r:id="rId21"/>
    <p:sldId id="542" r:id="rId22"/>
    <p:sldId id="543" r:id="rId23"/>
    <p:sldId id="545" r:id="rId24"/>
    <p:sldId id="544" r:id="rId25"/>
    <p:sldId id="546" r:id="rId26"/>
    <p:sldId id="549" r:id="rId27"/>
    <p:sldId id="551" r:id="rId28"/>
    <p:sldId id="553" r:id="rId29"/>
    <p:sldId id="552" r:id="rId30"/>
    <p:sldId id="550" r:id="rId31"/>
    <p:sldId id="554" r:id="rId32"/>
    <p:sldId id="45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01683-EF8F-1B25-96B3-AB36F50D3D56}" v="2" dt="2024-06-04T13:50:43.326"/>
    <p1510:client id="{2103A257-1BCD-E663-9BF0-1F4EE05E1557}" v="42" dt="2024-06-03T11:26:01.607"/>
    <p1510:client id="{296534FF-28A5-E905-451A-C9CDF332962A}" v="208" dt="2024-06-03T08:34:26.064"/>
    <p1510:client id="{4D0C747D-8D40-F85F-9457-DE8B56B33E57}" v="8" dt="2024-06-02T19:28:02.205"/>
    <p1510:client id="{7F3DAA37-2436-9A80-20D3-299C0F7C84C7}" v="75" dt="2024-06-04T06:56:46.123"/>
    <p1510:client id="{C8034278-6B4D-B49E-1858-ED76124A66F3}" v="86" dt="2024-06-03T15:23:44.487"/>
    <p1510:client id="{D7771883-CCB4-8B71-48C7-5830381ADCAE}" v="17" dt="2024-06-02T19:14:42.639"/>
    <p1510:client id="{F5F6C9EE-AAA0-332D-4786-A290C15DE30A}" v="66" dt="2024-06-04T06:11:46.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20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6/10/2024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Open Sans" panose="020B0606030504020204" pitchFamily="34" charset="0"/>
                <a:ea typeface="Open Sans"/>
                <a:cs typeface="Open Sans"/>
              </a:rPr>
              <a:t>???</a:t>
            </a: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10</a:t>
            </a:fld>
            <a:endParaRPr lang="en-US"/>
          </a:p>
        </p:txBody>
      </p:sp>
    </p:spTree>
    <p:extLst>
      <p:ext uri="{BB962C8B-B14F-4D97-AF65-F5344CB8AC3E}">
        <p14:creationId xmlns:p14="http://schemas.microsoft.com/office/powerpoint/2010/main" val="202814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11</a:t>
            </a:fld>
            <a:endParaRPr lang="en-US"/>
          </a:p>
        </p:txBody>
      </p:sp>
    </p:spTree>
    <p:extLst>
      <p:ext uri="{BB962C8B-B14F-4D97-AF65-F5344CB8AC3E}">
        <p14:creationId xmlns:p14="http://schemas.microsoft.com/office/powerpoint/2010/main" val="3698415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12</a:t>
            </a:fld>
            <a:endParaRPr lang="en-US"/>
          </a:p>
        </p:txBody>
      </p:sp>
    </p:spTree>
    <p:extLst>
      <p:ext uri="{BB962C8B-B14F-4D97-AF65-F5344CB8AC3E}">
        <p14:creationId xmlns:p14="http://schemas.microsoft.com/office/powerpoint/2010/main" val="1686058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13</a:t>
            </a:fld>
            <a:endParaRPr lang="en-US"/>
          </a:p>
        </p:txBody>
      </p:sp>
    </p:spTree>
    <p:extLst>
      <p:ext uri="{BB962C8B-B14F-4D97-AF65-F5344CB8AC3E}">
        <p14:creationId xmlns:p14="http://schemas.microsoft.com/office/powerpoint/2010/main" val="2834530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14</a:t>
            </a:fld>
            <a:endParaRPr lang="en-US"/>
          </a:p>
        </p:txBody>
      </p:sp>
    </p:spTree>
    <p:extLst>
      <p:ext uri="{BB962C8B-B14F-4D97-AF65-F5344CB8AC3E}">
        <p14:creationId xmlns:p14="http://schemas.microsoft.com/office/powerpoint/2010/main" val="1470166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Open Sans" panose="020B0606030504020204" pitchFamily="34" charset="0"/>
                <a:ea typeface="Open Sans"/>
                <a:cs typeface="Open Sans"/>
              </a:rPr>
              <a:t>???</a:t>
            </a: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15</a:t>
            </a:fld>
            <a:endParaRPr lang="en-US"/>
          </a:p>
        </p:txBody>
      </p:sp>
    </p:spTree>
    <p:extLst>
      <p:ext uri="{BB962C8B-B14F-4D97-AF65-F5344CB8AC3E}">
        <p14:creationId xmlns:p14="http://schemas.microsoft.com/office/powerpoint/2010/main" val="1140988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16</a:t>
            </a:fld>
            <a:endParaRPr lang="en-US"/>
          </a:p>
        </p:txBody>
      </p:sp>
    </p:spTree>
    <p:extLst>
      <p:ext uri="{BB962C8B-B14F-4D97-AF65-F5344CB8AC3E}">
        <p14:creationId xmlns:p14="http://schemas.microsoft.com/office/powerpoint/2010/main" val="2859285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17</a:t>
            </a:fld>
            <a:endParaRPr lang="en-US"/>
          </a:p>
        </p:txBody>
      </p:sp>
    </p:spTree>
    <p:extLst>
      <p:ext uri="{BB962C8B-B14F-4D97-AF65-F5344CB8AC3E}">
        <p14:creationId xmlns:p14="http://schemas.microsoft.com/office/powerpoint/2010/main" val="3013765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18</a:t>
            </a:fld>
            <a:endParaRPr lang="en-US"/>
          </a:p>
        </p:txBody>
      </p:sp>
    </p:spTree>
    <p:extLst>
      <p:ext uri="{BB962C8B-B14F-4D97-AF65-F5344CB8AC3E}">
        <p14:creationId xmlns:p14="http://schemas.microsoft.com/office/powerpoint/2010/main" val="1871760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19</a:t>
            </a:fld>
            <a:endParaRPr lang="en-US"/>
          </a:p>
        </p:txBody>
      </p:sp>
    </p:spTree>
    <p:extLst>
      <p:ext uri="{BB962C8B-B14F-4D97-AF65-F5344CB8AC3E}">
        <p14:creationId xmlns:p14="http://schemas.microsoft.com/office/powerpoint/2010/main" val="403535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2</a:t>
            </a:fld>
            <a:endParaRPr lang="en-US"/>
          </a:p>
        </p:txBody>
      </p:sp>
    </p:spTree>
    <p:extLst>
      <p:ext uri="{BB962C8B-B14F-4D97-AF65-F5344CB8AC3E}">
        <p14:creationId xmlns:p14="http://schemas.microsoft.com/office/powerpoint/2010/main" val="512786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20</a:t>
            </a:fld>
            <a:endParaRPr lang="en-US"/>
          </a:p>
        </p:txBody>
      </p:sp>
    </p:spTree>
    <p:extLst>
      <p:ext uri="{BB962C8B-B14F-4D97-AF65-F5344CB8AC3E}">
        <p14:creationId xmlns:p14="http://schemas.microsoft.com/office/powerpoint/2010/main" val="630523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21</a:t>
            </a:fld>
            <a:endParaRPr lang="en-US"/>
          </a:p>
        </p:txBody>
      </p:sp>
    </p:spTree>
    <p:extLst>
      <p:ext uri="{BB962C8B-B14F-4D97-AF65-F5344CB8AC3E}">
        <p14:creationId xmlns:p14="http://schemas.microsoft.com/office/powerpoint/2010/main" val="3746267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22</a:t>
            </a:fld>
            <a:endParaRPr lang="en-US"/>
          </a:p>
        </p:txBody>
      </p:sp>
    </p:spTree>
    <p:extLst>
      <p:ext uri="{BB962C8B-B14F-4D97-AF65-F5344CB8AC3E}">
        <p14:creationId xmlns:p14="http://schemas.microsoft.com/office/powerpoint/2010/main" val="50032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23</a:t>
            </a:fld>
            <a:endParaRPr lang="en-US"/>
          </a:p>
        </p:txBody>
      </p:sp>
    </p:spTree>
    <p:extLst>
      <p:ext uri="{BB962C8B-B14F-4D97-AF65-F5344CB8AC3E}">
        <p14:creationId xmlns:p14="http://schemas.microsoft.com/office/powerpoint/2010/main" val="3107913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24</a:t>
            </a:fld>
            <a:endParaRPr lang="en-US"/>
          </a:p>
        </p:txBody>
      </p:sp>
    </p:spTree>
    <p:extLst>
      <p:ext uri="{BB962C8B-B14F-4D97-AF65-F5344CB8AC3E}">
        <p14:creationId xmlns:p14="http://schemas.microsoft.com/office/powerpoint/2010/main" val="1605646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25</a:t>
            </a:fld>
            <a:endParaRPr lang="en-US"/>
          </a:p>
        </p:txBody>
      </p:sp>
    </p:spTree>
    <p:extLst>
      <p:ext uri="{BB962C8B-B14F-4D97-AF65-F5344CB8AC3E}">
        <p14:creationId xmlns:p14="http://schemas.microsoft.com/office/powerpoint/2010/main" val="117228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26</a:t>
            </a:fld>
            <a:endParaRPr lang="en-US"/>
          </a:p>
        </p:txBody>
      </p:sp>
    </p:spTree>
    <p:extLst>
      <p:ext uri="{BB962C8B-B14F-4D97-AF65-F5344CB8AC3E}">
        <p14:creationId xmlns:p14="http://schemas.microsoft.com/office/powerpoint/2010/main" val="1117529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27</a:t>
            </a:fld>
            <a:endParaRPr lang="en-US"/>
          </a:p>
        </p:txBody>
      </p:sp>
    </p:spTree>
    <p:extLst>
      <p:ext uri="{BB962C8B-B14F-4D97-AF65-F5344CB8AC3E}">
        <p14:creationId xmlns:p14="http://schemas.microsoft.com/office/powerpoint/2010/main" val="266956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dirty="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28</a:t>
            </a:fld>
            <a:endParaRPr lang="en-US"/>
          </a:p>
        </p:txBody>
      </p:sp>
    </p:spTree>
    <p:extLst>
      <p:ext uri="{BB962C8B-B14F-4D97-AF65-F5344CB8AC3E}">
        <p14:creationId xmlns:p14="http://schemas.microsoft.com/office/powerpoint/2010/main" val="416809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3</a:t>
            </a:fld>
            <a:endParaRPr lang="en-US"/>
          </a:p>
        </p:txBody>
      </p:sp>
    </p:spTree>
    <p:extLst>
      <p:ext uri="{BB962C8B-B14F-4D97-AF65-F5344CB8AC3E}">
        <p14:creationId xmlns:p14="http://schemas.microsoft.com/office/powerpoint/2010/main" val="194790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endParaRPr lang="en-US" sz="1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4</a:t>
            </a:fld>
            <a:endParaRPr lang="en-US"/>
          </a:p>
        </p:txBody>
      </p:sp>
    </p:spTree>
    <p:extLst>
      <p:ext uri="{BB962C8B-B14F-4D97-AF65-F5344CB8AC3E}">
        <p14:creationId xmlns:p14="http://schemas.microsoft.com/office/powerpoint/2010/main" val="122741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endParaRPr lang="en-US" sz="1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5</a:t>
            </a:fld>
            <a:endParaRPr lang="en-US"/>
          </a:p>
        </p:txBody>
      </p:sp>
    </p:spTree>
    <p:extLst>
      <p:ext uri="{BB962C8B-B14F-4D97-AF65-F5344CB8AC3E}">
        <p14:creationId xmlns:p14="http://schemas.microsoft.com/office/powerpoint/2010/main" val="353384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6</a:t>
            </a:fld>
            <a:endParaRPr lang="en-US"/>
          </a:p>
        </p:txBody>
      </p:sp>
    </p:spTree>
    <p:extLst>
      <p:ext uri="{BB962C8B-B14F-4D97-AF65-F5344CB8AC3E}">
        <p14:creationId xmlns:p14="http://schemas.microsoft.com/office/powerpoint/2010/main" val="187245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7</a:t>
            </a:fld>
            <a:endParaRPr lang="en-US"/>
          </a:p>
        </p:txBody>
      </p:sp>
    </p:spTree>
    <p:extLst>
      <p:ext uri="{BB962C8B-B14F-4D97-AF65-F5344CB8AC3E}">
        <p14:creationId xmlns:p14="http://schemas.microsoft.com/office/powerpoint/2010/main" val="387635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8</a:t>
            </a:fld>
            <a:endParaRPr lang="en-US"/>
          </a:p>
        </p:txBody>
      </p:sp>
    </p:spTree>
    <p:extLst>
      <p:ext uri="{BB962C8B-B14F-4D97-AF65-F5344CB8AC3E}">
        <p14:creationId xmlns:p14="http://schemas.microsoft.com/office/powerpoint/2010/main" val="1553612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vi-VN" b="0" i="0">
              <a:solidFill>
                <a:srgbClr val="333333"/>
              </a:solidFill>
              <a:effectLst/>
              <a:latin typeface="Open Sans" panose="020B0606030504020204" pitchFamily="34" charset="0"/>
              <a:ea typeface="Open Sans"/>
              <a:cs typeface="Open Sans"/>
            </a:endParaRPr>
          </a:p>
        </p:txBody>
      </p:sp>
      <p:sp>
        <p:nvSpPr>
          <p:cNvPr id="4" name="Slide Number Placeholder 3"/>
          <p:cNvSpPr>
            <a:spLocks noGrp="1"/>
          </p:cNvSpPr>
          <p:nvPr>
            <p:ph type="sldNum" sz="quarter" idx="5"/>
          </p:nvPr>
        </p:nvSpPr>
        <p:spPr/>
        <p:txBody>
          <a:bodyPr/>
          <a:lstStyle/>
          <a:p>
            <a:fld id="{0214633B-F93B-4208-A287-D690BABE2CCF}" type="slidenum">
              <a:rPr lang="en-US" smtClean="0"/>
              <a:t>9</a:t>
            </a:fld>
            <a:endParaRPr lang="en-US"/>
          </a:p>
        </p:txBody>
      </p:sp>
    </p:spTree>
    <p:extLst>
      <p:ext uri="{BB962C8B-B14F-4D97-AF65-F5344CB8AC3E}">
        <p14:creationId xmlns:p14="http://schemas.microsoft.com/office/powerpoint/2010/main" val="160929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2BAE4-EF96-401E-9835-FEF9D1E36FF4}" type="datetime1">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1AC6C-1BC6-47FA-9DC8-070F2A5615A2}" type="datetime1">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6F4F4-7454-4D5D-B0E5-ADD7BEA612DE}" type="datetime1">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a:solidFill>
                  <a:schemeClr val="bg1"/>
                </a:solidFill>
                <a:latin typeface="Arial Nova Cond" panose="020B0506020202020204" pitchFamily="34" charset="0"/>
              </a:rPr>
              <a:t>University of Information Technology (UIT), VNU-HCM</a:t>
            </a:r>
            <a:endParaRPr sz="1200" b="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94522"/>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4000">
                <a:solidFill>
                  <a:schemeClr val="accent5">
                    <a:lumMod val="75000"/>
                  </a:schemeClr>
                </a:solidFill>
                <a:latin typeface="Arial" panose="020B0604020202020204" pitchFamily="34" charset="0"/>
                <a:cs typeface="Arial" panose="020B0604020202020204" pitchFamily="34" charset="0"/>
              </a:defRPr>
            </a:lvl1pPr>
          </a:lstStyle>
          <a:p>
            <a:r>
              <a:rPr lang="en-US"/>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a:p>
        </p:txBody>
      </p:sp>
      <p:pic>
        <p:nvPicPr>
          <p:cNvPr id="10" name="Picture 9" descr="A picture containing object, clock&#10;&#10;Description automatically generated">
            <a:extLst>
              <a:ext uri="{FF2B5EF4-FFF2-40B4-BE49-F238E27FC236}">
                <a16:creationId xmlns:a16="http://schemas.microsoft.com/office/drawing/2014/main" id="{D47A60E3-3D29-46FE-AB63-A695505C87E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384018" y="31224"/>
            <a:ext cx="728362"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F8B556-B1D1-491C-89AB-66731DCC77DE}" type="datetime1">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D88C-F643-4BA5-9C82-72FA2262C860}" type="datetime1">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9ABF0-587C-4552-A769-0D8B5734B185}" type="datetime1">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6/10/2024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rotWithShape="1">
          <a:blip r:embed="rId3">
            <a:extLst>
              <a:ext uri="{28A0092B-C50C-407E-A947-70E740481C1C}">
                <a14:useLocalDpi xmlns:a14="http://schemas.microsoft.com/office/drawing/2010/main" val="0"/>
              </a:ext>
            </a:extLst>
          </a:blip>
          <a:srcRect t="7732" b="7732"/>
          <a:stretch/>
        </p:blipFill>
        <p:spPr>
          <a:xfrm>
            <a:off x="0" y="698731"/>
            <a:ext cx="9144000" cy="5151357"/>
          </a:xfrm>
          <a:prstGeom prst="rect">
            <a:avLst/>
          </a:prstGeom>
        </p:spPr>
      </p:pic>
      <p:grpSp>
        <p:nvGrpSpPr>
          <p:cNvPr id="6" name="Group 5">
            <a:extLst>
              <a:ext uri="{FF2B5EF4-FFF2-40B4-BE49-F238E27FC236}">
                <a16:creationId xmlns:a16="http://schemas.microsoft.com/office/drawing/2014/main" id="{793FF1EC-598A-4285-B0F2-7876C0278B4B}"/>
              </a:ext>
            </a:extLst>
          </p:cNvPr>
          <p:cNvGrpSpPr/>
          <p:nvPr/>
        </p:nvGrpSpPr>
        <p:grpSpPr>
          <a:xfrm>
            <a:off x="-98446" y="-39099"/>
            <a:ext cx="9232601" cy="704228"/>
            <a:chOff x="1228555" y="34408"/>
            <a:chExt cx="10836698" cy="811438"/>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199515"/>
              <a:r>
                <a:rPr lang="en-US" sz="1600" b="1" err="1">
                  <a:solidFill>
                    <a:schemeClr val="bg1"/>
                  </a:solidFill>
                  <a:latin typeface="Elle Futura"/>
                </a:rPr>
                <a:t>Trường</a:t>
              </a:r>
              <a:r>
                <a:rPr lang="en-US" sz="1600" b="1">
                  <a:solidFill>
                    <a:schemeClr val="bg1"/>
                  </a:solidFill>
                  <a:latin typeface="Elle Futura"/>
                </a:rPr>
                <a:t>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Công</a:t>
              </a:r>
              <a:r>
                <a:rPr lang="en-US" sz="1600" b="1">
                  <a:solidFill>
                    <a:schemeClr val="bg1"/>
                  </a:solidFill>
                  <a:latin typeface="Elle Futura"/>
                </a:rPr>
                <a:t> </a:t>
              </a:r>
              <a:r>
                <a:rPr lang="en-US" sz="1600" b="1" err="1">
                  <a:solidFill>
                    <a:schemeClr val="bg1"/>
                  </a:solidFill>
                  <a:latin typeface="Elle Futura"/>
                </a:rPr>
                <a:t>nghệ</a:t>
              </a:r>
              <a:r>
                <a:rPr lang="en-US" sz="1600" b="1">
                  <a:solidFill>
                    <a:schemeClr val="bg1"/>
                  </a:solidFill>
                  <a:latin typeface="Elle Futura"/>
                </a:rPr>
                <a:t> Thông tin –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Quốc</a:t>
              </a:r>
              <a:r>
                <a:rPr lang="en-US" sz="1600" b="1">
                  <a:solidFill>
                    <a:schemeClr val="bg1"/>
                  </a:solidFill>
                  <a:latin typeface="Elle Futura"/>
                </a:rPr>
                <a:t> </a:t>
              </a:r>
              <a:r>
                <a:rPr lang="en-US" sz="1600" b="1" err="1">
                  <a:solidFill>
                    <a:schemeClr val="bg1"/>
                  </a:solidFill>
                  <a:latin typeface="Elle Futura"/>
                </a:rPr>
                <a:t>gia</a:t>
              </a:r>
              <a:r>
                <a:rPr lang="en-US" sz="1600" b="1">
                  <a:solidFill>
                    <a:schemeClr val="bg1"/>
                  </a:solidFill>
                  <a:latin typeface="Elle Futura"/>
                </a:rPr>
                <a:t> Tp. </a:t>
              </a:r>
              <a:r>
                <a:rPr lang="en-US" sz="1600" b="1" err="1">
                  <a:solidFill>
                    <a:schemeClr val="bg1"/>
                  </a:solidFill>
                  <a:latin typeface="Elle Futura"/>
                </a:rPr>
                <a:t>Hồ</a:t>
              </a:r>
              <a:r>
                <a:rPr lang="en-US" sz="1600" b="1">
                  <a:solidFill>
                    <a:schemeClr val="bg1"/>
                  </a:solidFill>
                  <a:latin typeface="Elle Futura"/>
                </a:rPr>
                <a:t> Chí Minh</a:t>
              </a:r>
              <a:endParaRPr lang="vi-VN" sz="1600" b="1">
                <a:solidFill>
                  <a:schemeClr val="bg1"/>
                </a:solidFill>
                <a:latin typeface="Arial"/>
                <a:ea typeface="Calibri"/>
                <a:cs typeface="Calibri"/>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370573" y="61849"/>
            <a:ext cx="8773429" cy="6201224"/>
            <a:chOff x="592499" y="-1324271"/>
            <a:chExt cx="10149078" cy="8268298"/>
          </a:xfrm>
        </p:grpSpPr>
        <p:sp>
          <p:nvSpPr>
            <p:cNvPr id="107" name="Google Shape;107;p1"/>
            <p:cNvSpPr/>
            <p:nvPr/>
          </p:nvSpPr>
          <p:spPr>
            <a:xfrm>
              <a:off x="1750484" y="4018885"/>
              <a:ext cx="8991093" cy="2925142"/>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736" algn="r"/>
              <a:endParaRPr sz="1200" dirty="0">
                <a:solidFill>
                  <a:schemeClr val="lt1"/>
                </a:solidFill>
              </a:endParaRPr>
            </a:p>
            <a:p>
              <a:pPr marL="210736" algn="r"/>
              <a:r>
                <a:rPr lang="en-US" i="1" dirty="0" err="1">
                  <a:solidFill>
                    <a:schemeClr val="lt1"/>
                  </a:solidFill>
                </a:rPr>
                <a:t>Nhóm</a:t>
              </a:r>
              <a:r>
                <a:rPr lang="en-US" i="1" dirty="0">
                  <a:solidFill>
                    <a:schemeClr val="lt1"/>
                  </a:solidFill>
                </a:rPr>
                <a:t> </a:t>
              </a:r>
              <a:r>
                <a:rPr lang="en-US" i="1" dirty="0" err="1">
                  <a:solidFill>
                    <a:schemeClr val="lt1"/>
                  </a:solidFill>
                </a:rPr>
                <a:t>G17</a:t>
              </a:r>
              <a:endParaRPr lang="en-US" i="1" dirty="0">
                <a:solidFill>
                  <a:schemeClr val="lt1"/>
                </a:solidFill>
              </a:endParaRPr>
            </a:p>
            <a:p>
              <a:pPr marL="210736" algn="r"/>
              <a:r>
                <a:rPr lang="en-US" sz="1200" i="1" dirty="0">
                  <a:solidFill>
                    <a:schemeClr val="lt1"/>
                  </a:solidFill>
                </a:rPr>
                <a:t>University of Information Technology, VNU-HCM, Vietnam</a:t>
              </a:r>
              <a:endParaRPr sz="1350" dirty="0"/>
            </a:p>
          </p:txBody>
        </p:sp>
        <p:cxnSp>
          <p:nvCxnSpPr>
            <p:cNvPr id="108" name="Google Shape;108;p1"/>
            <p:cNvCxnSpPr>
              <a:cxnSpLocks/>
            </p:cNvCxnSpPr>
            <p:nvPr/>
          </p:nvCxnSpPr>
          <p:spPr>
            <a:xfrm>
              <a:off x="3182175" y="5840393"/>
              <a:ext cx="7474167"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592499" y="-1324271"/>
              <a:ext cx="886516" cy="8491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id="{75409049-75FB-4C59-970D-160988C53188}"/>
                </a:ext>
              </a:extLst>
            </p:cNvPr>
            <p:cNvSpPr/>
            <p:nvPr/>
          </p:nvSpPr>
          <p:spPr>
            <a:xfrm>
              <a:off x="2590379" y="4576866"/>
              <a:ext cx="8151196" cy="1241761"/>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736" algn="r"/>
              <a:endParaRPr lang="en-US" b="1">
                <a:solidFill>
                  <a:schemeClr val="bg1"/>
                </a:solidFill>
                <a:latin typeface="UTM Copperplate" panose="02040603050506020204" pitchFamily="18" charset="0"/>
                <a:ea typeface="Adobe Fangsong Std R" panose="02020400000000000000" pitchFamily="18" charset="-128"/>
                <a:cs typeface="Adobe Hebrew" panose="02040503050201020203" pitchFamily="18" charset="-79"/>
              </a:endParaRPr>
            </a:p>
          </p:txBody>
        </p:sp>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a:p>
        </p:txBody>
      </p:sp>
      <p:pic>
        <p:nvPicPr>
          <p:cNvPr id="15" name="Picture 14" descr="A picture containing object, clock&#10;&#10;Description automatically generated">
            <a:extLst>
              <a:ext uri="{FF2B5EF4-FFF2-40B4-BE49-F238E27FC236}">
                <a16:creationId xmlns:a16="http://schemas.microsoft.com/office/drawing/2014/main" id="{70514A20-AAE6-4C0B-BD55-D79A9292B1C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643245" y="4874720"/>
            <a:ext cx="825533" cy="825533"/>
          </a:xfrm>
          <a:prstGeom prst="rect">
            <a:avLst/>
          </a:prstGeom>
        </p:spPr>
      </p:pic>
      <p:sp>
        <p:nvSpPr>
          <p:cNvPr id="10" name="TextBox 9">
            <a:extLst>
              <a:ext uri="{FF2B5EF4-FFF2-40B4-BE49-F238E27FC236}">
                <a16:creationId xmlns:a16="http://schemas.microsoft.com/office/drawing/2014/main" id="{1E1A0C2B-1BCE-5497-21CC-8C7D11E7AE48}"/>
              </a:ext>
            </a:extLst>
          </p:cNvPr>
          <p:cNvSpPr txBox="1"/>
          <p:nvPr/>
        </p:nvSpPr>
        <p:spPr>
          <a:xfrm>
            <a:off x="4343080" y="4138876"/>
            <a:ext cx="4953320" cy="923330"/>
          </a:xfrm>
          <a:prstGeom prst="rect">
            <a:avLst/>
          </a:prstGeom>
          <a:noFill/>
        </p:spPr>
        <p:txBody>
          <a:bodyPr wrap="square">
            <a:spAutoFit/>
          </a:bodyPr>
          <a:lstStyle/>
          <a:p>
            <a:r>
              <a:rPr lang="en-US" b="1" dirty="0">
                <a:solidFill>
                  <a:schemeClr val="bg1"/>
                </a:solidFill>
                <a:latin typeface="UTM Neo Sans Intel" panose="02040603050506020204"/>
              </a:rPr>
              <a:t>Hồ Ngọc Thiện</a:t>
            </a:r>
            <a:r>
              <a:rPr lang="vi-VN" b="1" dirty="0">
                <a:solidFill>
                  <a:schemeClr val="bg1"/>
                </a:solidFill>
                <a:latin typeface="UTM Neo Sans Intel" panose="02040603050506020204"/>
              </a:rPr>
              <a:t>	</a:t>
            </a:r>
            <a:r>
              <a:rPr lang="en-US" b="1" dirty="0">
                <a:solidFill>
                  <a:schemeClr val="bg1"/>
                </a:solidFill>
                <a:latin typeface="UTM Neo Sans Intel" panose="02040603050506020204"/>
              </a:rPr>
              <a:t>	       21522620</a:t>
            </a:r>
            <a:r>
              <a:rPr lang="vi-VN" b="1" dirty="0">
                <a:solidFill>
                  <a:schemeClr val="bg1"/>
                </a:solidFill>
                <a:latin typeface="UTM Neo Sans Intel" panose="02040603050506020204"/>
              </a:rPr>
              <a:t>		 </a:t>
            </a:r>
          </a:p>
          <a:p>
            <a:r>
              <a:rPr lang="vi-VN" b="1" dirty="0">
                <a:solidFill>
                  <a:schemeClr val="bg1"/>
                </a:solidFill>
                <a:latin typeface="UTM Neo Sans Intel" panose="02040603050506020204"/>
              </a:rPr>
              <a:t>Dương Phú Cường	</a:t>
            </a:r>
            <a:r>
              <a:rPr lang="en-US" b="1" dirty="0">
                <a:solidFill>
                  <a:schemeClr val="bg1"/>
                </a:solidFill>
                <a:latin typeface="UTM Neo Sans Intel" panose="02040603050506020204"/>
              </a:rPr>
              <a:t>	       </a:t>
            </a:r>
            <a:r>
              <a:rPr lang="vi-VN" b="1" dirty="0">
                <a:solidFill>
                  <a:schemeClr val="bg1"/>
                </a:solidFill>
                <a:latin typeface="UTM Neo Sans Intel" panose="02040603050506020204"/>
              </a:rPr>
              <a:t>21521900		 </a:t>
            </a:r>
            <a:endParaRPr lang="en-US" b="1" dirty="0">
              <a:solidFill>
                <a:schemeClr val="bg1"/>
              </a:solidFill>
              <a:latin typeface="UTM Neo Sans Intel" panose="02040603050506020204"/>
            </a:endParaRPr>
          </a:p>
          <a:p>
            <a:r>
              <a:rPr lang="en-US" b="1" dirty="0">
                <a:solidFill>
                  <a:schemeClr val="bg1"/>
                </a:solidFill>
                <a:latin typeface="UTM Neo Sans Intel" panose="02040603050506020204"/>
              </a:rPr>
              <a:t>Chu </a:t>
            </a:r>
            <a:r>
              <a:rPr lang="en-US" b="1" dirty="0" err="1">
                <a:solidFill>
                  <a:schemeClr val="bg1"/>
                </a:solidFill>
                <a:latin typeface="UTM Neo Sans Intel" panose="02040603050506020204"/>
              </a:rPr>
              <a:t>Nguyễn</a:t>
            </a:r>
            <a:r>
              <a:rPr lang="en-US" b="1" dirty="0">
                <a:solidFill>
                  <a:schemeClr val="bg1"/>
                </a:solidFill>
                <a:latin typeface="UTM Neo Sans Intel" panose="02040603050506020204"/>
              </a:rPr>
              <a:t> Hoàng </a:t>
            </a:r>
            <a:r>
              <a:rPr lang="en-US" b="1" dirty="0" err="1">
                <a:solidFill>
                  <a:schemeClr val="bg1"/>
                </a:solidFill>
                <a:latin typeface="UTM Neo Sans Intel" panose="02040603050506020204"/>
              </a:rPr>
              <a:t>Phương</a:t>
            </a:r>
            <a:r>
              <a:rPr lang="en-US" b="1" dirty="0">
                <a:solidFill>
                  <a:schemeClr val="bg1"/>
                </a:solidFill>
                <a:latin typeface="UTM Neo Sans Intel" panose="02040603050506020204"/>
              </a:rPr>
              <a:t> 21522483</a:t>
            </a:r>
            <a:endParaRPr lang="vi-VN" b="1" dirty="0">
              <a:solidFill>
                <a:schemeClr val="bg1"/>
              </a:solidFill>
              <a:latin typeface="UTM Neo Sans Intel" panose="02040603050506020204"/>
            </a:endParaRPr>
          </a:p>
        </p:txBody>
      </p:sp>
      <p:sp>
        <p:nvSpPr>
          <p:cNvPr id="8" name="Google Shape;106;p1">
            <a:extLst>
              <a:ext uri="{FF2B5EF4-FFF2-40B4-BE49-F238E27FC236}">
                <a16:creationId xmlns:a16="http://schemas.microsoft.com/office/drawing/2014/main" id="{8A279562-8DA8-C9AE-8326-1578022BEC66}"/>
              </a:ext>
            </a:extLst>
          </p:cNvPr>
          <p:cNvSpPr/>
          <p:nvPr/>
        </p:nvSpPr>
        <p:spPr>
          <a:xfrm>
            <a:off x="-19692" y="1453011"/>
            <a:ext cx="9153847" cy="1934593"/>
          </a:xfrm>
          <a:prstGeom prst="rect">
            <a:avLst/>
          </a:prstGeom>
          <a:solidFill>
            <a:srgbClr val="002060">
              <a:alpha val="83000"/>
            </a:srgbClr>
          </a:solidFill>
          <a:ln w="12700" cap="flat" cmpd="sng">
            <a:noFill/>
            <a:prstDash val="solid"/>
            <a:miter lim="800000"/>
            <a:headEnd type="none" w="sm" len="sm"/>
            <a:tailEnd type="none" w="sm" len="sm"/>
          </a:ln>
        </p:spPr>
        <p:txBody>
          <a:bodyPr spcFirstLastPara="1" wrap="square" lIns="137156" tIns="68569" rIns="137156" bIns="68569" anchor="ctr" anchorCtr="0">
            <a:noAutofit/>
          </a:bodyPr>
          <a:lstStyle/>
          <a:p>
            <a:pPr algn="ctr"/>
            <a:r>
              <a:rPr lang="en-US" sz="2600" b="1" dirty="0">
                <a:solidFill>
                  <a:srgbClr val="F2F2F2"/>
                </a:solidFill>
              </a:rPr>
              <a:t>BÁO CÁO ĐỒ ÁN MÔN HỌC</a:t>
            </a:r>
          </a:p>
          <a:p>
            <a:pPr algn="ctr"/>
            <a:r>
              <a:rPr lang="en-US" sz="2000" b="1" dirty="0">
                <a:solidFill>
                  <a:srgbClr val="F2F2F2"/>
                </a:solidFill>
              </a:rPr>
              <a:t>GVHD: PHAN THẾ DUY </a:t>
            </a:r>
          </a:p>
          <a:p>
            <a:pPr algn="ctr"/>
            <a:r>
              <a:rPr lang="en-US" sz="2600" b="1" dirty="0">
                <a:solidFill>
                  <a:srgbClr val="F2F2F2"/>
                </a:solidFill>
              </a:rPr>
              <a:t>Topic CK17: Machine Learning for Code Vulnerability Detection</a:t>
            </a:r>
            <a:endParaRPr lang="en-US" sz="2600" b="1" dirty="0">
              <a:solidFill>
                <a:srgbClr val="F2F2F2"/>
              </a:solidFill>
              <a:ea typeface="Calibri"/>
              <a:cs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10</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291865" y="967288"/>
            <a:ext cx="7526374" cy="553998"/>
          </a:xfrm>
          <a:prstGeom prst="rect">
            <a:avLst/>
          </a:prstGeom>
          <a:noFill/>
        </p:spPr>
        <p:txBody>
          <a:bodyPr wrap="square">
            <a:spAutoFit/>
          </a:bodyPr>
          <a:lstStyle/>
          <a:p>
            <a:r>
              <a:rPr lang="en-US" sz="3000" b="1" dirty="0" err="1">
                <a:latin typeface="Arial" panose="020B0604020202020204" pitchFamily="34" charset="0"/>
                <a:cs typeface="Arial" panose="020B0604020202020204" pitchFamily="34" charset="0"/>
              </a:rPr>
              <a:t>Joern</a:t>
            </a:r>
            <a:endParaRPr lang="en-US" sz="3000" b="1" dirty="0">
              <a:latin typeface="Arial" panose="020B0604020202020204" pitchFamily="34" charset="0"/>
              <a:cs typeface="Arial" panose="020B0604020202020204" pitchFamily="34" charset="0"/>
            </a:endParaRP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75380" y="1788738"/>
            <a:ext cx="8788859" cy="1938992"/>
          </a:xfrm>
          <a:prstGeom prst="rect">
            <a:avLst/>
          </a:prstGeom>
          <a:noFill/>
        </p:spPr>
        <p:txBody>
          <a:bodyPr wrap="square">
            <a:spAutoFit/>
          </a:bodyPr>
          <a:lstStyle/>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Joern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nguồn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CPG (Code Property Graph) – bao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a:t>
            </a:r>
            <a:r>
              <a:rPr lang="en-US" sz="2400" dirty="0" err="1">
                <a:latin typeface="Arial" panose="020B0604020202020204" pitchFamily="34" charset="0"/>
                <a:cs typeface="Arial" panose="020B0604020202020204" pitchFamily="34" charset="0"/>
                <a:sym typeface="Wingdings" panose="05000000000000000000" pitchFamily="2" charset="2"/>
              </a:rPr>
              <a:t>j</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node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j. Sau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ra</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84562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11</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7526374" cy="553998"/>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CFG (Control Flow Graph)</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100935" y="1971617"/>
            <a:ext cx="8788859" cy="1938992"/>
          </a:xfrm>
          <a:prstGeom prst="rect">
            <a:avLst/>
          </a:prstGeom>
          <a:noFill/>
        </p:spPr>
        <p:txBody>
          <a:bodyPr wrap="square">
            <a:spAutoFit/>
          </a:bodyPr>
          <a:lstStyle/>
          <a:p>
            <a:pPr marL="45085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CFG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a:t>
            </a:r>
            <a:r>
              <a:rPr lang="en-US" sz="2400" dirty="0">
                <a:latin typeface="Arial" panose="020B0604020202020204" pitchFamily="34" charset="0"/>
                <a:cs typeface="Arial" panose="020B0604020202020204" pitchFamily="34" charset="0"/>
              </a:rPr>
              <a:t> qua.</a:t>
            </a: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chứa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endParaRPr lang="en-US" sz="2400" dirty="0">
              <a:latin typeface="Arial" panose="020B0604020202020204" pitchFamily="34" charset="0"/>
              <a:cs typeface="Arial" panose="020B0604020202020204" pitchFamily="34" charset="0"/>
            </a:endParaRP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endParaRPr lang="en-US" sz="2400" dirty="0">
              <a:latin typeface="Arial" panose="020B0604020202020204" pitchFamily="34" charset="0"/>
              <a:cs typeface="Arial" panose="020B0604020202020204" pitchFamily="34" charset="0"/>
            </a:endParaRPr>
          </a:p>
          <a:p>
            <a:pPr marL="107950"/>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11048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12</a:t>
            </a:fld>
            <a:endParaRPr lang="en-US"/>
          </a:p>
        </p:txBody>
      </p:sp>
      <p:sp>
        <p:nvSpPr>
          <p:cNvPr id="3" name="AutoShape 2" descr="Figure 8 from Control flow graphs and code coverage | Semantic Scholar">
            <a:extLst>
              <a:ext uri="{FF2B5EF4-FFF2-40B4-BE49-F238E27FC236}">
                <a16:creationId xmlns:a16="http://schemas.microsoft.com/office/drawing/2014/main" id="{2C2557FD-C881-8846-A29D-AB98FAA2BFA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igure 8 from Control flow graphs and code coverage | Semantic Scholar">
            <a:extLst>
              <a:ext uri="{FF2B5EF4-FFF2-40B4-BE49-F238E27FC236}">
                <a16:creationId xmlns:a16="http://schemas.microsoft.com/office/drawing/2014/main" id="{D62306F9-6388-426E-0721-65260367682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BAC0B25-C2CD-FC9D-03DA-3E03DD0E557D}"/>
              </a:ext>
            </a:extLst>
          </p:cNvPr>
          <p:cNvPicPr>
            <a:picLocks noChangeAspect="1"/>
          </p:cNvPicPr>
          <p:nvPr/>
        </p:nvPicPr>
        <p:blipFill>
          <a:blip r:embed="rId3"/>
          <a:stretch>
            <a:fillRect/>
          </a:stretch>
        </p:blipFill>
        <p:spPr>
          <a:xfrm>
            <a:off x="363548" y="1335820"/>
            <a:ext cx="8201086" cy="4079018"/>
          </a:xfrm>
          <a:prstGeom prst="rect">
            <a:avLst/>
          </a:prstGeom>
        </p:spPr>
      </p:pic>
    </p:spTree>
    <p:extLst>
      <p:ext uri="{BB962C8B-B14F-4D97-AF65-F5344CB8AC3E}">
        <p14:creationId xmlns:p14="http://schemas.microsoft.com/office/powerpoint/2010/main" val="1296830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13</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7526374" cy="553998"/>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DFG (Data Flow Graph)</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71227" y="2329955"/>
            <a:ext cx="8788859" cy="1938992"/>
          </a:xfrm>
          <a:prstGeom prst="rect">
            <a:avLst/>
          </a:prstGeom>
          <a:noFill/>
        </p:spPr>
        <p:txBody>
          <a:bodyPr wrap="square">
            <a:spAutoFit/>
          </a:bodyPr>
          <a:lstStyle/>
          <a:p>
            <a:pPr marL="45085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DFG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a:t>
            </a: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endParaRPr lang="en-US" sz="2400" dirty="0">
              <a:latin typeface="Arial" panose="020B0604020202020204" pitchFamily="34" charset="0"/>
              <a:cs typeface="Arial" panose="020B0604020202020204" pitchFamily="34" charset="0"/>
            </a:endParaRP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771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14</a:t>
            </a:fld>
            <a:endParaRPr lang="en-US"/>
          </a:p>
        </p:txBody>
      </p:sp>
      <p:pic>
        <p:nvPicPr>
          <p:cNvPr id="5" name="Picture 4">
            <a:extLst>
              <a:ext uri="{FF2B5EF4-FFF2-40B4-BE49-F238E27FC236}">
                <a16:creationId xmlns:a16="http://schemas.microsoft.com/office/drawing/2014/main" id="{2B60A8E2-2A23-78B6-D915-DC890FD3162F}"/>
              </a:ext>
            </a:extLst>
          </p:cNvPr>
          <p:cNvPicPr>
            <a:picLocks noChangeAspect="1"/>
          </p:cNvPicPr>
          <p:nvPr/>
        </p:nvPicPr>
        <p:blipFill>
          <a:blip r:embed="rId3"/>
          <a:stretch>
            <a:fillRect/>
          </a:stretch>
        </p:blipFill>
        <p:spPr>
          <a:xfrm>
            <a:off x="90433" y="1142629"/>
            <a:ext cx="1921247" cy="2286371"/>
          </a:xfrm>
          <a:prstGeom prst="rect">
            <a:avLst/>
          </a:prstGeom>
        </p:spPr>
      </p:pic>
      <p:pic>
        <p:nvPicPr>
          <p:cNvPr id="9" name="Picture 8">
            <a:extLst>
              <a:ext uri="{FF2B5EF4-FFF2-40B4-BE49-F238E27FC236}">
                <a16:creationId xmlns:a16="http://schemas.microsoft.com/office/drawing/2014/main" id="{909A4FDB-207B-7A4B-16AD-323D74F2F42C}"/>
              </a:ext>
            </a:extLst>
          </p:cNvPr>
          <p:cNvPicPr>
            <a:picLocks noChangeAspect="1"/>
          </p:cNvPicPr>
          <p:nvPr/>
        </p:nvPicPr>
        <p:blipFill>
          <a:blip r:embed="rId4"/>
          <a:stretch>
            <a:fillRect/>
          </a:stretch>
        </p:blipFill>
        <p:spPr>
          <a:xfrm>
            <a:off x="2879723" y="880043"/>
            <a:ext cx="5767808" cy="5603828"/>
          </a:xfrm>
          <a:prstGeom prst="rect">
            <a:avLst/>
          </a:prstGeom>
        </p:spPr>
      </p:pic>
    </p:spTree>
    <p:extLst>
      <p:ext uri="{BB962C8B-B14F-4D97-AF65-F5344CB8AC3E}">
        <p14:creationId xmlns:p14="http://schemas.microsoft.com/office/powerpoint/2010/main" val="273835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15</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7526374" cy="553998"/>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Tree-sitter-c</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0" y="2228953"/>
            <a:ext cx="8788859" cy="2677656"/>
          </a:xfrm>
          <a:prstGeom prst="rect">
            <a:avLst/>
          </a:prstGeom>
          <a:noFill/>
        </p:spPr>
        <p:txBody>
          <a:bodyPr wrap="square">
            <a:spAutoFit/>
          </a:bodyPr>
          <a:lstStyle/>
          <a:p>
            <a:pPr marL="450850" indent="-342900">
              <a:buFont typeface="Arial" panose="020B0604020202020204" pitchFamily="34" charset="0"/>
              <a:buChar char="•"/>
            </a:pPr>
            <a:r>
              <a:rPr lang="vi-VN" sz="2400" dirty="0">
                <a:latin typeface="Arial" panose="020B0604020202020204" pitchFamily="34" charset="0"/>
                <a:cs typeface="Arial" panose="020B0604020202020204" pitchFamily="34" charset="0"/>
              </a:rPr>
              <a:t>Tree-sitter là một công cụ tạo trình phân tích cú pháp và thư viện phân tích cú pháp gia tăng. Nó có thể xây dựng cây cú pháp cụ thể cho </a:t>
            </a:r>
            <a:r>
              <a:rPr lang="en-US" sz="2400" dirty="0" err="1">
                <a:latin typeface="Arial" panose="020B0604020202020204" pitchFamily="34" charset="0"/>
                <a:cs typeface="Arial" panose="020B0604020202020204" pitchFamily="34" charset="0"/>
              </a:rPr>
              <a:t>mã</a:t>
            </a:r>
            <a:r>
              <a:rPr lang="vi-VN" sz="2400" dirty="0">
                <a:latin typeface="Arial" panose="020B0604020202020204" pitchFamily="34" charset="0"/>
                <a:cs typeface="Arial" panose="020B0604020202020204" pitchFamily="34" charset="0"/>
              </a:rPr>
              <a:t> nguồn và cập nhật cây cú pháp một cách hiệu quả khi </a:t>
            </a:r>
            <a:r>
              <a:rPr lang="en-US" sz="2400" dirty="0" err="1">
                <a:latin typeface="Arial" panose="020B0604020202020204" pitchFamily="34" charset="0"/>
                <a:cs typeface="Arial" panose="020B0604020202020204" pitchFamily="34" charset="0"/>
              </a:rPr>
              <a:t>mã</a:t>
            </a:r>
            <a:r>
              <a:rPr lang="vi-VN" sz="2400" dirty="0">
                <a:latin typeface="Arial" panose="020B0604020202020204" pitchFamily="34" charset="0"/>
                <a:cs typeface="Arial" panose="020B0604020202020204" pitchFamily="34" charset="0"/>
              </a:rPr>
              <a:t> nguồn được chỉnh sửa</a:t>
            </a:r>
            <a:r>
              <a:rPr lang="en-US" sz="2400" dirty="0">
                <a:latin typeface="Arial" panose="020B0604020202020204" pitchFamily="34" charset="0"/>
                <a:cs typeface="Arial" panose="020B0604020202020204" pitchFamily="34" charset="0"/>
              </a:rPr>
              <a:t>.</a:t>
            </a:r>
          </a:p>
          <a:p>
            <a:pPr marL="45085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Trong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cập</a:t>
            </a:r>
            <a:r>
              <a:rPr lang="en-US" sz="2400" dirty="0">
                <a:latin typeface="Arial" panose="020B0604020202020204" pitchFamily="34" charset="0"/>
                <a:cs typeface="Arial" panose="020B0604020202020204" pitchFamily="34" charset="0"/>
              </a:rPr>
              <a:t>, tree-sitter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2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CFG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DFG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ra</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kề</a:t>
            </a:r>
            <a:endParaRPr lang="en-US" sz="2400" dirty="0">
              <a:latin typeface="Arial" panose="020B0604020202020204" pitchFamily="34" charset="0"/>
              <a:cs typeface="Arial" panose="020B0604020202020204" pitchFamily="34" charset="0"/>
            </a:endParaRPr>
          </a:p>
          <a:p>
            <a:pPr marL="107950"/>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609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16</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256010" y="936333"/>
            <a:ext cx="7526374" cy="553998"/>
          </a:xfrm>
          <a:prstGeom prst="rect">
            <a:avLst/>
          </a:prstGeom>
          <a:noFill/>
        </p:spPr>
        <p:txBody>
          <a:bodyPr wrap="square">
            <a:spAutoFit/>
          </a:bodyPr>
          <a:lstStyle/>
          <a:p>
            <a:r>
              <a:rPr lang="en-US" sz="3000" b="1" dirty="0" err="1">
                <a:latin typeface="Arial" panose="020B0604020202020204" pitchFamily="34" charset="0"/>
                <a:cs typeface="Arial" panose="020B0604020202020204" pitchFamily="34" charset="0"/>
              </a:rPr>
              <a:t>MetaPath</a:t>
            </a:r>
            <a:endParaRPr lang="en-US" sz="3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Hộp Văn bản 12">
                <a:extLst>
                  <a:ext uri="{FF2B5EF4-FFF2-40B4-BE49-F238E27FC236}">
                    <a16:creationId xmlns:a16="http://schemas.microsoft.com/office/drawing/2014/main" id="{C3131B9A-CC89-A12F-F229-14487F18AA7B}"/>
                  </a:ext>
                </a:extLst>
              </p:cNvPr>
              <p:cNvSpPr txBox="1"/>
              <p:nvPr/>
            </p:nvSpPr>
            <p:spPr>
              <a:xfrm>
                <a:off x="169946" y="1672069"/>
                <a:ext cx="8788859" cy="3550587"/>
              </a:xfrm>
              <a:prstGeom prst="rect">
                <a:avLst/>
              </a:prstGeom>
              <a:noFill/>
            </p:spPr>
            <p:txBody>
              <a:bodyPr wrap="square">
                <a:spAutoFit/>
              </a:bodyPr>
              <a:lstStyle/>
              <a:p>
                <a:pPr marL="45085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 Path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niệm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node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MetaPath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endParaRPr lang="en-US" sz="2400" dirty="0">
                  <a:latin typeface="Arial" panose="020B0604020202020204" pitchFamily="34" charset="0"/>
                  <a:cs typeface="Arial" panose="020B0604020202020204" pitchFamily="34" charset="0"/>
                </a:endParaRPr>
              </a:p>
              <a:p>
                <a:pPr marL="450850" indent="-342900">
                  <a:buFont typeface="Arial" panose="020B0604020202020204" pitchFamily="34" charset="0"/>
                  <a:buChar char="•"/>
                </a:pPr>
                <a:r>
                  <a:rPr lang="el-GR" sz="2400" b="1" i="1" dirty="0">
                    <a:latin typeface="Arial" panose="020B0604020202020204" pitchFamily="34" charset="0"/>
                    <a:cs typeface="Arial" panose="020B0604020202020204" pitchFamily="34" charset="0"/>
                  </a:rPr>
                  <a:t>θ</a:t>
                </a:r>
                <a:r>
                  <a:rPr lang="en-US" sz="2400" b="1" dirty="0">
                    <a:latin typeface="Arial" panose="020B0604020202020204" pitchFamily="34" charset="0"/>
                    <a:cs typeface="Arial" panose="020B0604020202020204" pitchFamily="34" charset="0"/>
                  </a:rPr>
                  <a:t> = </a:t>
                </a:r>
                <a14:m>
                  <m:oMath xmlns:m="http://schemas.openxmlformats.org/officeDocument/2006/math">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𝑨</m:t>
                        </m:r>
                      </m:e>
                      <m:sub>
                        <m:r>
                          <a:rPr lang="en-US" sz="2400" b="1" i="1" smtClean="0">
                            <a:latin typeface="Cambria Math" panose="02040503050406030204" pitchFamily="18" charset="0"/>
                            <a:cs typeface="Arial" panose="020B0604020202020204" pitchFamily="34" charset="0"/>
                          </a:rPr>
                          <m:t>𝟏</m:t>
                        </m:r>
                      </m:sub>
                    </m:sSub>
                    <m:r>
                      <a:rPr lang="en-US" sz="2400" b="1" i="1" smtClean="0">
                        <a:latin typeface="Cambria Math" panose="02040503050406030204" pitchFamily="18" charset="0"/>
                        <a:cs typeface="Arial" panose="020B0604020202020204" pitchFamily="34" charset="0"/>
                      </a:rPr>
                      <m:t> </m:t>
                    </m:r>
                    <m:groupChr>
                      <m:groupChrPr>
                        <m:chr m:val="→"/>
                        <m:vertJc m:val="bot"/>
                        <m:ctrlPr>
                          <a:rPr lang="en-US" sz="2400" b="1" i="1" smtClean="0">
                            <a:latin typeface="Cambria Math" panose="02040503050406030204" pitchFamily="18" charset="0"/>
                            <a:cs typeface="Arial" panose="020B0604020202020204" pitchFamily="34" charset="0"/>
                          </a:rPr>
                        </m:ctrlPr>
                      </m:groupChrPr>
                      <m:e>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𝑹</m:t>
                            </m:r>
                          </m:e>
                          <m:sub>
                            <m:r>
                              <a:rPr lang="en-US" sz="2400" b="1" i="1" smtClean="0">
                                <a:latin typeface="Cambria Math" panose="02040503050406030204" pitchFamily="18" charset="0"/>
                                <a:cs typeface="Arial" panose="020B0604020202020204" pitchFamily="34" charset="0"/>
                              </a:rPr>
                              <m:t>𝟏</m:t>
                            </m:r>
                          </m:sub>
                        </m:sSub>
                      </m:e>
                    </m:groupChr>
                  </m:oMath>
                </a14:m>
                <a:r>
                  <a:rPr lang="en-US" sz="2400" b="1" dirty="0">
                    <a:latin typeface="Arial" panose="020B0604020202020204" pitchFamily="34" charset="0"/>
                    <a:cs typeface="Arial" panose="020B0604020202020204" pitchFamily="34" charset="0"/>
                  </a:rPr>
                  <a:t> </a:t>
                </a:r>
                <a14:m>
                  <m:oMath xmlns:m="http://schemas.openxmlformats.org/officeDocument/2006/math">
                    <m:sSub>
                      <m:sSubPr>
                        <m:ctrlPr>
                          <a:rPr lang="en-US" sz="2400" b="1" i="1" dirty="0" smtClean="0">
                            <a:latin typeface="Cambria Math" panose="02040503050406030204" pitchFamily="18" charset="0"/>
                            <a:cs typeface="Arial" panose="020B0604020202020204" pitchFamily="34" charset="0"/>
                          </a:rPr>
                        </m:ctrlPr>
                      </m:sSubPr>
                      <m:e>
                        <m:r>
                          <a:rPr lang="en-US" sz="2400" b="1" i="1" dirty="0" smtClean="0">
                            <a:latin typeface="Cambria Math" panose="02040503050406030204" pitchFamily="18" charset="0"/>
                            <a:cs typeface="Arial" panose="020B0604020202020204" pitchFamily="34" charset="0"/>
                          </a:rPr>
                          <m:t>𝑨</m:t>
                        </m:r>
                      </m:e>
                      <m:sub>
                        <m:r>
                          <a:rPr lang="en-US" sz="2400" b="1" i="1" dirty="0" smtClean="0">
                            <a:latin typeface="Cambria Math" panose="02040503050406030204" pitchFamily="18" charset="0"/>
                            <a:cs typeface="Arial" panose="020B0604020202020204" pitchFamily="34" charset="0"/>
                          </a:rPr>
                          <m:t>𝟐</m:t>
                        </m:r>
                      </m:sub>
                    </m:sSub>
                  </m:oMath>
                </a14:m>
                <a:r>
                  <a:rPr lang="en-US" sz="2400" b="1" dirty="0">
                    <a:cs typeface="Arial" panose="020B0604020202020204" pitchFamily="34" charset="0"/>
                  </a:rPr>
                  <a:t> </a:t>
                </a:r>
                <a14:m>
                  <m:oMath xmlns:m="http://schemas.openxmlformats.org/officeDocument/2006/math">
                    <m:groupChr>
                      <m:groupChrPr>
                        <m:chr m:val="→"/>
                        <m:vertJc m:val="bot"/>
                        <m:ctrlPr>
                          <a:rPr lang="en-US" sz="2400" b="1" i="1">
                            <a:latin typeface="Cambria Math" panose="02040503050406030204" pitchFamily="18" charset="0"/>
                            <a:cs typeface="Arial" panose="020B0604020202020204" pitchFamily="34" charset="0"/>
                          </a:rPr>
                        </m:ctrlPr>
                      </m:groupChrPr>
                      <m:e>
                        <m:sSub>
                          <m:sSubPr>
                            <m:ctrlPr>
                              <a:rPr lang="en-US" sz="2400" b="1" i="1">
                                <a:latin typeface="Cambria Math" panose="02040503050406030204" pitchFamily="18" charset="0"/>
                                <a:cs typeface="Arial" panose="020B0604020202020204" pitchFamily="34" charset="0"/>
                              </a:rPr>
                            </m:ctrlPr>
                          </m:sSubPr>
                          <m:e>
                            <m:r>
                              <a:rPr lang="en-US" sz="2400" b="1" i="1">
                                <a:latin typeface="Cambria Math" panose="02040503050406030204" pitchFamily="18" charset="0"/>
                                <a:cs typeface="Arial" panose="020B0604020202020204" pitchFamily="34" charset="0"/>
                              </a:rPr>
                              <m:t>𝑹</m:t>
                            </m:r>
                          </m:e>
                          <m:sub>
                            <m:r>
                              <a:rPr lang="en-US" sz="2400" b="1" i="1" smtClean="0">
                                <a:latin typeface="Cambria Math" panose="02040503050406030204" pitchFamily="18" charset="0"/>
                                <a:cs typeface="Arial" panose="020B0604020202020204" pitchFamily="34" charset="0"/>
                              </a:rPr>
                              <m:t>𝟐</m:t>
                            </m:r>
                          </m:sub>
                        </m:sSub>
                      </m:e>
                    </m:groupChr>
                  </m:oMath>
                </a14:m>
                <a:r>
                  <a:rPr lang="en-US" sz="2400" b="1" dirty="0">
                    <a:latin typeface="Arial" panose="020B0604020202020204" pitchFamily="34" charset="0"/>
                    <a:cs typeface="Arial" panose="020B0604020202020204" pitchFamily="34" charset="0"/>
                  </a:rPr>
                  <a:t>…</a:t>
                </a:r>
                <a:r>
                  <a:rPr lang="en-US" sz="2400" b="1" dirty="0">
                    <a:cs typeface="Arial" panose="020B0604020202020204" pitchFamily="34" charset="0"/>
                  </a:rPr>
                  <a:t> </a:t>
                </a:r>
                <a14:m>
                  <m:oMath xmlns:m="http://schemas.openxmlformats.org/officeDocument/2006/math">
                    <m:groupChr>
                      <m:groupChrPr>
                        <m:chr m:val="→"/>
                        <m:vertJc m:val="bot"/>
                        <m:ctrlPr>
                          <a:rPr lang="en-US" sz="2400" b="1" i="1">
                            <a:latin typeface="Cambria Math" panose="02040503050406030204" pitchFamily="18" charset="0"/>
                            <a:cs typeface="Arial" panose="020B0604020202020204" pitchFamily="34" charset="0"/>
                          </a:rPr>
                        </m:ctrlPr>
                      </m:groupChrPr>
                      <m:e>
                        <m:sSub>
                          <m:sSubPr>
                            <m:ctrlPr>
                              <a:rPr lang="en-US" sz="2400" b="1" i="1">
                                <a:latin typeface="Cambria Math" panose="02040503050406030204" pitchFamily="18" charset="0"/>
                                <a:cs typeface="Arial" panose="020B0604020202020204" pitchFamily="34" charset="0"/>
                              </a:rPr>
                            </m:ctrlPr>
                          </m:sSubPr>
                          <m:e>
                            <m:r>
                              <a:rPr lang="en-US" sz="2400" b="1" i="1">
                                <a:latin typeface="Cambria Math" panose="02040503050406030204" pitchFamily="18" charset="0"/>
                                <a:cs typeface="Arial" panose="020B0604020202020204" pitchFamily="34" charset="0"/>
                              </a:rPr>
                              <m:t>𝑹</m:t>
                            </m:r>
                          </m:e>
                          <m:sub>
                            <m:r>
                              <a:rPr lang="en-US" sz="2400" b="1" i="1" smtClean="0">
                                <a:latin typeface="Cambria Math" panose="02040503050406030204" pitchFamily="18" charset="0"/>
                                <a:cs typeface="Arial" panose="020B0604020202020204" pitchFamily="34" charset="0"/>
                              </a:rPr>
                              <m:t>𝒊</m:t>
                            </m:r>
                          </m:sub>
                        </m:sSub>
                      </m:e>
                    </m:groupChr>
                  </m:oMath>
                </a14:m>
                <a:r>
                  <a:rPr lang="en-US" sz="2400" b="1" dirty="0">
                    <a:latin typeface="Arial" panose="020B0604020202020204" pitchFamily="34" charset="0"/>
                    <a:cs typeface="Arial" panose="020B0604020202020204" pitchFamily="34" charset="0"/>
                  </a:rPr>
                  <a:t> </a:t>
                </a:r>
                <a14:m>
                  <m:oMath xmlns:m="http://schemas.openxmlformats.org/officeDocument/2006/math">
                    <m:sSub>
                      <m:sSubPr>
                        <m:ctrlPr>
                          <a:rPr lang="en-US" sz="2400" b="1" i="1" dirty="0">
                            <a:latin typeface="Cambria Math" panose="02040503050406030204" pitchFamily="18" charset="0"/>
                            <a:cs typeface="Arial" panose="020B0604020202020204" pitchFamily="34" charset="0"/>
                          </a:rPr>
                        </m:ctrlPr>
                      </m:sSubPr>
                      <m:e>
                        <m:r>
                          <a:rPr lang="en-US" sz="2400" b="1" i="1" dirty="0">
                            <a:latin typeface="Cambria Math" panose="02040503050406030204" pitchFamily="18" charset="0"/>
                            <a:cs typeface="Arial" panose="020B0604020202020204" pitchFamily="34" charset="0"/>
                          </a:rPr>
                          <m:t>𝑨</m:t>
                        </m:r>
                      </m:e>
                      <m:sub>
                        <m:r>
                          <a:rPr lang="en-US" sz="2400" b="1" i="1" dirty="0" smtClean="0">
                            <a:latin typeface="Cambria Math" panose="02040503050406030204" pitchFamily="18" charset="0"/>
                            <a:cs typeface="Arial" panose="020B0604020202020204" pitchFamily="34" charset="0"/>
                          </a:rPr>
                          <m:t>𝒊</m:t>
                        </m:r>
                        <m:r>
                          <a:rPr lang="en-US" sz="2400" b="1" i="1" dirty="0" smtClean="0">
                            <a:latin typeface="Cambria Math" panose="02040503050406030204" pitchFamily="18" charset="0"/>
                            <a:cs typeface="Arial" panose="020B0604020202020204" pitchFamily="34" charset="0"/>
                          </a:rPr>
                          <m:t>+</m:t>
                        </m:r>
                        <m:r>
                          <a:rPr lang="en-US" sz="2400" b="1" i="1" dirty="0" smtClean="0">
                            <a:latin typeface="Cambria Math" panose="02040503050406030204" pitchFamily="18" charset="0"/>
                            <a:cs typeface="Arial" panose="020B0604020202020204" pitchFamily="34" charset="0"/>
                          </a:rPr>
                          <m:t>𝟏</m:t>
                        </m:r>
                      </m:sub>
                    </m:sSub>
                  </m:oMath>
                </a14:m>
                <a:r>
                  <a:rPr lang="en-US" sz="2400" b="1" dirty="0">
                    <a:cs typeface="Arial" panose="020B0604020202020204" pitchFamily="34" charset="0"/>
                  </a:rPr>
                  <a:t> </a:t>
                </a:r>
              </a:p>
              <a:p>
                <a:pPr marL="45085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Trong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cập</a:t>
                </a:r>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b="1" i="1" dirty="0" smtClean="0">
                            <a:latin typeface="Cambria Math" panose="02040503050406030204" pitchFamily="18" charset="0"/>
                            <a:cs typeface="Arial" panose="020B0604020202020204" pitchFamily="34" charset="0"/>
                          </a:rPr>
                        </m:ctrlPr>
                      </m:sSubPr>
                      <m:e>
                        <m:r>
                          <a:rPr lang="en-US" sz="2400" b="1" i="1" dirty="0" smtClean="0">
                            <a:latin typeface="Cambria Math" panose="02040503050406030204" pitchFamily="18" charset="0"/>
                            <a:cs typeface="Arial" panose="020B0604020202020204" pitchFamily="34" charset="0"/>
                          </a:rPr>
                          <m:t>𝑨</m:t>
                        </m:r>
                      </m:e>
                      <m:sub>
                        <m:r>
                          <a:rPr lang="en-US" sz="2400" b="1" i="1" dirty="0" smtClean="0">
                            <a:latin typeface="Cambria Math" panose="02040503050406030204" pitchFamily="18" charset="0"/>
                            <a:cs typeface="Arial" panose="020B0604020202020204" pitchFamily="34" charset="0"/>
                          </a:rPr>
                          <m:t>𝒊</m:t>
                        </m:r>
                      </m:sub>
                    </m:sSub>
                  </m:oMath>
                </a14:m>
                <a:r>
                  <a:rPr lang="en-US" sz="2400" b="1" dirty="0">
                    <a:cs typeface="Arial" panose="020B0604020202020204" pitchFamily="34" charset="0"/>
                  </a:rPr>
                  <a:t> </a:t>
                </a:r>
                <a:r>
                  <a:rPr lang="en-US" sz="2400" dirty="0" err="1">
                    <a:cs typeface="Arial" panose="020B0604020202020204" pitchFamily="34" charset="0"/>
                  </a:rPr>
                  <a:t>được</a:t>
                </a:r>
                <a:r>
                  <a:rPr lang="en-US" sz="2400" dirty="0">
                    <a:cs typeface="Arial" panose="020B0604020202020204" pitchFamily="34" charset="0"/>
                  </a:rPr>
                  <a:t> </a:t>
                </a:r>
                <a:r>
                  <a:rPr lang="en-US" sz="2400" dirty="0" err="1">
                    <a:cs typeface="Arial" panose="020B0604020202020204" pitchFamily="34" charset="0"/>
                  </a:rPr>
                  <a:t>xem</a:t>
                </a:r>
                <a:r>
                  <a:rPr lang="en-US" sz="2400" dirty="0">
                    <a:cs typeface="Arial" panose="020B0604020202020204" pitchFamily="34" charset="0"/>
                  </a:rPr>
                  <a:t> </a:t>
                </a:r>
                <a:r>
                  <a:rPr lang="en-US" sz="2400" dirty="0" err="1">
                    <a:cs typeface="Arial" panose="020B0604020202020204" pitchFamily="34" charset="0"/>
                  </a:rPr>
                  <a:t>như</a:t>
                </a:r>
                <a:r>
                  <a:rPr lang="en-US" sz="2400" dirty="0">
                    <a:cs typeface="Arial" panose="020B0604020202020204" pitchFamily="34" charset="0"/>
                  </a:rPr>
                  <a:t> </a:t>
                </a:r>
                <a:r>
                  <a:rPr lang="en-US" sz="2400" dirty="0" err="1">
                    <a:cs typeface="Arial" panose="020B0604020202020204" pitchFamily="34" charset="0"/>
                  </a:rPr>
                  <a:t>là</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a:t>
                </a:r>
                <a:r>
                  <a:rPr lang="en-US" sz="2400" dirty="0" err="1">
                    <a:cs typeface="Arial" panose="020B0604020202020204" pitchFamily="34" charset="0"/>
                  </a:rPr>
                  <a:t>đỉnh</a:t>
                </a:r>
                <a:r>
                  <a:rPr lang="en-US" sz="2400" dirty="0">
                    <a:cs typeface="Arial" panose="020B0604020202020204" pitchFamily="34" charset="0"/>
                  </a:rPr>
                  <a:t> </a:t>
                </a:r>
                <a:r>
                  <a:rPr lang="en-US" sz="2400" dirty="0" err="1">
                    <a:cs typeface="Arial" panose="020B0604020202020204" pitchFamily="34" charset="0"/>
                  </a:rPr>
                  <a:t>của</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a:t>
                </a:r>
                <a:r>
                  <a:rPr lang="en-US" sz="2400" dirty="0" err="1">
                    <a:cs typeface="Arial" panose="020B0604020202020204" pitchFamily="34" charset="0"/>
                  </a:rPr>
                  <a:t>đồ</a:t>
                </a:r>
                <a:r>
                  <a:rPr lang="en-US" sz="2400" dirty="0">
                    <a:cs typeface="Arial" panose="020B0604020202020204" pitchFamily="34" charset="0"/>
                  </a:rPr>
                  <a:t> </a:t>
                </a:r>
                <a:r>
                  <a:rPr lang="en-US" sz="2400" dirty="0" err="1">
                    <a:cs typeface="Arial" panose="020B0604020202020204" pitchFamily="34" charset="0"/>
                  </a:rPr>
                  <a:t>thị</a:t>
                </a:r>
                <a:r>
                  <a:rPr lang="en-US" sz="2400" dirty="0">
                    <a:cs typeface="Arial" panose="020B0604020202020204" pitchFamily="34" charset="0"/>
                  </a:rPr>
                  <a:t> </a:t>
                </a:r>
                <a:r>
                  <a:rPr lang="en-US" sz="2400" dirty="0" err="1">
                    <a:cs typeface="Arial" panose="020B0604020202020204" pitchFamily="34" charset="0"/>
                  </a:rPr>
                  <a:t>đã</a:t>
                </a:r>
                <a:r>
                  <a:rPr lang="en-US" sz="2400" dirty="0">
                    <a:cs typeface="Arial" panose="020B0604020202020204" pitchFamily="34" charset="0"/>
                  </a:rPr>
                  <a:t> </a:t>
                </a:r>
                <a:r>
                  <a:rPr lang="en-US" sz="2400" dirty="0" err="1">
                    <a:cs typeface="Arial" panose="020B0604020202020204" pitchFamily="34" charset="0"/>
                  </a:rPr>
                  <a:t>nêu</a:t>
                </a:r>
                <a:r>
                  <a:rPr lang="en-US" sz="2400" dirty="0">
                    <a:cs typeface="Arial" panose="020B0604020202020204" pitchFamily="34" charset="0"/>
                  </a:rPr>
                  <a:t> </a:t>
                </a:r>
                <a:r>
                  <a:rPr lang="en-US" sz="2400" dirty="0" err="1">
                    <a:cs typeface="Arial" panose="020B0604020202020204" pitchFamily="34" charset="0"/>
                  </a:rPr>
                  <a:t>trước</a:t>
                </a:r>
                <a:r>
                  <a:rPr lang="en-US" sz="2400" dirty="0">
                    <a:cs typeface="Arial" panose="020B0604020202020204" pitchFamily="34" charset="0"/>
                  </a:rPr>
                  <a:t> </a:t>
                </a:r>
                <a:r>
                  <a:rPr lang="en-US" sz="2400" dirty="0" err="1">
                    <a:cs typeface="Arial" panose="020B0604020202020204" pitchFamily="34" charset="0"/>
                  </a:rPr>
                  <a:t>đó</a:t>
                </a:r>
                <a:r>
                  <a:rPr lang="en-US" sz="2400" dirty="0">
                    <a:cs typeface="Arial" panose="020B0604020202020204" pitchFamily="34" charset="0"/>
                  </a:rPr>
                  <a:t>, </a:t>
                </a:r>
                <a14:m>
                  <m:oMath xmlns:m="http://schemas.openxmlformats.org/officeDocument/2006/math">
                    <m:sSub>
                      <m:sSubPr>
                        <m:ctrlPr>
                          <a:rPr lang="en-US" sz="2400" b="1" i="1" dirty="0">
                            <a:latin typeface="Cambria Math" panose="02040503050406030204" pitchFamily="18" charset="0"/>
                            <a:cs typeface="Arial" panose="020B0604020202020204" pitchFamily="34" charset="0"/>
                          </a:rPr>
                        </m:ctrlPr>
                      </m:sSubPr>
                      <m:e>
                        <m:r>
                          <a:rPr lang="en-US" sz="2400" b="1" i="1" dirty="0" smtClean="0">
                            <a:latin typeface="Cambria Math" panose="02040503050406030204" pitchFamily="18" charset="0"/>
                            <a:cs typeface="Arial" panose="020B0604020202020204" pitchFamily="34" charset="0"/>
                          </a:rPr>
                          <m:t>𝑹</m:t>
                        </m:r>
                      </m:e>
                      <m:sub>
                        <m:r>
                          <a:rPr lang="en-US" sz="2400" b="1" i="1" dirty="0">
                            <a:latin typeface="Cambria Math" panose="02040503050406030204" pitchFamily="18" charset="0"/>
                            <a:cs typeface="Arial" panose="020B0604020202020204" pitchFamily="34" charset="0"/>
                          </a:rPr>
                          <m:t>𝒊</m:t>
                        </m:r>
                      </m:sub>
                    </m:sSub>
                  </m:oMath>
                </a14:m>
                <a:r>
                  <a:rPr lang="en-US" sz="2400" b="1" dirty="0">
                    <a:cs typeface="Arial" panose="020B0604020202020204" pitchFamily="34" charset="0"/>
                  </a:rPr>
                  <a:t> </a:t>
                </a:r>
                <a:r>
                  <a:rPr lang="en-US" sz="2400" dirty="0" err="1">
                    <a:cs typeface="Arial" panose="020B0604020202020204" pitchFamily="34" charset="0"/>
                  </a:rPr>
                  <a:t>biểu</a:t>
                </a:r>
                <a:r>
                  <a:rPr lang="en-US" sz="2400" dirty="0">
                    <a:cs typeface="Arial" panose="020B0604020202020204" pitchFamily="34" charset="0"/>
                  </a:rPr>
                  <a:t> </a:t>
                </a:r>
                <a:r>
                  <a:rPr lang="en-US" sz="2400" dirty="0" err="1">
                    <a:cs typeface="Arial" panose="020B0604020202020204" pitchFamily="34" charset="0"/>
                  </a:rPr>
                  <a:t>thị</a:t>
                </a:r>
                <a:r>
                  <a:rPr lang="en-US" sz="2400" dirty="0">
                    <a:cs typeface="Arial" panose="020B0604020202020204" pitchFamily="34" charset="0"/>
                  </a:rPr>
                  <a:t> </a:t>
                </a:r>
                <a:r>
                  <a:rPr lang="en-US" sz="2400" dirty="0" err="1">
                    <a:cs typeface="Arial" panose="020B0604020202020204" pitchFamily="34" charset="0"/>
                  </a:rPr>
                  <a:t>cho</a:t>
                </a:r>
                <a:r>
                  <a:rPr lang="en-US" sz="2400" dirty="0">
                    <a:cs typeface="Arial" panose="020B0604020202020204" pitchFamily="34" charset="0"/>
                  </a:rPr>
                  <a:t> 1 </a:t>
                </a:r>
                <a:r>
                  <a:rPr lang="en-US" sz="2400" dirty="0" err="1">
                    <a:cs typeface="Arial" panose="020B0604020202020204" pitchFamily="34" charset="0"/>
                  </a:rPr>
                  <a:t>cạnh</a:t>
                </a:r>
                <a:r>
                  <a:rPr lang="en-US" sz="2400" dirty="0">
                    <a:cs typeface="Arial" panose="020B0604020202020204" pitchFamily="34" charset="0"/>
                  </a:rPr>
                  <a:t> </a:t>
                </a:r>
                <a:r>
                  <a:rPr lang="en-US" sz="2400" dirty="0" err="1">
                    <a:cs typeface="Arial" panose="020B0604020202020204" pitchFamily="34" charset="0"/>
                  </a:rPr>
                  <a:t>mới</a:t>
                </a:r>
                <a:r>
                  <a:rPr lang="en-US" sz="2400" dirty="0">
                    <a:cs typeface="Arial" panose="020B0604020202020204" pitchFamily="34" charset="0"/>
                  </a:rPr>
                  <a:t> </a:t>
                </a:r>
                <a:r>
                  <a:rPr lang="en-US" sz="2400" dirty="0" err="1">
                    <a:cs typeface="Arial" panose="020B0604020202020204" pitchFamily="34" charset="0"/>
                  </a:rPr>
                  <a:t>cần</a:t>
                </a:r>
                <a:r>
                  <a:rPr lang="en-US" sz="2400" dirty="0">
                    <a:cs typeface="Arial" panose="020B0604020202020204" pitchFamily="34" charset="0"/>
                  </a:rPr>
                  <a:t> </a:t>
                </a:r>
                <a:r>
                  <a:rPr lang="en-US" sz="2400" dirty="0" err="1">
                    <a:cs typeface="Arial" panose="020B0604020202020204" pitchFamily="34" charset="0"/>
                  </a:rPr>
                  <a:t>được</a:t>
                </a:r>
                <a:r>
                  <a:rPr lang="en-US" sz="2400" dirty="0">
                    <a:cs typeface="Arial" panose="020B0604020202020204" pitchFamily="34" charset="0"/>
                  </a:rPr>
                  <a:t> </a:t>
                </a:r>
                <a:r>
                  <a:rPr lang="en-US" sz="2400" dirty="0" err="1">
                    <a:cs typeface="Arial" panose="020B0604020202020204" pitchFamily="34" charset="0"/>
                  </a:rPr>
                  <a:t>thêm</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a:t>
                </a:r>
                <a:r>
                  <a:rPr lang="en-US" sz="2400" dirty="0" err="1">
                    <a:cs typeface="Arial" panose="020B0604020202020204" pitchFamily="34" charset="0"/>
                  </a:rPr>
                  <a:t>giữa</a:t>
                </a:r>
                <a:r>
                  <a:rPr lang="en-US" sz="2400" dirty="0">
                    <a:cs typeface="Arial" panose="020B0604020202020204" pitchFamily="34" charset="0"/>
                  </a:rPr>
                  <a:t> </a:t>
                </a:r>
                <a14:m>
                  <m:oMath xmlns:m="http://schemas.openxmlformats.org/officeDocument/2006/math">
                    <m:sSub>
                      <m:sSubPr>
                        <m:ctrlPr>
                          <a:rPr lang="en-US" sz="2400" b="1" i="1" dirty="0">
                            <a:latin typeface="Cambria Math" panose="02040503050406030204" pitchFamily="18" charset="0"/>
                            <a:cs typeface="Arial" panose="020B0604020202020204" pitchFamily="34" charset="0"/>
                          </a:rPr>
                        </m:ctrlPr>
                      </m:sSubPr>
                      <m:e>
                        <m:r>
                          <a:rPr lang="en-US" sz="2400" b="1" i="1" dirty="0">
                            <a:latin typeface="Cambria Math" panose="02040503050406030204" pitchFamily="18" charset="0"/>
                            <a:cs typeface="Arial" panose="020B0604020202020204" pitchFamily="34" charset="0"/>
                          </a:rPr>
                          <m:t>𝑨</m:t>
                        </m:r>
                      </m:e>
                      <m:sub>
                        <m:r>
                          <a:rPr lang="en-US" sz="2400" b="1" i="1" dirty="0">
                            <a:latin typeface="Cambria Math" panose="02040503050406030204" pitchFamily="18" charset="0"/>
                            <a:cs typeface="Arial" panose="020B0604020202020204" pitchFamily="34" charset="0"/>
                          </a:rPr>
                          <m:t>𝒊</m:t>
                        </m:r>
                      </m:sub>
                    </m:sSub>
                  </m:oMath>
                </a14:m>
                <a:r>
                  <a:rPr lang="en-US" sz="2400" b="1" dirty="0">
                    <a:cs typeface="Arial" panose="020B0604020202020204" pitchFamily="34" charset="0"/>
                  </a:rPr>
                  <a:t> </a:t>
                </a:r>
                <a:r>
                  <a:rPr lang="en-US" sz="2400" dirty="0">
                    <a:cs typeface="Arial" panose="020B0604020202020204" pitchFamily="34" charset="0"/>
                  </a:rPr>
                  <a:t>và </a:t>
                </a:r>
                <a14:m>
                  <m:oMath xmlns:m="http://schemas.openxmlformats.org/officeDocument/2006/math">
                    <m:sSub>
                      <m:sSubPr>
                        <m:ctrlPr>
                          <a:rPr lang="en-US" sz="2400" b="1" i="1" dirty="0">
                            <a:latin typeface="Cambria Math" panose="02040503050406030204" pitchFamily="18" charset="0"/>
                            <a:cs typeface="Arial" panose="020B0604020202020204" pitchFamily="34" charset="0"/>
                          </a:rPr>
                        </m:ctrlPr>
                      </m:sSubPr>
                      <m:e>
                        <m:r>
                          <a:rPr lang="en-US" sz="2400" b="1" i="1" dirty="0">
                            <a:latin typeface="Cambria Math" panose="02040503050406030204" pitchFamily="18" charset="0"/>
                            <a:cs typeface="Arial" panose="020B0604020202020204" pitchFamily="34" charset="0"/>
                          </a:rPr>
                          <m:t>𝑨</m:t>
                        </m:r>
                      </m:e>
                      <m:sub>
                        <m:r>
                          <a:rPr lang="en-US" sz="2400" b="1" i="1" dirty="0">
                            <a:latin typeface="Cambria Math" panose="02040503050406030204" pitchFamily="18" charset="0"/>
                            <a:cs typeface="Arial" panose="020B0604020202020204" pitchFamily="34" charset="0"/>
                          </a:rPr>
                          <m:t>𝒊</m:t>
                        </m:r>
                        <m:r>
                          <a:rPr lang="en-US" sz="2400" b="1" i="1" dirty="0" smtClean="0">
                            <a:latin typeface="Cambria Math" panose="02040503050406030204" pitchFamily="18" charset="0"/>
                            <a:cs typeface="Arial" panose="020B0604020202020204" pitchFamily="34" charset="0"/>
                          </a:rPr>
                          <m:t>+</m:t>
                        </m:r>
                        <m:r>
                          <a:rPr lang="en-US" sz="2400" b="1" i="1" dirty="0" smtClean="0">
                            <a:latin typeface="Cambria Math" panose="02040503050406030204" pitchFamily="18" charset="0"/>
                            <a:cs typeface="Arial" panose="020B0604020202020204" pitchFamily="34" charset="0"/>
                          </a:rPr>
                          <m:t>𝟏</m:t>
                        </m:r>
                      </m:sub>
                    </m:sSub>
                  </m:oMath>
                </a14:m>
                <a:r>
                  <a:rPr lang="en-US" sz="2400" b="1" dirty="0">
                    <a:cs typeface="Arial" panose="020B0604020202020204" pitchFamily="34" charset="0"/>
                  </a:rPr>
                  <a:t> </a:t>
                </a:r>
              </a:p>
            </p:txBody>
          </p:sp>
        </mc:Choice>
        <mc:Fallback xmlns="">
          <p:sp>
            <p:nvSpPr>
              <p:cNvPr id="7" name="Hộp Văn bản 12">
                <a:extLst>
                  <a:ext uri="{FF2B5EF4-FFF2-40B4-BE49-F238E27FC236}">
                    <a16:creationId xmlns:a16="http://schemas.microsoft.com/office/drawing/2014/main" id="{C3131B9A-CC89-A12F-F229-14487F18AA7B}"/>
                  </a:ext>
                </a:extLst>
              </p:cNvPr>
              <p:cNvSpPr txBox="1">
                <a:spLocks noRot="1" noChangeAspect="1" noMove="1" noResize="1" noEditPoints="1" noAdjustHandles="1" noChangeArrowheads="1" noChangeShapeType="1" noTextEdit="1"/>
              </p:cNvSpPr>
              <p:nvPr/>
            </p:nvSpPr>
            <p:spPr>
              <a:xfrm>
                <a:off x="169946" y="1672069"/>
                <a:ext cx="8788859" cy="3550587"/>
              </a:xfrm>
              <a:prstGeom prst="rect">
                <a:avLst/>
              </a:prstGeom>
              <a:blipFill>
                <a:blip r:embed="rId3"/>
                <a:stretch>
                  <a:fillRect t="-1201" b="-2916"/>
                </a:stretch>
              </a:blipFill>
            </p:spPr>
            <p:txBody>
              <a:bodyPr/>
              <a:lstStyle/>
              <a:p>
                <a:r>
                  <a:rPr lang="en-US">
                    <a:noFill/>
                  </a:rPr>
                  <a:t> </a:t>
                </a:r>
              </a:p>
            </p:txBody>
          </p:sp>
        </mc:Fallback>
      </mc:AlternateContent>
    </p:spTree>
    <p:extLst>
      <p:ext uri="{BB962C8B-B14F-4D97-AF65-F5344CB8AC3E}">
        <p14:creationId xmlns:p14="http://schemas.microsoft.com/office/powerpoint/2010/main" val="2849743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17</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7526374" cy="553998"/>
          </a:xfrm>
          <a:prstGeom prst="rect">
            <a:avLst/>
          </a:prstGeom>
          <a:noFill/>
        </p:spPr>
        <p:txBody>
          <a:bodyPr wrap="square">
            <a:spAutoFit/>
          </a:bodyPr>
          <a:lstStyle/>
          <a:p>
            <a:r>
              <a:rPr lang="en-US" sz="3000" b="1" dirty="0" err="1">
                <a:latin typeface="Arial" panose="020B0604020202020204" pitchFamily="34" charset="0"/>
                <a:cs typeface="Arial" panose="020B0604020202020204" pitchFamily="34" charset="0"/>
              </a:rPr>
              <a:t>MetaPath</a:t>
            </a:r>
            <a:endParaRPr lang="en-US" sz="3000" b="1" dirty="0">
              <a:latin typeface="Arial" panose="020B0604020202020204" pitchFamily="34" charset="0"/>
              <a:cs typeface="Arial" panose="020B0604020202020204" pitchFamily="34" charset="0"/>
            </a:endParaRP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169946" y="1672069"/>
            <a:ext cx="8788859" cy="2677656"/>
          </a:xfrm>
          <a:prstGeom prst="rect">
            <a:avLst/>
          </a:prstGeom>
          <a:noFill/>
        </p:spPr>
        <p:txBody>
          <a:bodyPr wrap="square">
            <a:spAutoFit/>
          </a:bodyPr>
          <a:lstStyle/>
          <a:p>
            <a:pPr marL="450850" indent="-342900">
              <a:buFont typeface="Arial" panose="020B0604020202020204" pitchFamily="34" charset="0"/>
              <a:buChar char="•"/>
            </a:pPr>
            <a:r>
              <a:rPr lang="en-US" sz="2400" dirty="0" err="1">
                <a:latin typeface="Arial (Body)"/>
                <a:cs typeface="Arial" panose="020B0604020202020204" pitchFamily="34" charset="0"/>
              </a:rPr>
              <a:t>Bài</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báo</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đề</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cập</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đến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việc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sử</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dụng</a:t>
            </a:r>
            <a:r>
              <a:rPr lang="en-US" sz="2400" dirty="0">
                <a:latin typeface="Arial (Body)"/>
                <a:cs typeface="Arial" panose="020B0604020202020204" pitchFamily="34" charset="0"/>
              </a:rPr>
              <a:t> 1 rule </a:t>
            </a:r>
            <a:r>
              <a:rPr lang="en-US" sz="2400" dirty="0" err="1">
                <a:latin typeface="Arial (Body)"/>
                <a:cs typeface="Arial" panose="020B0604020202020204" pitchFamily="34" charset="0"/>
              </a:rPr>
              <a:t>cho</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phương</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pháp</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MetaPath</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gọi</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là</a:t>
            </a:r>
            <a:r>
              <a:rPr lang="en-US" sz="2400" dirty="0">
                <a:latin typeface="Arial (Body)"/>
                <a:cs typeface="Arial" panose="020B0604020202020204" pitchFamily="34" charset="0"/>
              </a:rPr>
              <a:t> </a:t>
            </a:r>
            <a:r>
              <a:rPr lang="en-US" sz="2400" b="1" dirty="0">
                <a:latin typeface="Arial (Body)"/>
                <a:cs typeface="Arial" panose="020B0604020202020204" pitchFamily="34" charset="0"/>
              </a:rPr>
              <a:t>length-2 </a:t>
            </a:r>
            <a:r>
              <a:rPr lang="en-US" sz="2400" b="1" dirty="0" err="1">
                <a:latin typeface="Arial (Body)"/>
                <a:cs typeface="Arial" panose="020B0604020202020204" pitchFamily="34" charset="0"/>
              </a:rPr>
              <a:t>MetaPaths</a:t>
            </a:r>
            <a:r>
              <a:rPr lang="en-US" sz="2400" b="1" dirty="0">
                <a:latin typeface="Arial (Body)"/>
                <a:cs typeface="Arial" panose="020B0604020202020204" pitchFamily="34" charset="0"/>
              </a:rPr>
              <a:t>.</a:t>
            </a:r>
          </a:p>
          <a:p>
            <a:pPr marL="450850" indent="-342900">
              <a:buFont typeface="Arial" panose="020B0604020202020204" pitchFamily="34" charset="0"/>
              <a:buChar char="•"/>
            </a:pPr>
            <a:endParaRPr lang="en-US" sz="2400" dirty="0">
              <a:latin typeface="Arial (Body)"/>
              <a:cs typeface="Arial" panose="020B0604020202020204" pitchFamily="34" charset="0"/>
            </a:endParaRPr>
          </a:p>
          <a:p>
            <a:pPr marL="450850" indent="-342900">
              <a:buFont typeface="Arial" panose="020B0604020202020204" pitchFamily="34" charset="0"/>
              <a:buChar char="•"/>
            </a:pPr>
            <a:r>
              <a:rPr lang="en-US" sz="2400" dirty="0">
                <a:latin typeface="Arial (Body)"/>
                <a:cs typeface="Arial" panose="020B0604020202020204" pitchFamily="34" charset="0"/>
              </a:rPr>
              <a:t>Lý do </a:t>
            </a:r>
            <a:r>
              <a:rPr lang="en-US" sz="2400" dirty="0" err="1">
                <a:latin typeface="Arial (Body)"/>
                <a:cs typeface="Arial" panose="020B0604020202020204" pitchFamily="34" charset="0"/>
              </a:rPr>
              <a:t>tác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giả</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sử</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dụng</a:t>
            </a:r>
            <a:r>
              <a:rPr lang="en-US" sz="2400" dirty="0">
                <a:latin typeface="Arial (Body)"/>
                <a:cs typeface="Arial" panose="020B0604020202020204" pitchFamily="34" charset="0"/>
              </a:rPr>
              <a:t> rule </a:t>
            </a:r>
            <a:r>
              <a:rPr lang="en-US" sz="2400" dirty="0" err="1">
                <a:latin typeface="Arial (Body)"/>
                <a:cs typeface="Arial" panose="020B0604020202020204" pitchFamily="34" charset="0"/>
              </a:rPr>
              <a:t>trên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là</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vì</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các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cấu</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trúc</a:t>
            </a:r>
            <a:r>
              <a:rPr lang="en-US" sz="2400" dirty="0">
                <a:latin typeface="Arial (Body)"/>
                <a:cs typeface="Arial" panose="020B0604020202020204" pitchFamily="34" charset="0"/>
              </a:rPr>
              <a:t> AST, CFG, DFG </a:t>
            </a:r>
            <a:r>
              <a:rPr lang="en-US" sz="2400" dirty="0" err="1">
                <a:latin typeface="Arial (Body)"/>
                <a:cs typeface="Arial" panose="020B0604020202020204" pitchFamily="34" charset="0"/>
              </a:rPr>
              <a:t>là</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cấu</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trúc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cây</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và</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việc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huấn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luyện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đồ</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thị</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dạng</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cây</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có</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thể</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dẫn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đến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vấn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đề</a:t>
            </a:r>
            <a:r>
              <a:rPr lang="en-US" sz="2400" dirty="0">
                <a:latin typeface="Arial (Body)"/>
                <a:cs typeface="Arial" panose="020B0604020202020204" pitchFamily="34" charset="0"/>
              </a:rPr>
              <a:t> </a:t>
            </a:r>
            <a:r>
              <a:rPr lang="en-US" sz="2400" b="1" dirty="0">
                <a:latin typeface="Arial (Body)"/>
                <a:cs typeface="Arial" panose="020B0604020202020204" pitchFamily="34" charset="0"/>
              </a:rPr>
              <a:t>gradient vanishing</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Việc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sử</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dụng</a:t>
            </a:r>
            <a:r>
              <a:rPr lang="en-US" sz="2400" dirty="0">
                <a:latin typeface="Arial (Body)"/>
                <a:cs typeface="Arial" panose="020B0604020202020204" pitchFamily="34" charset="0"/>
              </a:rPr>
              <a:t> rule </a:t>
            </a:r>
            <a:r>
              <a:rPr lang="en-US" sz="2400" b="1" dirty="0">
                <a:latin typeface="Arial (Body)"/>
                <a:cs typeface="Arial" panose="020B0604020202020204" pitchFamily="34" charset="0"/>
              </a:rPr>
              <a:t>length-2 </a:t>
            </a:r>
            <a:r>
              <a:rPr lang="en-US" sz="2400" b="1" dirty="0" err="1">
                <a:latin typeface="Arial (Body)"/>
                <a:cs typeface="Arial" panose="020B0604020202020204" pitchFamily="34" charset="0"/>
              </a:rPr>
              <a:t>MetaPaths</a:t>
            </a:r>
            <a:r>
              <a:rPr lang="en-US" sz="2400" b="1" dirty="0">
                <a:latin typeface="Arial (Body)"/>
                <a:cs typeface="Arial" panose="020B0604020202020204" pitchFamily="34" charset="0"/>
              </a:rPr>
              <a:t> </a:t>
            </a:r>
            <a:r>
              <a:rPr lang="en-US" sz="2400" dirty="0" err="1">
                <a:latin typeface="Arial (Body)"/>
                <a:cs typeface="Arial" panose="020B0604020202020204" pitchFamily="34" charset="0"/>
              </a:rPr>
              <a:t>có</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thể</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cải</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thiện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được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vấn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đề</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trên</a:t>
            </a:r>
            <a:r>
              <a:rPr lang="en-US" sz="2400" dirty="0">
                <a:latin typeface="Arial (Body)"/>
                <a:cs typeface="Arial" panose="020B0604020202020204" pitchFamily="34" charset="0"/>
              </a:rPr>
              <a:t>.</a:t>
            </a:r>
          </a:p>
        </p:txBody>
      </p:sp>
    </p:spTree>
    <p:extLst>
      <p:ext uri="{BB962C8B-B14F-4D97-AF65-F5344CB8AC3E}">
        <p14:creationId xmlns:p14="http://schemas.microsoft.com/office/powerpoint/2010/main" val="2487451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18</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8422764" cy="553998"/>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PLS (Programming Languages Sequencing)</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169946" y="1672069"/>
            <a:ext cx="8788859" cy="3046988"/>
          </a:xfrm>
          <a:prstGeom prst="rect">
            <a:avLst/>
          </a:prstGeom>
          <a:noFill/>
        </p:spPr>
        <p:txBody>
          <a:bodyPr wrap="square">
            <a:spAutoFit/>
          </a:bodyPr>
          <a:lstStyle/>
          <a:p>
            <a:pPr marL="450850" indent="-342900">
              <a:buFont typeface="Arial" panose="020B0604020202020204" pitchFamily="34" charset="0"/>
              <a:buChar char="•"/>
            </a:pPr>
            <a:r>
              <a:rPr lang="en-US" sz="2400" dirty="0">
                <a:cs typeface="Arial" panose="020B0604020202020204" pitchFamily="34" charset="0"/>
              </a:rPr>
              <a:t>PLS </a:t>
            </a:r>
            <a:r>
              <a:rPr lang="en-US" sz="2400" dirty="0" err="1">
                <a:cs typeface="Arial" panose="020B0604020202020204" pitchFamily="34" charset="0"/>
              </a:rPr>
              <a:t>là</a:t>
            </a:r>
            <a:r>
              <a:rPr lang="en-US" sz="2400" dirty="0">
                <a:cs typeface="Arial" panose="020B0604020202020204" pitchFamily="34" charset="0"/>
              </a:rPr>
              <a:t> </a:t>
            </a:r>
            <a:r>
              <a:rPr lang="en-US" sz="2400" dirty="0" err="1">
                <a:cs typeface="Arial" panose="020B0604020202020204" pitchFamily="34" charset="0"/>
              </a:rPr>
              <a:t>quá</a:t>
            </a:r>
            <a:r>
              <a:rPr lang="en-US" sz="2400" dirty="0">
                <a:cs typeface="Arial" panose="020B0604020202020204" pitchFamily="34" charset="0"/>
              </a:rPr>
              <a:t> </a:t>
            </a:r>
            <a:r>
              <a:rPr lang="en-US" sz="2400" dirty="0" err="1">
                <a:cs typeface="Arial" panose="020B0604020202020204" pitchFamily="34" charset="0"/>
              </a:rPr>
              <a:t>trình</a:t>
            </a:r>
            <a:r>
              <a:rPr lang="en-US" sz="2400" dirty="0">
                <a:cs typeface="Arial" panose="020B0604020202020204" pitchFamily="34" charset="0"/>
              </a:rPr>
              <a:t> </a:t>
            </a:r>
            <a:r>
              <a:rPr lang="en-US" sz="2400" dirty="0" err="1">
                <a:cs typeface="Arial" panose="020B0604020202020204" pitchFamily="34" charset="0"/>
              </a:rPr>
              <a:t>chính</a:t>
            </a:r>
            <a:r>
              <a:rPr lang="en-US" sz="2400" dirty="0">
                <a:cs typeface="Arial" panose="020B0604020202020204" pitchFamily="34" charset="0"/>
              </a:rPr>
              <a:t> </a:t>
            </a:r>
            <a:r>
              <a:rPr lang="en-US" sz="2400" dirty="0" err="1">
                <a:cs typeface="Arial" panose="020B0604020202020204" pitchFamily="34" charset="0"/>
              </a:rPr>
              <a:t>trong</a:t>
            </a:r>
            <a:r>
              <a:rPr lang="en-US" sz="2400" dirty="0">
                <a:cs typeface="Arial" panose="020B0604020202020204" pitchFamily="34" charset="0"/>
              </a:rPr>
              <a:t> </a:t>
            </a:r>
            <a:r>
              <a:rPr lang="en-US" sz="2400" dirty="0" err="1">
                <a:cs typeface="Arial" panose="020B0604020202020204" pitchFamily="34" charset="0"/>
              </a:rPr>
              <a:t>việc</a:t>
            </a:r>
            <a:r>
              <a:rPr lang="en-US" sz="2400" dirty="0">
                <a:cs typeface="Arial" panose="020B0604020202020204" pitchFamily="34" charset="0"/>
              </a:rPr>
              <a:t> </a:t>
            </a:r>
            <a:r>
              <a:rPr lang="en-US" sz="2400" dirty="0" err="1">
                <a:cs typeface="Arial" panose="020B0604020202020204" pitchFamily="34" charset="0"/>
              </a:rPr>
              <a:t>hiểu</a:t>
            </a:r>
            <a:r>
              <a:rPr lang="en-US" sz="2400" dirty="0">
                <a:cs typeface="Arial" panose="020B0604020202020204" pitchFamily="34" charset="0"/>
              </a:rPr>
              <a:t> </a:t>
            </a:r>
            <a:r>
              <a:rPr lang="en-US" sz="2400" dirty="0" err="1">
                <a:cs typeface="Arial" panose="020B0604020202020204" pitchFamily="34" charset="0"/>
              </a:rPr>
              <a:t>ngữ</a:t>
            </a:r>
            <a:r>
              <a:rPr lang="en-US" sz="2400" dirty="0">
                <a:cs typeface="Arial" panose="020B0604020202020204" pitchFamily="34" charset="0"/>
              </a:rPr>
              <a:t> </a:t>
            </a:r>
            <a:r>
              <a:rPr lang="en-US" sz="2400" dirty="0" err="1">
                <a:cs typeface="Arial" panose="020B0604020202020204" pitchFamily="34" charset="0"/>
              </a:rPr>
              <a:t>nghĩa</a:t>
            </a:r>
            <a:r>
              <a:rPr lang="en-US" sz="2400" dirty="0">
                <a:cs typeface="Arial" panose="020B0604020202020204" pitchFamily="34" charset="0"/>
              </a:rPr>
              <a:t> </a:t>
            </a:r>
            <a:r>
              <a:rPr lang="en-US" sz="2400" dirty="0" err="1">
                <a:cs typeface="Arial" panose="020B0604020202020204" pitchFamily="34" charset="0"/>
              </a:rPr>
              <a:t>đằng</a:t>
            </a:r>
            <a:r>
              <a:rPr lang="en-US" sz="2400" dirty="0">
                <a:cs typeface="Arial" panose="020B0604020202020204" pitchFamily="34" charset="0"/>
              </a:rPr>
              <a:t> </a:t>
            </a:r>
            <a:r>
              <a:rPr lang="en-US" sz="2400" dirty="0" err="1">
                <a:cs typeface="Arial" panose="020B0604020202020204" pitchFamily="34" charset="0"/>
              </a:rPr>
              <a:t>sau</a:t>
            </a:r>
            <a:r>
              <a:rPr lang="en-US" sz="2400" dirty="0">
                <a:cs typeface="Arial" panose="020B0604020202020204" pitchFamily="34" charset="0"/>
              </a:rPr>
              <a:t> </a:t>
            </a:r>
            <a:r>
              <a:rPr lang="en-US" sz="2400" dirty="0" err="1">
                <a:cs typeface="Arial" panose="020B0604020202020204" pitchFamily="34" charset="0"/>
              </a:rPr>
              <a:t>mã</a:t>
            </a:r>
            <a:r>
              <a:rPr lang="en-US" sz="2400" dirty="0">
                <a:cs typeface="Arial" panose="020B0604020202020204" pitchFamily="34" charset="0"/>
              </a:rPr>
              <a:t> </a:t>
            </a:r>
            <a:r>
              <a:rPr lang="en-US" sz="2400" dirty="0" err="1">
                <a:cs typeface="Arial" panose="020B0604020202020204" pitchFamily="34" charset="0"/>
              </a:rPr>
              <a:t>nguồn</a:t>
            </a:r>
            <a:r>
              <a:rPr lang="en-US" sz="2400" dirty="0">
                <a:cs typeface="Arial" panose="020B0604020202020204" pitchFamily="34" charset="0"/>
              </a:rPr>
              <a:t>. </a:t>
            </a:r>
          </a:p>
          <a:p>
            <a:pPr marL="450850" indent="-342900">
              <a:buFont typeface="Arial" panose="020B0604020202020204" pitchFamily="34" charset="0"/>
              <a:buChar char="•"/>
            </a:pPr>
            <a:r>
              <a:rPr lang="en-US" sz="2400" dirty="0" err="1">
                <a:cs typeface="Arial" panose="020B0604020202020204" pitchFamily="34" charset="0"/>
              </a:rPr>
              <a:t>Nó</a:t>
            </a:r>
            <a:r>
              <a:rPr lang="en-US" sz="2400" dirty="0">
                <a:cs typeface="Arial" panose="020B0604020202020204" pitchFamily="34" charset="0"/>
              </a:rPr>
              <a:t> </a:t>
            </a:r>
            <a:r>
              <a:rPr lang="en-US" sz="2400" dirty="0" err="1">
                <a:cs typeface="Arial" panose="020B0604020202020204" pitchFamily="34" charset="0"/>
              </a:rPr>
              <a:t>sử</a:t>
            </a:r>
            <a:r>
              <a:rPr lang="en-US" sz="2400" dirty="0">
                <a:cs typeface="Arial" panose="020B0604020202020204" pitchFamily="34" charset="0"/>
              </a:rPr>
              <a:t> </a:t>
            </a:r>
            <a:r>
              <a:rPr lang="en-US" sz="2400" dirty="0" err="1">
                <a:cs typeface="Arial" panose="020B0604020202020204" pitchFamily="34" charset="0"/>
              </a:rPr>
              <a:t>dụng</a:t>
            </a:r>
            <a:r>
              <a:rPr lang="en-US" sz="2400" dirty="0">
                <a:cs typeface="Arial" panose="020B0604020202020204" pitchFamily="34" charset="0"/>
              </a:rPr>
              <a:t> pre-trained model (</a:t>
            </a:r>
            <a:r>
              <a:rPr lang="en-US" sz="2400" dirty="0" err="1">
                <a:cs typeface="Arial" panose="020B0604020202020204" pitchFamily="34" charset="0"/>
              </a:rPr>
              <a:t>UniXcoder</a:t>
            </a:r>
            <a:r>
              <a:rPr lang="en-US"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chia </a:t>
            </a:r>
            <a:r>
              <a:rPr lang="en-US" sz="2400" dirty="0" err="1">
                <a:cs typeface="Arial" panose="020B0604020202020204" pitchFamily="34" charset="0"/>
              </a:rPr>
              <a:t>các</a:t>
            </a:r>
            <a:r>
              <a:rPr lang="en-US" sz="2400" dirty="0">
                <a:cs typeface="Arial" panose="020B0604020202020204" pitchFamily="34" charset="0"/>
              </a:rPr>
              <a:t> token </a:t>
            </a:r>
            <a:r>
              <a:rPr lang="en-US" sz="2400" dirty="0" err="1">
                <a:cs typeface="Arial" panose="020B0604020202020204" pitchFamily="34" charset="0"/>
              </a:rPr>
              <a:t>trong</a:t>
            </a:r>
            <a:r>
              <a:rPr lang="en-US" sz="2400" dirty="0">
                <a:cs typeface="Arial" panose="020B0604020202020204" pitchFamily="34" charset="0"/>
              </a:rPr>
              <a:t> </a:t>
            </a:r>
            <a:r>
              <a:rPr lang="en-US" sz="2400" dirty="0" err="1">
                <a:cs typeface="Arial" panose="020B0604020202020204" pitchFamily="34" charset="0"/>
              </a:rPr>
              <a:t>mã</a:t>
            </a:r>
            <a:r>
              <a:rPr lang="en-US" sz="2400" dirty="0">
                <a:cs typeface="Arial" panose="020B0604020202020204" pitchFamily="34" charset="0"/>
              </a:rPr>
              <a:t> </a:t>
            </a:r>
            <a:r>
              <a:rPr lang="en-US" sz="2400" dirty="0" err="1">
                <a:cs typeface="Arial" panose="020B0604020202020204" pitchFamily="34" charset="0"/>
              </a:rPr>
              <a:t>nguồn</a:t>
            </a:r>
            <a:r>
              <a:rPr lang="en-US" sz="2400" dirty="0">
                <a:cs typeface="Arial" panose="020B0604020202020204" pitchFamily="34" charset="0"/>
              </a:rPr>
              <a:t> </a:t>
            </a:r>
            <a:r>
              <a:rPr lang="en-US" sz="2400" dirty="0" err="1">
                <a:cs typeface="Arial" panose="020B0604020202020204" pitchFamily="34" charset="0"/>
              </a:rPr>
              <a:t>thành</a:t>
            </a:r>
            <a:r>
              <a:rPr lang="en-US" sz="2400" dirty="0">
                <a:cs typeface="Arial" panose="020B0604020202020204" pitchFamily="34" charset="0"/>
              </a:rPr>
              <a:t> vector </a:t>
            </a:r>
            <a:r>
              <a:rPr lang="en-US" sz="2400" dirty="0" err="1">
                <a:cs typeface="Arial" panose="020B0604020202020204" pitchFamily="34" charset="0"/>
              </a:rPr>
              <a:t>đặc</a:t>
            </a:r>
            <a:r>
              <a:rPr lang="en-US" sz="2400" dirty="0">
                <a:cs typeface="Arial" panose="020B0604020202020204" pitchFamily="34" charset="0"/>
              </a:rPr>
              <a:t> </a:t>
            </a:r>
            <a:r>
              <a:rPr lang="en-US" sz="2400" dirty="0" err="1">
                <a:cs typeface="Arial" panose="020B0604020202020204" pitchFamily="34" charset="0"/>
              </a:rPr>
              <a:t>trưng</a:t>
            </a:r>
            <a:r>
              <a:rPr lang="en-US" sz="2400" dirty="0">
                <a:cs typeface="Arial" panose="020B0604020202020204" pitchFamily="34" charset="0"/>
              </a:rPr>
              <a:t>, </a:t>
            </a:r>
            <a:r>
              <a:rPr lang="en-US" sz="2400" dirty="0" err="1">
                <a:cs typeface="Arial" panose="020B0604020202020204" pitchFamily="34" charset="0"/>
              </a:rPr>
              <a:t>từ</a:t>
            </a:r>
            <a:r>
              <a:rPr lang="en-US" sz="2400" dirty="0">
                <a:cs typeface="Arial" panose="020B0604020202020204" pitchFamily="34" charset="0"/>
              </a:rPr>
              <a:t> </a:t>
            </a:r>
            <a:r>
              <a:rPr lang="en-US" sz="2400" dirty="0" err="1">
                <a:cs typeface="Arial" panose="020B0604020202020204" pitchFamily="34" charset="0"/>
              </a:rPr>
              <a:t>đó</a:t>
            </a:r>
            <a:r>
              <a:rPr lang="en-US" sz="2400" dirty="0">
                <a:cs typeface="Arial" panose="020B0604020202020204" pitchFamily="34" charset="0"/>
              </a:rPr>
              <a:t> </a:t>
            </a:r>
            <a:r>
              <a:rPr lang="en-US" sz="2400" dirty="0" err="1">
                <a:cs typeface="Arial" panose="020B0604020202020204" pitchFamily="34" charset="0"/>
              </a:rPr>
              <a:t>đưa</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a:t>
            </a:r>
            <a:r>
              <a:rPr lang="en-US" sz="2400" dirty="0" err="1">
                <a:cs typeface="Arial" panose="020B0604020202020204" pitchFamily="34" charset="0"/>
              </a:rPr>
              <a:t>mô</a:t>
            </a:r>
            <a:r>
              <a:rPr lang="en-US" sz="2400" dirty="0">
                <a:cs typeface="Arial" panose="020B0604020202020204" pitchFamily="34" charset="0"/>
              </a:rPr>
              <a:t> </a:t>
            </a:r>
            <a:r>
              <a:rPr lang="en-US" sz="2400" dirty="0" err="1">
                <a:cs typeface="Arial" panose="020B0604020202020204" pitchFamily="34" charset="0"/>
              </a:rPr>
              <a:t>hình</a:t>
            </a:r>
            <a:r>
              <a:rPr lang="en-US"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a:t>
            </a:r>
            <a:r>
              <a:rPr lang="en-US" sz="2400" dirty="0" err="1">
                <a:cs typeface="Arial" panose="020B0604020202020204" pitchFamily="34" charset="0"/>
              </a:rPr>
              <a:t>huấn</a:t>
            </a:r>
            <a:r>
              <a:rPr lang="en-US" sz="2400" dirty="0">
                <a:cs typeface="Arial" panose="020B0604020202020204" pitchFamily="34" charset="0"/>
              </a:rPr>
              <a:t> </a:t>
            </a:r>
            <a:r>
              <a:rPr lang="en-US" sz="2400" dirty="0" err="1">
                <a:cs typeface="Arial" panose="020B0604020202020204" pitchFamily="34" charset="0"/>
              </a:rPr>
              <a:t>luyện</a:t>
            </a:r>
            <a:r>
              <a:rPr lang="en-US" sz="2400" dirty="0">
                <a:cs typeface="Arial" panose="020B0604020202020204" pitchFamily="34" charset="0"/>
              </a:rPr>
              <a:t>.</a:t>
            </a:r>
          </a:p>
          <a:p>
            <a:pPr marL="450850" indent="-342900">
              <a:buFont typeface="Arial" panose="020B0604020202020204" pitchFamily="34" charset="0"/>
              <a:buChar char="•"/>
            </a:pPr>
            <a:r>
              <a:rPr lang="en-US" sz="2400" dirty="0" err="1">
                <a:cs typeface="Arial" panose="020B0604020202020204" pitchFamily="34" charset="0"/>
              </a:rPr>
              <a:t>Vì</a:t>
            </a:r>
            <a:r>
              <a:rPr lang="en-US" sz="2400" dirty="0">
                <a:cs typeface="Arial" panose="020B0604020202020204" pitchFamily="34" charset="0"/>
              </a:rPr>
              <a:t> PLS </a:t>
            </a:r>
            <a:r>
              <a:rPr lang="en-US" sz="2400" dirty="0" err="1">
                <a:cs typeface="Arial" panose="020B0604020202020204" pitchFamily="34" charset="0"/>
              </a:rPr>
              <a:t>sử</a:t>
            </a:r>
            <a:r>
              <a:rPr lang="en-US" sz="2400" dirty="0">
                <a:cs typeface="Arial" panose="020B0604020202020204" pitchFamily="34" charset="0"/>
              </a:rPr>
              <a:t> </a:t>
            </a:r>
            <a:r>
              <a:rPr lang="en-US" sz="2400" dirty="0" err="1">
                <a:cs typeface="Arial" panose="020B0604020202020204" pitchFamily="34" charset="0"/>
              </a:rPr>
              <a:t>dụng</a:t>
            </a:r>
            <a:r>
              <a:rPr lang="en-US" sz="2400" dirty="0">
                <a:cs typeface="Arial" panose="020B0604020202020204" pitchFamily="34" charset="0"/>
              </a:rPr>
              <a:t> pre-trained model </a:t>
            </a:r>
            <a:r>
              <a:rPr lang="en-US" sz="2400" dirty="0" err="1">
                <a:cs typeface="Arial" panose="020B0604020202020204" pitchFamily="34" charset="0"/>
              </a:rPr>
              <a:t>là</a:t>
            </a:r>
            <a:r>
              <a:rPr lang="en-US" sz="2400" dirty="0">
                <a:cs typeface="Arial" panose="020B0604020202020204" pitchFamily="34" charset="0"/>
              </a:rPr>
              <a:t> </a:t>
            </a:r>
            <a:r>
              <a:rPr lang="en-US" sz="2400" dirty="0" err="1">
                <a:cs typeface="Arial" panose="020B0604020202020204" pitchFamily="34" charset="0"/>
              </a:rPr>
              <a:t>UniXcoder</a:t>
            </a:r>
            <a:r>
              <a:rPr lang="en-US" sz="2400" dirty="0">
                <a:cs typeface="Arial" panose="020B0604020202020204" pitchFamily="34" charset="0"/>
              </a:rPr>
              <a:t> </a:t>
            </a:r>
            <a:r>
              <a:rPr lang="en-US" sz="2400" dirty="0" err="1">
                <a:cs typeface="Arial" panose="020B0604020202020204" pitchFamily="34" charset="0"/>
              </a:rPr>
              <a:t>nên</a:t>
            </a:r>
            <a:r>
              <a:rPr lang="en-US" sz="2400" dirty="0">
                <a:cs typeface="Arial" panose="020B0604020202020204" pitchFamily="34" charset="0"/>
              </a:rPr>
              <a:t> </a:t>
            </a:r>
            <a:r>
              <a:rPr lang="en-US" sz="2400" dirty="0" err="1">
                <a:cs typeface="Arial" panose="020B0604020202020204" pitchFamily="34" charset="0"/>
              </a:rPr>
              <a:t>có</a:t>
            </a:r>
            <a:r>
              <a:rPr lang="en-US" sz="2400" dirty="0">
                <a:cs typeface="Arial" panose="020B0604020202020204" pitchFamily="34" charset="0"/>
              </a:rPr>
              <a:t> </a:t>
            </a:r>
            <a:r>
              <a:rPr lang="en-US" sz="2400" dirty="0" err="1">
                <a:cs typeface="Arial" panose="020B0604020202020204" pitchFamily="34" charset="0"/>
              </a:rPr>
              <a:t>thể</a:t>
            </a:r>
            <a:r>
              <a:rPr lang="en-US" sz="2400" dirty="0">
                <a:cs typeface="Arial" panose="020B0604020202020204" pitchFamily="34" charset="0"/>
              </a:rPr>
              <a:t> </a:t>
            </a:r>
            <a:r>
              <a:rPr lang="en-US" sz="2400" dirty="0" err="1">
                <a:cs typeface="Arial" panose="020B0604020202020204" pitchFamily="34" charset="0"/>
              </a:rPr>
              <a:t>tránh</a:t>
            </a:r>
            <a:r>
              <a:rPr lang="en-US" sz="2400" dirty="0">
                <a:cs typeface="Arial" panose="020B0604020202020204" pitchFamily="34" charset="0"/>
              </a:rPr>
              <a:t> </a:t>
            </a:r>
            <a:r>
              <a:rPr lang="en-US" sz="2400" dirty="0" err="1">
                <a:cs typeface="Arial" panose="020B0604020202020204" pitchFamily="34" charset="0"/>
              </a:rPr>
              <a:t>việc</a:t>
            </a:r>
            <a:r>
              <a:rPr lang="en-US" sz="2400" dirty="0">
                <a:cs typeface="Arial" panose="020B0604020202020204" pitchFamily="34" charset="0"/>
              </a:rPr>
              <a:t> </a:t>
            </a:r>
            <a:r>
              <a:rPr lang="en-US" sz="2400" dirty="0" err="1">
                <a:cs typeface="Arial" panose="020B0604020202020204" pitchFamily="34" charset="0"/>
              </a:rPr>
              <a:t>mô</a:t>
            </a:r>
            <a:r>
              <a:rPr lang="en-US" sz="2400" dirty="0">
                <a:cs typeface="Arial" panose="020B0604020202020204" pitchFamily="34" charset="0"/>
              </a:rPr>
              <a:t> </a:t>
            </a:r>
            <a:r>
              <a:rPr lang="en-US" sz="2400" dirty="0" err="1">
                <a:cs typeface="Arial" panose="020B0604020202020204" pitchFamily="34" charset="0"/>
              </a:rPr>
              <a:t>hình</a:t>
            </a:r>
            <a:r>
              <a:rPr lang="en-US" sz="2400" dirty="0">
                <a:cs typeface="Arial" panose="020B0604020202020204" pitchFamily="34" charset="0"/>
              </a:rPr>
              <a:t> </a:t>
            </a:r>
            <a:r>
              <a:rPr lang="en-US" sz="2400" dirty="0" err="1">
                <a:cs typeface="Arial" panose="020B0604020202020204" pitchFamily="34" charset="0"/>
              </a:rPr>
              <a:t>bị</a:t>
            </a:r>
            <a:r>
              <a:rPr lang="en-US" sz="2400" dirty="0">
                <a:cs typeface="Arial" panose="020B0604020202020204" pitchFamily="34" charset="0"/>
              </a:rPr>
              <a:t> overfitting </a:t>
            </a:r>
            <a:r>
              <a:rPr lang="en-US" sz="2400" dirty="0" err="1">
                <a:cs typeface="Arial" panose="020B0604020202020204" pitchFamily="34" charset="0"/>
              </a:rPr>
              <a:t>khi</a:t>
            </a:r>
            <a:r>
              <a:rPr lang="en-US" sz="2400" dirty="0">
                <a:cs typeface="Arial" panose="020B0604020202020204" pitchFamily="34" charset="0"/>
              </a:rPr>
              <a:t> </a:t>
            </a:r>
            <a:r>
              <a:rPr lang="en-US" sz="2400" dirty="0" err="1">
                <a:cs typeface="Arial" panose="020B0604020202020204" pitchFamily="34" charset="0"/>
              </a:rPr>
              <a:t>mà</a:t>
            </a:r>
            <a:r>
              <a:rPr lang="en-US" sz="2400" dirty="0">
                <a:cs typeface="Arial" panose="020B0604020202020204" pitchFamily="34" charset="0"/>
              </a:rPr>
              <a:t> </a:t>
            </a:r>
            <a:r>
              <a:rPr lang="en-US" sz="2400" dirty="0" err="1">
                <a:cs typeface="Arial" panose="020B0604020202020204" pitchFamily="34" charset="0"/>
              </a:rPr>
              <a:t>kích</a:t>
            </a:r>
            <a:r>
              <a:rPr lang="en-US" sz="2400" dirty="0">
                <a:cs typeface="Arial" panose="020B0604020202020204" pitchFamily="34" charset="0"/>
              </a:rPr>
              <a:t> </a:t>
            </a:r>
            <a:r>
              <a:rPr lang="en-US" sz="2400" dirty="0" err="1">
                <a:cs typeface="Arial" panose="020B0604020202020204" pitchFamily="34" charset="0"/>
              </a:rPr>
              <a:t>thước</a:t>
            </a:r>
            <a:r>
              <a:rPr lang="en-US" sz="2400" dirty="0">
                <a:cs typeface="Arial" panose="020B0604020202020204" pitchFamily="34" charset="0"/>
              </a:rPr>
              <a:t> </a:t>
            </a:r>
            <a:r>
              <a:rPr lang="en-US" sz="2400" dirty="0" err="1">
                <a:cs typeface="Arial" panose="020B0604020202020204" pitchFamily="34" charset="0"/>
              </a:rPr>
              <a:t>của</a:t>
            </a:r>
            <a:r>
              <a:rPr lang="en-US" sz="2400" dirty="0">
                <a:cs typeface="Arial" panose="020B0604020202020204" pitchFamily="34" charset="0"/>
              </a:rPr>
              <a:t> </a:t>
            </a:r>
            <a:r>
              <a:rPr lang="en-US" sz="2400" dirty="0" err="1">
                <a:cs typeface="Arial" panose="020B0604020202020204" pitchFamily="34" charset="0"/>
              </a:rPr>
              <a:t>tập</a:t>
            </a:r>
            <a:r>
              <a:rPr lang="en-US" sz="2400" dirty="0">
                <a:cs typeface="Arial" panose="020B0604020202020204" pitchFamily="34" charset="0"/>
              </a:rPr>
              <a:t> </a:t>
            </a:r>
            <a:r>
              <a:rPr lang="en-US" sz="2400" dirty="0" err="1">
                <a:cs typeface="Arial" panose="020B0604020202020204" pitchFamily="34" charset="0"/>
              </a:rPr>
              <a:t>huấn</a:t>
            </a:r>
            <a:r>
              <a:rPr lang="en-US" sz="2400" dirty="0">
                <a:cs typeface="Arial" panose="020B0604020202020204" pitchFamily="34" charset="0"/>
              </a:rPr>
              <a:t> </a:t>
            </a:r>
            <a:r>
              <a:rPr lang="en-US" sz="2400" dirty="0" err="1">
                <a:cs typeface="Arial" panose="020B0604020202020204" pitchFamily="34" charset="0"/>
              </a:rPr>
              <a:t>luyện</a:t>
            </a:r>
            <a:r>
              <a:rPr lang="en-US" sz="2400" dirty="0">
                <a:cs typeface="Arial" panose="020B0604020202020204" pitchFamily="34" charset="0"/>
              </a:rPr>
              <a:t> </a:t>
            </a:r>
            <a:r>
              <a:rPr lang="en-US" sz="2400" dirty="0" err="1">
                <a:cs typeface="Arial" panose="020B0604020202020204" pitchFamily="34" charset="0"/>
              </a:rPr>
              <a:t>không</a:t>
            </a:r>
            <a:r>
              <a:rPr lang="en-US" sz="2400" dirty="0">
                <a:cs typeface="Arial" panose="020B0604020202020204" pitchFamily="34" charset="0"/>
              </a:rPr>
              <a:t> </a:t>
            </a:r>
            <a:r>
              <a:rPr lang="en-US" sz="2400" dirty="0" err="1">
                <a:cs typeface="Arial" panose="020B0604020202020204" pitchFamily="34" charset="0"/>
              </a:rPr>
              <a:t>đủ</a:t>
            </a:r>
            <a:r>
              <a:rPr lang="en-US" sz="2400" dirty="0">
                <a:cs typeface="Arial" panose="020B0604020202020204" pitchFamily="34" charset="0"/>
              </a:rPr>
              <a:t> </a:t>
            </a:r>
            <a:r>
              <a:rPr lang="en-US" sz="2400" dirty="0" err="1">
                <a:cs typeface="Arial" panose="020B0604020202020204" pitchFamily="34" charset="0"/>
              </a:rPr>
              <a:t>hoặc</a:t>
            </a:r>
            <a:r>
              <a:rPr lang="en-US" sz="2400" dirty="0">
                <a:cs typeface="Arial" panose="020B0604020202020204" pitchFamily="34" charset="0"/>
              </a:rPr>
              <a:t> </a:t>
            </a:r>
            <a:r>
              <a:rPr lang="en-US" sz="2400" dirty="0" err="1">
                <a:cs typeface="Arial" panose="020B0604020202020204" pitchFamily="34" charset="0"/>
              </a:rPr>
              <a:t>nhiễu</a:t>
            </a:r>
            <a:r>
              <a:rPr lang="en-US" sz="2400" dirty="0">
                <a:cs typeface="Arial" panose="020B0604020202020204" pitchFamily="34" charset="0"/>
              </a:rPr>
              <a:t>.</a:t>
            </a:r>
          </a:p>
        </p:txBody>
      </p:sp>
    </p:spTree>
    <p:extLst>
      <p:ext uri="{BB962C8B-B14F-4D97-AF65-F5344CB8AC3E}">
        <p14:creationId xmlns:p14="http://schemas.microsoft.com/office/powerpoint/2010/main" val="238641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19</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8422764" cy="553998"/>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PLS (Programming Languages Sequencing)</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169946" y="1672069"/>
            <a:ext cx="8788859" cy="3785652"/>
          </a:xfrm>
          <a:prstGeom prst="rect">
            <a:avLst/>
          </a:prstGeom>
          <a:noFill/>
        </p:spPr>
        <p:txBody>
          <a:bodyPr wrap="square">
            <a:spAutoFit/>
          </a:bodyPr>
          <a:lstStyle/>
          <a:p>
            <a:pPr marL="450850" indent="-342900">
              <a:buFont typeface="Arial" panose="020B0604020202020204" pitchFamily="34" charset="0"/>
              <a:buChar char="•"/>
            </a:pPr>
            <a:r>
              <a:rPr lang="en-US" sz="2400" dirty="0" err="1">
                <a:cs typeface="Arial" panose="020B0604020202020204" pitchFamily="34" charset="0"/>
              </a:rPr>
              <a:t>Quá</a:t>
            </a:r>
            <a:r>
              <a:rPr lang="en-US" sz="2400" dirty="0">
                <a:cs typeface="Arial" panose="020B0604020202020204" pitchFamily="34" charset="0"/>
              </a:rPr>
              <a:t> </a:t>
            </a:r>
            <a:r>
              <a:rPr lang="en-US" sz="2400" dirty="0" err="1">
                <a:cs typeface="Arial" panose="020B0604020202020204" pitchFamily="34" charset="0"/>
              </a:rPr>
              <a:t>trình</a:t>
            </a:r>
            <a:r>
              <a:rPr lang="en-US" sz="2400" dirty="0">
                <a:cs typeface="Arial" panose="020B0604020202020204" pitchFamily="34" charset="0"/>
              </a:rPr>
              <a:t> </a:t>
            </a:r>
            <a:r>
              <a:rPr lang="en-US" sz="2400" dirty="0" err="1">
                <a:cs typeface="Arial" panose="020B0604020202020204" pitchFamily="34" charset="0"/>
              </a:rPr>
              <a:t>trích</a:t>
            </a:r>
            <a:r>
              <a:rPr lang="en-US" sz="2400" dirty="0">
                <a:cs typeface="Arial" panose="020B0604020202020204" pitchFamily="34" charset="0"/>
              </a:rPr>
              <a:t> </a:t>
            </a:r>
            <a:r>
              <a:rPr lang="en-US" sz="2400" dirty="0" err="1">
                <a:cs typeface="Arial" panose="020B0604020202020204" pitchFamily="34" charset="0"/>
              </a:rPr>
              <a:t>xuất</a:t>
            </a:r>
            <a:r>
              <a:rPr lang="en-US" sz="2400" dirty="0">
                <a:cs typeface="Arial" panose="020B0604020202020204" pitchFamily="34" charset="0"/>
              </a:rPr>
              <a:t> </a:t>
            </a:r>
            <a:r>
              <a:rPr lang="en-US" sz="2400" dirty="0" err="1">
                <a:cs typeface="Arial" panose="020B0604020202020204" pitchFamily="34" charset="0"/>
              </a:rPr>
              <a:t>đặc</a:t>
            </a:r>
            <a:r>
              <a:rPr lang="en-US" sz="2400" dirty="0">
                <a:cs typeface="Arial" panose="020B0604020202020204" pitchFamily="34" charset="0"/>
              </a:rPr>
              <a:t> </a:t>
            </a:r>
            <a:r>
              <a:rPr lang="en-US" sz="2400" dirty="0" err="1">
                <a:cs typeface="Arial" panose="020B0604020202020204" pitchFamily="34" charset="0"/>
              </a:rPr>
              <a:t>trưng</a:t>
            </a:r>
            <a:r>
              <a:rPr lang="en-US" sz="2400" dirty="0">
                <a:cs typeface="Arial" panose="020B0604020202020204" pitchFamily="34" charset="0"/>
              </a:rPr>
              <a:t> </a:t>
            </a:r>
            <a:r>
              <a:rPr lang="en-US" sz="2400" dirty="0" err="1">
                <a:cs typeface="Arial" panose="020B0604020202020204" pitchFamily="34" charset="0"/>
              </a:rPr>
              <a:t>sẽ</a:t>
            </a:r>
            <a:r>
              <a:rPr lang="en-US" sz="2400" dirty="0">
                <a:cs typeface="Arial" panose="020B0604020202020204" pitchFamily="34" charset="0"/>
              </a:rPr>
              <a:t> bao </a:t>
            </a:r>
            <a:r>
              <a:rPr lang="en-US" sz="2400" dirty="0" err="1">
                <a:cs typeface="Arial" panose="020B0604020202020204" pitchFamily="34" charset="0"/>
              </a:rPr>
              <a:t>gồm</a:t>
            </a:r>
            <a:r>
              <a:rPr lang="en-US" sz="2400" dirty="0">
                <a:cs typeface="Arial" panose="020B0604020202020204" pitchFamily="34" charset="0"/>
              </a:rPr>
              <a:t> </a:t>
            </a:r>
            <a:r>
              <a:rPr lang="en-US" sz="2400" dirty="0" err="1">
                <a:cs typeface="Arial" panose="020B0604020202020204" pitchFamily="34" charset="0"/>
              </a:rPr>
              <a:t>việc</a:t>
            </a:r>
            <a:r>
              <a:rPr lang="en-US" sz="2400" dirty="0">
                <a:cs typeface="Arial" panose="020B0604020202020204" pitchFamily="34" charset="0"/>
              </a:rPr>
              <a:t> chia </a:t>
            </a:r>
            <a:r>
              <a:rPr lang="en-US" sz="2400" dirty="0" err="1">
                <a:cs typeface="Arial" panose="020B0604020202020204" pitchFamily="34" charset="0"/>
              </a:rPr>
              <a:t>nhỏ</a:t>
            </a:r>
            <a:r>
              <a:rPr lang="en-US" sz="2400" dirty="0">
                <a:cs typeface="Arial" panose="020B0604020202020204" pitchFamily="34" charset="0"/>
              </a:rPr>
              <a:t> </a:t>
            </a:r>
            <a:r>
              <a:rPr lang="en-US" sz="2400" dirty="0" err="1">
                <a:cs typeface="Arial" panose="020B0604020202020204" pitchFamily="34" charset="0"/>
              </a:rPr>
              <a:t>mã</a:t>
            </a:r>
            <a:r>
              <a:rPr lang="en-US" sz="2400" dirty="0">
                <a:cs typeface="Arial" panose="020B0604020202020204" pitchFamily="34" charset="0"/>
              </a:rPr>
              <a:t> </a:t>
            </a:r>
            <a:r>
              <a:rPr lang="en-US" sz="2400" dirty="0" err="1">
                <a:cs typeface="Arial" panose="020B0604020202020204" pitchFamily="34" charset="0"/>
              </a:rPr>
              <a:t>nguồn</a:t>
            </a:r>
            <a:r>
              <a:rPr lang="en-US" sz="2400" dirty="0">
                <a:cs typeface="Arial" panose="020B0604020202020204" pitchFamily="34" charset="0"/>
              </a:rPr>
              <a:t> </a:t>
            </a:r>
            <a:r>
              <a:rPr lang="en-US" sz="2400" dirty="0" err="1">
                <a:cs typeface="Arial" panose="020B0604020202020204" pitchFamily="34" charset="0"/>
              </a:rPr>
              <a:t>thành</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token </a:t>
            </a:r>
            <a:r>
              <a:rPr lang="en-US" sz="2400" dirty="0" err="1">
                <a:cs typeface="Arial" panose="020B0604020202020204" pitchFamily="34" charset="0"/>
              </a:rPr>
              <a:t>nhằm</a:t>
            </a:r>
            <a:r>
              <a:rPr lang="en-US" sz="2400" dirty="0">
                <a:cs typeface="Arial" panose="020B0604020202020204" pitchFamily="34" charset="0"/>
              </a:rPr>
              <a:t> </a:t>
            </a:r>
            <a:r>
              <a:rPr lang="en-US" sz="2400" dirty="0" err="1">
                <a:cs typeface="Arial" panose="020B0604020202020204" pitchFamily="34" charset="0"/>
              </a:rPr>
              <a:t>mục</a:t>
            </a:r>
            <a:r>
              <a:rPr lang="en-US" sz="2400" dirty="0">
                <a:cs typeface="Arial" panose="020B0604020202020204" pitchFamily="34" charset="0"/>
              </a:rPr>
              <a:t> </a:t>
            </a:r>
            <a:r>
              <a:rPr lang="en-US" sz="2400" dirty="0" err="1">
                <a:cs typeface="Arial" panose="020B0604020202020204" pitchFamily="34" charset="0"/>
              </a:rPr>
              <a:t>đích</a:t>
            </a:r>
            <a:r>
              <a:rPr lang="en-US" sz="2400" dirty="0">
                <a:cs typeface="Arial" panose="020B0604020202020204" pitchFamily="34" charset="0"/>
              </a:rPr>
              <a:t> </a:t>
            </a:r>
            <a:r>
              <a:rPr lang="en-US" sz="2400" dirty="0" err="1">
                <a:cs typeface="Arial" panose="020B0604020202020204" pitchFamily="34" charset="0"/>
              </a:rPr>
              <a:t>đưa</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pre-trained model </a:t>
            </a:r>
            <a:r>
              <a:rPr lang="en-US" sz="2400" dirty="0" err="1">
                <a:cs typeface="Arial" panose="020B0604020202020204" pitchFamily="34" charset="0"/>
              </a:rPr>
              <a:t>UniXcoder</a:t>
            </a:r>
            <a:r>
              <a:rPr lang="en-US" sz="2400" dirty="0">
                <a:cs typeface="Arial" panose="020B0604020202020204" pitchFamily="34" charset="0"/>
              </a:rPr>
              <a:t>.</a:t>
            </a:r>
          </a:p>
          <a:p>
            <a:pPr marL="450850" indent="-342900">
              <a:buFont typeface="Arial" panose="020B0604020202020204" pitchFamily="34" charset="0"/>
              <a:buChar char="•"/>
            </a:pPr>
            <a:r>
              <a:rPr lang="en-US" sz="2400" dirty="0" err="1">
                <a:cs typeface="Arial" panose="020B0604020202020204" pitchFamily="34" charset="0"/>
              </a:rPr>
              <a:t>Bài</a:t>
            </a:r>
            <a:r>
              <a:rPr lang="en-US" sz="2400" dirty="0">
                <a:cs typeface="Arial" panose="020B0604020202020204" pitchFamily="34" charset="0"/>
              </a:rPr>
              <a:t> </a:t>
            </a:r>
            <a:r>
              <a:rPr lang="en-US" sz="2400" dirty="0" err="1">
                <a:cs typeface="Arial" panose="020B0604020202020204" pitchFamily="34" charset="0"/>
              </a:rPr>
              <a:t>báo</a:t>
            </a:r>
            <a:r>
              <a:rPr lang="en-US" sz="2400" dirty="0">
                <a:cs typeface="Arial" panose="020B0604020202020204" pitchFamily="34" charset="0"/>
              </a:rPr>
              <a:t> </a:t>
            </a:r>
            <a:r>
              <a:rPr lang="en-US" sz="2400" dirty="0" err="1">
                <a:cs typeface="Arial" panose="020B0604020202020204" pitchFamily="34" charset="0"/>
              </a:rPr>
              <a:t>sử</a:t>
            </a:r>
            <a:r>
              <a:rPr lang="en-US" sz="2400" dirty="0">
                <a:cs typeface="Arial" panose="020B0604020202020204" pitchFamily="34" charset="0"/>
              </a:rPr>
              <a:t> </a:t>
            </a:r>
            <a:r>
              <a:rPr lang="en-US" sz="2400" dirty="0" err="1">
                <a:cs typeface="Arial" panose="020B0604020202020204" pitchFamily="34" charset="0"/>
              </a:rPr>
              <a:t>dụng</a:t>
            </a:r>
            <a:r>
              <a:rPr lang="en-US" sz="2400" dirty="0">
                <a:cs typeface="Arial" panose="020B0604020202020204" pitchFamily="34" charset="0"/>
              </a:rPr>
              <a:t> </a:t>
            </a:r>
            <a:r>
              <a:rPr lang="en-US" sz="2400" dirty="0" err="1">
                <a:cs typeface="Arial" panose="020B0604020202020204" pitchFamily="34" charset="0"/>
              </a:rPr>
              <a:t>công</a:t>
            </a:r>
            <a:r>
              <a:rPr lang="en-US" sz="2400" dirty="0">
                <a:cs typeface="Arial" panose="020B0604020202020204" pitchFamily="34" charset="0"/>
              </a:rPr>
              <a:t> </a:t>
            </a:r>
            <a:r>
              <a:rPr lang="en-US" sz="2400" dirty="0" err="1">
                <a:cs typeface="Arial" panose="020B0604020202020204" pitchFamily="34" charset="0"/>
              </a:rPr>
              <a:t>cụ</a:t>
            </a:r>
            <a:r>
              <a:rPr lang="en-US" sz="2400" dirty="0">
                <a:cs typeface="Arial" panose="020B0604020202020204" pitchFamily="34" charset="0"/>
              </a:rPr>
              <a:t> NTLK - </a:t>
            </a:r>
            <a:r>
              <a:rPr lang="en-US" sz="2400" dirty="0" err="1">
                <a:cs typeface="Arial" panose="020B0604020202020204" pitchFamily="34" charset="0"/>
              </a:rPr>
              <a:t>một</a:t>
            </a:r>
            <a:r>
              <a:rPr lang="en-US" sz="2400" dirty="0">
                <a:cs typeface="Arial" panose="020B0604020202020204" pitchFamily="34" charset="0"/>
              </a:rPr>
              <a:t> </a:t>
            </a:r>
            <a:r>
              <a:rPr lang="en-US" sz="2400" dirty="0" err="1">
                <a:cs typeface="Arial" panose="020B0604020202020204" pitchFamily="34" charset="0"/>
              </a:rPr>
              <a:t>công</a:t>
            </a:r>
            <a:r>
              <a:rPr lang="en-US" sz="2400" dirty="0">
                <a:cs typeface="Arial" panose="020B0604020202020204" pitchFamily="34" charset="0"/>
              </a:rPr>
              <a:t> </a:t>
            </a:r>
            <a:r>
              <a:rPr lang="en-US" sz="2400" dirty="0" err="1">
                <a:cs typeface="Arial" panose="020B0604020202020204" pitchFamily="34" charset="0"/>
              </a:rPr>
              <a:t>cụ</a:t>
            </a:r>
            <a:r>
              <a:rPr lang="en-US" sz="2400" dirty="0">
                <a:cs typeface="Arial" panose="020B0604020202020204" pitchFamily="34" charset="0"/>
              </a:rPr>
              <a:t> </a:t>
            </a:r>
            <a:r>
              <a:rPr lang="en-US" sz="2400" dirty="0" err="1">
                <a:cs typeface="Arial" panose="020B0604020202020204" pitchFamily="34" charset="0"/>
              </a:rPr>
              <a:t>xử</a:t>
            </a:r>
            <a:r>
              <a:rPr lang="en-US" sz="2400" dirty="0">
                <a:cs typeface="Arial" panose="020B0604020202020204" pitchFamily="34" charset="0"/>
              </a:rPr>
              <a:t> </a:t>
            </a:r>
            <a:r>
              <a:rPr lang="en-US" sz="2400" dirty="0" err="1">
                <a:cs typeface="Arial" panose="020B0604020202020204" pitchFamily="34" charset="0"/>
              </a:rPr>
              <a:t>lý</a:t>
            </a:r>
            <a:r>
              <a:rPr lang="en-US" sz="2400" dirty="0">
                <a:cs typeface="Arial" panose="020B0604020202020204" pitchFamily="34" charset="0"/>
              </a:rPr>
              <a:t> </a:t>
            </a:r>
            <a:r>
              <a:rPr lang="en-US" sz="2400" dirty="0" err="1">
                <a:cs typeface="Arial" panose="020B0604020202020204" pitchFamily="34" charset="0"/>
              </a:rPr>
              <a:t>ngôn</a:t>
            </a:r>
            <a:r>
              <a:rPr lang="en-US" sz="2400" dirty="0">
                <a:cs typeface="Arial" panose="020B0604020202020204" pitchFamily="34" charset="0"/>
              </a:rPr>
              <a:t> </a:t>
            </a:r>
            <a:r>
              <a:rPr lang="en-US" sz="2400" dirty="0" err="1">
                <a:cs typeface="Arial" panose="020B0604020202020204" pitchFamily="34" charset="0"/>
              </a:rPr>
              <a:t>ngữ</a:t>
            </a:r>
            <a:r>
              <a:rPr lang="en-US" sz="2400" dirty="0">
                <a:cs typeface="Arial" panose="020B0604020202020204" pitchFamily="34" charset="0"/>
              </a:rPr>
              <a:t> </a:t>
            </a:r>
            <a:r>
              <a:rPr lang="en-US" sz="2400" dirty="0" err="1">
                <a:cs typeface="Arial" panose="020B0604020202020204" pitchFamily="34" charset="0"/>
              </a:rPr>
              <a:t>tự</a:t>
            </a:r>
            <a:r>
              <a:rPr lang="en-US" sz="2400" dirty="0">
                <a:cs typeface="Arial" panose="020B0604020202020204" pitchFamily="34" charset="0"/>
              </a:rPr>
              <a:t> </a:t>
            </a:r>
            <a:r>
              <a:rPr lang="en-US" sz="2400" dirty="0" err="1">
                <a:cs typeface="Arial" panose="020B0604020202020204" pitchFamily="34" charset="0"/>
              </a:rPr>
              <a:t>nhiên</a:t>
            </a:r>
            <a:r>
              <a:rPr lang="en-US" sz="2400" dirty="0">
                <a:cs typeface="Arial" panose="020B0604020202020204" pitchFamily="34" charset="0"/>
              </a:rPr>
              <a:t> </a:t>
            </a:r>
            <a:r>
              <a:rPr lang="en-US" sz="2400" dirty="0" err="1">
                <a:cs typeface="Arial" panose="020B0604020202020204" pitchFamily="34" charset="0"/>
              </a:rPr>
              <a:t>mã</a:t>
            </a:r>
            <a:r>
              <a:rPr lang="en-US" sz="2400" dirty="0">
                <a:cs typeface="Arial" panose="020B0604020202020204" pitchFamily="34" charset="0"/>
              </a:rPr>
              <a:t> </a:t>
            </a:r>
            <a:r>
              <a:rPr lang="en-US" sz="2400" dirty="0" err="1">
                <a:cs typeface="Arial" panose="020B0604020202020204" pitchFamily="34" charset="0"/>
              </a:rPr>
              <a:t>nguồn</a:t>
            </a:r>
            <a:r>
              <a:rPr lang="en-US" sz="2400" dirty="0">
                <a:cs typeface="Arial" panose="020B0604020202020204" pitchFamily="34" charset="0"/>
              </a:rPr>
              <a:t> </a:t>
            </a:r>
            <a:r>
              <a:rPr lang="en-US" sz="2400" dirty="0" err="1">
                <a:cs typeface="Arial" panose="020B0604020202020204" pitchFamily="34" charset="0"/>
              </a:rPr>
              <a:t>mở</a:t>
            </a:r>
            <a:r>
              <a:rPr lang="en-US" sz="2400" dirty="0">
                <a:cs typeface="Arial" panose="020B0604020202020204" pitchFamily="34" charset="0"/>
              </a:rPr>
              <a:t>. NLTK  </a:t>
            </a:r>
            <a:r>
              <a:rPr lang="en-US" sz="2400" dirty="0" err="1">
                <a:cs typeface="Arial" panose="020B0604020202020204" pitchFamily="34" charset="0"/>
              </a:rPr>
              <a:t>có</a:t>
            </a:r>
            <a:r>
              <a:rPr lang="en-US" sz="2400" dirty="0">
                <a:cs typeface="Arial" panose="020B0604020202020204" pitchFamily="34" charset="0"/>
              </a:rPr>
              <a:t> </a:t>
            </a:r>
            <a:r>
              <a:rPr lang="en-US" sz="2400" dirty="0" err="1">
                <a:cs typeface="Arial" panose="020B0604020202020204" pitchFamily="34" charset="0"/>
              </a:rPr>
              <a:t>thể</a:t>
            </a:r>
            <a:r>
              <a:rPr lang="en-US" sz="2400" dirty="0">
                <a:cs typeface="Arial" panose="020B0604020202020204" pitchFamily="34" charset="0"/>
              </a:rPr>
              <a:t> </a:t>
            </a:r>
            <a:r>
              <a:rPr lang="en-US" sz="2400" dirty="0" err="1">
                <a:cs typeface="Arial" panose="020B0604020202020204" pitchFamily="34" charset="0"/>
              </a:rPr>
              <a:t>giúp</a:t>
            </a:r>
            <a:r>
              <a:rPr lang="en-US" sz="2400" dirty="0">
                <a:cs typeface="Arial" panose="020B0604020202020204" pitchFamily="34" charset="0"/>
              </a:rPr>
              <a:t> </a:t>
            </a:r>
            <a:r>
              <a:rPr lang="en-US" sz="2400" dirty="0" err="1">
                <a:cs typeface="Arial" panose="020B0604020202020204" pitchFamily="34" charset="0"/>
              </a:rPr>
              <a:t>phân</a:t>
            </a:r>
            <a:r>
              <a:rPr lang="en-US" sz="2400" dirty="0">
                <a:cs typeface="Arial" panose="020B0604020202020204" pitchFamily="34" charset="0"/>
              </a:rPr>
              <a:t> </a:t>
            </a:r>
            <a:r>
              <a:rPr lang="en-US" sz="2400" dirty="0" err="1">
                <a:cs typeface="Arial" panose="020B0604020202020204" pitchFamily="34" charset="0"/>
              </a:rPr>
              <a:t>tách</a:t>
            </a:r>
            <a:r>
              <a:rPr lang="en-US" sz="2400" dirty="0">
                <a:cs typeface="Arial" panose="020B0604020202020204" pitchFamily="34" charset="0"/>
              </a:rPr>
              <a:t> </a:t>
            </a:r>
            <a:r>
              <a:rPr lang="en-US" sz="2400" dirty="0" err="1">
                <a:cs typeface="Arial" panose="020B0604020202020204" pitchFamily="34" charset="0"/>
              </a:rPr>
              <a:t>từ</a:t>
            </a:r>
            <a:r>
              <a:rPr lang="en-US" sz="2400" dirty="0">
                <a:cs typeface="Arial" panose="020B0604020202020204" pitchFamily="34" charset="0"/>
              </a:rPr>
              <a:t>, </a:t>
            </a:r>
            <a:r>
              <a:rPr lang="en-US" sz="2400" dirty="0" err="1">
                <a:cs typeface="Arial" panose="020B0604020202020204" pitchFamily="34" charset="0"/>
              </a:rPr>
              <a:t>phân</a:t>
            </a:r>
            <a:r>
              <a:rPr lang="en-US" sz="2400" dirty="0">
                <a:cs typeface="Arial" panose="020B0604020202020204" pitchFamily="34" charset="0"/>
              </a:rPr>
              <a:t> </a:t>
            </a:r>
            <a:r>
              <a:rPr lang="en-US" sz="2400" dirty="0" err="1">
                <a:cs typeface="Arial" panose="020B0604020202020204" pitchFamily="34" charset="0"/>
              </a:rPr>
              <a:t>tích</a:t>
            </a:r>
            <a:r>
              <a:rPr lang="en-US" sz="2400" dirty="0">
                <a:cs typeface="Arial" panose="020B0604020202020204" pitchFamily="34" charset="0"/>
              </a:rPr>
              <a:t> </a:t>
            </a:r>
            <a:r>
              <a:rPr lang="en-US" sz="2400" dirty="0" err="1">
                <a:cs typeface="Arial" panose="020B0604020202020204" pitchFamily="34" charset="0"/>
              </a:rPr>
              <a:t>cú</a:t>
            </a:r>
            <a:r>
              <a:rPr lang="en-US" sz="2400" dirty="0">
                <a:cs typeface="Arial" panose="020B0604020202020204" pitchFamily="34" charset="0"/>
              </a:rPr>
              <a:t> </a:t>
            </a:r>
            <a:r>
              <a:rPr lang="en-US" sz="2400" dirty="0" err="1">
                <a:cs typeface="Arial" panose="020B0604020202020204" pitchFamily="34" charset="0"/>
              </a:rPr>
              <a:t>pháp</a:t>
            </a:r>
            <a:r>
              <a:rPr lang="en-US" sz="2400" dirty="0">
                <a:cs typeface="Arial" panose="020B0604020202020204" pitchFamily="34" charset="0"/>
              </a:rPr>
              <a:t> </a:t>
            </a:r>
            <a:r>
              <a:rPr lang="en-US" sz="2400" dirty="0" err="1">
                <a:cs typeface="Arial" panose="020B0604020202020204" pitchFamily="34" charset="0"/>
              </a:rPr>
              <a:t>và</a:t>
            </a:r>
            <a:r>
              <a:rPr lang="en-US" sz="2400" dirty="0">
                <a:cs typeface="Arial" panose="020B0604020202020204" pitchFamily="34" charset="0"/>
              </a:rPr>
              <a:t> </a:t>
            </a:r>
            <a:r>
              <a:rPr lang="en-US" sz="2400" dirty="0" err="1">
                <a:cs typeface="Arial" panose="020B0604020202020204" pitchFamily="34" charset="0"/>
              </a:rPr>
              <a:t>hỗ</a:t>
            </a:r>
            <a:r>
              <a:rPr lang="en-US" sz="2400" dirty="0">
                <a:cs typeface="Arial" panose="020B0604020202020204" pitchFamily="34" charset="0"/>
              </a:rPr>
              <a:t> </a:t>
            </a:r>
            <a:r>
              <a:rPr lang="en-US" sz="2400" dirty="0" err="1">
                <a:cs typeface="Arial" panose="020B0604020202020204" pitchFamily="34" charset="0"/>
              </a:rPr>
              <a:t>trợ</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a:t>
            </a:r>
            <a:r>
              <a:rPr lang="en-US" sz="2400" dirty="0" err="1">
                <a:cs typeface="Arial" panose="020B0604020202020204" pitchFamily="34" charset="0"/>
              </a:rPr>
              <a:t>mô</a:t>
            </a:r>
            <a:r>
              <a:rPr lang="en-US" sz="2400" dirty="0">
                <a:cs typeface="Arial" panose="020B0604020202020204" pitchFamily="34" charset="0"/>
              </a:rPr>
              <a:t> </a:t>
            </a:r>
            <a:r>
              <a:rPr lang="en-US" sz="2400" dirty="0" err="1">
                <a:cs typeface="Arial" panose="020B0604020202020204" pitchFamily="34" charset="0"/>
              </a:rPr>
              <a:t>hình</a:t>
            </a:r>
            <a:r>
              <a:rPr lang="en-US" sz="2400" dirty="0">
                <a:cs typeface="Arial" panose="020B0604020202020204" pitchFamily="34" charset="0"/>
              </a:rPr>
              <a:t> </a:t>
            </a:r>
            <a:r>
              <a:rPr lang="en-US" sz="2400" dirty="0" err="1">
                <a:cs typeface="Arial" panose="020B0604020202020204" pitchFamily="34" charset="0"/>
              </a:rPr>
              <a:t>học</a:t>
            </a:r>
            <a:r>
              <a:rPr lang="en-US" sz="2400" dirty="0">
                <a:cs typeface="Arial" panose="020B0604020202020204" pitchFamily="34" charset="0"/>
              </a:rPr>
              <a:t> </a:t>
            </a:r>
            <a:r>
              <a:rPr lang="en-US" sz="2400" dirty="0" err="1">
                <a:cs typeface="Arial" panose="020B0604020202020204" pitchFamily="34" charset="0"/>
              </a:rPr>
              <a:t>máy</a:t>
            </a:r>
            <a:r>
              <a:rPr lang="en-US" sz="2400" dirty="0">
                <a:cs typeface="Arial" panose="020B0604020202020204" pitchFamily="34" charset="0"/>
              </a:rPr>
              <a:t> </a:t>
            </a:r>
            <a:r>
              <a:rPr lang="en-US" sz="2400" dirty="0" err="1">
                <a:cs typeface="Arial" panose="020B0604020202020204" pitchFamily="34" charset="0"/>
              </a:rPr>
              <a:t>tốt</a:t>
            </a:r>
            <a:endParaRPr lang="en-US" sz="2400" dirty="0">
              <a:cs typeface="Arial" panose="020B0604020202020204" pitchFamily="34" charset="0"/>
            </a:endParaRPr>
          </a:p>
          <a:p>
            <a:pPr marL="450850" indent="-342900">
              <a:buFont typeface="Arial" panose="020B0604020202020204" pitchFamily="34" charset="0"/>
              <a:buChar char="•"/>
            </a:pPr>
            <a:r>
              <a:rPr lang="en-US" sz="2400" dirty="0" err="1">
                <a:cs typeface="Arial" panose="020B0604020202020204" pitchFamily="34" charset="0"/>
              </a:rPr>
              <a:t>Bằng</a:t>
            </a:r>
            <a:r>
              <a:rPr lang="en-US" sz="2400" dirty="0">
                <a:cs typeface="Arial" panose="020B0604020202020204" pitchFamily="34" charset="0"/>
              </a:rPr>
              <a:t> </a:t>
            </a:r>
            <a:r>
              <a:rPr lang="en-US" sz="2400" dirty="0" err="1">
                <a:cs typeface="Arial" panose="020B0604020202020204" pitchFamily="34" charset="0"/>
              </a:rPr>
              <a:t>cách</a:t>
            </a:r>
            <a:r>
              <a:rPr lang="en-US" sz="2400" dirty="0">
                <a:cs typeface="Arial" panose="020B0604020202020204" pitchFamily="34" charset="0"/>
              </a:rPr>
              <a:t> </a:t>
            </a:r>
            <a:r>
              <a:rPr lang="en-US" sz="2400" dirty="0" err="1">
                <a:cs typeface="Arial" panose="020B0604020202020204" pitchFamily="34" charset="0"/>
              </a:rPr>
              <a:t>sử</a:t>
            </a:r>
            <a:r>
              <a:rPr lang="en-US" sz="2400" dirty="0">
                <a:cs typeface="Arial" panose="020B0604020202020204" pitchFamily="34" charset="0"/>
              </a:rPr>
              <a:t> </a:t>
            </a:r>
            <a:r>
              <a:rPr lang="en-US" sz="2400" dirty="0" err="1">
                <a:cs typeface="Arial" panose="020B0604020202020204" pitchFamily="34" charset="0"/>
              </a:rPr>
              <a:t>dụng</a:t>
            </a:r>
            <a:r>
              <a:rPr lang="en-US" sz="2400" dirty="0">
                <a:cs typeface="Arial" panose="020B0604020202020204" pitchFamily="34" charset="0"/>
              </a:rPr>
              <a:t> NLTK, </a:t>
            </a:r>
            <a:r>
              <a:rPr lang="en-US" sz="2400" dirty="0" err="1">
                <a:cs typeface="Arial" panose="020B0604020202020204" pitchFamily="34" charset="0"/>
              </a:rPr>
              <a:t>nhóm</a:t>
            </a:r>
            <a:r>
              <a:rPr lang="en-US" sz="2400" dirty="0">
                <a:cs typeface="Arial" panose="020B0604020202020204" pitchFamily="34" charset="0"/>
              </a:rPr>
              <a:t> </a:t>
            </a:r>
            <a:r>
              <a:rPr lang="en-US" sz="2400" dirty="0" err="1">
                <a:cs typeface="Arial" panose="020B0604020202020204" pitchFamily="34" charset="0"/>
              </a:rPr>
              <a:t>tác</a:t>
            </a:r>
            <a:r>
              <a:rPr lang="en-US" sz="2400" dirty="0">
                <a:cs typeface="Arial" panose="020B0604020202020204" pitchFamily="34" charset="0"/>
              </a:rPr>
              <a:t> </a:t>
            </a:r>
            <a:r>
              <a:rPr lang="en-US" sz="2400" dirty="0" err="1">
                <a:cs typeface="Arial" panose="020B0604020202020204" pitchFamily="34" charset="0"/>
              </a:rPr>
              <a:t>giả</a:t>
            </a:r>
            <a:r>
              <a:rPr lang="en-US" sz="2400" dirty="0">
                <a:cs typeface="Arial" panose="020B0604020202020204" pitchFamily="34" charset="0"/>
              </a:rPr>
              <a:t> </a:t>
            </a:r>
            <a:r>
              <a:rPr lang="en-US" sz="2400" dirty="0" err="1">
                <a:cs typeface="Arial" panose="020B0604020202020204" pitchFamily="34" charset="0"/>
              </a:rPr>
              <a:t>đã</a:t>
            </a:r>
            <a:r>
              <a:rPr lang="en-US" sz="2400" dirty="0">
                <a:cs typeface="Arial" panose="020B0604020202020204" pitchFamily="34" charset="0"/>
              </a:rPr>
              <a:t> chia </a:t>
            </a:r>
            <a:r>
              <a:rPr lang="en-US" sz="2400" dirty="0" err="1">
                <a:cs typeface="Arial" panose="020B0604020202020204" pitchFamily="34" charset="0"/>
              </a:rPr>
              <a:t>nhỏ</a:t>
            </a:r>
            <a:r>
              <a:rPr lang="en-US" sz="2400" dirty="0">
                <a:cs typeface="Arial" panose="020B0604020202020204" pitchFamily="34" charset="0"/>
              </a:rPr>
              <a:t> </a:t>
            </a:r>
            <a:r>
              <a:rPr lang="en-US" sz="2400" dirty="0" err="1">
                <a:cs typeface="Arial" panose="020B0604020202020204" pitchFamily="34" charset="0"/>
              </a:rPr>
              <a:t>từng</a:t>
            </a:r>
            <a:r>
              <a:rPr lang="en-US" sz="2400" dirty="0">
                <a:cs typeface="Arial" panose="020B0604020202020204" pitchFamily="34" charset="0"/>
              </a:rPr>
              <a:t> </a:t>
            </a:r>
            <a:r>
              <a:rPr lang="en-US" sz="2400" dirty="0" err="1">
                <a:cs typeface="Arial" panose="020B0604020202020204" pitchFamily="34" charset="0"/>
              </a:rPr>
              <a:t>phần</a:t>
            </a:r>
            <a:r>
              <a:rPr lang="en-US" sz="2400" dirty="0">
                <a:cs typeface="Arial" panose="020B0604020202020204" pitchFamily="34" charset="0"/>
              </a:rPr>
              <a:t> </a:t>
            </a:r>
            <a:r>
              <a:rPr lang="en-US" sz="2400" dirty="0" err="1">
                <a:cs typeface="Arial" panose="020B0604020202020204" pitchFamily="34" charset="0"/>
              </a:rPr>
              <a:t>của</a:t>
            </a:r>
            <a:r>
              <a:rPr lang="en-US" sz="2400" dirty="0">
                <a:cs typeface="Arial" panose="020B0604020202020204" pitchFamily="34" charset="0"/>
              </a:rPr>
              <a:t> </a:t>
            </a:r>
            <a:r>
              <a:rPr lang="en-US" sz="2400" dirty="0" err="1">
                <a:cs typeface="Arial" panose="020B0604020202020204" pitchFamily="34" charset="0"/>
              </a:rPr>
              <a:t>mã</a:t>
            </a:r>
            <a:r>
              <a:rPr lang="en-US" sz="2400" dirty="0">
                <a:cs typeface="Arial" panose="020B0604020202020204" pitchFamily="34" charset="0"/>
              </a:rPr>
              <a:t> </a:t>
            </a:r>
            <a:r>
              <a:rPr lang="en-US" sz="2400" dirty="0" err="1">
                <a:cs typeface="Arial" panose="020B0604020202020204" pitchFamily="34" charset="0"/>
              </a:rPr>
              <a:t>nguồn</a:t>
            </a:r>
            <a:r>
              <a:rPr lang="en-US" sz="2400" dirty="0">
                <a:cs typeface="Arial" panose="020B0604020202020204" pitchFamily="34" charset="0"/>
              </a:rPr>
              <a:t> </a:t>
            </a:r>
            <a:r>
              <a:rPr lang="en-US" sz="2400" dirty="0" err="1">
                <a:cs typeface="Arial" panose="020B0604020202020204" pitchFamily="34" charset="0"/>
              </a:rPr>
              <a:t>thành</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token 1 </a:t>
            </a:r>
            <a:r>
              <a:rPr lang="en-US" sz="2400" dirty="0" err="1">
                <a:cs typeface="Arial" panose="020B0604020202020204" pitchFamily="34" charset="0"/>
              </a:rPr>
              <a:t>cách</a:t>
            </a:r>
            <a:r>
              <a:rPr lang="en-US" sz="2400" dirty="0">
                <a:cs typeface="Arial" panose="020B0604020202020204" pitchFamily="34" charset="0"/>
              </a:rPr>
              <a:t> </a:t>
            </a:r>
            <a:r>
              <a:rPr lang="en-US" sz="2400" dirty="0" err="1">
                <a:cs typeface="Arial" panose="020B0604020202020204" pitchFamily="34" charset="0"/>
              </a:rPr>
              <a:t>chính</a:t>
            </a:r>
            <a:r>
              <a:rPr lang="en-US" sz="2400" dirty="0">
                <a:cs typeface="Arial" panose="020B0604020202020204" pitchFamily="34" charset="0"/>
              </a:rPr>
              <a:t> </a:t>
            </a:r>
            <a:r>
              <a:rPr lang="en-US" sz="2400" dirty="0" err="1">
                <a:cs typeface="Arial" panose="020B0604020202020204" pitchFamily="34" charset="0"/>
              </a:rPr>
              <a:t>xác</a:t>
            </a:r>
            <a:r>
              <a:rPr lang="en-US" sz="2400" dirty="0">
                <a:cs typeface="Arial" panose="020B0604020202020204" pitchFamily="34" charset="0"/>
              </a:rPr>
              <a:t>, </a:t>
            </a:r>
            <a:r>
              <a:rPr lang="en-US" sz="2400" dirty="0" err="1">
                <a:cs typeface="Arial" panose="020B0604020202020204" pitchFamily="34" charset="0"/>
              </a:rPr>
              <a:t>sau</a:t>
            </a:r>
            <a:r>
              <a:rPr lang="en-US" sz="2400" dirty="0">
                <a:cs typeface="Arial" panose="020B0604020202020204" pitchFamily="34" charset="0"/>
              </a:rPr>
              <a:t> </a:t>
            </a:r>
            <a:r>
              <a:rPr lang="en-US" sz="2400" dirty="0" err="1">
                <a:cs typeface="Arial" panose="020B0604020202020204" pitchFamily="34" charset="0"/>
              </a:rPr>
              <a:t>đó</a:t>
            </a:r>
            <a:r>
              <a:rPr lang="en-US" sz="2400" dirty="0">
                <a:cs typeface="Arial" panose="020B0604020202020204" pitchFamily="34" charset="0"/>
              </a:rPr>
              <a:t> </a:t>
            </a:r>
            <a:r>
              <a:rPr lang="en-US" sz="2400" dirty="0" err="1">
                <a:cs typeface="Arial" panose="020B0604020202020204" pitchFamily="34" charset="0"/>
              </a:rPr>
              <a:t>đưa</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a:t>
            </a:r>
            <a:r>
              <a:rPr lang="en-US" sz="2400" dirty="0" err="1">
                <a:cs typeface="Arial" panose="020B0604020202020204" pitchFamily="34" charset="0"/>
              </a:rPr>
              <a:t>UniXcoder</a:t>
            </a:r>
            <a:r>
              <a:rPr lang="en-US" sz="2400" dirty="0">
                <a:cs typeface="Arial" panose="020B0604020202020204" pitchFamily="34" charset="0"/>
              </a:rPr>
              <a:t>. </a:t>
            </a:r>
            <a:r>
              <a:rPr lang="en-US" sz="2400" dirty="0" err="1">
                <a:cs typeface="Arial" panose="020B0604020202020204" pitchFamily="34" charset="0"/>
              </a:rPr>
              <a:t>Cuối</a:t>
            </a:r>
            <a:r>
              <a:rPr lang="en-US" sz="2400" dirty="0">
                <a:cs typeface="Arial" panose="020B0604020202020204" pitchFamily="34" charset="0"/>
              </a:rPr>
              <a:t> </a:t>
            </a:r>
            <a:r>
              <a:rPr lang="en-US" sz="2400" dirty="0" err="1">
                <a:cs typeface="Arial" panose="020B0604020202020204" pitchFamily="34" charset="0"/>
              </a:rPr>
              <a:t>cùng</a:t>
            </a:r>
            <a:r>
              <a:rPr lang="en-US" sz="2400" dirty="0">
                <a:cs typeface="Arial" panose="020B0604020202020204" pitchFamily="34" charset="0"/>
              </a:rPr>
              <a:t>, </a:t>
            </a:r>
            <a:r>
              <a:rPr lang="en-US" sz="2400" dirty="0" err="1">
                <a:cs typeface="Arial" panose="020B0604020202020204" pitchFamily="34" charset="0"/>
              </a:rPr>
              <a:t>đầu</a:t>
            </a:r>
            <a:r>
              <a:rPr lang="en-US" sz="2400" dirty="0">
                <a:cs typeface="Arial" panose="020B0604020202020204" pitchFamily="34" charset="0"/>
              </a:rPr>
              <a:t> </a:t>
            </a:r>
            <a:r>
              <a:rPr lang="en-US" sz="2400" dirty="0" err="1">
                <a:cs typeface="Arial" panose="020B0604020202020204" pitchFamily="34" charset="0"/>
              </a:rPr>
              <a:t>ra</a:t>
            </a:r>
            <a:r>
              <a:rPr lang="en-US" sz="2400" dirty="0">
                <a:cs typeface="Arial" panose="020B0604020202020204" pitchFamily="34" charset="0"/>
              </a:rPr>
              <a:t> </a:t>
            </a:r>
            <a:r>
              <a:rPr lang="en-US" sz="2400" dirty="0" err="1">
                <a:cs typeface="Arial" panose="020B0604020202020204" pitchFamily="34" charset="0"/>
              </a:rPr>
              <a:t>của</a:t>
            </a:r>
            <a:r>
              <a:rPr lang="en-US" sz="2400" dirty="0">
                <a:cs typeface="Arial" panose="020B0604020202020204" pitchFamily="34" charset="0"/>
              </a:rPr>
              <a:t> </a:t>
            </a:r>
            <a:r>
              <a:rPr lang="en-US" sz="2400" dirty="0" err="1">
                <a:cs typeface="Arial" panose="020B0604020202020204" pitchFamily="34" charset="0"/>
              </a:rPr>
              <a:t>UniXcoder</a:t>
            </a:r>
            <a:r>
              <a:rPr lang="en-US" sz="2400" dirty="0">
                <a:cs typeface="Arial" panose="020B0604020202020204" pitchFamily="34" charset="0"/>
              </a:rPr>
              <a:t> </a:t>
            </a:r>
            <a:r>
              <a:rPr lang="en-US" sz="2400" dirty="0" err="1">
                <a:cs typeface="Arial" panose="020B0604020202020204" pitchFamily="34" charset="0"/>
              </a:rPr>
              <a:t>là</a:t>
            </a:r>
            <a:r>
              <a:rPr lang="en-US" sz="2400" dirty="0">
                <a:cs typeface="Arial" panose="020B0604020202020204" pitchFamily="34" charset="0"/>
              </a:rPr>
              <a:t> ma </a:t>
            </a:r>
            <a:r>
              <a:rPr lang="en-US" sz="2400" dirty="0" err="1">
                <a:cs typeface="Arial" panose="020B0604020202020204" pitchFamily="34" charset="0"/>
              </a:rPr>
              <a:t>trận</a:t>
            </a:r>
            <a:r>
              <a:rPr lang="en-US" sz="2400" dirty="0">
                <a:cs typeface="Arial" panose="020B0604020202020204" pitchFamily="34" charset="0"/>
              </a:rPr>
              <a:t> PLS </a:t>
            </a:r>
            <a:r>
              <a:rPr lang="en-US" sz="2400" dirty="0" err="1">
                <a:cs typeface="Arial" panose="020B0604020202020204" pitchFamily="34" charset="0"/>
              </a:rPr>
              <a:t>chứa</a:t>
            </a:r>
            <a:r>
              <a:rPr lang="en-US" sz="2400" dirty="0">
                <a:cs typeface="Arial" panose="020B0604020202020204" pitchFamily="34" charset="0"/>
              </a:rPr>
              <a:t> </a:t>
            </a:r>
            <a:r>
              <a:rPr lang="en-US" sz="2400" dirty="0" err="1">
                <a:cs typeface="Arial" panose="020B0604020202020204" pitchFamily="34" charset="0"/>
              </a:rPr>
              <a:t>thông</a:t>
            </a:r>
            <a:r>
              <a:rPr lang="en-US" sz="2400" dirty="0">
                <a:cs typeface="Arial" panose="020B0604020202020204" pitchFamily="34" charset="0"/>
              </a:rPr>
              <a:t> tin </a:t>
            </a:r>
            <a:r>
              <a:rPr lang="en-US" sz="2400" dirty="0" err="1">
                <a:cs typeface="Arial" panose="020B0604020202020204" pitchFamily="34" charset="0"/>
              </a:rPr>
              <a:t>ngữ</a:t>
            </a:r>
            <a:r>
              <a:rPr lang="en-US" sz="2400" dirty="0">
                <a:cs typeface="Arial" panose="020B0604020202020204" pitchFamily="34" charset="0"/>
              </a:rPr>
              <a:t> </a:t>
            </a:r>
            <a:r>
              <a:rPr lang="en-US" sz="2400" dirty="0" err="1">
                <a:cs typeface="Arial" panose="020B0604020202020204" pitchFamily="34" charset="0"/>
              </a:rPr>
              <a:t>nghĩa</a:t>
            </a:r>
            <a:r>
              <a:rPr lang="en-US" sz="2400" dirty="0">
                <a:cs typeface="Arial" panose="020B0604020202020204" pitchFamily="34" charset="0"/>
              </a:rPr>
              <a:t> </a:t>
            </a:r>
            <a:r>
              <a:rPr lang="en-US" sz="2400" dirty="0" err="1">
                <a:cs typeface="Arial" panose="020B0604020202020204" pitchFamily="34" charset="0"/>
              </a:rPr>
              <a:t>của</a:t>
            </a:r>
            <a:r>
              <a:rPr lang="en-US" sz="2400" dirty="0">
                <a:cs typeface="Arial" panose="020B0604020202020204" pitchFamily="34" charset="0"/>
              </a:rPr>
              <a:t> </a:t>
            </a:r>
            <a:r>
              <a:rPr lang="en-US" sz="2400" dirty="0" err="1">
                <a:cs typeface="Arial" panose="020B0604020202020204" pitchFamily="34" charset="0"/>
              </a:rPr>
              <a:t>từng</a:t>
            </a:r>
            <a:r>
              <a:rPr lang="en-US" sz="2400" dirty="0">
                <a:cs typeface="Arial" panose="020B0604020202020204" pitchFamily="34" charset="0"/>
              </a:rPr>
              <a:t> </a:t>
            </a:r>
            <a:r>
              <a:rPr lang="en-US" sz="2400" dirty="0" err="1">
                <a:cs typeface="Arial" panose="020B0604020202020204" pitchFamily="34" charset="0"/>
              </a:rPr>
              <a:t>đoạn</a:t>
            </a:r>
            <a:r>
              <a:rPr lang="en-US" sz="2400" dirty="0">
                <a:cs typeface="Arial" panose="020B0604020202020204" pitchFamily="34" charset="0"/>
              </a:rPr>
              <a:t> code.</a:t>
            </a:r>
          </a:p>
        </p:txBody>
      </p:sp>
    </p:spTree>
    <p:extLst>
      <p:ext uri="{BB962C8B-B14F-4D97-AF65-F5344CB8AC3E}">
        <p14:creationId xmlns:p14="http://schemas.microsoft.com/office/powerpoint/2010/main" val="435847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a:xfrm>
            <a:off x="581306" y="152524"/>
            <a:ext cx="8214072" cy="510111"/>
          </a:xfrm>
        </p:spPr>
        <p:txBody>
          <a:bodyPr>
            <a:normAutofit/>
          </a:bodyPr>
          <a:lstStyle/>
          <a:p>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Nội</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dung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báo</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cáo</a:t>
            </a:r>
            <a:endParaRPr lang="en-US" b="1">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b="1" smtClean="0"/>
              <a:pPr/>
              <a:t>2</a:t>
            </a:fld>
            <a:endParaRPr lang="en-US" b="1"/>
          </a:p>
        </p:txBody>
      </p:sp>
      <p:sp>
        <p:nvSpPr>
          <p:cNvPr id="6" name="Chỗ dành sẵn cho Nội dung 5">
            <a:extLst>
              <a:ext uri="{FF2B5EF4-FFF2-40B4-BE49-F238E27FC236}">
                <a16:creationId xmlns:a16="http://schemas.microsoft.com/office/drawing/2014/main" id="{3AA5CF66-EB59-B0E8-3804-9673CEC8262C}"/>
              </a:ext>
            </a:extLst>
          </p:cNvPr>
          <p:cNvSpPr>
            <a:spLocks noGrp="1"/>
          </p:cNvSpPr>
          <p:nvPr>
            <p:ph idx="1"/>
          </p:nvPr>
        </p:nvSpPr>
        <p:spPr/>
        <p:txBody>
          <a:bodyPr/>
          <a:lstStyle/>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Giới</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thiệu</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II:</a:t>
            </a:r>
            <a:r>
              <a:rPr lang="en-US" sz="3200" b="1" dirty="0">
                <a:solidFill>
                  <a:prstClr val="black"/>
                </a:solidFill>
              </a:rPr>
              <a:t> </a:t>
            </a:r>
            <a:r>
              <a:rPr lang="en-US" sz="3200" b="1" dirty="0" err="1">
                <a:solidFill>
                  <a:prstClr val="black"/>
                </a:solidFill>
              </a:rPr>
              <a:t>Phương</a:t>
            </a:r>
            <a:r>
              <a:rPr lang="en-US" sz="3200" b="1" dirty="0">
                <a:solidFill>
                  <a:prstClr val="black"/>
                </a:solidFill>
              </a:rPr>
              <a:t> </a:t>
            </a:r>
            <a:r>
              <a:rPr lang="en-US" sz="3200" b="1" dirty="0" err="1">
                <a:solidFill>
                  <a:prstClr val="black"/>
                </a:solidFill>
              </a:rPr>
              <a:t>pháp</a:t>
            </a:r>
            <a:r>
              <a:rPr lang="en-US" sz="3200" b="1" dirty="0">
                <a:solidFill>
                  <a:prstClr val="black"/>
                </a:solidFill>
              </a:rPr>
              <a:t> </a:t>
            </a:r>
            <a:r>
              <a:rPr lang="en-US" sz="3200" b="1" dirty="0" err="1">
                <a:solidFill>
                  <a:prstClr val="black"/>
                </a:solidFill>
              </a:rPr>
              <a:t>đề</a:t>
            </a:r>
            <a:r>
              <a:rPr lang="en-US" sz="3200" b="1" dirty="0">
                <a:solidFill>
                  <a:prstClr val="black"/>
                </a:solidFill>
              </a:rPr>
              <a:t> </a:t>
            </a:r>
            <a:r>
              <a:rPr lang="en-US" sz="3200" b="1" dirty="0" err="1">
                <a:solidFill>
                  <a:prstClr val="black"/>
                </a:solidFill>
              </a:rPr>
              <a:t>xuất</a:t>
            </a:r>
            <a:endParaRPr lang="en-US" sz="3200" b="1" dirty="0">
              <a:solidFill>
                <a:prstClr val="black"/>
              </a:solidFill>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Phần</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III: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Kết</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quả</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thực</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nghiệm</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lang="en-US" sz="3200" b="1" dirty="0" err="1">
                <a:solidFill>
                  <a:prstClr val="black"/>
                </a:solidFill>
              </a:rPr>
              <a:t>Phần</a:t>
            </a:r>
            <a:r>
              <a:rPr lang="en-US" sz="3200" b="1" dirty="0">
                <a:solidFill>
                  <a:prstClr val="black"/>
                </a:solidFill>
              </a:rPr>
              <a:t> IV: </a:t>
            </a:r>
            <a:r>
              <a:rPr lang="en-US" sz="3200" b="1" dirty="0" err="1">
                <a:solidFill>
                  <a:prstClr val="black"/>
                </a:solidFill>
              </a:rPr>
              <a:t>Kết</a:t>
            </a:r>
            <a:r>
              <a:rPr lang="en-US" sz="3200" b="1" dirty="0">
                <a:solidFill>
                  <a:prstClr val="black"/>
                </a:solidFill>
              </a:rPr>
              <a:t> </a:t>
            </a:r>
            <a:r>
              <a:rPr lang="en-US" sz="3200" b="1" dirty="0" err="1">
                <a:solidFill>
                  <a:prstClr val="black"/>
                </a:solidFill>
              </a:rPr>
              <a:t>luận</a:t>
            </a:r>
            <a:r>
              <a:rPr lang="en-US" sz="3200" b="1" dirty="0">
                <a:solidFill>
                  <a:prstClr val="black"/>
                </a:solidFill>
              </a:rPr>
              <a:t> </a:t>
            </a:r>
            <a:r>
              <a:rPr lang="en-US" sz="3200" b="1" dirty="0" err="1">
                <a:solidFill>
                  <a:prstClr val="black"/>
                </a:solidFill>
              </a:rPr>
              <a:t>và</a:t>
            </a:r>
            <a:r>
              <a:rPr lang="en-US" sz="3200" b="1" dirty="0">
                <a:solidFill>
                  <a:prstClr val="black"/>
                </a:solidFill>
              </a:rPr>
              <a:t> </a:t>
            </a:r>
            <a:r>
              <a:rPr lang="en-US" sz="3200" b="1" dirty="0" err="1">
                <a:solidFill>
                  <a:prstClr val="black"/>
                </a:solidFill>
              </a:rPr>
              <a:t>hướng</a:t>
            </a:r>
            <a:r>
              <a:rPr lang="en-US" sz="3200" b="1" dirty="0">
                <a:solidFill>
                  <a:prstClr val="black"/>
                </a:solidFill>
              </a:rPr>
              <a:t> </a:t>
            </a:r>
            <a:r>
              <a:rPr lang="en-US" sz="3200" b="1" dirty="0" err="1">
                <a:solidFill>
                  <a:prstClr val="black"/>
                </a:solidFill>
              </a:rPr>
              <a:t>phát</a:t>
            </a:r>
            <a:r>
              <a:rPr lang="en-US" sz="3200" b="1" dirty="0">
                <a:solidFill>
                  <a:prstClr val="black"/>
                </a:solidFill>
              </a:rPr>
              <a:t> </a:t>
            </a:r>
            <a:r>
              <a:rPr lang="en-US" sz="3200" b="1" dirty="0" err="1">
                <a:solidFill>
                  <a:prstClr val="black"/>
                </a:solidFill>
              </a:rPr>
              <a:t>triển</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92589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20</a:t>
            </a:fld>
            <a:endParaRPr lang="en-US"/>
          </a:p>
        </p:txBody>
      </p:sp>
      <p:pic>
        <p:nvPicPr>
          <p:cNvPr id="5" name="Picture 4">
            <a:extLst>
              <a:ext uri="{FF2B5EF4-FFF2-40B4-BE49-F238E27FC236}">
                <a16:creationId xmlns:a16="http://schemas.microsoft.com/office/drawing/2014/main" id="{BEEC3F4D-F90E-B790-DFA0-0C2BADD7D917}"/>
              </a:ext>
            </a:extLst>
          </p:cNvPr>
          <p:cNvPicPr>
            <a:picLocks noChangeAspect="1"/>
          </p:cNvPicPr>
          <p:nvPr/>
        </p:nvPicPr>
        <p:blipFill>
          <a:blip r:embed="rId3"/>
          <a:stretch>
            <a:fillRect/>
          </a:stretch>
        </p:blipFill>
        <p:spPr>
          <a:xfrm>
            <a:off x="986747" y="1016425"/>
            <a:ext cx="7192962" cy="3035909"/>
          </a:xfrm>
          <a:prstGeom prst="rect">
            <a:avLst/>
          </a:prstGeom>
        </p:spPr>
      </p:pic>
      <p:pic>
        <p:nvPicPr>
          <p:cNvPr id="15" name="Picture 14">
            <a:extLst>
              <a:ext uri="{FF2B5EF4-FFF2-40B4-BE49-F238E27FC236}">
                <a16:creationId xmlns:a16="http://schemas.microsoft.com/office/drawing/2014/main" id="{5D425043-7839-CC50-7469-1C973BB1387F}"/>
              </a:ext>
            </a:extLst>
          </p:cNvPr>
          <p:cNvPicPr>
            <a:picLocks noChangeAspect="1"/>
          </p:cNvPicPr>
          <p:nvPr/>
        </p:nvPicPr>
        <p:blipFill>
          <a:blip r:embed="rId4"/>
          <a:stretch>
            <a:fillRect/>
          </a:stretch>
        </p:blipFill>
        <p:spPr>
          <a:xfrm>
            <a:off x="0" y="4323620"/>
            <a:ext cx="9144000" cy="1040223"/>
          </a:xfrm>
          <a:prstGeom prst="rect">
            <a:avLst/>
          </a:prstGeom>
        </p:spPr>
      </p:pic>
    </p:spTree>
    <p:extLst>
      <p:ext uri="{BB962C8B-B14F-4D97-AF65-F5344CB8AC3E}">
        <p14:creationId xmlns:p14="http://schemas.microsoft.com/office/powerpoint/2010/main" val="2480630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21</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8422764" cy="1015663"/>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GRSA (Graph Representation Self-Attention Encoding)</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124720" y="1975000"/>
            <a:ext cx="8788859" cy="3785652"/>
          </a:xfrm>
          <a:prstGeom prst="rect">
            <a:avLst/>
          </a:prstGeom>
          <a:noFill/>
        </p:spPr>
        <p:txBody>
          <a:bodyPr wrap="square">
            <a:spAutoFit/>
          </a:bodyPr>
          <a:lstStyle/>
          <a:p>
            <a:pPr marL="450850" indent="-342900">
              <a:buFont typeface="Arial" panose="020B0604020202020204" pitchFamily="34" charset="0"/>
              <a:buChar char="•"/>
            </a:pPr>
            <a:r>
              <a:rPr lang="en-US" sz="2400" dirty="0">
                <a:cs typeface="Arial" panose="020B0604020202020204" pitchFamily="34" charset="0"/>
              </a:rPr>
              <a:t>GRSA </a:t>
            </a:r>
            <a:r>
              <a:rPr lang="en-US" sz="2400" dirty="0" err="1">
                <a:cs typeface="Arial" panose="020B0604020202020204" pitchFamily="34" charset="0"/>
              </a:rPr>
              <a:t>là</a:t>
            </a:r>
            <a:r>
              <a:rPr lang="en-US" sz="2400" dirty="0">
                <a:cs typeface="Arial" panose="020B0604020202020204" pitchFamily="34" charset="0"/>
              </a:rPr>
              <a:t> </a:t>
            </a:r>
            <a:r>
              <a:rPr lang="en-US" sz="2400" dirty="0" err="1">
                <a:cs typeface="Arial" panose="020B0604020202020204" pitchFamily="34" charset="0"/>
              </a:rPr>
              <a:t>một</a:t>
            </a:r>
            <a:r>
              <a:rPr lang="en-US" sz="2400" dirty="0">
                <a:cs typeface="Arial" panose="020B0604020202020204" pitchFamily="34" charset="0"/>
              </a:rPr>
              <a:t> </a:t>
            </a:r>
            <a:r>
              <a:rPr lang="en-US" sz="2400" dirty="0" err="1">
                <a:cs typeface="Arial" panose="020B0604020202020204" pitchFamily="34" charset="0"/>
              </a:rPr>
              <a:t>thuật</a:t>
            </a:r>
            <a:r>
              <a:rPr lang="en-US" sz="2400" dirty="0">
                <a:cs typeface="Arial" panose="020B0604020202020204" pitchFamily="34" charset="0"/>
              </a:rPr>
              <a:t> </a:t>
            </a:r>
            <a:r>
              <a:rPr lang="en-US" sz="2400" dirty="0" err="1">
                <a:cs typeface="Arial" panose="020B0604020202020204" pitchFamily="34" charset="0"/>
              </a:rPr>
              <a:t>toán</a:t>
            </a:r>
            <a:r>
              <a:rPr lang="en-US" sz="2400" dirty="0">
                <a:cs typeface="Arial" panose="020B0604020202020204" pitchFamily="34" charset="0"/>
              </a:rPr>
              <a:t> </a:t>
            </a:r>
            <a:r>
              <a:rPr lang="en-US" sz="2400" dirty="0" err="1">
                <a:cs typeface="Arial" panose="020B0604020202020204" pitchFamily="34" charset="0"/>
              </a:rPr>
              <a:t>dựa</a:t>
            </a:r>
            <a:r>
              <a:rPr lang="en-US" sz="2400" dirty="0">
                <a:cs typeface="Arial" panose="020B0604020202020204" pitchFamily="34" charset="0"/>
              </a:rPr>
              <a:t> </a:t>
            </a:r>
            <a:r>
              <a:rPr lang="en-US" sz="2400" dirty="0" err="1">
                <a:cs typeface="Arial" panose="020B0604020202020204" pitchFamily="34" charset="0"/>
              </a:rPr>
              <a:t>trên</a:t>
            </a:r>
            <a:r>
              <a:rPr lang="en-US" sz="2400" dirty="0">
                <a:cs typeface="Arial" panose="020B0604020202020204" pitchFamily="34" charset="0"/>
              </a:rPr>
              <a:t> </a:t>
            </a:r>
            <a:r>
              <a:rPr lang="en-US" sz="2400" dirty="0" err="1">
                <a:cs typeface="Arial" panose="020B0604020202020204" pitchFamily="34" charset="0"/>
              </a:rPr>
              <a:t>kỹ</a:t>
            </a:r>
            <a:r>
              <a:rPr lang="en-US" sz="2400" dirty="0">
                <a:cs typeface="Arial" panose="020B0604020202020204" pitchFamily="34" charset="0"/>
              </a:rPr>
              <a:t> </a:t>
            </a:r>
            <a:r>
              <a:rPr lang="en-US" sz="2400" dirty="0" err="1">
                <a:cs typeface="Arial" panose="020B0604020202020204" pitchFamily="34" charset="0"/>
              </a:rPr>
              <a:t>thuật</a:t>
            </a:r>
            <a:r>
              <a:rPr lang="en-US" sz="2400" dirty="0">
                <a:cs typeface="Arial" panose="020B0604020202020204" pitchFamily="34" charset="0"/>
              </a:rPr>
              <a:t> self-attention – </a:t>
            </a:r>
            <a:r>
              <a:rPr lang="en-US" sz="2400" dirty="0" err="1">
                <a:cs typeface="Arial" panose="020B0604020202020204" pitchFamily="34" charset="0"/>
              </a:rPr>
              <a:t>một</a:t>
            </a:r>
            <a:r>
              <a:rPr lang="en-US" sz="2400" dirty="0">
                <a:cs typeface="Arial" panose="020B0604020202020204" pitchFamily="34" charset="0"/>
              </a:rPr>
              <a:t> </a:t>
            </a:r>
            <a:r>
              <a:rPr lang="en-US" sz="2400" dirty="0" err="1">
                <a:cs typeface="Arial" panose="020B0604020202020204" pitchFamily="34" charset="0"/>
              </a:rPr>
              <a:t>thành</a:t>
            </a:r>
            <a:r>
              <a:rPr lang="en-US" sz="2400" dirty="0">
                <a:cs typeface="Arial" panose="020B0604020202020204" pitchFamily="34" charset="0"/>
              </a:rPr>
              <a:t> </a:t>
            </a:r>
            <a:r>
              <a:rPr lang="en-US" sz="2400" dirty="0" err="1">
                <a:cs typeface="Arial" panose="020B0604020202020204" pitchFamily="34" charset="0"/>
              </a:rPr>
              <a:t>phần</a:t>
            </a:r>
            <a:r>
              <a:rPr lang="en-US" sz="2400" dirty="0">
                <a:cs typeface="Arial" panose="020B0604020202020204" pitchFamily="34" charset="0"/>
              </a:rPr>
              <a:t> </a:t>
            </a:r>
            <a:r>
              <a:rPr lang="en-US" sz="2400" dirty="0" err="1">
                <a:cs typeface="Arial" panose="020B0604020202020204" pitchFamily="34" charset="0"/>
              </a:rPr>
              <a:t>trong</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a:t>
            </a:r>
            <a:r>
              <a:rPr lang="en-US" sz="2400" dirty="0" err="1">
                <a:cs typeface="Arial" panose="020B0604020202020204" pitchFamily="34" charset="0"/>
              </a:rPr>
              <a:t>mô</a:t>
            </a:r>
            <a:r>
              <a:rPr lang="en-US" sz="2400" dirty="0">
                <a:cs typeface="Arial" panose="020B0604020202020204" pitchFamily="34" charset="0"/>
              </a:rPr>
              <a:t> </a:t>
            </a:r>
            <a:r>
              <a:rPr lang="en-US" sz="2400" dirty="0" err="1">
                <a:cs typeface="Arial" panose="020B0604020202020204" pitchFamily="34" charset="0"/>
              </a:rPr>
              <a:t>hình</a:t>
            </a:r>
            <a:r>
              <a:rPr lang="en-US" sz="2400" dirty="0">
                <a:cs typeface="Arial" panose="020B0604020202020204" pitchFamily="34" charset="0"/>
              </a:rPr>
              <a:t> </a:t>
            </a:r>
            <a:r>
              <a:rPr lang="en-US" sz="2400" dirty="0" err="1">
                <a:cs typeface="Arial" panose="020B0604020202020204" pitchFamily="34" charset="0"/>
              </a:rPr>
              <a:t>được</a:t>
            </a:r>
            <a:r>
              <a:rPr lang="en-US" sz="2400" dirty="0">
                <a:cs typeface="Arial" panose="020B0604020202020204" pitchFamily="34" charset="0"/>
              </a:rPr>
              <a:t> </a:t>
            </a:r>
            <a:r>
              <a:rPr lang="en-US" sz="2400" dirty="0" err="1">
                <a:cs typeface="Arial" panose="020B0604020202020204" pitchFamily="34" charset="0"/>
              </a:rPr>
              <a:t>sử</a:t>
            </a:r>
            <a:r>
              <a:rPr lang="en-US" sz="2400" dirty="0">
                <a:cs typeface="Arial" panose="020B0604020202020204" pitchFamily="34" charset="0"/>
              </a:rPr>
              <a:t> </a:t>
            </a:r>
            <a:r>
              <a:rPr lang="en-US" sz="2400" dirty="0" err="1">
                <a:cs typeface="Arial" panose="020B0604020202020204" pitchFamily="34" charset="0"/>
              </a:rPr>
              <a:t>dụng</a:t>
            </a:r>
            <a:r>
              <a:rPr lang="en-US"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a:t>
            </a:r>
            <a:r>
              <a:rPr lang="en-US" sz="2400" dirty="0" err="1">
                <a:cs typeface="Arial" panose="020B0604020202020204" pitchFamily="34" charset="0"/>
              </a:rPr>
              <a:t>xử</a:t>
            </a:r>
            <a:r>
              <a:rPr lang="en-US" sz="2400" dirty="0">
                <a:cs typeface="Arial" panose="020B0604020202020204" pitchFamily="34" charset="0"/>
              </a:rPr>
              <a:t> </a:t>
            </a:r>
            <a:r>
              <a:rPr lang="en-US" sz="2400" dirty="0" err="1">
                <a:cs typeface="Arial" panose="020B0604020202020204" pitchFamily="34" charset="0"/>
              </a:rPr>
              <a:t>lý</a:t>
            </a:r>
            <a:r>
              <a:rPr lang="en-US" sz="2400" dirty="0">
                <a:cs typeface="Arial" panose="020B0604020202020204" pitchFamily="34" charset="0"/>
              </a:rPr>
              <a:t> </a:t>
            </a:r>
            <a:r>
              <a:rPr lang="en-US" sz="2400" dirty="0" err="1">
                <a:cs typeface="Arial" panose="020B0604020202020204" pitchFamily="34" charset="0"/>
              </a:rPr>
              <a:t>thông</a:t>
            </a:r>
            <a:r>
              <a:rPr lang="en-US" sz="2400" dirty="0">
                <a:cs typeface="Arial" panose="020B0604020202020204" pitchFamily="34" charset="0"/>
              </a:rPr>
              <a:t> tin </a:t>
            </a:r>
            <a:r>
              <a:rPr lang="en-US" sz="2400" dirty="0" err="1">
                <a:cs typeface="Arial" panose="020B0604020202020204" pitchFamily="34" charset="0"/>
              </a:rPr>
              <a:t>ngữ</a:t>
            </a:r>
            <a:r>
              <a:rPr lang="en-US" sz="2400" dirty="0">
                <a:cs typeface="Arial" panose="020B0604020202020204" pitchFamily="34" charset="0"/>
              </a:rPr>
              <a:t> </a:t>
            </a:r>
            <a:r>
              <a:rPr lang="en-US" sz="2400" dirty="0" err="1">
                <a:cs typeface="Arial" panose="020B0604020202020204" pitchFamily="34" charset="0"/>
              </a:rPr>
              <a:t>nghĩa</a:t>
            </a:r>
            <a:r>
              <a:rPr lang="en-US" sz="2400" dirty="0">
                <a:cs typeface="Arial" panose="020B0604020202020204" pitchFamily="34" charset="0"/>
              </a:rPr>
              <a:t> </a:t>
            </a:r>
            <a:r>
              <a:rPr lang="en-US" sz="2400" dirty="0" err="1">
                <a:cs typeface="Arial" panose="020B0604020202020204" pitchFamily="34" charset="0"/>
              </a:rPr>
              <a:t>dựa</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a:t>
            </a:r>
            <a:r>
              <a:rPr lang="en-US" sz="2400" dirty="0" err="1">
                <a:cs typeface="Arial" panose="020B0604020202020204" pitchFamily="34" charset="0"/>
              </a:rPr>
              <a:t>chuỗi</a:t>
            </a:r>
            <a:r>
              <a:rPr lang="en-US" sz="2400" dirty="0">
                <a:cs typeface="Arial" panose="020B0604020202020204" pitchFamily="34" charset="0"/>
              </a:rPr>
              <a:t> </a:t>
            </a:r>
            <a:r>
              <a:rPr lang="en-US" sz="2400" dirty="0" err="1">
                <a:cs typeface="Arial" panose="020B0604020202020204" pitchFamily="34" charset="0"/>
              </a:rPr>
              <a:t>đầu</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a:t>
            </a:r>
            <a:r>
              <a:rPr lang="en-US" sz="2400" dirty="0" err="1">
                <a:cs typeface="Arial" panose="020B0604020202020204" pitchFamily="34" charset="0"/>
              </a:rPr>
              <a:t>một</a:t>
            </a:r>
            <a:r>
              <a:rPr lang="en-US" sz="2400" dirty="0">
                <a:cs typeface="Arial" panose="020B0604020202020204" pitchFamily="34" charset="0"/>
              </a:rPr>
              <a:t> </a:t>
            </a:r>
            <a:r>
              <a:rPr lang="en-US" sz="2400" dirty="0" err="1">
                <a:cs typeface="Arial" panose="020B0604020202020204" pitchFamily="34" charset="0"/>
              </a:rPr>
              <a:t>cách</a:t>
            </a:r>
            <a:r>
              <a:rPr lang="en-US" sz="2400" dirty="0">
                <a:cs typeface="Arial" panose="020B0604020202020204" pitchFamily="34" charset="0"/>
              </a:rPr>
              <a:t> </a:t>
            </a:r>
            <a:r>
              <a:rPr lang="en-US" sz="2400" dirty="0" err="1">
                <a:cs typeface="Arial" panose="020B0604020202020204" pitchFamily="34" charset="0"/>
              </a:rPr>
              <a:t>hiệu</a:t>
            </a:r>
            <a:r>
              <a:rPr lang="en-US" sz="2400" dirty="0">
                <a:cs typeface="Arial" panose="020B0604020202020204" pitchFamily="34" charset="0"/>
              </a:rPr>
              <a:t> </a:t>
            </a:r>
            <a:r>
              <a:rPr lang="en-US" sz="2400" dirty="0" err="1">
                <a:cs typeface="Arial" panose="020B0604020202020204" pitchFamily="34" charset="0"/>
              </a:rPr>
              <a:t>quả</a:t>
            </a:r>
            <a:endParaRPr lang="en-US" sz="2400" dirty="0">
              <a:cs typeface="Arial" panose="020B0604020202020204" pitchFamily="34" charset="0"/>
            </a:endParaRPr>
          </a:p>
          <a:p>
            <a:pPr marL="450850" indent="-342900">
              <a:buFont typeface="Arial" panose="020B0604020202020204" pitchFamily="34" charset="0"/>
              <a:buChar char="•"/>
            </a:pPr>
            <a:r>
              <a:rPr lang="en-US" sz="2400" dirty="0">
                <a:cs typeface="Arial" panose="020B0604020202020204" pitchFamily="34" charset="0"/>
              </a:rPr>
              <a:t>GRSA </a:t>
            </a:r>
            <a:r>
              <a:rPr lang="en-US" sz="2400" dirty="0" err="1">
                <a:cs typeface="Arial" panose="020B0604020202020204" pitchFamily="34" charset="0"/>
              </a:rPr>
              <a:t>gồm</a:t>
            </a:r>
            <a:r>
              <a:rPr lang="en-US" sz="2400" dirty="0">
                <a:cs typeface="Arial" panose="020B0604020202020204" pitchFamily="34" charset="0"/>
              </a:rPr>
              <a:t> 3 </a:t>
            </a:r>
            <a:r>
              <a:rPr lang="en-US" sz="2400" dirty="0" err="1">
                <a:cs typeface="Arial" panose="020B0604020202020204" pitchFamily="34" charset="0"/>
              </a:rPr>
              <a:t>tham</a:t>
            </a:r>
            <a:r>
              <a:rPr lang="en-US" sz="2400" dirty="0">
                <a:cs typeface="Arial" panose="020B0604020202020204" pitchFamily="34" charset="0"/>
              </a:rPr>
              <a:t> </a:t>
            </a:r>
            <a:r>
              <a:rPr lang="en-US" sz="2400" dirty="0" err="1">
                <a:cs typeface="Arial" panose="020B0604020202020204" pitchFamily="34" charset="0"/>
              </a:rPr>
              <a:t>số</a:t>
            </a:r>
            <a:r>
              <a:rPr lang="en-US" sz="2400" dirty="0">
                <a:cs typeface="Arial" panose="020B0604020202020204" pitchFamily="34" charset="0"/>
              </a:rPr>
              <a:t> </a:t>
            </a:r>
            <a:r>
              <a:rPr lang="en-US" sz="2400" dirty="0" err="1">
                <a:cs typeface="Arial" panose="020B0604020202020204" pitchFamily="34" charset="0"/>
              </a:rPr>
              <a:t>quan</a:t>
            </a:r>
            <a:r>
              <a:rPr lang="en-US" sz="2400" dirty="0">
                <a:cs typeface="Arial" panose="020B0604020202020204" pitchFamily="34" charset="0"/>
              </a:rPr>
              <a:t> </a:t>
            </a:r>
            <a:r>
              <a:rPr lang="en-US" sz="2400" dirty="0" err="1">
                <a:cs typeface="Arial" panose="020B0604020202020204" pitchFamily="34" charset="0"/>
              </a:rPr>
              <a:t>trọng</a:t>
            </a:r>
            <a:r>
              <a:rPr lang="en-US" sz="2400" dirty="0">
                <a:cs typeface="Arial" panose="020B0604020202020204" pitchFamily="34" charset="0"/>
              </a:rPr>
              <a:t> </a:t>
            </a:r>
            <a:r>
              <a:rPr lang="en-US" sz="2400" dirty="0" err="1">
                <a:cs typeface="Arial" panose="020B0604020202020204" pitchFamily="34" charset="0"/>
              </a:rPr>
              <a:t>là</a:t>
            </a:r>
            <a:r>
              <a:rPr lang="en-US" sz="2400" dirty="0">
                <a:cs typeface="Arial" panose="020B0604020202020204" pitchFamily="34" charset="0"/>
              </a:rPr>
              <a:t> 3 ma </a:t>
            </a:r>
            <a:r>
              <a:rPr lang="en-US" sz="2400" dirty="0" err="1">
                <a:cs typeface="Arial" panose="020B0604020202020204" pitchFamily="34" charset="0"/>
              </a:rPr>
              <a:t>trận</a:t>
            </a:r>
            <a:r>
              <a:rPr lang="en-US" sz="2400" dirty="0">
                <a:cs typeface="Arial" panose="020B0604020202020204" pitchFamily="34" charset="0"/>
              </a:rPr>
              <a:t> Q, K, V</a:t>
            </a:r>
          </a:p>
          <a:p>
            <a:pPr marL="107950"/>
            <a:r>
              <a:rPr lang="en-US" sz="2400" dirty="0">
                <a:cs typeface="Arial" panose="020B0604020202020204" pitchFamily="34" charset="0"/>
              </a:rPr>
              <a:t>		+ Key: </a:t>
            </a:r>
            <a:r>
              <a:rPr lang="en-US" sz="2400" dirty="0" err="1">
                <a:cs typeface="Arial" panose="020B0604020202020204" pitchFamily="34" charset="0"/>
              </a:rPr>
              <a:t>Đại</a:t>
            </a:r>
            <a:r>
              <a:rPr lang="en-US" sz="2400" dirty="0">
                <a:cs typeface="Arial" panose="020B0604020202020204" pitchFamily="34" charset="0"/>
              </a:rPr>
              <a:t> </a:t>
            </a:r>
            <a:r>
              <a:rPr lang="en-US" sz="2400" dirty="0" err="1">
                <a:cs typeface="Arial" panose="020B0604020202020204" pitchFamily="34" charset="0"/>
              </a:rPr>
              <a:t>diện</a:t>
            </a:r>
            <a:r>
              <a:rPr lang="en-US" sz="2400" dirty="0">
                <a:cs typeface="Arial" panose="020B0604020202020204" pitchFamily="34" charset="0"/>
              </a:rPr>
              <a:t> </a:t>
            </a:r>
            <a:r>
              <a:rPr lang="en-US" sz="2400" dirty="0" err="1">
                <a:cs typeface="Arial" panose="020B0604020202020204" pitchFamily="34" charset="0"/>
              </a:rPr>
              <a:t>cho</a:t>
            </a:r>
            <a:r>
              <a:rPr lang="en-US" sz="2400" dirty="0">
                <a:cs typeface="Arial" panose="020B0604020202020204" pitchFamily="34" charset="0"/>
              </a:rPr>
              <a:t> </a:t>
            </a:r>
            <a:r>
              <a:rPr lang="en-US" sz="2400" dirty="0" err="1">
                <a:cs typeface="Arial" panose="020B0604020202020204" pitchFamily="34" charset="0"/>
              </a:rPr>
              <a:t>khóa</a:t>
            </a:r>
            <a:r>
              <a:rPr lang="en-US" sz="2400" dirty="0">
                <a:cs typeface="Arial" panose="020B0604020202020204" pitchFamily="34" charset="0"/>
              </a:rPr>
              <a:t>, </a:t>
            </a:r>
            <a:r>
              <a:rPr lang="en-US" sz="2400" dirty="0" err="1">
                <a:cs typeface="Arial" panose="020B0604020202020204" pitchFamily="34" charset="0"/>
              </a:rPr>
              <a:t>được</a:t>
            </a:r>
            <a:r>
              <a:rPr lang="en-US" sz="2400" dirty="0">
                <a:cs typeface="Arial" panose="020B0604020202020204" pitchFamily="34" charset="0"/>
              </a:rPr>
              <a:t> </a:t>
            </a:r>
            <a:r>
              <a:rPr lang="en-US" sz="2400" dirty="0" err="1">
                <a:cs typeface="Arial" panose="020B0604020202020204" pitchFamily="34" charset="0"/>
              </a:rPr>
              <a:t>sử</a:t>
            </a:r>
            <a:r>
              <a:rPr lang="en-US" sz="2400" dirty="0">
                <a:cs typeface="Arial" panose="020B0604020202020204" pitchFamily="34" charset="0"/>
              </a:rPr>
              <a:t> </a:t>
            </a:r>
            <a:r>
              <a:rPr lang="en-US" sz="2400" dirty="0" err="1">
                <a:cs typeface="Arial" panose="020B0604020202020204" pitchFamily="34" charset="0"/>
              </a:rPr>
              <a:t>dụng</a:t>
            </a:r>
            <a:r>
              <a:rPr lang="en-US"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a:t>
            </a:r>
            <a:r>
              <a:rPr lang="en-US" sz="2400" dirty="0" err="1">
                <a:cs typeface="Arial" panose="020B0604020202020204" pitchFamily="34" charset="0"/>
              </a:rPr>
              <a:t>khớp</a:t>
            </a:r>
            <a:r>
              <a:rPr lang="en-US" sz="2400" dirty="0">
                <a:cs typeface="Arial" panose="020B0604020202020204" pitchFamily="34" charset="0"/>
              </a:rPr>
              <a:t> </a:t>
            </a:r>
            <a:r>
              <a:rPr lang="en-US" sz="2400" dirty="0" err="1">
                <a:cs typeface="Arial" panose="020B0604020202020204" pitchFamily="34" charset="0"/>
              </a:rPr>
              <a:t>với</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a:t>
            </a:r>
            <a:r>
              <a:rPr lang="en-US" sz="2400" dirty="0" err="1">
                <a:cs typeface="Arial" panose="020B0604020202020204" pitchFamily="34" charset="0"/>
              </a:rPr>
              <a:t>truy</a:t>
            </a:r>
            <a:r>
              <a:rPr lang="en-US" sz="2400" dirty="0">
                <a:cs typeface="Arial" panose="020B0604020202020204" pitchFamily="34" charset="0"/>
              </a:rPr>
              <a:t> 		   </a:t>
            </a:r>
            <a:r>
              <a:rPr lang="en-US" sz="2400" dirty="0" err="1">
                <a:cs typeface="Arial" panose="020B0604020202020204" pitchFamily="34" charset="0"/>
              </a:rPr>
              <a:t>vấn</a:t>
            </a:r>
            <a:endParaRPr lang="en-US" sz="2400" dirty="0">
              <a:cs typeface="Arial" panose="020B0604020202020204" pitchFamily="34" charset="0"/>
            </a:endParaRPr>
          </a:p>
          <a:p>
            <a:pPr marL="107950"/>
            <a:r>
              <a:rPr lang="en-US" sz="2400" dirty="0">
                <a:cs typeface="Arial" panose="020B0604020202020204" pitchFamily="34" charset="0"/>
              </a:rPr>
              <a:t>		+ Value: </a:t>
            </a:r>
            <a:r>
              <a:rPr lang="en-US" sz="2400" dirty="0" err="1">
                <a:cs typeface="Arial" panose="020B0604020202020204" pitchFamily="34" charset="0"/>
              </a:rPr>
              <a:t>Đại</a:t>
            </a:r>
            <a:r>
              <a:rPr lang="en-US" sz="2400" dirty="0">
                <a:cs typeface="Arial" panose="020B0604020202020204" pitchFamily="34" charset="0"/>
              </a:rPr>
              <a:t> </a:t>
            </a:r>
            <a:r>
              <a:rPr lang="en-US" sz="2400" dirty="0" err="1">
                <a:cs typeface="Arial" panose="020B0604020202020204" pitchFamily="34" charset="0"/>
              </a:rPr>
              <a:t>diện</a:t>
            </a:r>
            <a:r>
              <a:rPr lang="en-US" sz="2400" dirty="0">
                <a:cs typeface="Arial" panose="020B0604020202020204" pitchFamily="34" charset="0"/>
              </a:rPr>
              <a:t> </a:t>
            </a:r>
            <a:r>
              <a:rPr lang="en-US" sz="2400" dirty="0" err="1">
                <a:cs typeface="Arial" panose="020B0604020202020204" pitchFamily="34" charset="0"/>
              </a:rPr>
              <a:t>cho</a:t>
            </a:r>
            <a:r>
              <a:rPr lang="en-US" sz="2400" dirty="0">
                <a:cs typeface="Arial" panose="020B0604020202020204" pitchFamily="34" charset="0"/>
              </a:rPr>
              <a:t> </a:t>
            </a:r>
            <a:r>
              <a:rPr lang="en-US" sz="2400" dirty="0" err="1">
                <a:cs typeface="Arial" panose="020B0604020202020204" pitchFamily="34" charset="0"/>
              </a:rPr>
              <a:t>giá</a:t>
            </a:r>
            <a:r>
              <a:rPr lang="en-US" sz="2400" dirty="0">
                <a:cs typeface="Arial" panose="020B0604020202020204" pitchFamily="34" charset="0"/>
              </a:rPr>
              <a:t> </a:t>
            </a:r>
            <a:r>
              <a:rPr lang="en-US" sz="2400" dirty="0" err="1">
                <a:cs typeface="Arial" panose="020B0604020202020204" pitchFamily="34" charset="0"/>
              </a:rPr>
              <a:t>trị</a:t>
            </a:r>
            <a:r>
              <a:rPr lang="en-US" sz="2400" dirty="0">
                <a:cs typeface="Arial" panose="020B0604020202020204" pitchFamily="34" charset="0"/>
              </a:rPr>
              <a:t> </a:t>
            </a:r>
            <a:r>
              <a:rPr lang="en-US" sz="2400" dirty="0" err="1">
                <a:cs typeface="Arial" panose="020B0604020202020204" pitchFamily="34" charset="0"/>
              </a:rPr>
              <a:t>thực</a:t>
            </a:r>
            <a:r>
              <a:rPr lang="en-US" sz="2400" dirty="0">
                <a:cs typeface="Arial" panose="020B0604020202020204" pitchFamily="34" charset="0"/>
              </a:rPr>
              <a:t> </a:t>
            </a:r>
            <a:r>
              <a:rPr lang="en-US" sz="2400" dirty="0" err="1">
                <a:cs typeface="Arial" panose="020B0604020202020204" pitchFamily="34" charset="0"/>
              </a:rPr>
              <a:t>tế</a:t>
            </a:r>
            <a:r>
              <a:rPr lang="en-US" sz="2400" dirty="0">
                <a:cs typeface="Arial" panose="020B0604020202020204" pitchFamily="34" charset="0"/>
              </a:rPr>
              <a:t> </a:t>
            </a:r>
            <a:r>
              <a:rPr lang="en-US" sz="2400" dirty="0" err="1">
                <a:cs typeface="Arial" panose="020B0604020202020204" pitchFamily="34" charset="0"/>
              </a:rPr>
              <a:t>mà</a:t>
            </a:r>
            <a:r>
              <a:rPr lang="en-US" sz="2400" dirty="0">
                <a:cs typeface="Arial" panose="020B0604020202020204" pitchFamily="34" charset="0"/>
              </a:rPr>
              <a:t> ta </a:t>
            </a:r>
            <a:r>
              <a:rPr lang="en-US" sz="2400" dirty="0" err="1">
                <a:cs typeface="Arial" panose="020B0604020202020204" pitchFamily="34" charset="0"/>
              </a:rPr>
              <a:t>muốn</a:t>
            </a:r>
            <a:r>
              <a:rPr lang="en-US" sz="2400" dirty="0">
                <a:cs typeface="Arial" panose="020B0604020202020204" pitchFamily="34" charset="0"/>
              </a:rPr>
              <a:t> </a:t>
            </a:r>
            <a:r>
              <a:rPr lang="en-US" sz="2400" dirty="0" err="1">
                <a:cs typeface="Arial" panose="020B0604020202020204" pitchFamily="34" charset="0"/>
              </a:rPr>
              <a:t>lấy</a:t>
            </a:r>
            <a:r>
              <a:rPr lang="en-US" sz="2400" dirty="0">
                <a:cs typeface="Arial" panose="020B0604020202020204" pitchFamily="34" charset="0"/>
              </a:rPr>
              <a:t> </a:t>
            </a:r>
            <a:r>
              <a:rPr lang="en-US" sz="2400" dirty="0" err="1">
                <a:cs typeface="Arial" panose="020B0604020202020204" pitchFamily="34" charset="0"/>
              </a:rPr>
              <a:t>ra</a:t>
            </a:r>
            <a:r>
              <a:rPr lang="en-US" sz="2400" dirty="0">
                <a:cs typeface="Arial" panose="020B0604020202020204" pitchFamily="34" charset="0"/>
              </a:rPr>
              <a:t> </a:t>
            </a:r>
            <a:r>
              <a:rPr lang="en-US" sz="2400" dirty="0" err="1">
                <a:cs typeface="Arial" panose="020B0604020202020204" pitchFamily="34" charset="0"/>
              </a:rPr>
              <a:t>dựa</a:t>
            </a:r>
            <a:r>
              <a:rPr lang="en-US" sz="2400" dirty="0">
                <a:cs typeface="Arial" panose="020B0604020202020204" pitchFamily="34" charset="0"/>
              </a:rPr>
              <a:t> 			   </a:t>
            </a:r>
            <a:r>
              <a:rPr lang="en-US" sz="2400" dirty="0" err="1">
                <a:cs typeface="Arial" panose="020B0604020202020204" pitchFamily="34" charset="0"/>
              </a:rPr>
              <a:t>trên</a:t>
            </a:r>
            <a:r>
              <a:rPr lang="en-US" sz="2400" dirty="0">
                <a:cs typeface="Arial" panose="020B0604020202020204" pitchFamily="34" charset="0"/>
              </a:rPr>
              <a:t> keys </a:t>
            </a:r>
            <a:r>
              <a:rPr lang="en-US" sz="2400" dirty="0" err="1">
                <a:cs typeface="Arial" panose="020B0604020202020204" pitchFamily="34" charset="0"/>
              </a:rPr>
              <a:t>và</a:t>
            </a:r>
            <a:r>
              <a:rPr lang="en-US" sz="2400" dirty="0">
                <a:cs typeface="Arial" panose="020B0604020202020204" pitchFamily="34" charset="0"/>
              </a:rPr>
              <a:t> queries</a:t>
            </a:r>
          </a:p>
          <a:p>
            <a:pPr marL="107950"/>
            <a:r>
              <a:rPr lang="en-US" sz="2400" dirty="0">
                <a:cs typeface="Arial" panose="020B0604020202020204" pitchFamily="34" charset="0"/>
              </a:rPr>
              <a:t>		+ Query: </a:t>
            </a:r>
            <a:r>
              <a:rPr lang="en-US" sz="2400" dirty="0" err="1">
                <a:cs typeface="Arial" panose="020B0604020202020204" pitchFamily="34" charset="0"/>
              </a:rPr>
              <a:t>Đại</a:t>
            </a:r>
            <a:r>
              <a:rPr lang="en-US" sz="2400" dirty="0">
                <a:cs typeface="Arial" panose="020B0604020202020204" pitchFamily="34" charset="0"/>
              </a:rPr>
              <a:t> </a:t>
            </a:r>
            <a:r>
              <a:rPr lang="en-US" sz="2400" dirty="0" err="1">
                <a:cs typeface="Arial" panose="020B0604020202020204" pitchFamily="34" charset="0"/>
              </a:rPr>
              <a:t>diện</a:t>
            </a:r>
            <a:r>
              <a:rPr lang="en-US" sz="2400" dirty="0">
                <a:cs typeface="Arial" panose="020B0604020202020204" pitchFamily="34" charset="0"/>
              </a:rPr>
              <a:t> </a:t>
            </a:r>
            <a:r>
              <a:rPr lang="en-US" sz="2400" dirty="0" err="1">
                <a:cs typeface="Arial" panose="020B0604020202020204" pitchFamily="34" charset="0"/>
              </a:rPr>
              <a:t>cho</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a:t>
            </a:r>
            <a:r>
              <a:rPr lang="en-US" sz="2400" dirty="0" err="1">
                <a:cs typeface="Arial" panose="020B0604020202020204" pitchFamily="34" charset="0"/>
              </a:rPr>
              <a:t>truy</a:t>
            </a:r>
            <a:r>
              <a:rPr lang="en-US" sz="2400" dirty="0">
                <a:cs typeface="Arial" panose="020B0604020202020204" pitchFamily="34" charset="0"/>
              </a:rPr>
              <a:t> </a:t>
            </a:r>
            <a:r>
              <a:rPr lang="en-US" sz="2400" dirty="0" err="1">
                <a:cs typeface="Arial" panose="020B0604020202020204" pitchFamily="34" charset="0"/>
              </a:rPr>
              <a:t>vấn</a:t>
            </a:r>
            <a:r>
              <a:rPr lang="en-US" sz="2400" dirty="0">
                <a:cs typeface="Arial" panose="020B0604020202020204" pitchFamily="34" charset="0"/>
              </a:rPr>
              <a:t> </a:t>
            </a:r>
            <a:r>
              <a:rPr lang="en-US" sz="2400" dirty="0" err="1">
                <a:cs typeface="Arial" panose="020B0604020202020204" pitchFamily="34" charset="0"/>
              </a:rPr>
              <a:t>mà</a:t>
            </a:r>
            <a:r>
              <a:rPr lang="en-US" sz="2400" dirty="0">
                <a:cs typeface="Arial" panose="020B0604020202020204" pitchFamily="34" charset="0"/>
              </a:rPr>
              <a:t> </a:t>
            </a:r>
            <a:r>
              <a:rPr lang="en-US" sz="2400" dirty="0" err="1">
                <a:cs typeface="Arial" panose="020B0604020202020204" pitchFamily="34" charset="0"/>
              </a:rPr>
              <a:t>mô</a:t>
            </a:r>
            <a:r>
              <a:rPr lang="en-US" sz="2400" dirty="0">
                <a:cs typeface="Arial" panose="020B0604020202020204" pitchFamily="34" charset="0"/>
              </a:rPr>
              <a:t> </a:t>
            </a:r>
            <a:r>
              <a:rPr lang="en-US" sz="2400" dirty="0" err="1">
                <a:cs typeface="Arial" panose="020B0604020202020204" pitchFamily="34" charset="0"/>
              </a:rPr>
              <a:t>hình</a:t>
            </a:r>
            <a:r>
              <a:rPr lang="en-US" sz="2400" dirty="0">
                <a:cs typeface="Arial" panose="020B0604020202020204" pitchFamily="34" charset="0"/>
              </a:rPr>
              <a:t> </a:t>
            </a:r>
            <a:r>
              <a:rPr lang="en-US" sz="2400" dirty="0" err="1">
                <a:cs typeface="Arial" panose="020B0604020202020204" pitchFamily="34" charset="0"/>
              </a:rPr>
              <a:t>sử</a:t>
            </a:r>
            <a:r>
              <a:rPr lang="en-US" sz="2400" dirty="0">
                <a:cs typeface="Arial" panose="020B0604020202020204" pitchFamily="34" charset="0"/>
              </a:rPr>
              <a:t> </a:t>
            </a:r>
            <a:r>
              <a:rPr lang="en-US" sz="2400" dirty="0" err="1">
                <a:cs typeface="Arial" panose="020B0604020202020204" pitchFamily="34" charset="0"/>
              </a:rPr>
              <a:t>dụng</a:t>
            </a:r>
            <a:r>
              <a:rPr lang="en-US" sz="2400" dirty="0">
                <a:cs typeface="Arial" panose="020B0604020202020204" pitchFamily="34" charset="0"/>
              </a:rPr>
              <a:t> </a:t>
            </a:r>
            <a:r>
              <a:rPr lang="en-US" sz="2400" dirty="0" err="1">
                <a:cs typeface="Arial" panose="020B0604020202020204" pitchFamily="34" charset="0"/>
              </a:rPr>
              <a:t>để</a:t>
            </a:r>
            <a:r>
              <a:rPr lang="en-US" sz="2400" dirty="0">
                <a:cs typeface="Arial" panose="020B0604020202020204" pitchFamily="34" charset="0"/>
              </a:rPr>
              <a:t> 			   </a:t>
            </a:r>
            <a:r>
              <a:rPr lang="en-US" sz="2400" dirty="0" err="1">
                <a:cs typeface="Arial" panose="020B0604020202020204" pitchFamily="34" charset="0"/>
              </a:rPr>
              <a:t>tìm</a:t>
            </a:r>
            <a:r>
              <a:rPr lang="en-US" sz="2400" dirty="0">
                <a:cs typeface="Arial" panose="020B0604020202020204" pitchFamily="34" charset="0"/>
              </a:rPr>
              <a:t> </a:t>
            </a:r>
            <a:r>
              <a:rPr lang="en-US" sz="2400" dirty="0" err="1">
                <a:cs typeface="Arial" panose="020B0604020202020204" pitchFamily="34" charset="0"/>
              </a:rPr>
              <a:t>kiếm</a:t>
            </a:r>
            <a:r>
              <a:rPr lang="en-US" sz="2400" dirty="0">
                <a:cs typeface="Arial" panose="020B0604020202020204" pitchFamily="34" charset="0"/>
              </a:rPr>
              <a:t> </a:t>
            </a:r>
            <a:r>
              <a:rPr lang="en-US" sz="2400" dirty="0" err="1">
                <a:cs typeface="Arial" panose="020B0604020202020204" pitchFamily="34" charset="0"/>
              </a:rPr>
              <a:t>thông</a:t>
            </a:r>
            <a:r>
              <a:rPr lang="en-US" sz="2400" dirty="0">
                <a:cs typeface="Arial" panose="020B0604020202020204" pitchFamily="34" charset="0"/>
              </a:rPr>
              <a:t> tin </a:t>
            </a:r>
            <a:r>
              <a:rPr lang="en-US" sz="2400" dirty="0" err="1">
                <a:cs typeface="Arial" panose="020B0604020202020204" pitchFamily="34" charset="0"/>
              </a:rPr>
              <a:t>liên</a:t>
            </a:r>
            <a:r>
              <a:rPr lang="en-US" sz="2400" dirty="0">
                <a:cs typeface="Arial" panose="020B0604020202020204" pitchFamily="34" charset="0"/>
              </a:rPr>
              <a:t> </a:t>
            </a:r>
            <a:r>
              <a:rPr lang="en-US" sz="2400" dirty="0" err="1">
                <a:cs typeface="Arial" panose="020B0604020202020204" pitchFamily="34" charset="0"/>
              </a:rPr>
              <a:t>quan</a:t>
            </a:r>
            <a:r>
              <a:rPr lang="en-US" sz="2400" dirty="0">
                <a:cs typeface="Arial" panose="020B0604020202020204" pitchFamily="34" charset="0"/>
              </a:rPr>
              <a:t> </a:t>
            </a:r>
            <a:r>
              <a:rPr lang="en-US" sz="2400" dirty="0" err="1">
                <a:cs typeface="Arial" panose="020B0604020202020204" pitchFamily="34" charset="0"/>
              </a:rPr>
              <a:t>đến</a:t>
            </a:r>
            <a:r>
              <a:rPr lang="en-US" sz="2400" dirty="0">
                <a:cs typeface="Arial" panose="020B0604020202020204" pitchFamily="34" charset="0"/>
              </a:rPr>
              <a:t> keys </a:t>
            </a:r>
            <a:r>
              <a:rPr lang="en-US" sz="2400" dirty="0" err="1">
                <a:cs typeface="Arial" panose="020B0604020202020204" pitchFamily="34" charset="0"/>
              </a:rPr>
              <a:t>và</a:t>
            </a:r>
            <a:r>
              <a:rPr lang="en-US" sz="2400" dirty="0">
                <a:cs typeface="Arial" panose="020B0604020202020204" pitchFamily="34" charset="0"/>
              </a:rPr>
              <a:t> value</a:t>
            </a:r>
          </a:p>
        </p:txBody>
      </p:sp>
    </p:spTree>
    <p:extLst>
      <p:ext uri="{BB962C8B-B14F-4D97-AF65-F5344CB8AC3E}">
        <p14:creationId xmlns:p14="http://schemas.microsoft.com/office/powerpoint/2010/main" val="241796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22</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8422764" cy="1015663"/>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GRSA (Graph Representation Self-Attention Encoding)</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124720" y="1975000"/>
            <a:ext cx="8788859" cy="2308324"/>
          </a:xfrm>
          <a:prstGeom prst="rect">
            <a:avLst/>
          </a:prstGeom>
          <a:noFill/>
        </p:spPr>
        <p:txBody>
          <a:bodyPr wrap="square">
            <a:spAutoFit/>
          </a:bodyPr>
          <a:lstStyle/>
          <a:p>
            <a:pPr marL="450850" indent="-342900">
              <a:buFont typeface="Arial" panose="020B0604020202020204" pitchFamily="34" charset="0"/>
              <a:buChar char="•"/>
            </a:pPr>
            <a:r>
              <a:rPr lang="en-US" sz="2400" dirty="0">
                <a:cs typeface="Arial" panose="020B0604020202020204" pitchFamily="34" charset="0"/>
              </a:rPr>
              <a:t>Ở </a:t>
            </a:r>
            <a:r>
              <a:rPr lang="en-US" sz="2400" dirty="0" err="1">
                <a:cs typeface="Arial" panose="020B0604020202020204" pitchFamily="34" charset="0"/>
              </a:rPr>
              <a:t>mô</a:t>
            </a:r>
            <a:r>
              <a:rPr lang="en-US" sz="2400" dirty="0">
                <a:cs typeface="Arial" panose="020B0604020202020204" pitchFamily="34" charset="0"/>
              </a:rPr>
              <a:t> </a:t>
            </a:r>
            <a:r>
              <a:rPr lang="en-US" sz="2400" dirty="0" err="1">
                <a:cs typeface="Arial" panose="020B0604020202020204" pitchFamily="34" charset="0"/>
              </a:rPr>
              <a:t>hình</a:t>
            </a:r>
            <a:r>
              <a:rPr lang="en-US" sz="2400" dirty="0">
                <a:cs typeface="Arial" panose="020B0604020202020204" pitchFamily="34" charset="0"/>
              </a:rPr>
              <a:t> </a:t>
            </a:r>
            <a:r>
              <a:rPr lang="en-US" sz="2400" dirty="0" err="1">
                <a:cs typeface="Arial" panose="020B0604020202020204" pitchFamily="34" charset="0"/>
              </a:rPr>
              <a:t>được</a:t>
            </a:r>
            <a:r>
              <a:rPr lang="en-US" sz="2400" dirty="0">
                <a:cs typeface="Arial" panose="020B0604020202020204" pitchFamily="34" charset="0"/>
              </a:rPr>
              <a:t> </a:t>
            </a:r>
            <a:r>
              <a:rPr lang="en-US" sz="2400" dirty="0" err="1">
                <a:cs typeface="Arial" panose="020B0604020202020204" pitchFamily="34" charset="0"/>
              </a:rPr>
              <a:t>đề</a:t>
            </a:r>
            <a:r>
              <a:rPr lang="en-US" sz="2400" dirty="0">
                <a:cs typeface="Arial" panose="020B0604020202020204" pitchFamily="34" charset="0"/>
              </a:rPr>
              <a:t> </a:t>
            </a:r>
            <a:r>
              <a:rPr lang="en-US" sz="2400" dirty="0" err="1">
                <a:cs typeface="Arial" panose="020B0604020202020204" pitchFamily="34" charset="0"/>
              </a:rPr>
              <a:t>xuất</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ma </a:t>
            </a:r>
            <a:r>
              <a:rPr lang="en-US" sz="2400" dirty="0" err="1">
                <a:cs typeface="Arial" panose="020B0604020202020204" pitchFamily="34" charset="0"/>
              </a:rPr>
              <a:t>trận</a:t>
            </a:r>
            <a:r>
              <a:rPr lang="en-US" sz="2400" dirty="0">
                <a:cs typeface="Arial" panose="020B0604020202020204" pitchFamily="34" charset="0"/>
              </a:rPr>
              <a:t> AST, DFG, CFG </a:t>
            </a:r>
            <a:r>
              <a:rPr lang="en-US" sz="2400" dirty="0" err="1">
                <a:cs typeface="Arial" panose="020B0604020202020204" pitchFamily="34" charset="0"/>
              </a:rPr>
              <a:t>và</a:t>
            </a:r>
            <a:r>
              <a:rPr lang="en-US" sz="2400" dirty="0">
                <a:cs typeface="Arial" panose="020B0604020202020204" pitchFamily="34" charset="0"/>
              </a:rPr>
              <a:t> PLS </a:t>
            </a:r>
            <a:r>
              <a:rPr lang="en-US" sz="2400" dirty="0" err="1">
                <a:cs typeface="Arial" panose="020B0604020202020204" pitchFamily="34" charset="0"/>
              </a:rPr>
              <a:t>được</a:t>
            </a:r>
            <a:r>
              <a:rPr lang="en-US" sz="2400" dirty="0">
                <a:cs typeface="Arial" panose="020B0604020202020204" pitchFamily="34" charset="0"/>
              </a:rPr>
              <a:t> </a:t>
            </a:r>
            <a:r>
              <a:rPr lang="en-US" sz="2400" dirty="0" err="1">
                <a:cs typeface="Arial" panose="020B0604020202020204" pitchFamily="34" charset="0"/>
              </a:rPr>
              <a:t>tạo</a:t>
            </a:r>
            <a:r>
              <a:rPr lang="en-US" sz="2400" dirty="0">
                <a:cs typeface="Arial" panose="020B0604020202020204" pitchFamily="34" charset="0"/>
              </a:rPr>
              <a:t> </a:t>
            </a:r>
            <a:r>
              <a:rPr lang="en-US" sz="2400" dirty="0" err="1">
                <a:cs typeface="Arial" panose="020B0604020202020204" pitchFamily="34" charset="0"/>
              </a:rPr>
              <a:t>ra</a:t>
            </a:r>
            <a:r>
              <a:rPr lang="en-US" sz="2400" dirty="0">
                <a:cs typeface="Arial" panose="020B0604020202020204" pitchFamily="34" charset="0"/>
              </a:rPr>
              <a:t> </a:t>
            </a:r>
            <a:r>
              <a:rPr lang="en-US" sz="2400" dirty="0" err="1">
                <a:cs typeface="Arial" panose="020B0604020202020204" pitchFamily="34" charset="0"/>
              </a:rPr>
              <a:t>trước</a:t>
            </a:r>
            <a:r>
              <a:rPr lang="en-US" sz="2400" dirty="0">
                <a:cs typeface="Arial" panose="020B0604020202020204" pitchFamily="34" charset="0"/>
              </a:rPr>
              <a:t> </a:t>
            </a:r>
            <a:r>
              <a:rPr lang="en-US" sz="2400" dirty="0" err="1">
                <a:cs typeface="Arial" panose="020B0604020202020204" pitchFamily="34" charset="0"/>
              </a:rPr>
              <a:t>đó</a:t>
            </a:r>
            <a:r>
              <a:rPr lang="en-US" sz="2400" dirty="0">
                <a:cs typeface="Arial" panose="020B0604020202020204" pitchFamily="34" charset="0"/>
              </a:rPr>
              <a:t> </a:t>
            </a:r>
            <a:r>
              <a:rPr lang="en-US" sz="2400" dirty="0" err="1">
                <a:cs typeface="Arial" panose="020B0604020202020204" pitchFamily="34" charset="0"/>
              </a:rPr>
              <a:t>được</a:t>
            </a:r>
            <a:r>
              <a:rPr lang="en-US" sz="2400" dirty="0">
                <a:cs typeface="Arial" panose="020B0604020202020204" pitchFamily="34" charset="0"/>
              </a:rPr>
              <a:t> </a:t>
            </a:r>
            <a:r>
              <a:rPr lang="en-US" sz="2400" dirty="0" err="1">
                <a:cs typeface="Arial" panose="020B0604020202020204" pitchFamily="34" charset="0"/>
              </a:rPr>
              <a:t>gán</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Q, K, V </a:t>
            </a:r>
            <a:r>
              <a:rPr lang="en-US" sz="2400" dirty="0" err="1">
                <a:cs typeface="Arial" panose="020B0604020202020204" pitchFamily="34" charset="0"/>
              </a:rPr>
              <a:t>mỗi</a:t>
            </a:r>
            <a:r>
              <a:rPr lang="en-US" sz="2400" dirty="0">
                <a:cs typeface="Arial" panose="020B0604020202020204" pitchFamily="34" charset="0"/>
              </a:rPr>
              <a:t> </a:t>
            </a:r>
            <a:r>
              <a:rPr lang="en-US" sz="2400" dirty="0" err="1">
                <a:cs typeface="Arial" panose="020B0604020202020204" pitchFamily="34" charset="0"/>
              </a:rPr>
              <a:t>lần</a:t>
            </a:r>
            <a:r>
              <a:rPr lang="en-US" sz="2400" dirty="0">
                <a:cs typeface="Arial" panose="020B0604020202020204" pitchFamily="34" charset="0"/>
              </a:rPr>
              <a:t>.</a:t>
            </a:r>
          </a:p>
          <a:p>
            <a:pPr marL="450850" indent="-342900">
              <a:buFont typeface="Arial" panose="020B0604020202020204" pitchFamily="34" charset="0"/>
              <a:buChar char="•"/>
            </a:pPr>
            <a:r>
              <a:rPr lang="en-US" sz="2400" dirty="0">
                <a:cs typeface="Arial" panose="020B0604020202020204" pitchFamily="34" charset="0"/>
              </a:rPr>
              <a:t>Sau </a:t>
            </a:r>
            <a:r>
              <a:rPr lang="en-US" sz="2400" dirty="0" err="1">
                <a:cs typeface="Arial" panose="020B0604020202020204" pitchFamily="34" charset="0"/>
              </a:rPr>
              <a:t>đó</a:t>
            </a:r>
            <a:r>
              <a:rPr lang="en-US" sz="2400" dirty="0">
                <a:cs typeface="Arial" panose="020B0604020202020204" pitchFamily="34" charset="0"/>
              </a:rPr>
              <a:t>, GRSA </a:t>
            </a:r>
            <a:r>
              <a:rPr lang="en-US" sz="2400" dirty="0" err="1">
                <a:cs typeface="Arial" panose="020B0604020202020204" pitchFamily="34" charset="0"/>
              </a:rPr>
              <a:t>sẽ</a:t>
            </a:r>
            <a:r>
              <a:rPr lang="en-US" sz="2400" dirty="0">
                <a:cs typeface="Arial" panose="020B0604020202020204" pitchFamily="34" charset="0"/>
              </a:rPr>
              <a:t> </a:t>
            </a:r>
            <a:r>
              <a:rPr lang="en-US" sz="2400" dirty="0" err="1">
                <a:cs typeface="Arial" panose="020B0604020202020204" pitchFamily="34" charset="0"/>
              </a:rPr>
              <a:t>nhận</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ma </a:t>
            </a:r>
            <a:r>
              <a:rPr lang="en-US" sz="2400" dirty="0" err="1">
                <a:cs typeface="Arial" panose="020B0604020202020204" pitchFamily="34" charset="0"/>
              </a:rPr>
              <a:t>trận</a:t>
            </a:r>
            <a:r>
              <a:rPr lang="en-US" sz="2400" dirty="0">
                <a:cs typeface="Arial" panose="020B0604020202020204" pitchFamily="34" charset="0"/>
              </a:rPr>
              <a:t> con </a:t>
            </a:r>
            <a:r>
              <a:rPr lang="en-US" sz="2400" dirty="0" err="1">
                <a:cs typeface="Arial" panose="020B0604020202020204" pitchFamily="34" charset="0"/>
              </a:rPr>
              <a:t>từ</a:t>
            </a:r>
            <a:r>
              <a:rPr lang="en-US" sz="2400" dirty="0">
                <a:cs typeface="Arial" panose="020B0604020202020204" pitchFamily="34" charset="0"/>
              </a:rPr>
              <a:t> </a:t>
            </a:r>
            <a:r>
              <a:rPr lang="en-US" sz="2400" dirty="0" err="1">
                <a:cs typeface="Arial" panose="020B0604020202020204" pitchFamily="34" charset="0"/>
              </a:rPr>
              <a:t>bước</a:t>
            </a:r>
            <a:r>
              <a:rPr lang="en-US" sz="2400" dirty="0">
                <a:cs typeface="Arial" panose="020B0604020202020204" pitchFamily="34" charset="0"/>
              </a:rPr>
              <a:t> </a:t>
            </a:r>
            <a:r>
              <a:rPr lang="en-US" sz="2400" dirty="0" err="1">
                <a:cs typeface="Arial" panose="020B0604020202020204" pitchFamily="34" charset="0"/>
              </a:rPr>
              <a:t>trên</a:t>
            </a:r>
            <a:r>
              <a:rPr lang="en-US" sz="2400" dirty="0">
                <a:cs typeface="Arial" panose="020B0604020202020204" pitchFamily="34" charset="0"/>
              </a:rPr>
              <a:t> </a:t>
            </a:r>
            <a:r>
              <a:rPr lang="en-US" sz="2400" dirty="0" err="1">
                <a:cs typeface="Arial" panose="020B0604020202020204" pitchFamily="34" charset="0"/>
              </a:rPr>
              <a:t>và</a:t>
            </a:r>
            <a:r>
              <a:rPr lang="en-US" sz="2400" dirty="0">
                <a:cs typeface="Arial" panose="020B0604020202020204" pitchFamily="34" charset="0"/>
              </a:rPr>
              <a:t> </a:t>
            </a:r>
            <a:r>
              <a:rPr lang="en-US" sz="2400" dirty="0" err="1">
                <a:cs typeface="Arial" panose="020B0604020202020204" pitchFamily="34" charset="0"/>
              </a:rPr>
              <a:t>đưa</a:t>
            </a:r>
            <a:r>
              <a:rPr lang="en-US" sz="2400" dirty="0">
                <a:cs typeface="Arial" panose="020B0604020202020204" pitchFamily="34" charset="0"/>
              </a:rPr>
              <a:t> </a:t>
            </a:r>
            <a:r>
              <a:rPr lang="en-US" sz="2400" dirty="0" err="1">
                <a:cs typeface="Arial" panose="020B0604020202020204" pitchFamily="34" charset="0"/>
              </a:rPr>
              <a:t>nó</a:t>
            </a:r>
            <a:r>
              <a:rPr lang="en-US" sz="2400" dirty="0">
                <a:cs typeface="Arial" panose="020B0604020202020204" pitchFamily="34" charset="0"/>
              </a:rPr>
              <a:t> </a:t>
            </a:r>
            <a:r>
              <a:rPr lang="en-US" sz="2400" dirty="0" err="1">
                <a:cs typeface="Arial" panose="020B0604020202020204" pitchFamily="34" charset="0"/>
              </a:rPr>
              <a:t>đến</a:t>
            </a:r>
            <a:r>
              <a:rPr lang="en-US" sz="2400" dirty="0">
                <a:cs typeface="Arial" panose="020B0604020202020204" pitchFamily="34" charset="0"/>
              </a:rPr>
              <a:t> </a:t>
            </a:r>
            <a:r>
              <a:rPr lang="en-US" sz="2400" dirty="0" err="1">
                <a:cs typeface="Arial" panose="020B0604020202020204" pitchFamily="34" charset="0"/>
              </a:rPr>
              <a:t>lớp</a:t>
            </a:r>
            <a:r>
              <a:rPr lang="en-US" sz="2400" dirty="0">
                <a:cs typeface="Arial" panose="020B0604020202020204" pitchFamily="34" charset="0"/>
              </a:rPr>
              <a:t> scaled dot-product attention.</a:t>
            </a:r>
          </a:p>
          <a:p>
            <a:pPr marL="450850" indent="-342900">
              <a:buFont typeface="Arial" panose="020B0604020202020204" pitchFamily="34" charset="0"/>
              <a:buChar char="•"/>
            </a:pPr>
            <a:endParaRPr lang="en-US" sz="2400" dirty="0">
              <a:cs typeface="Arial" panose="020B0604020202020204" pitchFamily="34" charset="0"/>
            </a:endParaRPr>
          </a:p>
          <a:p>
            <a:pPr marL="450850" indent="-342900">
              <a:buFont typeface="Arial" panose="020B0604020202020204" pitchFamily="34" charset="0"/>
              <a:buChar char="•"/>
            </a:pPr>
            <a:endParaRPr lang="en-US" sz="2400" dirty="0">
              <a:cs typeface="Arial" panose="020B0604020202020204" pitchFamily="34" charset="0"/>
            </a:endParaRPr>
          </a:p>
        </p:txBody>
      </p:sp>
      <p:pic>
        <p:nvPicPr>
          <p:cNvPr id="5" name="Picture 4">
            <a:extLst>
              <a:ext uri="{FF2B5EF4-FFF2-40B4-BE49-F238E27FC236}">
                <a16:creationId xmlns:a16="http://schemas.microsoft.com/office/drawing/2014/main" id="{1E7D9AB9-1F34-489B-8A4C-E48611C129A3}"/>
              </a:ext>
            </a:extLst>
          </p:cNvPr>
          <p:cNvPicPr>
            <a:picLocks noChangeAspect="1"/>
          </p:cNvPicPr>
          <p:nvPr/>
        </p:nvPicPr>
        <p:blipFill>
          <a:blip r:embed="rId3"/>
          <a:stretch>
            <a:fillRect/>
          </a:stretch>
        </p:blipFill>
        <p:spPr>
          <a:xfrm>
            <a:off x="2266628" y="3429000"/>
            <a:ext cx="4610743" cy="1114581"/>
          </a:xfrm>
          <a:prstGeom prst="rect">
            <a:avLst/>
          </a:prstGeom>
        </p:spPr>
      </p:pic>
      <mc:AlternateContent xmlns:mc="http://schemas.openxmlformats.org/markup-compatibility/2006" xmlns:a14="http://schemas.microsoft.com/office/drawing/2010/main">
        <mc:Choice Requires="a14">
          <p:sp>
            <p:nvSpPr>
              <p:cNvPr id="8" name="Hộp Văn bản 12">
                <a:extLst>
                  <a:ext uri="{FF2B5EF4-FFF2-40B4-BE49-F238E27FC236}">
                    <a16:creationId xmlns:a16="http://schemas.microsoft.com/office/drawing/2014/main" id="{EC9AC3BD-7B2F-0242-6DA7-AD7C7BB3DFE4}"/>
                  </a:ext>
                </a:extLst>
              </p:cNvPr>
              <p:cNvSpPr txBox="1"/>
              <p:nvPr/>
            </p:nvSpPr>
            <p:spPr>
              <a:xfrm>
                <a:off x="124720" y="4764621"/>
                <a:ext cx="8788859" cy="1569660"/>
              </a:xfrm>
              <a:prstGeom prst="rect">
                <a:avLst/>
              </a:prstGeom>
              <a:noFill/>
            </p:spPr>
            <p:txBody>
              <a:bodyPr wrap="square">
                <a:spAutoFit/>
              </a:bodyPr>
              <a:lstStyle/>
              <a:p>
                <a:pPr marL="450850" indent="-342900">
                  <a:buFont typeface="Arial" panose="020B0604020202020204" pitchFamily="34" charset="0"/>
                  <a:buChar char="•"/>
                </a:pPr>
                <a:r>
                  <a:rPr lang="en-US" sz="2400" dirty="0">
                    <a:cs typeface="Arial" panose="020B0604020202020204" pitchFamily="34" charset="0"/>
                  </a:rPr>
                  <a:t>Trong </a:t>
                </a:r>
                <a:r>
                  <a:rPr lang="en-US" sz="2400" dirty="0" err="1">
                    <a:cs typeface="Arial" panose="020B0604020202020204" pitchFamily="34" charset="0"/>
                  </a:rPr>
                  <a:t>đó</a:t>
                </a:r>
                <a:r>
                  <a:rPr lang="en-US" sz="2400" dirty="0">
                    <a:cs typeface="Arial" panose="020B0604020202020204" pitchFamily="34" charset="0"/>
                  </a:rPr>
                  <a:t>, </a:t>
                </a:r>
                <a14:m>
                  <m:oMath xmlns:m="http://schemas.openxmlformats.org/officeDocument/2006/math">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𝒉</m:t>
                        </m:r>
                      </m:e>
                      <m:sub>
                        <m:r>
                          <a:rPr lang="en-US" sz="2400" b="1" i="1" smtClean="0">
                            <a:latin typeface="Cambria Math" panose="02040503050406030204" pitchFamily="18" charset="0"/>
                            <a:cs typeface="Arial" panose="020B0604020202020204" pitchFamily="34" charset="0"/>
                          </a:rPr>
                          <m:t>𝒊</m:t>
                        </m:r>
                      </m:sub>
                    </m:sSub>
                  </m:oMath>
                </a14:m>
                <a:r>
                  <a:rPr lang="en-US" sz="2400" dirty="0">
                    <a:cs typeface="Arial" panose="020B0604020202020204" pitchFamily="34" charset="0"/>
                  </a:rPr>
                  <a:t> </a:t>
                </a:r>
                <a:r>
                  <a:rPr lang="en-US" sz="2400" dirty="0" err="1">
                    <a:cs typeface="Arial" panose="020B0604020202020204" pitchFamily="34" charset="0"/>
                  </a:rPr>
                  <a:t>là</a:t>
                </a:r>
                <a:r>
                  <a:rPr lang="en-US" sz="2400" dirty="0">
                    <a:cs typeface="Arial" panose="020B0604020202020204" pitchFamily="34" charset="0"/>
                  </a:rPr>
                  <a:t> </a:t>
                </a:r>
                <a:r>
                  <a:rPr lang="en-US" sz="2400" dirty="0" err="1">
                    <a:cs typeface="Arial" panose="020B0604020202020204" pitchFamily="34" charset="0"/>
                  </a:rPr>
                  <a:t>điểm</a:t>
                </a:r>
                <a:r>
                  <a:rPr lang="en-US" sz="2400" dirty="0">
                    <a:cs typeface="Arial" panose="020B0604020202020204" pitchFamily="34" charset="0"/>
                  </a:rPr>
                  <a:t> </a:t>
                </a:r>
                <a:r>
                  <a:rPr lang="en-US" sz="2400" dirty="0" err="1">
                    <a:cs typeface="Arial" panose="020B0604020202020204" pitchFamily="34" charset="0"/>
                  </a:rPr>
                  <a:t>xác</a:t>
                </a:r>
                <a:r>
                  <a:rPr lang="en-US" sz="2400" dirty="0">
                    <a:cs typeface="Arial" panose="020B0604020202020204" pitchFamily="34" charset="0"/>
                  </a:rPr>
                  <a:t> </a:t>
                </a:r>
                <a:r>
                  <a:rPr lang="en-US" sz="2400" dirty="0" err="1">
                    <a:cs typeface="Arial" panose="020B0604020202020204" pitchFamily="34" charset="0"/>
                  </a:rPr>
                  <a:t>suất</a:t>
                </a:r>
                <a:r>
                  <a:rPr lang="en-US" sz="2400" dirty="0">
                    <a:cs typeface="Arial" panose="020B0604020202020204" pitchFamily="34" charset="0"/>
                  </a:rPr>
                  <a:t> attention, </a:t>
                </a:r>
                <a14:m>
                  <m:oMath xmlns:m="http://schemas.openxmlformats.org/officeDocument/2006/math">
                    <m:sSub>
                      <m:sSubPr>
                        <m:ctrlPr>
                          <a:rPr lang="en-US" sz="2400" b="1" i="1">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𝑸</m:t>
                        </m:r>
                      </m:e>
                      <m:sub>
                        <m:r>
                          <a:rPr lang="en-US" sz="2400" b="1" i="1" smtClean="0">
                            <a:latin typeface="Cambria Math" panose="02040503050406030204" pitchFamily="18" charset="0"/>
                            <a:cs typeface="Arial" panose="020B0604020202020204" pitchFamily="34" charset="0"/>
                          </a:rPr>
                          <m:t>𝒊</m:t>
                        </m:r>
                      </m:sub>
                    </m:sSub>
                  </m:oMath>
                </a14:m>
                <a:r>
                  <a:rPr lang="en-US" sz="2400" dirty="0">
                    <a:cs typeface="Arial" panose="020B0604020202020204" pitchFamily="34" charset="0"/>
                  </a:rPr>
                  <a:t>, </a:t>
                </a:r>
                <a14:m>
                  <m:oMath xmlns:m="http://schemas.openxmlformats.org/officeDocument/2006/math">
                    <m:sSub>
                      <m:sSubPr>
                        <m:ctrlPr>
                          <a:rPr lang="en-US" sz="2400" b="1" i="1">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𝑲</m:t>
                        </m:r>
                      </m:e>
                      <m:sub>
                        <m:r>
                          <a:rPr lang="en-US" sz="2400" b="1" i="1" smtClean="0">
                            <a:latin typeface="Cambria Math" panose="02040503050406030204" pitchFamily="18" charset="0"/>
                            <a:cs typeface="Arial" panose="020B0604020202020204" pitchFamily="34" charset="0"/>
                          </a:rPr>
                          <m:t>𝒊</m:t>
                        </m:r>
                      </m:sub>
                    </m:sSub>
                  </m:oMath>
                </a14:m>
                <a:r>
                  <a:rPr lang="en-US" sz="2400" dirty="0">
                    <a:cs typeface="Arial" panose="020B0604020202020204" pitchFamily="34" charset="0"/>
                  </a:rPr>
                  <a:t> và </a:t>
                </a:r>
                <a14:m>
                  <m:oMath xmlns:m="http://schemas.openxmlformats.org/officeDocument/2006/math">
                    <m:sSub>
                      <m:sSubPr>
                        <m:ctrlPr>
                          <a:rPr lang="en-US" sz="2400" b="1" i="1">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𝑽</m:t>
                        </m:r>
                      </m:e>
                      <m:sub>
                        <m:r>
                          <a:rPr lang="en-US" sz="2400" b="1" i="1" smtClean="0">
                            <a:latin typeface="Cambria Math" panose="02040503050406030204" pitchFamily="18" charset="0"/>
                            <a:cs typeface="Arial" panose="020B0604020202020204" pitchFamily="34" charset="0"/>
                          </a:rPr>
                          <m:t>𝒊</m:t>
                        </m:r>
                      </m:sub>
                    </m:sSub>
                  </m:oMath>
                </a14:m>
                <a:r>
                  <a:rPr lang="en-US" sz="2400" dirty="0">
                    <a:cs typeface="Arial" panose="020B0604020202020204" pitchFamily="34" charset="0"/>
                  </a:rPr>
                  <a:t> </a:t>
                </a:r>
                <a:r>
                  <a:rPr lang="en-US" sz="2400" dirty="0" err="1">
                    <a:cs typeface="Arial" panose="020B0604020202020204" pitchFamily="34" charset="0"/>
                  </a:rPr>
                  <a:t>là</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ma </a:t>
                </a:r>
                <a:r>
                  <a:rPr lang="en-US" sz="2400" dirty="0" err="1">
                    <a:cs typeface="Arial" panose="020B0604020202020204" pitchFamily="34" charset="0"/>
                  </a:rPr>
                  <a:t>trận</a:t>
                </a:r>
                <a:r>
                  <a:rPr lang="en-US" sz="2400" dirty="0">
                    <a:cs typeface="Arial" panose="020B0604020202020204" pitchFamily="34" charset="0"/>
                  </a:rPr>
                  <a:t> con </a:t>
                </a:r>
                <a:r>
                  <a:rPr lang="en-US" sz="2400" dirty="0" err="1">
                    <a:cs typeface="Arial" panose="020B0604020202020204" pitchFamily="34" charset="0"/>
                  </a:rPr>
                  <a:t>thứ</a:t>
                </a:r>
                <a:r>
                  <a:rPr lang="en-US" sz="2400" dirty="0">
                    <a:cs typeface="Arial" panose="020B0604020202020204" pitchFamily="34" charset="0"/>
                  </a:rPr>
                  <a:t> </a:t>
                </a:r>
                <a:r>
                  <a:rPr lang="en-US" sz="2400" b="1" dirty="0" err="1">
                    <a:cs typeface="Arial" panose="020B0604020202020204" pitchFamily="34" charset="0"/>
                  </a:rPr>
                  <a:t>i</a:t>
                </a:r>
                <a:r>
                  <a:rPr lang="en-US" sz="2400" dirty="0">
                    <a:cs typeface="Arial" panose="020B0604020202020204" pitchFamily="34" charset="0"/>
                  </a:rPr>
                  <a:t>, </a:t>
                </a:r>
                <a14:m>
                  <m:oMath xmlns:m="http://schemas.openxmlformats.org/officeDocument/2006/math">
                    <m:sSub>
                      <m:sSubPr>
                        <m:ctrlPr>
                          <a:rPr lang="en-US" sz="2400" b="1" i="1">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𝒅</m:t>
                        </m:r>
                      </m:e>
                      <m:sub>
                        <m:r>
                          <a:rPr lang="en-US" sz="2400" b="1" i="1" smtClean="0">
                            <a:latin typeface="Cambria Math" panose="02040503050406030204" pitchFamily="18" charset="0"/>
                            <a:cs typeface="Arial" panose="020B0604020202020204" pitchFamily="34" charset="0"/>
                          </a:rPr>
                          <m:t>𝒌</m:t>
                        </m:r>
                      </m:sub>
                    </m:sSub>
                  </m:oMath>
                </a14:m>
                <a:r>
                  <a:rPr lang="en-US" sz="2400" b="1" dirty="0">
                    <a:cs typeface="Arial" panose="020B0604020202020204" pitchFamily="34" charset="0"/>
                  </a:rPr>
                  <a:t> </a:t>
                </a:r>
                <a:r>
                  <a:rPr lang="en-US" sz="2400" dirty="0" err="1">
                    <a:cs typeface="Arial" panose="020B0604020202020204" pitchFamily="34" charset="0"/>
                  </a:rPr>
                  <a:t>là</a:t>
                </a:r>
                <a:r>
                  <a:rPr lang="en-US" sz="2400" dirty="0">
                    <a:cs typeface="Arial" panose="020B0604020202020204" pitchFamily="34" charset="0"/>
                  </a:rPr>
                  <a:t> </a:t>
                </a:r>
                <a:r>
                  <a:rPr lang="en-US" sz="2400" dirty="0" err="1">
                    <a:cs typeface="Arial" panose="020B0604020202020204" pitchFamily="34" charset="0"/>
                  </a:rPr>
                  <a:t>kích</a:t>
                </a:r>
                <a:r>
                  <a:rPr lang="en-US" sz="2400" dirty="0">
                    <a:cs typeface="Arial" panose="020B0604020202020204" pitchFamily="34" charset="0"/>
                  </a:rPr>
                  <a:t> </a:t>
                </a:r>
                <a:r>
                  <a:rPr lang="en-US" sz="2400" dirty="0" err="1">
                    <a:cs typeface="Arial" panose="020B0604020202020204" pitchFamily="34" charset="0"/>
                  </a:rPr>
                  <a:t>thước</a:t>
                </a:r>
                <a:r>
                  <a:rPr lang="en-US" sz="2400" dirty="0">
                    <a:cs typeface="Arial" panose="020B0604020202020204" pitchFamily="34" charset="0"/>
                  </a:rPr>
                  <a:t> </a:t>
                </a:r>
                <a:r>
                  <a:rPr lang="en-US" sz="2400" dirty="0" err="1">
                    <a:cs typeface="Arial" panose="020B0604020202020204" pitchFamily="34" charset="0"/>
                  </a:rPr>
                  <a:t>của</a:t>
                </a:r>
                <a:r>
                  <a:rPr lang="en-US" sz="2400" dirty="0">
                    <a:cs typeface="Arial" panose="020B0604020202020204" pitchFamily="34" charset="0"/>
                  </a:rPr>
                  <a:t> </a:t>
                </a:r>
                <a14:m>
                  <m:oMath xmlns:m="http://schemas.openxmlformats.org/officeDocument/2006/math">
                    <m:sSub>
                      <m:sSubPr>
                        <m:ctrlPr>
                          <a:rPr lang="en-US" sz="2400" b="1" i="1">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𝑲</m:t>
                        </m:r>
                      </m:e>
                      <m:sub>
                        <m:r>
                          <a:rPr lang="en-US" sz="2400" b="1" i="1">
                            <a:latin typeface="Cambria Math" panose="02040503050406030204" pitchFamily="18" charset="0"/>
                            <a:cs typeface="Arial" panose="020B0604020202020204" pitchFamily="34" charset="0"/>
                          </a:rPr>
                          <m:t>𝒊</m:t>
                        </m:r>
                      </m:sub>
                    </m:sSub>
                  </m:oMath>
                </a14:m>
                <a:endParaRPr lang="en-US" sz="2400" b="1" dirty="0">
                  <a:cs typeface="Arial" panose="020B0604020202020204" pitchFamily="34" charset="0"/>
                </a:endParaRPr>
              </a:p>
              <a:p>
                <a:pPr marL="450850" indent="-342900">
                  <a:buFont typeface="Arial" panose="020B0604020202020204" pitchFamily="34" charset="0"/>
                  <a:buChar char="•"/>
                </a:pPr>
                <a:r>
                  <a:rPr lang="en-US" sz="2400" dirty="0" err="1">
                    <a:cs typeface="Arial" panose="020B0604020202020204" pitchFamily="34" charset="0"/>
                  </a:rPr>
                  <a:t>Cuối</a:t>
                </a:r>
                <a:r>
                  <a:rPr lang="en-US" sz="2400" dirty="0">
                    <a:cs typeface="Arial" panose="020B0604020202020204" pitchFamily="34" charset="0"/>
                  </a:rPr>
                  <a:t> </a:t>
                </a:r>
                <a:r>
                  <a:rPr lang="en-US" sz="2400" dirty="0" err="1">
                    <a:cs typeface="Arial" panose="020B0604020202020204" pitchFamily="34" charset="0"/>
                  </a:rPr>
                  <a:t>cùng</a:t>
                </a:r>
                <a:r>
                  <a:rPr lang="en-US" sz="2400" dirty="0">
                    <a:cs typeface="Arial" panose="020B0604020202020204" pitchFamily="34" charset="0"/>
                  </a:rPr>
                  <a:t>, GRSA </a:t>
                </a:r>
                <a:r>
                  <a:rPr lang="en-US" sz="2400" dirty="0" err="1">
                    <a:cs typeface="Arial" panose="020B0604020202020204" pitchFamily="34" charset="0"/>
                  </a:rPr>
                  <a:t>nối</a:t>
                </a:r>
                <a:r>
                  <a:rPr lang="en-US" sz="2400" dirty="0">
                    <a:cs typeface="Arial" panose="020B0604020202020204" pitchFamily="34" charset="0"/>
                  </a:rPr>
                  <a:t> </a:t>
                </a:r>
                <a:r>
                  <a:rPr lang="en-US" sz="2400" dirty="0" err="1">
                    <a:cs typeface="Arial" panose="020B0604020202020204" pitchFamily="34" charset="0"/>
                  </a:rPr>
                  <a:t>tất</a:t>
                </a:r>
                <a:r>
                  <a:rPr lang="en-US" sz="2400" dirty="0">
                    <a:cs typeface="Arial" panose="020B0604020202020204" pitchFamily="34" charset="0"/>
                  </a:rPr>
                  <a:t> </a:t>
                </a:r>
                <a:r>
                  <a:rPr lang="en-US" sz="2400" dirty="0" err="1">
                    <a:cs typeface="Arial" panose="020B0604020202020204" pitchFamily="34" charset="0"/>
                  </a:rPr>
                  <a:t>cả</a:t>
                </a:r>
                <a:r>
                  <a:rPr lang="en-US" sz="2400" dirty="0">
                    <a:cs typeface="Arial" panose="020B0604020202020204" pitchFamily="34" charset="0"/>
                  </a:rPr>
                  <a:t> </a:t>
                </a:r>
                <a:r>
                  <a:rPr lang="en-US" sz="2400" dirty="0" err="1">
                    <a:cs typeface="Arial" panose="020B0604020202020204" pitchFamily="34" charset="0"/>
                  </a:rPr>
                  <a:t>các</a:t>
                </a:r>
                <a:r>
                  <a:rPr lang="en-US" sz="2400" dirty="0">
                    <a:cs typeface="Arial" panose="020B0604020202020204" pitchFamily="34" charset="0"/>
                  </a:rPr>
                  <a:t> ma </a:t>
                </a:r>
                <a:r>
                  <a:rPr lang="en-US" sz="2400" dirty="0" err="1">
                    <a:cs typeface="Arial" panose="020B0604020202020204" pitchFamily="34" charset="0"/>
                  </a:rPr>
                  <a:t>trận</a:t>
                </a:r>
                <a:r>
                  <a:rPr lang="en-US" sz="2400" dirty="0">
                    <a:cs typeface="Arial" panose="020B0604020202020204" pitchFamily="34" charset="0"/>
                  </a:rPr>
                  <a:t> con </a:t>
                </a:r>
                <a14:m>
                  <m:oMath xmlns:m="http://schemas.openxmlformats.org/officeDocument/2006/math">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𝒉</m:t>
                        </m:r>
                      </m:e>
                      <m:sub>
                        <m:r>
                          <a:rPr lang="en-US" sz="2400" b="1" i="1" smtClean="0">
                            <a:latin typeface="Cambria Math" panose="02040503050406030204" pitchFamily="18" charset="0"/>
                            <a:cs typeface="Arial" panose="020B0604020202020204" pitchFamily="34" charset="0"/>
                          </a:rPr>
                          <m:t>𝒊</m:t>
                        </m:r>
                      </m:sub>
                    </m:sSub>
                  </m:oMath>
                </a14:m>
                <a:r>
                  <a:rPr lang="en-US" sz="2400" dirty="0">
                    <a:cs typeface="Arial" panose="020B0604020202020204" pitchFamily="34" charset="0"/>
                  </a:rPr>
                  <a:t> </a:t>
                </a:r>
                <a:r>
                  <a:rPr lang="en-US" sz="2400" dirty="0" err="1">
                    <a:cs typeface="Arial" panose="020B0604020202020204" pitchFamily="34" charset="0"/>
                  </a:rPr>
                  <a:t>và</a:t>
                </a:r>
                <a:r>
                  <a:rPr lang="en-US" sz="2400" dirty="0">
                    <a:cs typeface="Arial" panose="020B0604020202020204" pitchFamily="34" charset="0"/>
                  </a:rPr>
                  <a:t> </a:t>
                </a:r>
                <a:r>
                  <a:rPr lang="en-US" sz="2400" dirty="0" err="1">
                    <a:cs typeface="Arial" panose="020B0604020202020204" pitchFamily="34" charset="0"/>
                  </a:rPr>
                  <a:t>đưa</a:t>
                </a:r>
                <a:r>
                  <a:rPr lang="en-US" sz="2400" dirty="0">
                    <a:cs typeface="Arial" panose="020B0604020202020204" pitchFamily="34" charset="0"/>
                  </a:rPr>
                  <a:t> </a:t>
                </a:r>
                <a:r>
                  <a:rPr lang="en-US" sz="2400" dirty="0" err="1">
                    <a:cs typeface="Arial" panose="020B0604020202020204" pitchFamily="34" charset="0"/>
                  </a:rPr>
                  <a:t>vào</a:t>
                </a:r>
                <a:r>
                  <a:rPr lang="en-US" sz="2400" dirty="0">
                    <a:cs typeface="Arial" panose="020B0604020202020204" pitchFamily="34" charset="0"/>
                  </a:rPr>
                  <a:t> fully-connected network.</a:t>
                </a:r>
              </a:p>
            </p:txBody>
          </p:sp>
        </mc:Choice>
        <mc:Fallback xmlns="">
          <p:sp>
            <p:nvSpPr>
              <p:cNvPr id="8" name="Hộp Văn bản 12">
                <a:extLst>
                  <a:ext uri="{FF2B5EF4-FFF2-40B4-BE49-F238E27FC236}">
                    <a16:creationId xmlns:a16="http://schemas.microsoft.com/office/drawing/2014/main" id="{EC9AC3BD-7B2F-0242-6DA7-AD7C7BB3DFE4}"/>
                  </a:ext>
                </a:extLst>
              </p:cNvPr>
              <p:cNvSpPr txBox="1">
                <a:spLocks noRot="1" noChangeAspect="1" noMove="1" noResize="1" noEditPoints="1" noAdjustHandles="1" noChangeArrowheads="1" noChangeShapeType="1" noTextEdit="1"/>
              </p:cNvSpPr>
              <p:nvPr/>
            </p:nvSpPr>
            <p:spPr>
              <a:xfrm>
                <a:off x="124720" y="4764621"/>
                <a:ext cx="8788859" cy="1569660"/>
              </a:xfrm>
              <a:prstGeom prst="rect">
                <a:avLst/>
              </a:prstGeom>
              <a:blipFill>
                <a:blip r:embed="rId4"/>
                <a:stretch>
                  <a:fillRect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939294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a:xfrm>
            <a:off x="581306" y="152524"/>
            <a:ext cx="8214072" cy="510111"/>
          </a:xfrm>
        </p:spPr>
        <p:txBody>
          <a:bodyPr>
            <a:normAutofit/>
          </a:bodyPr>
          <a:lstStyle/>
          <a:p>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Nội</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dung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báo</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cáo</a:t>
            </a:r>
            <a:endParaRPr lang="en-US" b="1">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b="1" smtClean="0"/>
              <a:pPr/>
              <a:t>23</a:t>
            </a:fld>
            <a:endParaRPr lang="en-US" b="1"/>
          </a:p>
        </p:txBody>
      </p:sp>
      <p:sp>
        <p:nvSpPr>
          <p:cNvPr id="6" name="Chỗ dành sẵn cho Nội dung 5">
            <a:extLst>
              <a:ext uri="{FF2B5EF4-FFF2-40B4-BE49-F238E27FC236}">
                <a16:creationId xmlns:a16="http://schemas.microsoft.com/office/drawing/2014/main" id="{3AA5CF66-EB59-B0E8-3804-9673CEC8262C}"/>
              </a:ext>
            </a:extLst>
          </p:cNvPr>
          <p:cNvSpPr>
            <a:spLocks noGrp="1"/>
          </p:cNvSpPr>
          <p:nvPr>
            <p:ph idx="1"/>
          </p:nvPr>
        </p:nvSpPr>
        <p:spPr/>
        <p:txBody>
          <a:bodyPr/>
          <a:lstStyle/>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Giới</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thiệu</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II:</a:t>
            </a:r>
            <a:r>
              <a:rPr lang="en-US" sz="3200" b="1" dirty="0">
                <a:solidFill>
                  <a:prstClr val="black"/>
                </a:solidFill>
              </a:rPr>
              <a:t> </a:t>
            </a:r>
            <a:r>
              <a:rPr lang="en-US" sz="3200" b="1" dirty="0" err="1">
                <a:solidFill>
                  <a:prstClr val="black"/>
                </a:solidFill>
              </a:rPr>
              <a:t>Phương</a:t>
            </a:r>
            <a:r>
              <a:rPr lang="en-US" sz="3200" b="1" dirty="0">
                <a:solidFill>
                  <a:prstClr val="black"/>
                </a:solidFill>
              </a:rPr>
              <a:t> </a:t>
            </a:r>
            <a:r>
              <a:rPr lang="en-US" sz="3200" b="1" dirty="0" err="1">
                <a:solidFill>
                  <a:prstClr val="black"/>
                </a:solidFill>
              </a:rPr>
              <a:t>pháp</a:t>
            </a:r>
            <a:r>
              <a:rPr lang="en-US" sz="3200" b="1" dirty="0">
                <a:solidFill>
                  <a:prstClr val="black"/>
                </a:solidFill>
              </a:rPr>
              <a:t> </a:t>
            </a:r>
            <a:r>
              <a:rPr lang="en-US" sz="3200" b="1" dirty="0" err="1">
                <a:solidFill>
                  <a:prstClr val="black"/>
                </a:solidFill>
              </a:rPr>
              <a:t>đề</a:t>
            </a:r>
            <a:r>
              <a:rPr lang="en-US" sz="3200" b="1" dirty="0">
                <a:solidFill>
                  <a:prstClr val="black"/>
                </a:solidFill>
              </a:rPr>
              <a:t> </a:t>
            </a:r>
            <a:r>
              <a:rPr lang="en-US" sz="3200" b="1" dirty="0" err="1">
                <a:solidFill>
                  <a:prstClr val="black"/>
                </a:solidFill>
              </a:rPr>
              <a:t>xuất</a:t>
            </a:r>
            <a:endParaRPr lang="en-US" sz="3200" b="1" dirty="0">
              <a:solidFill>
                <a:prstClr val="black"/>
              </a:solidFill>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en-US" sz="3200" b="1"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Phần</a:t>
            </a:r>
            <a:r>
              <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III: </a:t>
            </a:r>
            <a:r>
              <a:rPr kumimoji="0" lang="en-US" sz="3200" b="1"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Kết</a:t>
            </a:r>
            <a:r>
              <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quả</a:t>
            </a:r>
            <a:r>
              <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thực</a:t>
            </a:r>
            <a:r>
              <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nghiệm</a:t>
            </a:r>
            <a:endPar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lang="en-US" sz="3200" b="1" dirty="0" err="1">
                <a:solidFill>
                  <a:prstClr val="black"/>
                </a:solidFill>
              </a:rPr>
              <a:t>Phần</a:t>
            </a:r>
            <a:r>
              <a:rPr lang="en-US" sz="3200" b="1" dirty="0">
                <a:solidFill>
                  <a:prstClr val="black"/>
                </a:solidFill>
              </a:rPr>
              <a:t> IV: </a:t>
            </a:r>
            <a:r>
              <a:rPr lang="en-US" sz="3200" b="1" dirty="0" err="1">
                <a:solidFill>
                  <a:prstClr val="black"/>
                </a:solidFill>
              </a:rPr>
              <a:t>Kết</a:t>
            </a:r>
            <a:r>
              <a:rPr lang="en-US" sz="3200" b="1" dirty="0">
                <a:solidFill>
                  <a:prstClr val="black"/>
                </a:solidFill>
              </a:rPr>
              <a:t> </a:t>
            </a:r>
            <a:r>
              <a:rPr lang="en-US" sz="3200" b="1" dirty="0" err="1">
                <a:solidFill>
                  <a:prstClr val="black"/>
                </a:solidFill>
              </a:rPr>
              <a:t>luận</a:t>
            </a:r>
            <a:r>
              <a:rPr lang="en-US" sz="3200" b="1" dirty="0">
                <a:solidFill>
                  <a:prstClr val="black"/>
                </a:solidFill>
              </a:rPr>
              <a:t> </a:t>
            </a:r>
            <a:r>
              <a:rPr lang="en-US" sz="3200" b="1" dirty="0" err="1">
                <a:solidFill>
                  <a:prstClr val="black"/>
                </a:solidFill>
              </a:rPr>
              <a:t>và</a:t>
            </a:r>
            <a:r>
              <a:rPr lang="en-US" sz="3200" b="1" dirty="0">
                <a:solidFill>
                  <a:prstClr val="black"/>
                </a:solidFill>
              </a:rPr>
              <a:t> </a:t>
            </a:r>
            <a:r>
              <a:rPr lang="en-US" sz="3200" b="1" dirty="0" err="1">
                <a:solidFill>
                  <a:prstClr val="black"/>
                </a:solidFill>
              </a:rPr>
              <a:t>hướng</a:t>
            </a:r>
            <a:r>
              <a:rPr lang="en-US" sz="3200" b="1" dirty="0">
                <a:solidFill>
                  <a:prstClr val="black"/>
                </a:solidFill>
              </a:rPr>
              <a:t> </a:t>
            </a:r>
            <a:r>
              <a:rPr lang="en-US" sz="3200" b="1" dirty="0" err="1">
                <a:solidFill>
                  <a:prstClr val="black"/>
                </a:solidFill>
              </a:rPr>
              <a:t>phát</a:t>
            </a:r>
            <a:r>
              <a:rPr lang="en-US" sz="3200" b="1" dirty="0">
                <a:solidFill>
                  <a:prstClr val="black"/>
                </a:solidFill>
              </a:rPr>
              <a:t> </a:t>
            </a:r>
            <a:r>
              <a:rPr lang="en-US" sz="3200" b="1" dirty="0" err="1">
                <a:solidFill>
                  <a:prstClr val="black"/>
                </a:solidFill>
              </a:rPr>
              <a:t>triển</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165116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I</a:t>
            </a:r>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I</a:t>
            </a:r>
            <a:r>
              <a:rPr lang="en-US" sz="3000" b="1" dirty="0">
                <a:solidFill>
                  <a:srgbClr val="5B9BD5">
                    <a:lumMod val="75000"/>
                  </a:srgbClr>
                </a:solidFill>
              </a:rPr>
              <a:t>: </a:t>
            </a:r>
            <a:r>
              <a:rPr lang="en-US" sz="3000" b="1" dirty="0" err="1">
                <a:solidFill>
                  <a:srgbClr val="5B9BD5">
                    <a:lumMod val="75000"/>
                  </a:srgbClr>
                </a:solidFill>
              </a:rPr>
              <a:t>Kết</a:t>
            </a:r>
            <a:r>
              <a:rPr lang="en-US" sz="3000" b="1" dirty="0">
                <a:solidFill>
                  <a:srgbClr val="5B9BD5">
                    <a:lumMod val="75000"/>
                  </a:srgbClr>
                </a:solidFill>
              </a:rPr>
              <a:t> </a:t>
            </a:r>
            <a:r>
              <a:rPr lang="en-US" sz="3000" b="1" dirty="0" err="1">
                <a:solidFill>
                  <a:srgbClr val="5B9BD5">
                    <a:lumMod val="75000"/>
                  </a:srgbClr>
                </a:solidFill>
              </a:rPr>
              <a:t>quả</a:t>
            </a:r>
            <a:r>
              <a:rPr lang="en-US" sz="3000" b="1" dirty="0">
                <a:solidFill>
                  <a:srgbClr val="5B9BD5">
                    <a:lumMod val="75000"/>
                  </a:srgbClr>
                </a:solidFill>
              </a:rPr>
              <a:t> </a:t>
            </a:r>
            <a:r>
              <a:rPr lang="en-US" sz="3000" b="1" dirty="0" err="1">
                <a:solidFill>
                  <a:srgbClr val="5B9BD5">
                    <a:lumMod val="75000"/>
                  </a:srgbClr>
                </a:solidFill>
              </a:rPr>
              <a:t>thực</a:t>
            </a:r>
            <a:r>
              <a:rPr lang="en-US" sz="3000" b="1" dirty="0">
                <a:solidFill>
                  <a:srgbClr val="5B9BD5">
                    <a:lumMod val="75000"/>
                  </a:srgbClr>
                </a:solidFill>
              </a:rPr>
              <a:t> </a:t>
            </a:r>
            <a:r>
              <a:rPr lang="en-US" sz="3000" b="1" dirty="0" err="1">
                <a:solidFill>
                  <a:srgbClr val="5B9BD5">
                    <a:lumMod val="75000"/>
                  </a:srgbClr>
                </a:solidFill>
              </a:rPr>
              <a:t>nghiệm</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24</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8422764" cy="553998"/>
          </a:xfrm>
          <a:prstGeom prst="rect">
            <a:avLst/>
          </a:prstGeom>
          <a:noFill/>
        </p:spPr>
        <p:txBody>
          <a:bodyPr wrap="square">
            <a:spAutoFit/>
          </a:bodyPr>
          <a:lstStyle/>
          <a:p>
            <a:r>
              <a:rPr lang="en-US" sz="3000" b="1" dirty="0" err="1">
                <a:latin typeface="Arial" panose="020B0604020202020204" pitchFamily="34" charset="0"/>
                <a:cs typeface="Arial" panose="020B0604020202020204" pitchFamily="34" charset="0"/>
              </a:rPr>
              <a:t>Cấu</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hình</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môi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trường</a:t>
            </a:r>
            <a:endParaRPr lang="en-US" sz="3000" b="1" dirty="0">
              <a:latin typeface="Arial" panose="020B0604020202020204" pitchFamily="34" charset="0"/>
              <a:cs typeface="Arial" panose="020B0604020202020204" pitchFamily="34" charset="0"/>
            </a:endParaRPr>
          </a:p>
        </p:txBody>
      </p:sp>
      <p:sp>
        <p:nvSpPr>
          <p:cNvPr id="9" name="Hộp Văn bản 12">
            <a:extLst>
              <a:ext uri="{FF2B5EF4-FFF2-40B4-BE49-F238E27FC236}">
                <a16:creationId xmlns:a16="http://schemas.microsoft.com/office/drawing/2014/main" id="{B3C3E8B3-9A6D-62B0-EDE4-AF37336404DF}"/>
              </a:ext>
            </a:extLst>
          </p:cNvPr>
          <p:cNvSpPr txBox="1"/>
          <p:nvPr/>
        </p:nvSpPr>
        <p:spPr>
          <a:xfrm>
            <a:off x="124720" y="1975000"/>
            <a:ext cx="8788859" cy="1938992"/>
          </a:xfrm>
          <a:prstGeom prst="rect">
            <a:avLst/>
          </a:prstGeom>
          <a:noFill/>
        </p:spPr>
        <p:txBody>
          <a:bodyPr wrap="square">
            <a:spAutoFit/>
          </a:bodyPr>
          <a:lstStyle/>
          <a:p>
            <a:pPr marL="450850" indent="-342900">
              <a:buFont typeface="Arial" panose="020B0604020202020204" pitchFamily="34" charset="0"/>
              <a:buChar char="•"/>
            </a:pPr>
            <a:r>
              <a:rPr lang="en-US" sz="2400" dirty="0">
                <a:cs typeface="Arial" panose="020B0604020202020204" pitchFamily="34" charset="0"/>
              </a:rPr>
              <a:t>13</a:t>
            </a:r>
            <a:r>
              <a:rPr lang="en-US" sz="2400" baseline="30000" dirty="0">
                <a:cs typeface="Arial" panose="020B0604020202020204" pitchFamily="34" charset="0"/>
              </a:rPr>
              <a:t>th</a:t>
            </a:r>
            <a:r>
              <a:rPr lang="en-US" sz="2400" dirty="0">
                <a:cs typeface="Arial" panose="020B0604020202020204" pitchFamily="34" charset="0"/>
              </a:rPr>
              <a:t> Gen Intel Core </a:t>
            </a:r>
            <a:r>
              <a:rPr lang="en-US" sz="2400" dirty="0" err="1">
                <a:cs typeface="Arial" panose="020B0604020202020204" pitchFamily="34" charset="0"/>
              </a:rPr>
              <a:t>i5-13500H</a:t>
            </a:r>
            <a:r>
              <a:rPr lang="en-US" sz="2400" dirty="0">
                <a:cs typeface="Arial" panose="020B0604020202020204" pitchFamily="34" charset="0"/>
              </a:rPr>
              <a:t> (16 CPUs)</a:t>
            </a:r>
          </a:p>
          <a:p>
            <a:pPr marL="450850" indent="-342900">
              <a:buFont typeface="Arial" panose="020B0604020202020204" pitchFamily="34" charset="0"/>
              <a:buChar char="•"/>
            </a:pPr>
            <a:r>
              <a:rPr lang="en-US" sz="2400" dirty="0">
                <a:cs typeface="Arial" panose="020B0604020202020204" pitchFamily="34" charset="0"/>
              </a:rPr>
              <a:t>Memory: 16GB</a:t>
            </a:r>
          </a:p>
          <a:p>
            <a:pPr marL="450850" indent="-342900">
              <a:buFont typeface="Arial" panose="020B0604020202020204" pitchFamily="34" charset="0"/>
              <a:buChar char="•"/>
            </a:pPr>
            <a:r>
              <a:rPr lang="en-US" sz="2400" dirty="0">
                <a:cs typeface="Arial" panose="020B0604020202020204" pitchFamily="34" charset="0"/>
              </a:rPr>
              <a:t>GPU: Intel Iris Xe Graphics</a:t>
            </a:r>
          </a:p>
          <a:p>
            <a:pPr marL="450850" indent="-342900">
              <a:buFont typeface="Arial" panose="020B0604020202020204" pitchFamily="34" charset="0"/>
              <a:buChar char="•"/>
            </a:pPr>
            <a:r>
              <a:rPr lang="en-US" sz="2400" dirty="0">
                <a:cs typeface="Arial" panose="020B0604020202020204" pitchFamily="34" charset="0"/>
              </a:rPr>
              <a:t>OS: Windows 11</a:t>
            </a:r>
          </a:p>
          <a:p>
            <a:pPr marL="450850" indent="-342900">
              <a:buFont typeface="Arial" panose="020B0604020202020204" pitchFamily="34" charset="0"/>
              <a:buChar char="•"/>
            </a:pPr>
            <a:endParaRPr lang="en-US" sz="2400" dirty="0">
              <a:cs typeface="Arial" panose="020B0604020202020204" pitchFamily="34" charset="0"/>
            </a:endParaRPr>
          </a:p>
        </p:txBody>
      </p:sp>
    </p:spTree>
    <p:extLst>
      <p:ext uri="{BB962C8B-B14F-4D97-AF65-F5344CB8AC3E}">
        <p14:creationId xmlns:p14="http://schemas.microsoft.com/office/powerpoint/2010/main" val="2724967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I</a:t>
            </a:r>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I</a:t>
            </a:r>
            <a:r>
              <a:rPr lang="en-US" sz="3000" b="1" dirty="0">
                <a:solidFill>
                  <a:srgbClr val="5B9BD5">
                    <a:lumMod val="75000"/>
                  </a:srgbClr>
                </a:solidFill>
              </a:rPr>
              <a:t>: </a:t>
            </a:r>
            <a:r>
              <a:rPr lang="en-US" sz="3000" b="1" dirty="0" err="1">
                <a:solidFill>
                  <a:srgbClr val="5B9BD5">
                    <a:lumMod val="75000"/>
                  </a:srgbClr>
                </a:solidFill>
              </a:rPr>
              <a:t>Kết</a:t>
            </a:r>
            <a:r>
              <a:rPr lang="en-US" sz="3000" b="1" dirty="0">
                <a:solidFill>
                  <a:srgbClr val="5B9BD5">
                    <a:lumMod val="75000"/>
                  </a:srgbClr>
                </a:solidFill>
              </a:rPr>
              <a:t> </a:t>
            </a:r>
            <a:r>
              <a:rPr lang="en-US" sz="3000" b="1" dirty="0" err="1">
                <a:solidFill>
                  <a:srgbClr val="5B9BD5">
                    <a:lumMod val="75000"/>
                  </a:srgbClr>
                </a:solidFill>
              </a:rPr>
              <a:t>quả</a:t>
            </a:r>
            <a:r>
              <a:rPr lang="en-US" sz="3000" b="1" dirty="0">
                <a:solidFill>
                  <a:srgbClr val="5B9BD5">
                    <a:lumMod val="75000"/>
                  </a:srgbClr>
                </a:solidFill>
              </a:rPr>
              <a:t> </a:t>
            </a:r>
            <a:r>
              <a:rPr lang="en-US" sz="3000" b="1" dirty="0" err="1">
                <a:solidFill>
                  <a:srgbClr val="5B9BD5">
                    <a:lumMod val="75000"/>
                  </a:srgbClr>
                </a:solidFill>
              </a:rPr>
              <a:t>thực</a:t>
            </a:r>
            <a:r>
              <a:rPr lang="en-US" sz="3000" b="1" dirty="0">
                <a:solidFill>
                  <a:srgbClr val="5B9BD5">
                    <a:lumMod val="75000"/>
                  </a:srgbClr>
                </a:solidFill>
              </a:rPr>
              <a:t> </a:t>
            </a:r>
            <a:r>
              <a:rPr lang="en-US" sz="3000" b="1" dirty="0" err="1">
                <a:solidFill>
                  <a:srgbClr val="5B9BD5">
                    <a:lumMod val="75000"/>
                  </a:srgbClr>
                </a:solidFill>
              </a:rPr>
              <a:t>nghiệm</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25</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8422764" cy="553998"/>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Dataset</a:t>
            </a:r>
          </a:p>
        </p:txBody>
      </p:sp>
      <p:pic>
        <p:nvPicPr>
          <p:cNvPr id="7" name="Picture 6">
            <a:extLst>
              <a:ext uri="{FF2B5EF4-FFF2-40B4-BE49-F238E27FC236}">
                <a16:creationId xmlns:a16="http://schemas.microsoft.com/office/drawing/2014/main" id="{D3EBD865-6CBE-94C0-2AB6-F4594AF01DD1}"/>
              </a:ext>
            </a:extLst>
          </p:cNvPr>
          <p:cNvPicPr>
            <a:picLocks noChangeAspect="1"/>
          </p:cNvPicPr>
          <p:nvPr/>
        </p:nvPicPr>
        <p:blipFill>
          <a:blip r:embed="rId3"/>
          <a:stretch>
            <a:fillRect/>
          </a:stretch>
        </p:blipFill>
        <p:spPr>
          <a:xfrm>
            <a:off x="77092" y="2036746"/>
            <a:ext cx="8989816" cy="2784508"/>
          </a:xfrm>
          <a:prstGeom prst="rect">
            <a:avLst/>
          </a:prstGeom>
        </p:spPr>
      </p:pic>
    </p:spTree>
    <p:extLst>
      <p:ext uri="{BB962C8B-B14F-4D97-AF65-F5344CB8AC3E}">
        <p14:creationId xmlns:p14="http://schemas.microsoft.com/office/powerpoint/2010/main" val="154456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I</a:t>
            </a:r>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I</a:t>
            </a:r>
            <a:r>
              <a:rPr lang="en-US" sz="3000" b="1" dirty="0">
                <a:solidFill>
                  <a:srgbClr val="5B9BD5">
                    <a:lumMod val="75000"/>
                  </a:srgbClr>
                </a:solidFill>
              </a:rPr>
              <a:t>: </a:t>
            </a:r>
            <a:r>
              <a:rPr lang="en-US" sz="3000" b="1" dirty="0" err="1">
                <a:solidFill>
                  <a:srgbClr val="5B9BD5">
                    <a:lumMod val="75000"/>
                  </a:srgbClr>
                </a:solidFill>
              </a:rPr>
              <a:t>Kết</a:t>
            </a:r>
            <a:r>
              <a:rPr lang="en-US" sz="3000" b="1" dirty="0">
                <a:solidFill>
                  <a:srgbClr val="5B9BD5">
                    <a:lumMod val="75000"/>
                  </a:srgbClr>
                </a:solidFill>
              </a:rPr>
              <a:t> </a:t>
            </a:r>
            <a:r>
              <a:rPr lang="en-US" sz="3000" b="1" dirty="0" err="1">
                <a:solidFill>
                  <a:srgbClr val="5B9BD5">
                    <a:lumMod val="75000"/>
                  </a:srgbClr>
                </a:solidFill>
              </a:rPr>
              <a:t>quả</a:t>
            </a:r>
            <a:r>
              <a:rPr lang="en-US" sz="3000" b="1" dirty="0">
                <a:solidFill>
                  <a:srgbClr val="5B9BD5">
                    <a:lumMod val="75000"/>
                  </a:srgbClr>
                </a:solidFill>
              </a:rPr>
              <a:t> </a:t>
            </a:r>
            <a:r>
              <a:rPr lang="en-US" sz="3000" b="1" dirty="0" err="1">
                <a:solidFill>
                  <a:srgbClr val="5B9BD5">
                    <a:lumMod val="75000"/>
                  </a:srgbClr>
                </a:solidFill>
              </a:rPr>
              <a:t>thực</a:t>
            </a:r>
            <a:r>
              <a:rPr lang="en-US" sz="3000" b="1" dirty="0">
                <a:solidFill>
                  <a:srgbClr val="5B9BD5">
                    <a:lumMod val="75000"/>
                  </a:srgbClr>
                </a:solidFill>
              </a:rPr>
              <a:t> </a:t>
            </a:r>
            <a:r>
              <a:rPr lang="en-US" sz="3000" b="1" dirty="0" err="1">
                <a:solidFill>
                  <a:srgbClr val="5B9BD5">
                    <a:lumMod val="75000"/>
                  </a:srgbClr>
                </a:solidFill>
              </a:rPr>
              <a:t>nghiệm</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26</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307768" y="959337"/>
            <a:ext cx="8422764" cy="553998"/>
          </a:xfrm>
          <a:prstGeom prst="rect">
            <a:avLst/>
          </a:prstGeom>
          <a:noFill/>
        </p:spPr>
        <p:txBody>
          <a:bodyPr wrap="square">
            <a:spAutoFit/>
          </a:bodyPr>
          <a:lstStyle/>
          <a:p>
            <a:r>
              <a:rPr lang="en-US" sz="3000" b="1" dirty="0" err="1">
                <a:latin typeface="Arial" panose="020B0604020202020204" pitchFamily="34" charset="0"/>
                <a:cs typeface="Arial" panose="020B0604020202020204" pitchFamily="34" charset="0"/>
              </a:rPr>
              <a:t>Đánh</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giá</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mô</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hình</a:t>
            </a:r>
            <a:endParaRPr lang="en-US" sz="3000" b="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EA3F2A7F-4A7B-609D-9B63-5C0D0E3A95F0}"/>
              </a:ext>
            </a:extLst>
          </p:cNvPr>
          <p:cNvGraphicFramePr>
            <a:graphicFrameLocks noGrp="1"/>
          </p:cNvGraphicFramePr>
          <p:nvPr>
            <p:extLst>
              <p:ext uri="{D42A27DB-BD31-4B8C-83A1-F6EECF244321}">
                <p14:modId xmlns:p14="http://schemas.microsoft.com/office/powerpoint/2010/main" val="1924040898"/>
              </p:ext>
            </p:extLst>
          </p:nvPr>
        </p:nvGraphicFramePr>
        <p:xfrm>
          <a:off x="327804" y="1817917"/>
          <a:ext cx="8402727" cy="2570673"/>
        </p:xfrm>
        <a:graphic>
          <a:graphicData uri="http://schemas.openxmlformats.org/drawingml/2006/table">
            <a:tbl>
              <a:tblPr firstRow="1" bandRow="1">
                <a:tableStyleId>{5C22544A-7EE6-4342-B048-85BDC9FD1C3A}</a:tableStyleId>
              </a:tblPr>
              <a:tblGrid>
                <a:gridCol w="2572901">
                  <a:extLst>
                    <a:ext uri="{9D8B030D-6E8A-4147-A177-3AD203B41FA5}">
                      <a16:colId xmlns:a16="http://schemas.microsoft.com/office/drawing/2014/main" val="3116805798"/>
                    </a:ext>
                  </a:extLst>
                </a:gridCol>
                <a:gridCol w="1450285">
                  <a:extLst>
                    <a:ext uri="{9D8B030D-6E8A-4147-A177-3AD203B41FA5}">
                      <a16:colId xmlns:a16="http://schemas.microsoft.com/office/drawing/2014/main" val="3194776769"/>
                    </a:ext>
                  </a:extLst>
                </a:gridCol>
                <a:gridCol w="1541270">
                  <a:extLst>
                    <a:ext uri="{9D8B030D-6E8A-4147-A177-3AD203B41FA5}">
                      <a16:colId xmlns:a16="http://schemas.microsoft.com/office/drawing/2014/main" val="2225723798"/>
                    </a:ext>
                  </a:extLst>
                </a:gridCol>
                <a:gridCol w="1334752">
                  <a:extLst>
                    <a:ext uri="{9D8B030D-6E8A-4147-A177-3AD203B41FA5}">
                      <a16:colId xmlns:a16="http://schemas.microsoft.com/office/drawing/2014/main" val="229267746"/>
                    </a:ext>
                  </a:extLst>
                </a:gridCol>
                <a:gridCol w="1503519">
                  <a:extLst>
                    <a:ext uri="{9D8B030D-6E8A-4147-A177-3AD203B41FA5}">
                      <a16:colId xmlns:a16="http://schemas.microsoft.com/office/drawing/2014/main" val="1633774764"/>
                    </a:ext>
                  </a:extLst>
                </a:gridCol>
              </a:tblGrid>
              <a:tr h="485417">
                <a:tc>
                  <a:txBody>
                    <a:bodyPr/>
                    <a:lstStyle/>
                    <a:p>
                      <a:pPr algn="ctr"/>
                      <a:r>
                        <a:rPr lang="en-US" dirty="0"/>
                        <a:t>Dataset/Model</a:t>
                      </a:r>
                    </a:p>
                  </a:txBody>
                  <a:tcPr/>
                </a:tc>
                <a:tc gridSpan="2">
                  <a:txBody>
                    <a:bodyPr/>
                    <a:lstStyle/>
                    <a:p>
                      <a:pPr algn="ctr"/>
                      <a:r>
                        <a:rPr lang="en-US" dirty="0"/>
                        <a:t>Authors</a:t>
                      </a:r>
                    </a:p>
                  </a:txBody>
                  <a:tcPr/>
                </a:tc>
                <a:tc hMerge="1">
                  <a:txBody>
                    <a:bodyPr/>
                    <a:lstStyle/>
                    <a:p>
                      <a:endParaRPr lang="en-US" dirty="0"/>
                    </a:p>
                  </a:txBody>
                  <a:tcPr/>
                </a:tc>
                <a:tc gridSpan="2">
                  <a:txBody>
                    <a:bodyPr/>
                    <a:lstStyle/>
                    <a:p>
                      <a:pPr algn="ctr"/>
                      <a:r>
                        <a:rPr lang="en-US" dirty="0"/>
                        <a:t>Group 17</a:t>
                      </a:r>
                    </a:p>
                  </a:txBody>
                  <a:tcPr/>
                </a:tc>
                <a:tc hMerge="1">
                  <a:txBody>
                    <a:bodyPr/>
                    <a:lstStyle/>
                    <a:p>
                      <a:pPr algn="ctr"/>
                      <a:endParaRPr lang="en-US" dirty="0"/>
                    </a:p>
                  </a:txBody>
                  <a:tcPr/>
                </a:tc>
                <a:extLst>
                  <a:ext uri="{0D108BD9-81ED-4DB2-BD59-A6C34878D82A}">
                    <a16:rowId xmlns:a16="http://schemas.microsoft.com/office/drawing/2014/main" val="2085559558"/>
                  </a:ext>
                </a:extLst>
              </a:tr>
              <a:tr h="521314">
                <a:tc>
                  <a:txBody>
                    <a:bodyPr/>
                    <a:lstStyle/>
                    <a:p>
                      <a:pPr algn="ctr"/>
                      <a:endParaRPr lang="en-US" dirty="0"/>
                    </a:p>
                  </a:txBody>
                  <a:tcPr/>
                </a:tc>
                <a:tc>
                  <a:txBody>
                    <a:bodyPr/>
                    <a:lstStyle/>
                    <a:p>
                      <a:pPr algn="ctr"/>
                      <a:r>
                        <a:rPr lang="en-US" b="1" dirty="0" err="1"/>
                        <a:t>F1</a:t>
                      </a:r>
                      <a:endParaRPr lang="en-US" b="1" dirty="0"/>
                    </a:p>
                  </a:txBody>
                  <a:tcPr/>
                </a:tc>
                <a:tc>
                  <a:txBody>
                    <a:bodyPr/>
                    <a:lstStyle/>
                    <a:p>
                      <a:pPr algn="ctr"/>
                      <a:r>
                        <a:rPr lang="en-US" b="1" dirty="0"/>
                        <a:t>Accuracy</a:t>
                      </a:r>
                    </a:p>
                  </a:txBody>
                  <a:tcPr/>
                </a:tc>
                <a:tc>
                  <a:txBody>
                    <a:bodyPr/>
                    <a:lstStyle/>
                    <a:p>
                      <a:pPr algn="ctr"/>
                      <a:r>
                        <a:rPr lang="en-US" b="1" dirty="0" err="1"/>
                        <a:t>F1</a:t>
                      </a:r>
                      <a:endParaRPr lang="en-US" b="1" dirty="0"/>
                    </a:p>
                  </a:txBody>
                  <a:tcPr/>
                </a:tc>
                <a:tc>
                  <a:txBody>
                    <a:bodyPr/>
                    <a:lstStyle/>
                    <a:p>
                      <a:pPr algn="ctr"/>
                      <a:r>
                        <a:rPr lang="en-US" b="1" dirty="0"/>
                        <a:t>Accuracy</a:t>
                      </a:r>
                    </a:p>
                  </a:txBody>
                  <a:tcPr/>
                </a:tc>
                <a:extLst>
                  <a:ext uri="{0D108BD9-81ED-4DB2-BD59-A6C34878D82A}">
                    <a16:rowId xmlns:a16="http://schemas.microsoft.com/office/drawing/2014/main" val="2690300152"/>
                  </a:ext>
                </a:extLst>
              </a:tr>
              <a:tr h="521314">
                <a:tc>
                  <a:txBody>
                    <a:bodyPr/>
                    <a:lstStyle/>
                    <a:p>
                      <a:pPr algn="ctr"/>
                      <a:r>
                        <a:rPr lang="en-US" dirty="0"/>
                        <a:t>CWE-362</a:t>
                      </a:r>
                    </a:p>
                  </a:txBody>
                  <a:tcPr/>
                </a:tc>
                <a:tc>
                  <a:txBody>
                    <a:bodyPr/>
                    <a:lstStyle/>
                    <a:p>
                      <a:pPr algn="ctr"/>
                      <a:r>
                        <a:rPr lang="en-US" dirty="0"/>
                        <a:t>0.8387</a:t>
                      </a:r>
                    </a:p>
                  </a:txBody>
                  <a:tcPr/>
                </a:tc>
                <a:tc>
                  <a:txBody>
                    <a:bodyPr/>
                    <a:lstStyle/>
                    <a:p>
                      <a:pPr algn="ctr"/>
                      <a:r>
                        <a:rPr lang="en-US" dirty="0"/>
                        <a:t>0.9123</a:t>
                      </a:r>
                    </a:p>
                  </a:txBody>
                  <a:tcPr/>
                </a:tc>
                <a:tc>
                  <a:txBody>
                    <a:bodyPr/>
                    <a:lstStyle/>
                    <a:p>
                      <a:pPr algn="ctr"/>
                      <a:r>
                        <a:rPr lang="en-US" dirty="0"/>
                        <a:t>0.8152</a:t>
                      </a:r>
                    </a:p>
                  </a:txBody>
                  <a:tcPr/>
                </a:tc>
                <a:tc>
                  <a:txBody>
                    <a:bodyPr/>
                    <a:lstStyle/>
                    <a:p>
                      <a:pPr algn="ctr"/>
                      <a:r>
                        <a:rPr lang="en-US" dirty="0"/>
                        <a:t>0.9203</a:t>
                      </a:r>
                    </a:p>
                  </a:txBody>
                  <a:tcPr/>
                </a:tc>
                <a:extLst>
                  <a:ext uri="{0D108BD9-81ED-4DB2-BD59-A6C34878D82A}">
                    <a16:rowId xmlns:a16="http://schemas.microsoft.com/office/drawing/2014/main" val="2618802662"/>
                  </a:ext>
                </a:extLst>
              </a:tr>
              <a:tr h="521314">
                <a:tc>
                  <a:txBody>
                    <a:bodyPr/>
                    <a:lstStyle/>
                    <a:p>
                      <a:pPr algn="ctr"/>
                      <a:r>
                        <a:rPr lang="en-US" dirty="0"/>
                        <a:t>CWE-476</a:t>
                      </a:r>
                    </a:p>
                  </a:txBody>
                  <a:tcPr/>
                </a:tc>
                <a:tc>
                  <a:txBody>
                    <a:bodyPr/>
                    <a:lstStyle/>
                    <a:p>
                      <a:pPr algn="ctr"/>
                      <a:r>
                        <a:rPr lang="en-US" dirty="0"/>
                        <a:t>0.8052</a:t>
                      </a:r>
                    </a:p>
                  </a:txBody>
                  <a:tcPr/>
                </a:tc>
                <a:tc>
                  <a:txBody>
                    <a:bodyPr/>
                    <a:lstStyle/>
                    <a:p>
                      <a:pPr algn="ctr"/>
                      <a:r>
                        <a:rPr lang="en-US" dirty="0"/>
                        <a:t>0.9080</a:t>
                      </a:r>
                    </a:p>
                  </a:txBody>
                  <a:tcPr/>
                </a:tc>
                <a:tc>
                  <a:txBody>
                    <a:bodyPr/>
                    <a:lstStyle/>
                    <a:p>
                      <a:pPr algn="ctr"/>
                      <a:r>
                        <a:rPr lang="en-US" dirty="0"/>
                        <a:t>0.8011</a:t>
                      </a:r>
                    </a:p>
                  </a:txBody>
                  <a:tcPr/>
                </a:tc>
                <a:tc>
                  <a:txBody>
                    <a:bodyPr/>
                    <a:lstStyle/>
                    <a:p>
                      <a:pPr algn="ctr"/>
                      <a:r>
                        <a:rPr lang="en-US" dirty="0"/>
                        <a:t>0.8994</a:t>
                      </a:r>
                    </a:p>
                  </a:txBody>
                  <a:tcPr/>
                </a:tc>
                <a:extLst>
                  <a:ext uri="{0D108BD9-81ED-4DB2-BD59-A6C34878D82A}">
                    <a16:rowId xmlns:a16="http://schemas.microsoft.com/office/drawing/2014/main" val="1422904520"/>
                  </a:ext>
                </a:extLst>
              </a:tr>
              <a:tr h="521314">
                <a:tc>
                  <a:txBody>
                    <a:bodyPr/>
                    <a:lstStyle/>
                    <a:p>
                      <a:pPr algn="ctr"/>
                      <a:r>
                        <a:rPr lang="en-US" dirty="0"/>
                        <a:t>CWE-758</a:t>
                      </a:r>
                    </a:p>
                  </a:txBody>
                  <a:tcPr/>
                </a:tc>
                <a:tc>
                  <a:txBody>
                    <a:bodyPr/>
                    <a:lstStyle/>
                    <a:p>
                      <a:pPr algn="ctr"/>
                      <a:r>
                        <a:rPr lang="en-US" dirty="0"/>
                        <a:t>0.9859</a:t>
                      </a:r>
                    </a:p>
                  </a:txBody>
                  <a:tcPr/>
                </a:tc>
                <a:tc>
                  <a:txBody>
                    <a:bodyPr/>
                    <a:lstStyle/>
                    <a:p>
                      <a:pPr algn="ctr"/>
                      <a:r>
                        <a:rPr lang="en-US" dirty="0"/>
                        <a:t>0.9927</a:t>
                      </a:r>
                    </a:p>
                  </a:txBody>
                  <a:tcPr/>
                </a:tc>
                <a:tc>
                  <a:txBody>
                    <a:bodyPr/>
                    <a:lstStyle/>
                    <a:p>
                      <a:pPr algn="ctr"/>
                      <a:r>
                        <a:rPr lang="en-US" dirty="0"/>
                        <a:t>0.9705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0.9854</a:t>
                      </a:r>
                    </a:p>
                  </a:txBody>
                  <a:tcPr/>
                </a:tc>
                <a:extLst>
                  <a:ext uri="{0D108BD9-81ED-4DB2-BD59-A6C34878D82A}">
                    <a16:rowId xmlns:a16="http://schemas.microsoft.com/office/drawing/2014/main" val="869024216"/>
                  </a:ext>
                </a:extLst>
              </a:tr>
            </a:tbl>
          </a:graphicData>
        </a:graphic>
      </p:graphicFrame>
    </p:spTree>
    <p:extLst>
      <p:ext uri="{BB962C8B-B14F-4D97-AF65-F5344CB8AC3E}">
        <p14:creationId xmlns:p14="http://schemas.microsoft.com/office/powerpoint/2010/main" val="3863372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a:xfrm>
            <a:off x="581306" y="152524"/>
            <a:ext cx="8214072" cy="510111"/>
          </a:xfrm>
        </p:spPr>
        <p:txBody>
          <a:bodyPr>
            <a:normAutofit/>
          </a:bodyPr>
          <a:lstStyle/>
          <a:p>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Nội</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dung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báo</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cáo</a:t>
            </a:r>
            <a:endParaRPr lang="en-US" b="1">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b="1" smtClean="0"/>
              <a:pPr/>
              <a:t>27</a:t>
            </a:fld>
            <a:endParaRPr lang="en-US" b="1"/>
          </a:p>
        </p:txBody>
      </p:sp>
      <p:sp>
        <p:nvSpPr>
          <p:cNvPr id="6" name="Chỗ dành sẵn cho Nội dung 5">
            <a:extLst>
              <a:ext uri="{FF2B5EF4-FFF2-40B4-BE49-F238E27FC236}">
                <a16:creationId xmlns:a16="http://schemas.microsoft.com/office/drawing/2014/main" id="{3AA5CF66-EB59-B0E8-3804-9673CEC8262C}"/>
              </a:ext>
            </a:extLst>
          </p:cNvPr>
          <p:cNvSpPr>
            <a:spLocks noGrp="1"/>
          </p:cNvSpPr>
          <p:nvPr>
            <p:ph idx="1"/>
          </p:nvPr>
        </p:nvSpPr>
        <p:spPr/>
        <p:txBody>
          <a:bodyPr/>
          <a:lstStyle/>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Giới</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thiệu</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II:</a:t>
            </a:r>
            <a:r>
              <a:rPr lang="en-US" sz="3200" b="1" dirty="0">
                <a:solidFill>
                  <a:prstClr val="black"/>
                </a:solidFill>
              </a:rPr>
              <a:t> </a:t>
            </a:r>
            <a:r>
              <a:rPr lang="en-US" sz="3200" b="1" dirty="0" err="1">
                <a:solidFill>
                  <a:prstClr val="black"/>
                </a:solidFill>
              </a:rPr>
              <a:t>Phương</a:t>
            </a:r>
            <a:r>
              <a:rPr lang="en-US" sz="3200" b="1" dirty="0">
                <a:solidFill>
                  <a:prstClr val="black"/>
                </a:solidFill>
              </a:rPr>
              <a:t> </a:t>
            </a:r>
            <a:r>
              <a:rPr lang="en-US" sz="3200" b="1" dirty="0" err="1">
                <a:solidFill>
                  <a:prstClr val="black"/>
                </a:solidFill>
              </a:rPr>
              <a:t>pháp</a:t>
            </a:r>
            <a:r>
              <a:rPr lang="en-US" sz="3200" b="1" dirty="0">
                <a:solidFill>
                  <a:prstClr val="black"/>
                </a:solidFill>
              </a:rPr>
              <a:t> </a:t>
            </a:r>
            <a:r>
              <a:rPr lang="en-US" sz="3200" b="1" dirty="0" err="1">
                <a:solidFill>
                  <a:prstClr val="black"/>
                </a:solidFill>
              </a:rPr>
              <a:t>đề</a:t>
            </a:r>
            <a:r>
              <a:rPr lang="en-US" sz="3200" b="1" dirty="0">
                <a:solidFill>
                  <a:prstClr val="black"/>
                </a:solidFill>
              </a:rPr>
              <a:t> </a:t>
            </a:r>
            <a:r>
              <a:rPr lang="en-US" sz="3200" b="1" dirty="0" err="1">
                <a:solidFill>
                  <a:prstClr val="black"/>
                </a:solidFill>
              </a:rPr>
              <a:t>xuất</a:t>
            </a:r>
            <a:endParaRPr lang="en-US" sz="3200" b="1" dirty="0">
              <a:solidFill>
                <a:prstClr val="black"/>
              </a:solidFill>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Phần</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III: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Kết</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quả</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thực</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nghiệm</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lang="en-US" sz="3200" b="1" dirty="0" err="1">
                <a:solidFill>
                  <a:srgbClr val="FF0000"/>
                </a:solidFill>
              </a:rPr>
              <a:t>Phần</a:t>
            </a:r>
            <a:r>
              <a:rPr lang="en-US" sz="3200" b="1" dirty="0">
                <a:solidFill>
                  <a:srgbClr val="FF0000"/>
                </a:solidFill>
              </a:rPr>
              <a:t> IV: </a:t>
            </a:r>
            <a:r>
              <a:rPr lang="en-US" sz="3200" b="1" dirty="0" err="1">
                <a:solidFill>
                  <a:srgbClr val="FF0000"/>
                </a:solidFill>
              </a:rPr>
              <a:t>Kết</a:t>
            </a:r>
            <a:r>
              <a:rPr lang="en-US" sz="3200" b="1" dirty="0">
                <a:solidFill>
                  <a:srgbClr val="FF0000"/>
                </a:solidFill>
              </a:rPr>
              <a:t> </a:t>
            </a:r>
            <a:r>
              <a:rPr lang="en-US" sz="3200" b="1" dirty="0" err="1">
                <a:solidFill>
                  <a:srgbClr val="FF0000"/>
                </a:solidFill>
              </a:rPr>
              <a:t>luận</a:t>
            </a:r>
            <a:r>
              <a:rPr lang="en-US" sz="3200" b="1" dirty="0">
                <a:solidFill>
                  <a:srgbClr val="FF0000"/>
                </a:solidFill>
              </a:rPr>
              <a:t> </a:t>
            </a:r>
            <a:r>
              <a:rPr lang="en-US" sz="3200" b="1" dirty="0" err="1">
                <a:solidFill>
                  <a:srgbClr val="FF0000"/>
                </a:solidFill>
              </a:rPr>
              <a:t>và</a:t>
            </a:r>
            <a:r>
              <a:rPr lang="en-US" sz="3200" b="1" dirty="0">
                <a:solidFill>
                  <a:srgbClr val="FF0000"/>
                </a:solidFill>
              </a:rPr>
              <a:t> </a:t>
            </a:r>
            <a:r>
              <a:rPr lang="en-US" sz="3200" b="1" dirty="0" err="1">
                <a:solidFill>
                  <a:srgbClr val="FF0000"/>
                </a:solidFill>
              </a:rPr>
              <a:t>hướng</a:t>
            </a:r>
            <a:r>
              <a:rPr lang="en-US" sz="3200" b="1" dirty="0">
                <a:solidFill>
                  <a:srgbClr val="FF0000"/>
                </a:solidFill>
              </a:rPr>
              <a:t> </a:t>
            </a:r>
            <a:r>
              <a:rPr lang="en-US" sz="3200" b="1" dirty="0" err="1">
                <a:solidFill>
                  <a:srgbClr val="FF0000"/>
                </a:solidFill>
              </a:rPr>
              <a:t>phát</a:t>
            </a:r>
            <a:r>
              <a:rPr lang="en-US" sz="3200" b="1" dirty="0">
                <a:solidFill>
                  <a:srgbClr val="FF0000"/>
                </a:solidFill>
              </a:rPr>
              <a:t> </a:t>
            </a:r>
            <a:r>
              <a:rPr lang="en-US" sz="3200" b="1" dirty="0" err="1">
                <a:solidFill>
                  <a:srgbClr val="FF0000"/>
                </a:solidFill>
              </a:rPr>
              <a:t>triển</a:t>
            </a:r>
            <a:endPar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2905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a:t>
            </a:r>
            <a:r>
              <a:rPr lang="en-US" sz="3000" b="1" dirty="0">
                <a:solidFill>
                  <a:srgbClr val="5B9BD5">
                    <a:lumMod val="75000"/>
                  </a:srgbClr>
                </a:solidFill>
              </a:rPr>
              <a:t>V: </a:t>
            </a:r>
            <a:r>
              <a:rPr lang="en-US" sz="3000" b="1" dirty="0" err="1">
                <a:solidFill>
                  <a:srgbClr val="5B9BD5">
                    <a:lumMod val="75000"/>
                  </a:srgbClr>
                </a:solidFill>
              </a:rPr>
              <a:t>Kết</a:t>
            </a:r>
            <a:r>
              <a:rPr lang="en-US" sz="3000" b="1" dirty="0">
                <a:solidFill>
                  <a:srgbClr val="5B9BD5">
                    <a:lumMod val="75000"/>
                  </a:srgbClr>
                </a:solidFill>
              </a:rPr>
              <a:t> </a:t>
            </a:r>
            <a:r>
              <a:rPr lang="en-US" sz="3000" b="1" dirty="0" err="1">
                <a:solidFill>
                  <a:srgbClr val="5B9BD5">
                    <a:lumMod val="75000"/>
                  </a:srgbClr>
                </a:solidFill>
              </a:rPr>
              <a:t>luận</a:t>
            </a:r>
            <a:r>
              <a:rPr lang="en-US" sz="3000" b="1" dirty="0">
                <a:solidFill>
                  <a:srgbClr val="5B9BD5">
                    <a:lumMod val="75000"/>
                  </a:srgbClr>
                </a:solidFill>
              </a:rPr>
              <a:t> </a:t>
            </a:r>
            <a:r>
              <a:rPr lang="en-US" sz="3000" b="1" dirty="0" err="1">
                <a:solidFill>
                  <a:srgbClr val="5B9BD5">
                    <a:lumMod val="75000"/>
                  </a:srgbClr>
                </a:solidFill>
              </a:rPr>
              <a:t>và</a:t>
            </a:r>
            <a:r>
              <a:rPr lang="en-US" sz="3000" b="1" dirty="0">
                <a:solidFill>
                  <a:srgbClr val="5B9BD5">
                    <a:lumMod val="75000"/>
                  </a:srgbClr>
                </a:solidFill>
              </a:rPr>
              <a:t> </a:t>
            </a:r>
            <a:r>
              <a:rPr lang="en-US" sz="3000" b="1" dirty="0" err="1">
                <a:solidFill>
                  <a:srgbClr val="5B9BD5">
                    <a:lumMod val="75000"/>
                  </a:srgbClr>
                </a:solidFill>
              </a:rPr>
              <a:t>hướng</a:t>
            </a:r>
            <a:r>
              <a:rPr lang="en-US" sz="3000" b="1" dirty="0">
                <a:solidFill>
                  <a:srgbClr val="5B9BD5">
                    <a:lumMod val="75000"/>
                  </a:srgbClr>
                </a:solidFill>
              </a:rPr>
              <a:t> </a:t>
            </a:r>
            <a:r>
              <a:rPr lang="en-US" sz="3000" b="1" dirty="0" err="1">
                <a:solidFill>
                  <a:srgbClr val="5B9BD5">
                    <a:lumMod val="75000"/>
                  </a:srgbClr>
                </a:solidFill>
              </a:rPr>
              <a:t>phát</a:t>
            </a:r>
            <a:r>
              <a:rPr lang="en-US" sz="3000" b="1" dirty="0">
                <a:solidFill>
                  <a:srgbClr val="5B9BD5">
                    <a:lumMod val="75000"/>
                  </a:srgbClr>
                </a:solidFill>
              </a:rPr>
              <a:t> </a:t>
            </a:r>
            <a:r>
              <a:rPr lang="en-US" sz="3000" b="1" dirty="0" err="1">
                <a:solidFill>
                  <a:srgbClr val="5B9BD5">
                    <a:lumMod val="75000"/>
                  </a:srgbClr>
                </a:solidFill>
              </a:rPr>
              <a:t>triển</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28</a:t>
            </a:fld>
            <a:endParaRPr lang="en-US"/>
          </a:p>
        </p:txBody>
      </p:sp>
      <p:sp>
        <p:nvSpPr>
          <p:cNvPr id="5" name="Hộp Văn bản 12">
            <a:extLst>
              <a:ext uri="{FF2B5EF4-FFF2-40B4-BE49-F238E27FC236}">
                <a16:creationId xmlns:a16="http://schemas.microsoft.com/office/drawing/2014/main" id="{BC18F81F-BB86-DA65-95A6-5346495CBD8D}"/>
              </a:ext>
            </a:extLst>
          </p:cNvPr>
          <p:cNvSpPr txBox="1"/>
          <p:nvPr/>
        </p:nvSpPr>
        <p:spPr>
          <a:xfrm>
            <a:off x="177570" y="1905506"/>
            <a:ext cx="8788859" cy="3046988"/>
          </a:xfrm>
          <a:prstGeom prst="rect">
            <a:avLst/>
          </a:prstGeom>
          <a:noFill/>
        </p:spPr>
        <p:txBody>
          <a:bodyPr wrap="square">
            <a:spAutoFit/>
          </a:bodyPr>
          <a:lstStyle/>
          <a:p>
            <a:pPr marL="107950"/>
            <a:r>
              <a:rPr lang="vi-VN" sz="2400" dirty="0">
                <a:latin typeface="Arial (Body)"/>
                <a:cs typeface="Arial" panose="020B0604020202020204" pitchFamily="34" charset="0"/>
              </a:rPr>
              <a:t>Mặc dù mô vượt trội hơn các phương pháp khác trên bộ dữ liệu QEMU và FFmpeg,</a:t>
            </a:r>
            <a:r>
              <a:rPr lang="en-US" sz="2400" dirty="0">
                <a:latin typeface="Arial (Body)"/>
                <a:cs typeface="Arial" panose="020B0604020202020204" pitchFamily="34" charset="0"/>
              </a:rPr>
              <a:t> Accuracy </a:t>
            </a:r>
            <a:r>
              <a:rPr lang="vi-VN" sz="2400" dirty="0">
                <a:latin typeface="Arial (Body)"/>
                <a:cs typeface="Arial" panose="020B0604020202020204" pitchFamily="34" charset="0"/>
              </a:rPr>
              <a:t>và F1 vẫn còn nhiều chỗ cần cải thiện. </a:t>
            </a:r>
            <a:r>
              <a:rPr lang="en-US" sz="2400" dirty="0">
                <a:latin typeface="Arial (Body)"/>
                <a:cs typeface="Arial" panose="020B0604020202020204" pitchFamily="34" charset="0"/>
              </a:rPr>
              <a:t>Sau </a:t>
            </a:r>
            <a:r>
              <a:rPr lang="en-US" sz="2400" dirty="0" err="1">
                <a:latin typeface="Arial (Body)"/>
                <a:cs typeface="Arial" panose="020B0604020202020204" pitchFamily="34" charset="0"/>
              </a:rPr>
              <a:t>khi</a:t>
            </a:r>
            <a:r>
              <a:rPr lang="en-US" sz="2400" dirty="0">
                <a:latin typeface="Arial (Body)"/>
                <a:cs typeface="Arial" panose="020B0604020202020204" pitchFamily="34" charset="0"/>
              </a:rPr>
              <a:t> </a:t>
            </a:r>
            <a:r>
              <a:rPr lang="vi-VN" sz="2400" dirty="0">
                <a:latin typeface="Arial (Body)"/>
                <a:cs typeface="Arial" panose="020B0604020202020204" pitchFamily="34" charset="0"/>
              </a:rPr>
              <a:t>tìm hiểu vấn đề và thấy rằng các mã trong hai các bộ dữ liệu thường chứa </a:t>
            </a:r>
            <a:r>
              <a:rPr lang="en-US" sz="2400" dirty="0" err="1">
                <a:latin typeface="Arial (Body)"/>
                <a:cs typeface="Arial" panose="020B0604020202020204" pitchFamily="34" charset="0"/>
              </a:rPr>
              <a:t>các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mã</a:t>
            </a:r>
            <a:r>
              <a:rPr lang="en-US" sz="2400" dirty="0">
                <a:latin typeface="Arial (Body)"/>
                <a:cs typeface="Arial" panose="020B0604020202020204" pitchFamily="34" charset="0"/>
              </a:rPr>
              <a:t> assembly</a:t>
            </a:r>
            <a:r>
              <a:rPr lang="vi-VN" sz="2400" dirty="0">
                <a:latin typeface="Arial (Body)"/>
                <a:cs typeface="Arial" panose="020B0604020202020204" pitchFamily="34" charset="0"/>
              </a:rPr>
              <a:t>, không thể được xử lý bằng phương pháp </a:t>
            </a:r>
            <a:r>
              <a:rPr lang="en-US" sz="2400" dirty="0" err="1">
                <a:latin typeface="Arial (Body)"/>
                <a:cs typeface="Arial" panose="020B0604020202020204" pitchFamily="34" charset="0"/>
              </a:rPr>
              <a:t>được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nêu</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trên</a:t>
            </a:r>
            <a:r>
              <a:rPr lang="en-US" sz="2400" dirty="0">
                <a:latin typeface="Arial (Body)"/>
                <a:cs typeface="Arial" panose="020B0604020202020204" pitchFamily="34" charset="0"/>
              </a:rPr>
              <a:t> </a:t>
            </a:r>
            <a:r>
              <a:rPr lang="vi-VN" sz="2400" dirty="0">
                <a:latin typeface="Arial (Body)"/>
                <a:cs typeface="Arial" panose="020B0604020202020204" pitchFamily="34" charset="0"/>
              </a:rPr>
              <a:t>cho đến nay. Trong tương lai, chúng tôi có ý định sửa đổi mô hình của bằng các thuật toán mới để giải quyết vấn đề.</a:t>
            </a:r>
            <a:endParaRPr lang="en-US" sz="2400" dirty="0">
              <a:latin typeface="Arial (Body)"/>
              <a:cs typeface="Arial" panose="020B0604020202020204" pitchFamily="34" charset="0"/>
            </a:endParaRPr>
          </a:p>
          <a:p>
            <a:pPr marL="450850" indent="-342900">
              <a:buFont typeface="Arial" panose="020B0604020202020204" pitchFamily="34" charset="0"/>
              <a:buChar char="•"/>
            </a:pPr>
            <a:endParaRPr lang="en-US" sz="2400" dirty="0">
              <a:cs typeface="Arial" panose="020B0604020202020204" pitchFamily="34" charset="0"/>
            </a:endParaRPr>
          </a:p>
        </p:txBody>
      </p:sp>
    </p:spTree>
    <p:extLst>
      <p:ext uri="{BB962C8B-B14F-4D97-AF65-F5344CB8AC3E}">
        <p14:creationId xmlns:p14="http://schemas.microsoft.com/office/powerpoint/2010/main" val="209936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D4C9177-FCF7-4293-9761-B2A3B1D7FA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3209" y="-1"/>
            <a:ext cx="10296258" cy="6864172"/>
          </a:xfrm>
          <a:prstGeom prst="rect">
            <a:avLst/>
          </a:prstGeom>
        </p:spPr>
      </p:pic>
      <p:sp>
        <p:nvSpPr>
          <p:cNvPr id="15" name="Rectangle 14">
            <a:extLst>
              <a:ext uri="{FF2B5EF4-FFF2-40B4-BE49-F238E27FC236}">
                <a16:creationId xmlns:a16="http://schemas.microsoft.com/office/drawing/2014/main" id="{BE32BE3A-A33B-4ED1-A5AC-AB51F56EB843}"/>
              </a:ext>
            </a:extLst>
          </p:cNvPr>
          <p:cNvSpPr/>
          <p:nvPr/>
        </p:nvSpPr>
        <p:spPr>
          <a:xfrm>
            <a:off x="0" y="-1"/>
            <a:ext cx="9144000" cy="6848273"/>
          </a:xfrm>
          <a:prstGeom prst="rect">
            <a:avLst/>
          </a:pr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938720" y="3348136"/>
            <a:ext cx="7772400" cy="1826209"/>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chor="ctr">
            <a:normAutofit/>
          </a:bodyPr>
          <a:lstStyle/>
          <a:p>
            <a:r>
              <a:rPr lang="en-US" sz="3200" b="1" i="1" err="1">
                <a:solidFill>
                  <a:schemeClr val="bg1"/>
                </a:solidFill>
              </a:rPr>
              <a:t>Cám</a:t>
            </a:r>
            <a:r>
              <a:rPr lang="en-US" sz="3200" b="1" i="1">
                <a:solidFill>
                  <a:schemeClr val="bg1"/>
                </a:solidFill>
              </a:rPr>
              <a:t> </a:t>
            </a:r>
            <a:r>
              <a:rPr lang="en-US" sz="3200" b="1" i="1" err="1">
                <a:solidFill>
                  <a:schemeClr val="bg1"/>
                </a:solidFill>
              </a:rPr>
              <a:t>ơn</a:t>
            </a:r>
            <a:r>
              <a:rPr lang="en-US" sz="3200" b="1" i="1">
                <a:solidFill>
                  <a:schemeClr val="bg1"/>
                </a:solidFill>
              </a:rPr>
              <a:t> </a:t>
            </a:r>
            <a:r>
              <a:rPr lang="en-US" sz="3200" b="1" i="1" err="1">
                <a:solidFill>
                  <a:schemeClr val="bg1"/>
                </a:solidFill>
              </a:rPr>
              <a:t>thầy</a:t>
            </a:r>
            <a:r>
              <a:rPr lang="en-US" sz="3200" b="1" i="1">
                <a:solidFill>
                  <a:schemeClr val="bg1"/>
                </a:solidFill>
              </a:rPr>
              <a:t> </a:t>
            </a:r>
            <a:r>
              <a:rPr lang="en-US" sz="3200" b="1" i="1" err="1">
                <a:solidFill>
                  <a:schemeClr val="bg1"/>
                </a:solidFill>
              </a:rPr>
              <a:t>và</a:t>
            </a:r>
            <a:r>
              <a:rPr lang="en-US" sz="3200" b="1" i="1">
                <a:solidFill>
                  <a:schemeClr val="bg1"/>
                </a:solidFill>
              </a:rPr>
              <a:t> </a:t>
            </a:r>
            <a:r>
              <a:rPr lang="en-US" sz="3200" b="1" i="1" err="1">
                <a:solidFill>
                  <a:schemeClr val="bg1"/>
                </a:solidFill>
              </a:rPr>
              <a:t>các</a:t>
            </a:r>
            <a:r>
              <a:rPr lang="en-US" sz="3200" b="1" i="1">
                <a:solidFill>
                  <a:schemeClr val="bg1"/>
                </a:solidFill>
              </a:rPr>
              <a:t> </a:t>
            </a:r>
            <a:r>
              <a:rPr lang="en-US" sz="3200" b="1" i="1" err="1">
                <a:solidFill>
                  <a:schemeClr val="bg1"/>
                </a:solidFill>
              </a:rPr>
              <a:t>bạn</a:t>
            </a:r>
            <a:r>
              <a:rPr lang="en-US" sz="3200" b="1" i="1">
                <a:solidFill>
                  <a:schemeClr val="bg1"/>
                </a:solidFill>
              </a:rPr>
              <a:t> </a:t>
            </a:r>
            <a:r>
              <a:rPr lang="en-US" sz="3200" b="1" i="1" err="1">
                <a:solidFill>
                  <a:schemeClr val="bg1"/>
                </a:solidFill>
              </a:rPr>
              <a:t>đã</a:t>
            </a:r>
            <a:r>
              <a:rPr lang="en-US" sz="3200" b="1" i="1">
                <a:solidFill>
                  <a:schemeClr val="bg1"/>
                </a:solidFill>
              </a:rPr>
              <a:t> </a:t>
            </a:r>
            <a:r>
              <a:rPr lang="en-US" sz="3200" b="1" i="1" err="1">
                <a:solidFill>
                  <a:schemeClr val="bg1"/>
                </a:solidFill>
              </a:rPr>
              <a:t>lắng</a:t>
            </a:r>
            <a:r>
              <a:rPr lang="en-US" sz="3200" b="1" i="1">
                <a:solidFill>
                  <a:schemeClr val="bg1"/>
                </a:solidFill>
              </a:rPr>
              <a:t> </a:t>
            </a:r>
            <a:r>
              <a:rPr lang="en-US" sz="3200" b="1" i="1" err="1">
                <a:solidFill>
                  <a:schemeClr val="bg1"/>
                </a:solidFill>
              </a:rPr>
              <a:t>nghe</a:t>
            </a:r>
            <a:r>
              <a:rPr lang="en-US" sz="3200" b="1" i="1">
                <a:solidFill>
                  <a:schemeClr val="bg1"/>
                </a:solidFill>
              </a:rPr>
              <a:t>!</a:t>
            </a:r>
            <a:endParaRPr lang="en-US" b="1">
              <a:solidFill>
                <a:schemeClr val="bg1"/>
              </a:solidFill>
            </a:endParaRP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9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a:xfrm>
            <a:off x="581306" y="152524"/>
            <a:ext cx="8214072" cy="510111"/>
          </a:xfrm>
        </p:spPr>
        <p:txBody>
          <a:bodyPr>
            <a:normAutofit/>
          </a:bodyPr>
          <a:lstStyle/>
          <a:p>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Nội</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dung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báo</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cáo</a:t>
            </a:r>
            <a:endParaRPr lang="en-US" b="1">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b="1" smtClean="0"/>
              <a:pPr/>
              <a:t>3</a:t>
            </a:fld>
            <a:endParaRPr lang="en-US" b="1" dirty="0"/>
          </a:p>
        </p:txBody>
      </p:sp>
      <p:sp>
        <p:nvSpPr>
          <p:cNvPr id="6" name="Chỗ dành sẵn cho Nội dung 5">
            <a:extLst>
              <a:ext uri="{FF2B5EF4-FFF2-40B4-BE49-F238E27FC236}">
                <a16:creationId xmlns:a16="http://schemas.microsoft.com/office/drawing/2014/main" id="{3AA5CF66-EB59-B0E8-3804-9673CEC8262C}"/>
              </a:ext>
            </a:extLst>
          </p:cNvPr>
          <p:cNvSpPr>
            <a:spLocks noGrp="1"/>
          </p:cNvSpPr>
          <p:nvPr>
            <p:ph idx="1"/>
          </p:nvPr>
        </p:nvSpPr>
        <p:spPr/>
        <p:txBody>
          <a:bodyPr/>
          <a:lstStyle/>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Phần I: </a:t>
            </a:r>
            <a:r>
              <a:rPr kumimoji="0" lang="en-US" sz="3200" b="1"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Giới</a:t>
            </a:r>
            <a:r>
              <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thiệu</a:t>
            </a:r>
            <a:endParaRPr kumimoji="0" lang="en-US"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II:</a:t>
            </a:r>
            <a:r>
              <a:rPr lang="en-US" sz="3200" b="1" dirty="0">
                <a:solidFill>
                  <a:prstClr val="black"/>
                </a:solidFill>
              </a:rPr>
              <a:t> </a:t>
            </a:r>
            <a:r>
              <a:rPr lang="en-US" sz="3200" b="1" dirty="0" err="1">
                <a:solidFill>
                  <a:prstClr val="black"/>
                </a:solidFill>
              </a:rPr>
              <a:t>Phương</a:t>
            </a:r>
            <a:r>
              <a:rPr lang="en-US" sz="3200" b="1" dirty="0">
                <a:solidFill>
                  <a:prstClr val="black"/>
                </a:solidFill>
              </a:rPr>
              <a:t> </a:t>
            </a:r>
            <a:r>
              <a:rPr lang="en-US" sz="3200" b="1" dirty="0" err="1">
                <a:solidFill>
                  <a:prstClr val="black"/>
                </a:solidFill>
              </a:rPr>
              <a:t>pháp</a:t>
            </a:r>
            <a:r>
              <a:rPr lang="en-US" sz="3200" b="1" dirty="0">
                <a:solidFill>
                  <a:prstClr val="black"/>
                </a:solidFill>
              </a:rPr>
              <a:t> </a:t>
            </a:r>
            <a:r>
              <a:rPr lang="en-US" sz="3200" b="1" dirty="0" err="1">
                <a:solidFill>
                  <a:prstClr val="black"/>
                </a:solidFill>
              </a:rPr>
              <a:t>đề</a:t>
            </a:r>
            <a:r>
              <a:rPr lang="en-US" sz="3200" b="1" dirty="0">
                <a:solidFill>
                  <a:prstClr val="black"/>
                </a:solidFill>
              </a:rPr>
              <a:t> </a:t>
            </a:r>
            <a:r>
              <a:rPr lang="en-US" sz="3200" b="1" dirty="0" err="1">
                <a:solidFill>
                  <a:prstClr val="black"/>
                </a:solidFill>
              </a:rPr>
              <a:t>xuất</a:t>
            </a:r>
            <a:endParaRPr lang="en-US" sz="3200" b="1" dirty="0">
              <a:solidFill>
                <a:prstClr val="black"/>
              </a:solidFill>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Phần</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III: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Kết</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quả</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thực</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nghiệm</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lang="en-US" sz="3200" b="1" dirty="0" err="1">
                <a:solidFill>
                  <a:prstClr val="black"/>
                </a:solidFill>
              </a:rPr>
              <a:t>Phần</a:t>
            </a:r>
            <a:r>
              <a:rPr lang="en-US" sz="3200" b="1" dirty="0">
                <a:solidFill>
                  <a:prstClr val="black"/>
                </a:solidFill>
              </a:rPr>
              <a:t> IV: </a:t>
            </a:r>
            <a:r>
              <a:rPr lang="en-US" sz="3200" b="1" dirty="0" err="1">
                <a:solidFill>
                  <a:prstClr val="black"/>
                </a:solidFill>
              </a:rPr>
              <a:t>Kết</a:t>
            </a:r>
            <a:r>
              <a:rPr lang="en-US" sz="3200" b="1" dirty="0">
                <a:solidFill>
                  <a:prstClr val="black"/>
                </a:solidFill>
              </a:rPr>
              <a:t> </a:t>
            </a:r>
            <a:r>
              <a:rPr lang="en-US" sz="3200" b="1" dirty="0" err="1">
                <a:solidFill>
                  <a:prstClr val="black"/>
                </a:solidFill>
              </a:rPr>
              <a:t>luận</a:t>
            </a:r>
            <a:r>
              <a:rPr lang="en-US" sz="3200" b="1" dirty="0">
                <a:solidFill>
                  <a:prstClr val="black"/>
                </a:solidFill>
              </a:rPr>
              <a:t> </a:t>
            </a:r>
            <a:r>
              <a:rPr lang="en-US" sz="3200" b="1" dirty="0" err="1">
                <a:solidFill>
                  <a:prstClr val="black"/>
                </a:solidFill>
              </a:rPr>
              <a:t>và</a:t>
            </a:r>
            <a:r>
              <a:rPr lang="en-US" sz="3200" b="1" dirty="0">
                <a:solidFill>
                  <a:prstClr val="black"/>
                </a:solidFill>
              </a:rPr>
              <a:t> </a:t>
            </a:r>
            <a:r>
              <a:rPr lang="en-US" sz="3200" b="1" dirty="0" err="1">
                <a:solidFill>
                  <a:prstClr val="black"/>
                </a:solidFill>
              </a:rPr>
              <a:t>hướng</a:t>
            </a:r>
            <a:r>
              <a:rPr lang="en-US" sz="3200" b="1" dirty="0">
                <a:solidFill>
                  <a:prstClr val="black"/>
                </a:solidFill>
              </a:rPr>
              <a:t> </a:t>
            </a:r>
            <a:r>
              <a:rPr lang="en-US" sz="3200" b="1" dirty="0" err="1">
                <a:solidFill>
                  <a:prstClr val="black"/>
                </a:solidFill>
              </a:rPr>
              <a:t>phát</a:t>
            </a:r>
            <a:r>
              <a:rPr lang="en-US" sz="3200" b="1" dirty="0">
                <a:solidFill>
                  <a:prstClr val="black"/>
                </a:solidFill>
              </a:rPr>
              <a:t> </a:t>
            </a:r>
            <a:r>
              <a:rPr lang="en-US" sz="3200" b="1" dirty="0" err="1">
                <a:solidFill>
                  <a:prstClr val="black"/>
                </a:solidFill>
              </a:rPr>
              <a:t>triển</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630832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I: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Giới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thiệu</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4</a:t>
            </a:fld>
            <a:endParaRPr lang="en-US"/>
          </a:p>
        </p:txBody>
      </p:sp>
      <p:sp>
        <p:nvSpPr>
          <p:cNvPr id="8" name="Hộp Văn bản 7">
            <a:extLst>
              <a:ext uri="{FF2B5EF4-FFF2-40B4-BE49-F238E27FC236}">
                <a16:creationId xmlns:a16="http://schemas.microsoft.com/office/drawing/2014/main" id="{2C687903-B935-B577-7A77-9156987F445B}"/>
              </a:ext>
            </a:extLst>
          </p:cNvPr>
          <p:cNvSpPr txBox="1"/>
          <p:nvPr/>
        </p:nvSpPr>
        <p:spPr>
          <a:xfrm>
            <a:off x="291865" y="967288"/>
            <a:ext cx="7526374" cy="553998"/>
          </a:xfrm>
          <a:prstGeom prst="rect">
            <a:avLst/>
          </a:prstGeom>
          <a:noFill/>
        </p:spPr>
        <p:txBody>
          <a:bodyPr wrap="square">
            <a:spAutoFit/>
          </a:bodyPr>
          <a:lstStyle/>
          <a:p>
            <a:r>
              <a:rPr lang="en-US" sz="3000" b="1" dirty="0" err="1">
                <a:latin typeface="Arial" panose="020B0604020202020204" pitchFamily="34" charset="0"/>
                <a:cs typeface="Arial" panose="020B0604020202020204" pitchFamily="34" charset="0"/>
              </a:rPr>
              <a:t>Lỗ</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hổng</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bảo</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mật</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phần</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mềm</a:t>
            </a:r>
            <a:r>
              <a:rPr lang="en-US" sz="3000" b="1" dirty="0">
                <a:latin typeface="Arial" panose="020B0604020202020204" pitchFamily="34" charset="0"/>
                <a:cs typeface="Arial" panose="020B0604020202020204" pitchFamily="34" charset="0"/>
              </a:rPr>
              <a:t>?</a:t>
            </a:r>
          </a:p>
        </p:txBody>
      </p:sp>
      <p:sp>
        <p:nvSpPr>
          <p:cNvPr id="13" name="Hộp Văn bản 12">
            <a:extLst>
              <a:ext uri="{FF2B5EF4-FFF2-40B4-BE49-F238E27FC236}">
                <a16:creationId xmlns:a16="http://schemas.microsoft.com/office/drawing/2014/main" id="{77D479B4-8884-AB74-C7E4-5DD716CF80D6}"/>
              </a:ext>
            </a:extLst>
          </p:cNvPr>
          <p:cNvSpPr txBox="1"/>
          <p:nvPr/>
        </p:nvSpPr>
        <p:spPr>
          <a:xfrm>
            <a:off x="169946" y="1632312"/>
            <a:ext cx="8788859" cy="3785652"/>
          </a:xfrm>
          <a:prstGeom prst="rect">
            <a:avLst/>
          </a:prstGeom>
          <a:noFill/>
        </p:spPr>
        <p:txBody>
          <a:bodyPr wrap="square">
            <a:spAutoFit/>
          </a:bodyPr>
          <a:lstStyle/>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hổng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mềm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dẫn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crash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rỉ</a:t>
            </a:r>
            <a:r>
              <a:rPr lang="en-US" sz="2400" dirty="0">
                <a:latin typeface="Arial" panose="020B0604020202020204" pitchFamily="34" charset="0"/>
                <a:cs typeface="Arial" panose="020B0604020202020204" pitchFamily="34" charset="0"/>
              </a:rPr>
              <a:t> privacy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tổn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cứng</a:t>
            </a:r>
            <a:endParaRPr lang="en-US" sz="2400" dirty="0">
              <a:latin typeface="Arial" panose="020B0604020202020204" pitchFamily="34" charset="0"/>
              <a:cs typeface="Arial" panose="020B0604020202020204" pitchFamily="34" charset="0"/>
            </a:endParaRP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hổng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p>
          <a:p>
            <a:pPr marL="107950"/>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cũ</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toàn</a:t>
            </a:r>
            <a:r>
              <a:rPr lang="en-US" sz="2400" dirty="0">
                <a:latin typeface="Arial" panose="020B0604020202020204" pitchFamily="34" charset="0"/>
                <a:cs typeface="Arial" panose="020B0604020202020204" pitchFamily="34" charset="0"/>
              </a:rPr>
              <a:t> </a:t>
            </a:r>
          </a:p>
          <a:p>
            <a:pPr marL="107950"/>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mềm</a:t>
            </a:r>
            <a:endParaRPr lang="en-US" sz="2400" dirty="0">
              <a:latin typeface="Arial" panose="020B0604020202020204" pitchFamily="34" charset="0"/>
              <a:cs typeface="Arial" panose="020B0604020202020204" pitchFamily="34" charset="0"/>
            </a:endParaRPr>
          </a:p>
          <a:p>
            <a:pPr marL="107950"/>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toàn</a:t>
            </a:r>
            <a:endParaRPr lang="en-US" sz="2400" dirty="0">
              <a:latin typeface="Arial" panose="020B0604020202020204" pitchFamily="34" charset="0"/>
              <a:cs typeface="Arial" panose="020B0604020202020204" pitchFamily="34" charset="0"/>
            </a:endParaRPr>
          </a:p>
          <a:p>
            <a:pPr marL="107950" indent="0">
              <a:buNone/>
            </a:pP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Tạo</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nên</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một</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mô</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hình</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có</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thể</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nhận</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diện</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được</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lỗ</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hổng</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phần</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mềm</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là</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điều</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cấp</a:t>
            </a:r>
            <a:r>
              <a:rPr lang="en-US" sz="2400" dirty="0">
                <a:latin typeface="Arial" panose="020B0604020202020204" pitchFamily="34" charset="0"/>
                <a:cs typeface="Arial" panose="020B0604020202020204" pitchFamily="34" charset="0"/>
                <a:sym typeface="Wingdings" panose="05000000000000000000" pitchFamily="2" charset="2"/>
              </a:rPr>
              <a:t> </a:t>
            </a:r>
            <a:r>
              <a:rPr lang="en-US" sz="2400" dirty="0" err="1">
                <a:latin typeface="Arial" panose="020B0604020202020204" pitchFamily="34" charset="0"/>
                <a:cs typeface="Arial" panose="020B0604020202020204" pitchFamily="34" charset="0"/>
                <a:sym typeface="Wingdings" panose="05000000000000000000" pitchFamily="2" charset="2"/>
              </a:rPr>
              <a:t>thiết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479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I: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Giới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thiệu</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5</a:t>
            </a:fld>
            <a:endParaRPr lang="en-US"/>
          </a:p>
        </p:txBody>
      </p:sp>
      <p:sp>
        <p:nvSpPr>
          <p:cNvPr id="8" name="Hộp Văn bản 7">
            <a:extLst>
              <a:ext uri="{FF2B5EF4-FFF2-40B4-BE49-F238E27FC236}">
                <a16:creationId xmlns:a16="http://schemas.microsoft.com/office/drawing/2014/main" id="{2C687903-B935-B577-7A77-9156987F445B}"/>
              </a:ext>
            </a:extLst>
          </p:cNvPr>
          <p:cNvSpPr txBox="1"/>
          <p:nvPr/>
        </p:nvSpPr>
        <p:spPr>
          <a:xfrm>
            <a:off x="380534" y="866534"/>
            <a:ext cx="7526374" cy="553998"/>
          </a:xfrm>
          <a:prstGeom prst="rect">
            <a:avLst/>
          </a:prstGeom>
          <a:noFill/>
        </p:spPr>
        <p:txBody>
          <a:bodyPr wrap="square">
            <a:spAutoFit/>
          </a:bodyPr>
          <a:lstStyle/>
          <a:p>
            <a:r>
              <a:rPr lang="en-US" sz="3000" b="1" dirty="0" err="1">
                <a:latin typeface="Arial" panose="020B0604020202020204" pitchFamily="34" charset="0"/>
                <a:cs typeface="Arial" panose="020B0604020202020204" pitchFamily="34" charset="0"/>
              </a:rPr>
              <a:t>Giới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thiệu</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DeepVulSeeker</a:t>
            </a:r>
            <a:r>
              <a:rPr lang="en-US" sz="3000" b="1" dirty="0">
                <a:latin typeface="Arial" panose="020B0604020202020204" pitchFamily="34" charset="0"/>
                <a:cs typeface="Arial" panose="020B0604020202020204" pitchFamily="34" charset="0"/>
              </a:rPr>
              <a:t> Framework</a:t>
            </a:r>
          </a:p>
        </p:txBody>
      </p:sp>
      <p:sp>
        <p:nvSpPr>
          <p:cNvPr id="13" name="Hộp Văn bản 12">
            <a:extLst>
              <a:ext uri="{FF2B5EF4-FFF2-40B4-BE49-F238E27FC236}">
                <a16:creationId xmlns:a16="http://schemas.microsoft.com/office/drawing/2014/main" id="{77D479B4-8884-AB74-C7E4-5DD716CF80D6}"/>
              </a:ext>
            </a:extLst>
          </p:cNvPr>
          <p:cNvSpPr txBox="1"/>
          <p:nvPr/>
        </p:nvSpPr>
        <p:spPr>
          <a:xfrm>
            <a:off x="169946" y="1632312"/>
            <a:ext cx="8788859" cy="4154984"/>
          </a:xfrm>
          <a:prstGeom prst="rect">
            <a:avLst/>
          </a:prstGeom>
          <a:noFill/>
        </p:spPr>
        <p:txBody>
          <a:bodyPr wrap="square">
            <a:spAutoFit/>
          </a:bodyPr>
          <a:lstStyle/>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DeepVulSeeker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1 framework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hổng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deep learning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nghĩa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nguồn</a:t>
            </a:r>
            <a:r>
              <a:rPr lang="en-US" sz="2400" dirty="0">
                <a:latin typeface="Arial" panose="020B0604020202020204" pitchFamily="34" charset="0"/>
                <a:cs typeface="Arial" panose="020B0604020202020204" pitchFamily="34" charset="0"/>
              </a:rPr>
              <a:t>.</a:t>
            </a: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nguồn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bỏ</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nghĩa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a:t>
            </a: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trội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DeepVulSeeker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2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MetaPath</a:t>
            </a:r>
            <a:r>
              <a:rPr lang="en-US" sz="2400" dirty="0">
                <a:latin typeface="Arial" panose="020B0604020202020204" pitchFamily="34" charset="0"/>
                <a:cs typeface="Arial" panose="020B0604020202020204" pitchFamily="34" charset="0"/>
              </a:rPr>
              <a:t>, GRSA, </a:t>
            </a:r>
            <a:r>
              <a:rPr lang="en-US" sz="2400" dirty="0" err="1">
                <a:latin typeface="Arial" panose="020B0604020202020204" pitchFamily="34" charset="0"/>
                <a:cs typeface="Arial" panose="020B0604020202020204" pitchFamily="34" charset="0"/>
              </a:rPr>
              <a:t>UniXcoder</a:t>
            </a:r>
            <a:r>
              <a:rPr lang="en-US" sz="2400" dirty="0">
                <a:latin typeface="Arial" panose="020B0604020202020204" pitchFamily="34" charset="0"/>
                <a:cs typeface="Arial" panose="020B0604020202020204" pitchFamily="34" charset="0"/>
              </a:rPr>
              <a:t> pre-trained model.</a:t>
            </a:r>
          </a:p>
          <a:p>
            <a:pPr marL="107950"/>
            <a:endParaRPr lang="en-US" sz="2400" dirty="0">
              <a:latin typeface="Arial" panose="020B0604020202020204" pitchFamily="34" charset="0"/>
              <a:cs typeface="Arial" panose="020B0604020202020204" pitchFamily="34" charset="0"/>
            </a:endParaRPr>
          </a:p>
          <a:p>
            <a:pPr marL="107950"/>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18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a:xfrm>
            <a:off x="581306" y="152524"/>
            <a:ext cx="8214072" cy="510111"/>
          </a:xfrm>
        </p:spPr>
        <p:txBody>
          <a:bodyPr>
            <a:normAutofit/>
          </a:bodyPr>
          <a:lstStyle/>
          <a:p>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Nội</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dung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báo</a:t>
            </a:r>
            <a:r>
              <a:rPr kumimoji="0" lang="en-US" sz="3000" b="1" i="0" u="none" strike="noStrike" kern="1200" cap="none" spc="0" normalizeH="0" baseline="0" noProof="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cáo</a:t>
            </a:r>
            <a:endParaRPr lang="en-US" b="1">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b="1" smtClean="0"/>
              <a:pPr/>
              <a:t>6</a:t>
            </a:fld>
            <a:endParaRPr lang="en-US" b="1"/>
          </a:p>
        </p:txBody>
      </p:sp>
      <p:sp>
        <p:nvSpPr>
          <p:cNvPr id="6" name="Chỗ dành sẵn cho Nội dung 5">
            <a:extLst>
              <a:ext uri="{FF2B5EF4-FFF2-40B4-BE49-F238E27FC236}">
                <a16:creationId xmlns:a16="http://schemas.microsoft.com/office/drawing/2014/main" id="{3AA5CF66-EB59-B0E8-3804-9673CEC8262C}"/>
              </a:ext>
            </a:extLst>
          </p:cNvPr>
          <p:cNvSpPr>
            <a:spLocks noGrp="1"/>
          </p:cNvSpPr>
          <p:nvPr>
            <p:ph idx="1"/>
          </p:nvPr>
        </p:nvSpPr>
        <p:spPr/>
        <p:txBody>
          <a:bodyPr/>
          <a:lstStyle/>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Phần 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Giới</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thiệu</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vi-VN" sz="32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Phần II:</a:t>
            </a:r>
            <a:r>
              <a:rPr lang="en-US" sz="3200" b="1" dirty="0">
                <a:solidFill>
                  <a:srgbClr val="FF0000"/>
                </a:solidFill>
              </a:rPr>
              <a:t> </a:t>
            </a:r>
            <a:r>
              <a:rPr lang="en-US" sz="3200" b="1" dirty="0" err="1">
                <a:solidFill>
                  <a:srgbClr val="FF0000"/>
                </a:solidFill>
              </a:rPr>
              <a:t>Phương</a:t>
            </a:r>
            <a:r>
              <a:rPr lang="en-US" sz="3200" b="1" dirty="0">
                <a:solidFill>
                  <a:srgbClr val="FF0000"/>
                </a:solidFill>
              </a:rPr>
              <a:t> </a:t>
            </a:r>
            <a:r>
              <a:rPr lang="en-US" sz="3200" b="1" dirty="0" err="1">
                <a:solidFill>
                  <a:srgbClr val="FF0000"/>
                </a:solidFill>
              </a:rPr>
              <a:t>pháp</a:t>
            </a:r>
            <a:r>
              <a:rPr lang="en-US" sz="3200" b="1" dirty="0">
                <a:solidFill>
                  <a:srgbClr val="FF0000"/>
                </a:solidFill>
              </a:rPr>
              <a:t> </a:t>
            </a:r>
            <a:r>
              <a:rPr lang="en-US" sz="3200" b="1" dirty="0" err="1">
                <a:solidFill>
                  <a:srgbClr val="FF0000"/>
                </a:solidFill>
              </a:rPr>
              <a:t>đề</a:t>
            </a:r>
            <a:r>
              <a:rPr lang="en-US" sz="3200" b="1" dirty="0">
                <a:solidFill>
                  <a:srgbClr val="FF0000"/>
                </a:solidFill>
              </a:rPr>
              <a:t> </a:t>
            </a:r>
            <a:r>
              <a:rPr lang="en-US" sz="3200" b="1" dirty="0" err="1">
                <a:solidFill>
                  <a:srgbClr val="FF0000"/>
                </a:solidFill>
              </a:rPr>
              <a:t>xuất</a:t>
            </a:r>
            <a:endParaRPr lang="en-US" sz="3200" b="1" dirty="0">
              <a:solidFill>
                <a:srgbClr val="FF0000"/>
              </a:solidFill>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Phần</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III: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Kết</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quả</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thực</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32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nghiệm</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92735" marR="0" lvl="0" indent="-292735" algn="l" defTabSz="385571" rtl="0" eaLnBrk="1" fontAlgn="auto" latinLnBrk="0" hangingPunct="1">
              <a:lnSpc>
                <a:spcPct val="90000"/>
              </a:lnSpc>
              <a:spcBef>
                <a:spcPts val="2700"/>
              </a:spcBef>
              <a:spcAft>
                <a:spcPts val="0"/>
              </a:spcAft>
              <a:buClrTx/>
              <a:buSzTx/>
              <a:buFont typeface="Arial" panose="020B0604020202020204" pitchFamily="34" charset="0"/>
              <a:buChar char="•"/>
              <a:tabLst/>
              <a:defRPr sz="1800"/>
            </a:pPr>
            <a:r>
              <a:rPr lang="en-US" sz="3200" b="1" dirty="0" err="1">
                <a:solidFill>
                  <a:prstClr val="black"/>
                </a:solidFill>
              </a:rPr>
              <a:t>Phần</a:t>
            </a:r>
            <a:r>
              <a:rPr lang="en-US" sz="3200" b="1" dirty="0">
                <a:solidFill>
                  <a:prstClr val="black"/>
                </a:solidFill>
              </a:rPr>
              <a:t> IV: </a:t>
            </a:r>
            <a:r>
              <a:rPr lang="en-US" sz="3200" b="1" dirty="0" err="1">
                <a:solidFill>
                  <a:prstClr val="black"/>
                </a:solidFill>
              </a:rPr>
              <a:t>Kết</a:t>
            </a:r>
            <a:r>
              <a:rPr lang="en-US" sz="3200" b="1" dirty="0">
                <a:solidFill>
                  <a:prstClr val="black"/>
                </a:solidFill>
              </a:rPr>
              <a:t> </a:t>
            </a:r>
            <a:r>
              <a:rPr lang="en-US" sz="3200" b="1" dirty="0" err="1">
                <a:solidFill>
                  <a:prstClr val="black"/>
                </a:solidFill>
              </a:rPr>
              <a:t>luận</a:t>
            </a:r>
            <a:r>
              <a:rPr lang="en-US" sz="3200" b="1" dirty="0">
                <a:solidFill>
                  <a:prstClr val="black"/>
                </a:solidFill>
              </a:rPr>
              <a:t> </a:t>
            </a:r>
            <a:r>
              <a:rPr lang="en-US" sz="3200" b="1" dirty="0" err="1">
                <a:solidFill>
                  <a:prstClr val="black"/>
                </a:solidFill>
              </a:rPr>
              <a:t>và</a:t>
            </a:r>
            <a:r>
              <a:rPr lang="en-US" sz="3200" b="1" dirty="0">
                <a:solidFill>
                  <a:prstClr val="black"/>
                </a:solidFill>
              </a:rPr>
              <a:t> </a:t>
            </a:r>
            <a:r>
              <a:rPr lang="en-US" sz="3200" b="1" dirty="0" err="1">
                <a:solidFill>
                  <a:prstClr val="black"/>
                </a:solidFill>
              </a:rPr>
              <a:t>hướng</a:t>
            </a:r>
            <a:r>
              <a:rPr lang="en-US" sz="3200" b="1" dirty="0">
                <a:solidFill>
                  <a:prstClr val="black"/>
                </a:solidFill>
              </a:rPr>
              <a:t> </a:t>
            </a:r>
            <a:r>
              <a:rPr lang="en-US" sz="3200" b="1" dirty="0" err="1">
                <a:solidFill>
                  <a:prstClr val="black"/>
                </a:solidFill>
              </a:rPr>
              <a:t>phát</a:t>
            </a:r>
            <a:r>
              <a:rPr lang="en-US" sz="3200" b="1" dirty="0">
                <a:solidFill>
                  <a:prstClr val="black"/>
                </a:solidFill>
              </a:rPr>
              <a:t> </a:t>
            </a:r>
            <a:r>
              <a:rPr lang="en-US" sz="3200" b="1" dirty="0" err="1">
                <a:solidFill>
                  <a:prstClr val="black"/>
                </a:solidFill>
              </a:rPr>
              <a:t>triển</a:t>
            </a:r>
            <a:endPar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847075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7</a:t>
            </a:fld>
            <a:endParaRPr lang="en-US"/>
          </a:p>
        </p:txBody>
      </p:sp>
      <p:pic>
        <p:nvPicPr>
          <p:cNvPr id="5" name="Picture 4">
            <a:extLst>
              <a:ext uri="{FF2B5EF4-FFF2-40B4-BE49-F238E27FC236}">
                <a16:creationId xmlns:a16="http://schemas.microsoft.com/office/drawing/2014/main" id="{3889DBF0-DE99-378A-E3FB-C65D85C87A40}"/>
              </a:ext>
            </a:extLst>
          </p:cNvPr>
          <p:cNvPicPr>
            <a:picLocks noChangeAspect="1"/>
          </p:cNvPicPr>
          <p:nvPr/>
        </p:nvPicPr>
        <p:blipFill>
          <a:blip r:embed="rId3"/>
          <a:stretch>
            <a:fillRect/>
          </a:stretch>
        </p:blipFill>
        <p:spPr>
          <a:xfrm>
            <a:off x="0" y="1743124"/>
            <a:ext cx="9144000" cy="3371752"/>
          </a:xfrm>
          <a:prstGeom prst="rect">
            <a:avLst/>
          </a:prstGeom>
        </p:spPr>
      </p:pic>
    </p:spTree>
    <p:extLst>
      <p:ext uri="{BB962C8B-B14F-4D97-AF65-F5344CB8AC3E}">
        <p14:creationId xmlns:p14="http://schemas.microsoft.com/office/powerpoint/2010/main" val="3116747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8</a:t>
            </a:fld>
            <a:endParaRPr lang="en-US"/>
          </a:p>
        </p:txBody>
      </p:sp>
      <p:sp>
        <p:nvSpPr>
          <p:cNvPr id="6" name="Hộp Văn bản 7">
            <a:extLst>
              <a:ext uri="{FF2B5EF4-FFF2-40B4-BE49-F238E27FC236}">
                <a16:creationId xmlns:a16="http://schemas.microsoft.com/office/drawing/2014/main" id="{B0DE8794-D40F-4A30-CF30-A5945BEE81E8}"/>
              </a:ext>
            </a:extLst>
          </p:cNvPr>
          <p:cNvSpPr txBox="1"/>
          <p:nvPr/>
        </p:nvSpPr>
        <p:spPr>
          <a:xfrm>
            <a:off x="291865" y="967288"/>
            <a:ext cx="7526374" cy="553998"/>
          </a:xfrm>
          <a:prstGeom prst="rect">
            <a:avLst/>
          </a:prstGeom>
          <a:noFill/>
        </p:spPr>
        <p:txBody>
          <a:bodyPr wrap="square">
            <a:spAutoFit/>
          </a:bodyPr>
          <a:lstStyle/>
          <a:p>
            <a:r>
              <a:rPr lang="en-US" sz="3000" b="1" dirty="0">
                <a:latin typeface="Arial" panose="020B0604020202020204" pitchFamily="34" charset="0"/>
                <a:cs typeface="Arial" panose="020B0604020202020204" pitchFamily="34" charset="0"/>
              </a:rPr>
              <a:t>AST (Abstract Syntax Tree)</a:t>
            </a:r>
          </a:p>
        </p:txBody>
      </p:sp>
      <p:sp>
        <p:nvSpPr>
          <p:cNvPr id="7" name="Hộp Văn bản 12">
            <a:extLst>
              <a:ext uri="{FF2B5EF4-FFF2-40B4-BE49-F238E27FC236}">
                <a16:creationId xmlns:a16="http://schemas.microsoft.com/office/drawing/2014/main" id="{C3131B9A-CC89-A12F-F229-14487F18AA7B}"/>
              </a:ext>
            </a:extLst>
          </p:cNvPr>
          <p:cNvSpPr txBox="1"/>
          <p:nvPr/>
        </p:nvSpPr>
        <p:spPr>
          <a:xfrm>
            <a:off x="169946" y="1632312"/>
            <a:ext cx="8788859" cy="2308324"/>
          </a:xfrm>
          <a:prstGeom prst="rect">
            <a:avLst/>
          </a:prstGeom>
          <a:noFill/>
        </p:spPr>
        <p:txBody>
          <a:bodyPr wrap="square">
            <a:spAutoFit/>
          </a:bodyPr>
          <a:lstStyle/>
          <a:p>
            <a:pPr marL="45085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AST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dưới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cú</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nguồn</a:t>
            </a:r>
            <a:r>
              <a:rPr lang="en-US" sz="2400" dirty="0">
                <a:latin typeface="Arial" panose="020B0604020202020204" pitchFamily="34" charset="0"/>
                <a:cs typeface="Arial" panose="020B0604020202020204" pitchFamily="34" charset="0"/>
              </a:rPr>
              <a:t>. </a:t>
            </a:r>
          </a:p>
          <a:p>
            <a:pPr marL="45085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cú</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nguồn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đỉnh</a:t>
            </a:r>
            <a:r>
              <a:rPr lang="en-US" sz="2400" dirty="0">
                <a:latin typeface="Arial" panose="020B0604020202020204" pitchFamily="34" charset="0"/>
                <a:cs typeface="Arial" panose="020B0604020202020204" pitchFamily="34" charset="0"/>
              </a:rPr>
              <a:t>.</a:t>
            </a:r>
          </a:p>
          <a:p>
            <a:pPr marL="107950"/>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2547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E222-DE9B-47E7-9236-D0F54EE12B9A}"/>
              </a:ext>
            </a:extLst>
          </p:cNvPr>
          <p:cNvSpPr>
            <a:spLocks noGrp="1"/>
          </p:cNvSpPr>
          <p:nvPr>
            <p:ph type="title"/>
          </p:nvPr>
        </p:nvSpPr>
        <p:spPr/>
        <p:txBody>
          <a:bodyPr>
            <a:normAutofit/>
          </a:bodyPr>
          <a:lstStyle/>
          <a:p>
            <a:r>
              <a:rPr kumimoji="0" lang="vi-VN"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Phần II:</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Phương</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pháp</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đề</a:t>
            </a:r>
            <a:r>
              <a:rPr kumimoji="0" lang="en-US" sz="3000" b="1" i="0" u="none" strike="noStrike" kern="1200" cap="none" spc="0" normalizeH="0" baseline="0" noProof="0" dirty="0">
                <a:ln>
                  <a:noFill/>
                </a:ln>
                <a:solidFill>
                  <a:srgbClr val="5B9BD5">
                    <a:lumMod val="75000"/>
                  </a:srgbClr>
                </a:solidFill>
                <a:effectLst/>
                <a:uLnTx/>
                <a:uFillTx/>
                <a:latin typeface="Arial" panose="020B0604020202020204" pitchFamily="34" charset="0"/>
                <a:ea typeface="+mj-ea"/>
                <a:cs typeface="Arial" panose="020B0604020202020204" pitchFamily="34" charset="0"/>
              </a:rPr>
              <a:t> </a:t>
            </a:r>
            <a:r>
              <a:rPr kumimoji="0" lang="en-US" sz="3000" b="1" i="0" u="none" strike="noStrike" kern="1200" cap="none" spc="0" normalizeH="0" baseline="0" noProof="0" dirty="0" err="1">
                <a:ln>
                  <a:noFill/>
                </a:ln>
                <a:solidFill>
                  <a:srgbClr val="5B9BD5">
                    <a:lumMod val="75000"/>
                  </a:srgbClr>
                </a:solidFill>
                <a:effectLst/>
                <a:uLnTx/>
                <a:uFillTx/>
                <a:latin typeface="Arial" panose="020B0604020202020204" pitchFamily="34" charset="0"/>
                <a:ea typeface="+mj-ea"/>
                <a:cs typeface="Arial" panose="020B0604020202020204" pitchFamily="34" charset="0"/>
              </a:rPr>
              <a:t>xuất</a:t>
            </a:r>
            <a:endParaRPr lang="en-US" b="1" dirty="0">
              <a:latin typeface="UTM Neo Sans Intel" panose="02040603050506020204" pitchFamily="18" charset="0"/>
            </a:endParaRPr>
          </a:p>
        </p:txBody>
      </p:sp>
      <p:sp>
        <p:nvSpPr>
          <p:cNvPr id="4" name="Slide Number Placeholder 3">
            <a:extLst>
              <a:ext uri="{FF2B5EF4-FFF2-40B4-BE49-F238E27FC236}">
                <a16:creationId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9</a:t>
            </a:fld>
            <a:endParaRPr lang="en-US"/>
          </a:p>
        </p:txBody>
      </p:sp>
      <p:pic>
        <p:nvPicPr>
          <p:cNvPr id="6" name="Picture 5">
            <a:extLst>
              <a:ext uri="{FF2B5EF4-FFF2-40B4-BE49-F238E27FC236}">
                <a16:creationId xmlns:a16="http://schemas.microsoft.com/office/drawing/2014/main" id="{9EFA3134-512C-D238-4EE4-57B6FE7FF0A6}"/>
              </a:ext>
            </a:extLst>
          </p:cNvPr>
          <p:cNvPicPr>
            <a:picLocks noChangeAspect="1"/>
          </p:cNvPicPr>
          <p:nvPr/>
        </p:nvPicPr>
        <p:blipFill>
          <a:blip r:embed="rId3"/>
          <a:stretch>
            <a:fillRect/>
          </a:stretch>
        </p:blipFill>
        <p:spPr>
          <a:xfrm>
            <a:off x="747622" y="963372"/>
            <a:ext cx="7648755" cy="4712809"/>
          </a:xfrm>
          <a:prstGeom prst="rect">
            <a:avLst/>
          </a:prstGeom>
        </p:spPr>
      </p:pic>
      <p:sp>
        <p:nvSpPr>
          <p:cNvPr id="7" name="TextBox 6">
            <a:extLst>
              <a:ext uri="{FF2B5EF4-FFF2-40B4-BE49-F238E27FC236}">
                <a16:creationId xmlns:a16="http://schemas.microsoft.com/office/drawing/2014/main" id="{0ABD1149-E739-71D5-50A6-79B85E3A6E5B}"/>
              </a:ext>
            </a:extLst>
          </p:cNvPr>
          <p:cNvSpPr txBox="1"/>
          <p:nvPr/>
        </p:nvSpPr>
        <p:spPr>
          <a:xfrm>
            <a:off x="3730197" y="5800131"/>
            <a:ext cx="1508912" cy="369332"/>
          </a:xfrm>
          <a:prstGeom prst="rect">
            <a:avLst/>
          </a:prstGeom>
          <a:noFill/>
        </p:spPr>
        <p:txBody>
          <a:bodyPr wrap="square" rtlCol="0">
            <a:spAutoFit/>
          </a:bodyPr>
          <a:lstStyle/>
          <a:p>
            <a:r>
              <a:rPr lang="en-US" dirty="0"/>
              <a:t>2 + (z – 1)</a:t>
            </a:r>
          </a:p>
        </p:txBody>
      </p:sp>
    </p:spTree>
    <p:extLst>
      <p:ext uri="{BB962C8B-B14F-4D97-AF65-F5344CB8AC3E}">
        <p14:creationId xmlns:p14="http://schemas.microsoft.com/office/powerpoint/2010/main" val="2682238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0" ma:contentTypeDescription="Tạo tài liệu mới." ma:contentTypeScope="" ma:versionID="d9f436133230cdaebd43a53b3a61a281">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51a7495641422247d6797ac193095007"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3"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Chia sẻ Có Chi tiết" ma:internalName="SharedWithDetails" ma:readOnly="true">
      <xsd:simpleType>
        <xsd:restriction base="dms:Note">
          <xsd:maxLength value="255"/>
        </xsd:restriction>
      </xsd:simpleType>
    </xsd:element>
    <xsd:element name="SharingHintHash" ma:index="15"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Props1.xml><?xml version="1.0" encoding="utf-8"?>
<ds:datastoreItem xmlns:ds="http://schemas.openxmlformats.org/officeDocument/2006/customXml" ds:itemID="{ED2FD0EE-F98B-4657-A148-57BC9ADBCCAB}">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42060CE-0745-4B1A-B47C-949710FAE3AD}">
  <ds:schemaRefs>
    <ds:schemaRef ds:uri="http://schemas.microsoft.com/sharepoint/v3/contenttype/forms"/>
  </ds:schemaRefs>
</ds:datastoreItem>
</file>

<file path=customXml/itemProps3.xml><?xml version="1.0" encoding="utf-8"?>
<ds:datastoreItem xmlns:ds="http://schemas.openxmlformats.org/officeDocument/2006/customXml" ds:itemID="{5DB8DDC5-CD4B-4440-A142-DF318B4F958B}">
  <ds:schemaRefs>
    <ds:schemaRef ds:uri="81e90ab8-9e7d-4b67-ba12-d147179b0223"/>
    <ds:schemaRef ds:uri="86b2c21e-bc8a-47d8-90cc-43181eba94e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1131</TotalTime>
  <Words>1765</Words>
  <Application>Microsoft Office PowerPoint</Application>
  <PresentationFormat>On-screen Show (4:3)</PresentationFormat>
  <Paragraphs>201</Paragraphs>
  <Slides>29</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 (Body)</vt:lpstr>
      <vt:lpstr>Arial Nova Cond</vt:lpstr>
      <vt:lpstr>Calibri</vt:lpstr>
      <vt:lpstr>Calibri Light</vt:lpstr>
      <vt:lpstr>Cambria Math</vt:lpstr>
      <vt:lpstr>Elle Futura</vt:lpstr>
      <vt:lpstr>Open Sans</vt:lpstr>
      <vt:lpstr>UTM Copperplate</vt:lpstr>
      <vt:lpstr>UTM Neo Sans Intel</vt:lpstr>
      <vt:lpstr>Office Theme</vt:lpstr>
      <vt:lpstr>PowerPoint Presentation</vt:lpstr>
      <vt:lpstr>Nội dung báo cáo</vt:lpstr>
      <vt:lpstr>Nội dung báo cáo</vt:lpstr>
      <vt:lpstr>Phần I: Giới thiệu</vt:lpstr>
      <vt:lpstr>Phần I: Giới thiệu</vt:lpstr>
      <vt:lpstr>Nội dung báo cáo</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Phần II: Phương pháp đề xuất</vt:lpstr>
      <vt:lpstr>Nội dung báo cáo</vt:lpstr>
      <vt:lpstr>Phần III: Kết quả thực nghiệm</vt:lpstr>
      <vt:lpstr>Phần III: Kết quả thực nghiệm</vt:lpstr>
      <vt:lpstr>Phần III: Kết quả thực nghiệm</vt:lpstr>
      <vt:lpstr>Nội dung báo cáo</vt:lpstr>
      <vt:lpstr>Phần IV: Kết luận và hướng phát triển</vt:lpstr>
      <vt:lpstr>Cám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Hồ Ngọc Thiện</cp:lastModifiedBy>
  <cp:revision>12</cp:revision>
  <dcterms:created xsi:type="dcterms:W3CDTF">2018-07-22T00:13:03Z</dcterms:created>
  <dcterms:modified xsi:type="dcterms:W3CDTF">2024-06-10T17:57:32Z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