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90" d="100"/>
          <a:sy n="90" d="100"/>
        </p:scale>
        <p:origin x="19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2D93-6C1B-B34C-9C5E-548967A31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Loan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60334-01A9-A840-8DB7-EBA89E6B8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It’s like Las </a:t>
            </a:r>
            <a:r>
              <a:rPr lang="en-US" dirty="0" err="1"/>
              <a:t>vegas</a:t>
            </a:r>
            <a:r>
              <a:rPr lang="en-US" dirty="0"/>
              <a:t> with slightly better odds of getting your money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C1D50-2C50-D547-8C65-9BAE77029C26}"/>
              </a:ext>
            </a:extLst>
          </p:cNvPr>
          <p:cNvSpPr txBox="1"/>
          <p:nvPr/>
        </p:nvSpPr>
        <p:spPr>
          <a:xfrm>
            <a:off x="9531678" y="4960882"/>
            <a:ext cx="1523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Amir Vasquez</a:t>
            </a:r>
          </a:p>
          <a:p>
            <a:r>
              <a:rPr lang="en-US" dirty="0" err="1"/>
              <a:t>Narjes</a:t>
            </a:r>
            <a:r>
              <a:rPr lang="en-US" dirty="0"/>
              <a:t> </a:t>
            </a:r>
            <a:r>
              <a:rPr lang="en-US" dirty="0" err="1"/>
              <a:t>Taqvaei</a:t>
            </a:r>
            <a:endParaRPr lang="en-US" dirty="0"/>
          </a:p>
          <a:p>
            <a:r>
              <a:rPr lang="en-US" dirty="0" err="1"/>
              <a:t>Tolga</a:t>
            </a:r>
            <a:r>
              <a:rPr lang="en-US" dirty="0"/>
              <a:t> </a:t>
            </a:r>
            <a:r>
              <a:rPr lang="en-US" dirty="0" err="1"/>
              <a:t>Caglar</a:t>
            </a:r>
            <a:endParaRPr lang="en-US" dirty="0"/>
          </a:p>
          <a:p>
            <a:r>
              <a:rPr lang="en-US" dirty="0"/>
              <a:t>Kevin Mickey</a:t>
            </a:r>
          </a:p>
        </p:txBody>
      </p:sp>
    </p:spTree>
    <p:extLst>
      <p:ext uri="{BB962C8B-B14F-4D97-AF65-F5344CB8AC3E}">
        <p14:creationId xmlns:p14="http://schemas.microsoft.com/office/powerpoint/2010/main" val="3155338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64250D-D00C-FC44-89D1-E9173232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Correlation between variables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82B1-00B9-D841-BE62-2B203E8BC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cap="all" dirty="0"/>
              <a:t>Our remaining fields produce the following</a:t>
            </a:r>
          </a:p>
          <a:p>
            <a:pPr marL="0" indent="0">
              <a:buNone/>
            </a:pPr>
            <a:r>
              <a:rPr lang="en-US" cap="all" dirty="0"/>
              <a:t>Interest rate vs Grade</a:t>
            </a:r>
          </a:p>
          <a:p>
            <a:pPr marL="0" indent="0">
              <a:buNone/>
            </a:pPr>
            <a:r>
              <a:rPr lang="en-US" cap="all" dirty="0"/>
              <a:t>Loan amount vs monthly payment</a:t>
            </a:r>
          </a:p>
          <a:p>
            <a:pPr marL="0" indent="0">
              <a:buNone/>
            </a:pPr>
            <a:r>
              <a:rPr lang="en-US" cap="all" dirty="0"/>
              <a:t>Use this to determine 10 features to test in ML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AE45AEF-6479-1B47-8CB9-C8B34B5D8B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891364"/>
            <a:ext cx="4960442" cy="4489200"/>
          </a:xfrm>
          <a:prstGeom prst="rect">
            <a:avLst/>
          </a:prstGeom>
          <a:noFill/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4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A1B96-E030-3545-B577-153BF70F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Final category list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2E08-EF0E-304B-A240-A38955FF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There was more data conversion performed here</a:t>
            </a:r>
          </a:p>
          <a:p>
            <a:pPr lvl="1"/>
            <a:r>
              <a:rPr lang="en-US" dirty="0"/>
              <a:t>The Mortgage field was converted from an array to separate fields which count each mortgage type</a:t>
            </a:r>
          </a:p>
          <a:p>
            <a:pPr lvl="1"/>
            <a:r>
              <a:rPr lang="en-US" dirty="0"/>
              <a:t>Loan status converted to 1 or 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965EE25-D434-744B-8F66-7E960B8660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7846" y="1116345"/>
            <a:ext cx="3633711" cy="3866172"/>
          </a:xfrm>
          <a:prstGeom prst="rect">
            <a:avLst/>
          </a:prstGeom>
          <a:noFill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3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7281-7547-7640-9B2F-DE222D31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Imbalanced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B110-B0F5-2948-B425-CE957FE85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Confusion Matrix</a:t>
            </a:r>
            <a:r>
              <a:rPr lang="en-US" dirty="0"/>
              <a:t>: a table showing correct predictions and types of incorrect predictions.</a:t>
            </a:r>
          </a:p>
          <a:p>
            <a:r>
              <a:rPr lang="en-US" b="1" dirty="0"/>
              <a:t>Precision</a:t>
            </a:r>
            <a:r>
              <a:rPr lang="en-US" dirty="0"/>
              <a:t>: the number of true positives divided by all positive predictions. Precision is also called Positive Predictive Value. It is a measure of a classifier’s exactness. Low precision indicates a high number of false positives.</a:t>
            </a:r>
          </a:p>
          <a:p>
            <a:r>
              <a:rPr lang="en-US" b="1" dirty="0"/>
              <a:t>Recall</a:t>
            </a:r>
            <a:r>
              <a:rPr lang="en-US" dirty="0"/>
              <a:t>: the number of true positives divided by the number of positive values in the test data. Recall is also called Sensitivity or the True Positive Rate. It is a measure of a classifier’s completeness. Low recall indicates a high number of false negatives.   </a:t>
            </a:r>
            <a:br>
              <a:rPr lang="en-US" dirty="0"/>
            </a:br>
            <a:r>
              <a:rPr lang="en-US" dirty="0"/>
              <a:t>99.91%</a:t>
            </a:r>
          </a:p>
          <a:p>
            <a:r>
              <a:rPr lang="en-US" b="1" dirty="0"/>
              <a:t>F1</a:t>
            </a:r>
            <a:r>
              <a:rPr lang="en-US" dirty="0"/>
              <a:t>: Score: the weighted average of precision and recall.</a:t>
            </a:r>
            <a:br>
              <a:rPr lang="en-US" dirty="0"/>
            </a:br>
            <a:r>
              <a:rPr lang="en-US" dirty="0"/>
              <a:t>98.64%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4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2A018C-865F-463F-944D-5C2ED23C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38849B-C66C-41F3-80F9-277CCD95F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495610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41FAF2-58D4-EA4E-97D7-06BA3560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en-US" dirty="0"/>
              <a:t>Confusion matrix: Imbalanced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7FF13-A7EB-4465-B3A3-E8B26C048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BE4C-F86A-F045-ABFA-ADCDC223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diagonal elements represent the number of points for which the predicted label is equal to the true label, while off-diagonal elements are those that are mislabeled by the classifier. The higher the diagonal values of the confusion matrix the better, indicating many correct predictions.</a:t>
            </a:r>
          </a:p>
          <a:p>
            <a:r>
              <a:rPr lang="en-US" dirty="0"/>
              <a:t>.89,   .00088</a:t>
            </a:r>
            <a:br>
              <a:rPr lang="en-US" dirty="0"/>
            </a:br>
            <a:r>
              <a:rPr lang="en-US" dirty="0"/>
              <a:t>.11,   1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8AC817-B4B8-429C-B507-074E447CC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85125" y="583365"/>
            <a:chExt cx="4652668" cy="5181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0B18D8-C579-42C4-80E7-118866B9D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85125" y="583365"/>
              <a:ext cx="4652668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58F23F-80CD-4CDB-9817-D85CAA982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25358" y="915807"/>
              <a:ext cx="400124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D4506536-C4C4-EA43-9253-BBA3C4E5B36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4" b="6"/>
          <a:stretch/>
        </p:blipFill>
        <p:spPr bwMode="auto">
          <a:xfrm>
            <a:off x="7555450" y="1116345"/>
            <a:ext cx="3360025" cy="3866172"/>
          </a:xfrm>
          <a:prstGeom prst="rect">
            <a:avLst/>
          </a:prstGeom>
          <a:noFill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325370-A7EA-4294-B4F2-3282DB3DF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3070B6-C738-4874-9F3C-09E5E6855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0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013D77-6314-4D7E-B3AE-F64340434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504834-5C3B-4268-AA97-192F1C8B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E4319-1067-FB47-BE52-5A7D73CC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200"/>
              <a:t>Confusion Matrix: Balanced data (equal loan status)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6F0A-C6ED-F744-8449-B1279DAD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5530919" cy="1606576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800" cap="all" dirty="0"/>
              <a:t>.91,     .015</a:t>
            </a:r>
            <a:br>
              <a:rPr lang="en-US" sz="1800" cap="all" dirty="0"/>
            </a:br>
            <a:r>
              <a:rPr lang="en-US" sz="1800" cap="all" dirty="0"/>
              <a:t>.087,    .98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499C1D-827E-4262-9D7E-C9C5D41F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769521-3FF2-4900-8E88-FE32412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FA2858-515C-4B19-957E-E33BE2525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120D3D-6DFE-4D3F-821A-5DEB60B85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05B3A35-08B7-A148-9A03-8EA63F54B16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"/>
          <a:stretch/>
        </p:blipFill>
        <p:spPr bwMode="auto">
          <a:xfrm>
            <a:off x="8116373" y="1116345"/>
            <a:ext cx="2799103" cy="3866172"/>
          </a:xfrm>
          <a:prstGeom prst="rect">
            <a:avLst/>
          </a:prstGeom>
          <a:noFill/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4D3980-B8F4-49E4-BADC-88E2D3517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E57DF2-FA2B-4494-B47E-8180C632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855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6F4E-2B63-314F-A0F3-191269A3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5D4F-0E49-9D46-B64F-D0D0C4580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Discriminant Analysis – 89.2%</a:t>
            </a:r>
          </a:p>
          <a:p>
            <a:r>
              <a:rPr lang="en-US" dirty="0"/>
              <a:t>Random Forest Classifier – 78.2%</a:t>
            </a:r>
          </a:p>
          <a:p>
            <a:r>
              <a:rPr lang="en-US" dirty="0">
                <a:solidFill>
                  <a:srgbClr val="FF0000"/>
                </a:solidFill>
              </a:rPr>
              <a:t>Logistic Regression – 94.9%</a:t>
            </a:r>
          </a:p>
          <a:p>
            <a:r>
              <a:rPr lang="en-US" dirty="0"/>
              <a:t>Multinomial NB – 93.9%</a:t>
            </a:r>
          </a:p>
        </p:txBody>
      </p:sp>
    </p:spTree>
    <p:extLst>
      <p:ext uri="{BB962C8B-B14F-4D97-AF65-F5344CB8AC3E}">
        <p14:creationId xmlns:p14="http://schemas.microsoft.com/office/powerpoint/2010/main" val="208388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338C-3A76-9F4A-ACF2-0F14F55C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learning performance for </a:t>
            </a:r>
            <a:r>
              <a:rPr lang="en-US" sz="3600" dirty="0"/>
              <a:t>larger</a:t>
            </a:r>
            <a:r>
              <a:rPr lang="en-US" dirty="0"/>
              <a:t> number of inputs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40A86-2EF0-E14E-8315-5D24BF06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N=2 hidden layers with </a:t>
            </a:r>
            <a:r>
              <a:rPr lang="en-US" dirty="0" err="1"/>
              <a:t>Relu</a:t>
            </a:r>
            <a:r>
              <a:rPr lang="en-US" dirty="0"/>
              <a:t> activation. Weights are calculated from the binary </a:t>
            </a:r>
            <a:r>
              <a:rPr lang="en-US" dirty="0" err="1"/>
              <a:t>crossentropy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2EF8A3-CF5E-AE43-A79E-C51FD10BF316}"/>
              </a:ext>
            </a:extLst>
          </p:cNvPr>
          <p:cNvGrpSpPr/>
          <p:nvPr/>
        </p:nvGrpSpPr>
        <p:grpSpPr>
          <a:xfrm>
            <a:off x="3359828" y="2565553"/>
            <a:ext cx="9041722" cy="3157015"/>
            <a:chOff x="-254911" y="266536"/>
            <a:chExt cx="12209147" cy="5182444"/>
          </a:xfrm>
        </p:grpSpPr>
        <p:pic>
          <p:nvPicPr>
            <p:cNvPr id="7" name="Picture 4" descr="What is Deep Learning?">
              <a:extLst>
                <a:ext uri="{FF2B5EF4-FFF2-40B4-BE49-F238E27FC236}">
                  <a16:creationId xmlns:a16="http://schemas.microsoft.com/office/drawing/2014/main" id="{7B44D4CD-D650-154A-97A8-6F2D9C4F4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4911" y="266536"/>
              <a:ext cx="10310763" cy="5182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rrow: Right 1049">
              <a:extLst>
                <a:ext uri="{FF2B5EF4-FFF2-40B4-BE49-F238E27FC236}">
                  <a16:creationId xmlns:a16="http://schemas.microsoft.com/office/drawing/2014/main" id="{367A3F52-38A6-9542-8399-954217DD4CDB}"/>
                </a:ext>
              </a:extLst>
            </p:cNvPr>
            <p:cNvSpPr/>
            <p:nvPr/>
          </p:nvSpPr>
          <p:spPr>
            <a:xfrm>
              <a:off x="9491904" y="2728487"/>
              <a:ext cx="1436914" cy="3398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3A0BE58-1FFB-6F46-8043-4D269CD45E0D}"/>
                    </a:ext>
                  </a:extLst>
                </p:cNvPr>
                <p:cNvSpPr txBox="1"/>
                <p:nvPr/>
              </p:nvSpPr>
              <p:spPr>
                <a:xfrm>
                  <a:off x="10684236" y="2544455"/>
                  <a:ext cx="12700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3A0BE58-1FFB-6F46-8043-4D269CD45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4236" y="2544455"/>
                  <a:ext cx="1270000" cy="707886"/>
                </a:xfrm>
                <a:prstGeom prst="rect">
                  <a:avLst/>
                </a:prstGeom>
                <a:blipFill>
                  <a:blip r:embed="rId3"/>
                  <a:stretch>
                    <a:fillRect t="-11429" b="-8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038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9AF47D-A621-4E85-849C-C7581B63D274}"/>
              </a:ext>
            </a:extLst>
          </p:cNvPr>
          <p:cNvGraphicFramePr>
            <a:graphicFrameLocks noGrp="1"/>
          </p:cNvGraphicFramePr>
          <p:nvPr/>
        </p:nvGraphicFramePr>
        <p:xfrm>
          <a:off x="1598543" y="1665816"/>
          <a:ext cx="6262914" cy="4067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457">
                  <a:extLst>
                    <a:ext uri="{9D8B030D-6E8A-4147-A177-3AD203B41FA5}">
                      <a16:colId xmlns:a16="http://schemas.microsoft.com/office/drawing/2014/main" val="752105973"/>
                    </a:ext>
                  </a:extLst>
                </a:gridCol>
                <a:gridCol w="3131457">
                  <a:extLst>
                    <a:ext uri="{9D8B030D-6E8A-4147-A177-3AD203B41FA5}">
                      <a16:colId xmlns:a16="http://schemas.microsoft.com/office/drawing/2014/main" val="3655646208"/>
                    </a:ext>
                  </a:extLst>
                </a:gridCol>
              </a:tblGrid>
              <a:tr h="203377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13,000</a:t>
                      </a:r>
                    </a:p>
                    <a:p>
                      <a:pPr algn="ctr"/>
                      <a:r>
                        <a:rPr lang="en-US" sz="3600" dirty="0"/>
                        <a:t>(88%)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1,670</a:t>
                      </a:r>
                    </a:p>
                    <a:p>
                      <a:pPr algn="ctr"/>
                      <a:r>
                        <a:rPr lang="en-US" sz="3600" dirty="0"/>
                        <a:t>(12%)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378139"/>
                  </a:ext>
                </a:extLst>
              </a:tr>
              <a:tr h="203377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1,600</a:t>
                      </a:r>
                    </a:p>
                    <a:p>
                      <a:pPr algn="ctr"/>
                      <a:r>
                        <a:rPr lang="en-US" sz="3600" dirty="0"/>
                        <a:t>(3%)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67,000</a:t>
                      </a:r>
                    </a:p>
                    <a:p>
                      <a:pPr algn="ctr"/>
                      <a:r>
                        <a:rPr lang="en-US" sz="3600" dirty="0"/>
                        <a:t>(97%)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1766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8235A4-A8B2-4BD8-9BE5-5C0525594F15}"/>
              </a:ext>
            </a:extLst>
          </p:cNvPr>
          <p:cNvSpPr txBox="1"/>
          <p:nvPr/>
        </p:nvSpPr>
        <p:spPr>
          <a:xfrm>
            <a:off x="3955559" y="335902"/>
            <a:ext cx="154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Actual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112B5-AF47-4F17-9ECD-546E7B3AC1FA}"/>
              </a:ext>
            </a:extLst>
          </p:cNvPr>
          <p:cNvSpPr txBox="1"/>
          <p:nvPr/>
        </p:nvSpPr>
        <p:spPr>
          <a:xfrm rot="16200000">
            <a:off x="-887806" y="3259011"/>
            <a:ext cx="248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Predicted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400F9-0214-494D-97E8-6F6BD83DF311}"/>
              </a:ext>
            </a:extLst>
          </p:cNvPr>
          <p:cNvSpPr txBox="1"/>
          <p:nvPr/>
        </p:nvSpPr>
        <p:spPr>
          <a:xfrm>
            <a:off x="2487543" y="1219893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AC476-E7D8-4279-AF91-0C1F8B31092D}"/>
              </a:ext>
            </a:extLst>
          </p:cNvPr>
          <p:cNvSpPr txBox="1"/>
          <p:nvPr/>
        </p:nvSpPr>
        <p:spPr>
          <a:xfrm>
            <a:off x="5504441" y="1175422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Paid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76D63-D6E8-457C-9B62-8432CC304E7A}"/>
              </a:ext>
            </a:extLst>
          </p:cNvPr>
          <p:cNvSpPr txBox="1"/>
          <p:nvPr/>
        </p:nvSpPr>
        <p:spPr>
          <a:xfrm rot="16200000">
            <a:off x="394375" y="230690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Charged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E434C-32B1-496F-A8F4-EEC57EB03537}"/>
              </a:ext>
            </a:extLst>
          </p:cNvPr>
          <p:cNvSpPr txBox="1"/>
          <p:nvPr/>
        </p:nvSpPr>
        <p:spPr>
          <a:xfrm rot="16200000">
            <a:off x="491247" y="42846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Paid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68C9C-D6AA-45EC-844E-50FA1ADCCA5C}"/>
              </a:ext>
            </a:extLst>
          </p:cNvPr>
          <p:cNvSpPr txBox="1"/>
          <p:nvPr/>
        </p:nvSpPr>
        <p:spPr>
          <a:xfrm>
            <a:off x="8910735" y="755780"/>
            <a:ext cx="23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Performance measurements for imbalanced data:</a:t>
            </a:r>
          </a:p>
          <a:p>
            <a:endParaRPr lang="en-US" u="sng" dirty="0"/>
          </a:p>
          <a:p>
            <a:r>
              <a:rPr lang="en-US" u="sng" dirty="0"/>
              <a:t>Precision</a:t>
            </a:r>
            <a:r>
              <a:rPr lang="en-US" dirty="0"/>
              <a:t>: 88%</a:t>
            </a:r>
          </a:p>
          <a:p>
            <a:endParaRPr lang="en-US" dirty="0"/>
          </a:p>
          <a:p>
            <a:r>
              <a:rPr lang="en-US" u="sng" dirty="0"/>
              <a:t>Accuracy:</a:t>
            </a:r>
            <a:r>
              <a:rPr lang="en-US" dirty="0"/>
              <a:t> 89%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7366D21-B948-4E5D-A210-2402C718BB67}"/>
              </a:ext>
            </a:extLst>
          </p:cNvPr>
          <p:cNvSpPr/>
          <p:nvPr/>
        </p:nvSpPr>
        <p:spPr>
          <a:xfrm>
            <a:off x="9685175" y="2892791"/>
            <a:ext cx="391886" cy="849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E53A84-04C4-4437-A772-FA663E242BB0}"/>
              </a:ext>
            </a:extLst>
          </p:cNvPr>
          <p:cNvSpPr txBox="1"/>
          <p:nvPr/>
        </p:nvSpPr>
        <p:spPr>
          <a:xfrm>
            <a:off x="9142443" y="382959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 score: 89%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86C61-942D-40CB-AC68-3BE31B08D1FF}"/>
              </a:ext>
            </a:extLst>
          </p:cNvPr>
          <p:cNvSpPr txBox="1"/>
          <p:nvPr/>
        </p:nvSpPr>
        <p:spPr>
          <a:xfrm>
            <a:off x="8103636" y="4417959"/>
            <a:ext cx="3946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Compared to random forest, this is a poor performance.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 Deep network is not necessarily a good choice when small number of features are sufficient.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0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6671-9DD3-0549-BFC3-092DCA58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7A7F-9997-7842-BC9F-130AD27F6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Lending Club facilitated peer-to-peer loans. (Loans between a group of investors and a pool of borrowers)</a:t>
            </a:r>
          </a:p>
          <a:p>
            <a:r>
              <a:rPr lang="en-US" dirty="0"/>
              <a:t>They charged fees to both investors and borrowers.  Borrowers also paid interest on the loans</a:t>
            </a:r>
          </a:p>
          <a:p>
            <a:r>
              <a:rPr lang="en-US" dirty="0"/>
              <a:t>Loans were short term.  Usually 36 or 60 months</a:t>
            </a:r>
          </a:p>
          <a:p>
            <a:r>
              <a:rPr lang="en-US" dirty="0"/>
              <a:t>Similar to </a:t>
            </a:r>
            <a:r>
              <a:rPr lang="en-US" dirty="0" err="1"/>
              <a:t>Patreon</a:t>
            </a:r>
            <a:r>
              <a:rPr lang="en-US" dirty="0"/>
              <a:t>/</a:t>
            </a:r>
            <a:r>
              <a:rPr lang="en-US" dirty="0" err="1"/>
              <a:t>Gofundme</a:t>
            </a:r>
            <a:r>
              <a:rPr lang="en-US" dirty="0"/>
              <a:t>, but with expectation of cash repayment vs services, products or charity.</a:t>
            </a:r>
          </a:p>
          <a:p>
            <a:r>
              <a:rPr lang="en-US" dirty="0"/>
              <a:t>Changed business model in 2020, bought a bank and </a:t>
            </a:r>
            <a:r>
              <a:rPr lang="en-US" dirty="0" err="1"/>
              <a:t>elimited</a:t>
            </a:r>
            <a:r>
              <a:rPr lang="en-US" dirty="0"/>
              <a:t> individual investors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9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F804-09E0-044B-B03B-4DDDD558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A8EA-F10F-254B-80A3-391D4F51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2007 through Q3 2020 in CSV format</a:t>
            </a:r>
          </a:p>
          <a:p>
            <a:r>
              <a:rPr lang="en-US" dirty="0"/>
              <a:t>1.77GB, 152 columns and 2,925,492 rows</a:t>
            </a:r>
          </a:p>
          <a:p>
            <a:r>
              <a:rPr lang="en-US" dirty="0"/>
              <a:t>Reduced the data set to 39 relevant columns.  Additionally deleted any columns missing more than 30% entries</a:t>
            </a:r>
          </a:p>
          <a:p>
            <a:r>
              <a:rPr lang="en-US" dirty="0"/>
              <a:t>Final size 870MB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2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D791-6171-B849-9A68-B3768A8D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FA2F-2E25-794C-8F03-5FA72A83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objects to float examples</a:t>
            </a:r>
          </a:p>
          <a:p>
            <a:pPr lvl="1"/>
            <a:r>
              <a:rPr lang="en-US" dirty="0"/>
              <a:t>The interest rate column was a string in &lt;</a:t>
            </a:r>
            <a:r>
              <a:rPr lang="en-US" dirty="0" err="1"/>
              <a:t>xx.x</a:t>
            </a:r>
            <a:r>
              <a:rPr lang="en-US" dirty="0"/>
              <a:t>%&gt; format.  Loan length in &lt;xx Months&gt;</a:t>
            </a:r>
          </a:p>
          <a:p>
            <a:pPr lvl="1"/>
            <a:r>
              <a:rPr lang="en-US" dirty="0"/>
              <a:t>Had to delete the %, then convert the remaining string number into a float, similar for Loan Length</a:t>
            </a:r>
          </a:p>
          <a:p>
            <a:pPr lvl="1"/>
            <a:r>
              <a:rPr lang="en-US" dirty="0"/>
              <a:t>Dates were also string objects. </a:t>
            </a:r>
          </a:p>
          <a:p>
            <a:pPr lvl="2"/>
            <a:r>
              <a:rPr lang="en-US" dirty="0"/>
              <a:t>All were in &lt;MMM-YYYY&gt; format so easy to convert to a datetime object</a:t>
            </a:r>
          </a:p>
          <a:p>
            <a:pPr lvl="2"/>
            <a:r>
              <a:rPr lang="en-US" dirty="0"/>
              <a:t>The resulting DT object defaulted to the first of that month in DD-MMM-YYYY format</a:t>
            </a:r>
          </a:p>
          <a:p>
            <a:pPr lvl="1"/>
            <a:r>
              <a:rPr lang="en-US" dirty="0"/>
              <a:t>NAN Values – Replaced with the mean of that column.  Otherwise ML breaks</a:t>
            </a:r>
          </a:p>
        </p:txBody>
      </p:sp>
    </p:spTree>
    <p:extLst>
      <p:ext uri="{BB962C8B-B14F-4D97-AF65-F5344CB8AC3E}">
        <p14:creationId xmlns:p14="http://schemas.microsoft.com/office/powerpoint/2010/main" val="349171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69BAE-A2ED-F34A-BADF-DFDB470D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The rise and fall of Lending Club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F32E-871A-554F-9030-683FC9DF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2" y="3531204"/>
            <a:ext cx="282391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Lending Club was caught cooking the books in 2016-17 and fired top executives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7E1C772-7955-A943-BFF1-5A3C87D2CF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2044164"/>
            <a:ext cx="6282919" cy="20105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92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B26DBC-1F7F-4AC0-A88C-69712701E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099884-7695-4976-8EBD-ECB5AF053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0307D-A968-6748-946E-7F7B749B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 dirty="0"/>
              <a:t>Loan origination vs Borrower FICO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4BFB-B66E-E342-BED7-1822A067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407" y="3529160"/>
            <a:ext cx="2848300" cy="1613537"/>
          </a:xfrm>
        </p:spPr>
        <p:txBody>
          <a:bodyPr vert="horz" lIns="91440" tIns="91440" rIns="91440" bIns="9144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cap="all" dirty="0"/>
              <a:t>There is a clear </a:t>
            </a:r>
            <a:r>
              <a:rPr lang="en-US" sz="1600" cap="all" dirty="0" err="1"/>
              <a:t>dropoff</a:t>
            </a:r>
            <a:r>
              <a:rPr lang="en-US" sz="1600" cap="all" dirty="0"/>
              <a:t> of loan approval at the C5-D1 grade</a:t>
            </a:r>
          </a:p>
          <a:p>
            <a:pPr marL="0" indent="0">
              <a:buNone/>
            </a:pPr>
            <a:r>
              <a:rPr lang="en-US" sz="1600" cap="all" dirty="0"/>
              <a:t>If you back a E or lower loan you are in 50-50 territory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F6B6B9-C579-41A6-A7D1-A7AB4AA6D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632237" y="482171"/>
            <a:chExt cx="7560115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C0B55B5-5A26-423B-ACDC-B151A280A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D2DF8D-6B65-43EB-86A8-9DB52572A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63961-0280-48BA-BC84-97E03B00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20" y="977099"/>
            <a:ext cx="6598806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C9F4341-BC2A-B34A-AAB8-71CF285526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22" y="1612214"/>
            <a:ext cx="6282919" cy="287443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AC20BB-5902-4D8F-9A2A-E4B516EF3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C7852F8-6371-4D0E-ADF1-AD67B8F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356817-A471-4572-AE96-579F6D6BF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97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59D07D9-6763-7E46-8925-15DABBC8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Repayment vs Fico score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2804-FB23-E044-B892-B5BF5F0F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The higher the score, the more likely to be repaid</a:t>
            </a:r>
          </a:p>
          <a:p>
            <a:r>
              <a:rPr lang="en-US" dirty="0"/>
              <a:t>Less than 670 had most defaults at 25%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F396054-520A-1648-B8DD-BFA07D2129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26" y="2163471"/>
            <a:ext cx="4821551" cy="17719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17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C11E739-7390-F047-AE1B-3AA2939C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Income vs loan requests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AA4D-F163-1044-AD45-26FDE73D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Not surprisingly, Lending Club doesn’t do much business at the high or low end of the scale, focusing on the $25-150K range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9B43C54-3058-714F-9C04-B49F209585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26" y="2247848"/>
            <a:ext cx="4821551" cy="16031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9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6E065D-FCD2-2F4B-9C4E-5B8D614F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5184-A4D1-A944-8107-E20D97245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Unbalanced data set</a:t>
            </a:r>
          </a:p>
          <a:p>
            <a:pPr lvl="1"/>
            <a:r>
              <a:rPr lang="en-US" dirty="0"/>
              <a:t>80% fully paid</a:t>
            </a:r>
          </a:p>
          <a:p>
            <a:pPr lvl="1"/>
            <a:r>
              <a:rPr lang="en-US" dirty="0"/>
              <a:t>20% charged off (defaulted)</a:t>
            </a:r>
          </a:p>
          <a:p>
            <a:r>
              <a:rPr lang="en-US" dirty="0"/>
              <a:t>Need to determine which features (columns) are most important to ML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68942AB-401B-2546-B8F4-A2AEC0A8AC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26" y="1862124"/>
            <a:ext cx="4821551" cy="2374613"/>
          </a:xfrm>
          <a:prstGeom prst="rect">
            <a:avLst/>
          </a:prstGeom>
          <a:noFill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929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</TotalTime>
  <Words>765</Words>
  <Application>Microsoft Macintosh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Gill Sans MT</vt:lpstr>
      <vt:lpstr>Gallery</vt:lpstr>
      <vt:lpstr>Lending Club Loan Analysis</vt:lpstr>
      <vt:lpstr>Background</vt:lpstr>
      <vt:lpstr>Data</vt:lpstr>
      <vt:lpstr>Data Cleanup</vt:lpstr>
      <vt:lpstr>The rise and fall of Lending Club </vt:lpstr>
      <vt:lpstr>Loan origination vs Borrower FICO score</vt:lpstr>
      <vt:lpstr>Repayment vs Fico score</vt:lpstr>
      <vt:lpstr>Income vs loan requests</vt:lpstr>
      <vt:lpstr>Machine learning</vt:lpstr>
      <vt:lpstr>Correlation between variables</vt:lpstr>
      <vt:lpstr>Final category list</vt:lpstr>
      <vt:lpstr>Random Forest Imbalanced data</vt:lpstr>
      <vt:lpstr>Confusion matrix: Imbalanced data</vt:lpstr>
      <vt:lpstr>Confusion Matrix: Balanced data (equal loan status)</vt:lpstr>
      <vt:lpstr>Conclusion</vt:lpstr>
      <vt:lpstr>Deep learning performance for larger number of inputs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Loan Analysis</dc:title>
  <dc:creator>Kevin Mickey</dc:creator>
  <cp:lastModifiedBy>Kevin Mickey</cp:lastModifiedBy>
  <cp:revision>10</cp:revision>
  <dcterms:created xsi:type="dcterms:W3CDTF">2021-05-15T15:28:37Z</dcterms:created>
  <dcterms:modified xsi:type="dcterms:W3CDTF">2021-05-15T17:01:29Z</dcterms:modified>
</cp:coreProperties>
</file>