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1" r:id="rId4"/>
    <p:sldId id="257" r:id="rId5"/>
    <p:sldId id="259" r:id="rId6"/>
    <p:sldId id="261" r:id="rId7"/>
    <p:sldId id="270" r:id="rId8"/>
    <p:sldId id="272" r:id="rId9"/>
    <p:sldId id="262" r:id="rId10"/>
    <p:sldId id="264" r:id="rId11"/>
    <p:sldId id="266" r:id="rId12"/>
    <p:sldId id="267" r:id="rId13"/>
    <p:sldId id="273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2"/>
    <p:restoredTop sz="94694"/>
  </p:normalViewPr>
  <p:slideViewPr>
    <p:cSldViewPr snapToGrid="0" snapToObjects="1">
      <p:cViewPr varScale="1">
        <p:scale>
          <a:sx n="162" d="100"/>
          <a:sy n="162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10: 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table2 %&gt;%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  </a:t>
            </a:r>
            <a:r>
              <a:rPr lang="en-US" sz="1600" dirty="0" err="1">
                <a:latin typeface="Avenir Book" panose="02000503020000020003" pitchFamily="2" charset="0"/>
              </a:rPr>
              <a:t>pivot_wider</a:t>
            </a:r>
            <a:r>
              <a:rPr lang="en-US" sz="1600" dirty="0">
                <a:latin typeface="Avenir Book" panose="02000503020000020003" pitchFamily="2" charset="0"/>
              </a:rPr>
              <a:t>(</a:t>
            </a:r>
            <a:r>
              <a:rPr lang="en-US" sz="1600" dirty="0" err="1">
                <a:latin typeface="Avenir Book" panose="02000503020000020003" pitchFamily="2" charset="0"/>
              </a:rPr>
              <a:t>names_from</a:t>
            </a:r>
            <a:r>
              <a:rPr lang="en-US" sz="1600" dirty="0">
                <a:latin typeface="Avenir Book" panose="02000503020000020003" pitchFamily="2" charset="0"/>
              </a:rPr>
              <a:t> = type, </a:t>
            </a:r>
            <a:r>
              <a:rPr lang="en-US" sz="1600" dirty="0" err="1">
                <a:latin typeface="Avenir Book" panose="02000503020000020003" pitchFamily="2" charset="0"/>
              </a:rPr>
              <a:t>values_from</a:t>
            </a:r>
            <a:r>
              <a:rPr lang="en-US" sz="1600" dirty="0">
                <a:latin typeface="Avenir Book" panose="02000503020000020003" pitchFamily="2" charset="0"/>
              </a:rPr>
              <a:t> = count)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separate()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table3 %&gt;%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separate(rate, into = c("cases", "population"))</a:t>
            </a:r>
          </a:p>
        </p:txBody>
      </p:sp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EE2D9176-B55D-354F-A29F-CB6F13FC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00" y="2256591"/>
            <a:ext cx="5714600" cy="26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7B483-7B20-6241-A56E-6FC21845E66C}"/>
              </a:ext>
            </a:extLst>
          </p:cNvPr>
          <p:cNvSpPr txBox="1"/>
          <p:nvPr/>
        </p:nvSpPr>
        <p:spPr>
          <a:xfrm>
            <a:off x="537410" y="3085142"/>
            <a:ext cx="24347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By default, </a:t>
            </a:r>
            <a:r>
              <a:rPr lang="en-US" sz="1200" dirty="0">
                <a:latin typeface="Avenir Book" panose="02000503020000020003" pitchFamily="2" charset="0"/>
              </a:rPr>
              <a:t>separate()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Avenir Book" panose="02000503020000020003" pitchFamily="2" charset="0"/>
              </a:rPr>
              <a:t> will split values wherever it sees a non-alphanumeric character (i.e. a character that isn’t a number or letter)</a:t>
            </a:r>
            <a:endParaRPr lang="en-US" sz="12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B7B-F69F-FB43-97BA-FB98F690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LOTR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FF0B-7B30-694D-8952-751C8395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3049"/>
            <a:ext cx="8229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After tidying the data and completing your analysis, you may want to output a table that has each race in its own column. Let’s use the </a:t>
            </a:r>
            <a:r>
              <a:rPr lang="en-US" sz="2200" dirty="0" err="1"/>
              <a:t>pivot_wider</a:t>
            </a:r>
            <a:r>
              <a:rPr lang="en-US" sz="2200" dirty="0"/>
              <a:t>() function to make such a table and save it as “</a:t>
            </a:r>
            <a:r>
              <a:rPr lang="en-US" sz="2200" dirty="0" err="1"/>
              <a:t>lotr_wide</a:t>
            </a:r>
            <a:r>
              <a:rPr lang="en-US" sz="2200" dirty="0"/>
              <a:t>”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OPTIONAL: Use the </a:t>
            </a:r>
            <a:r>
              <a:rPr lang="en-US" sz="2200" dirty="0" err="1"/>
              <a:t>pivot_longer</a:t>
            </a:r>
            <a:r>
              <a:rPr lang="en-US" sz="2200" dirty="0"/>
              <a:t>() function to transform you </a:t>
            </a:r>
            <a:r>
              <a:rPr lang="en-US" sz="2200" dirty="0" err="1"/>
              <a:t>lotr_wide</a:t>
            </a:r>
            <a:r>
              <a:rPr lang="en-US" sz="2200" dirty="0"/>
              <a:t> back to tidy format.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473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DA2D-3043-C1F5-85E8-78160CE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9D9A-36CD-3730-5CA7-28CD12F5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barchart</a:t>
            </a:r>
            <a:r>
              <a:rPr lang="en-US" dirty="0"/>
              <a:t> that shows how many words are spoken by males and females in each of the movies.</a:t>
            </a:r>
          </a:p>
          <a:p>
            <a:endParaRPr lang="en-US" dirty="0"/>
          </a:p>
          <a:p>
            <a:pPr lvl="1"/>
            <a:r>
              <a:rPr lang="en-US" dirty="0"/>
              <a:t>First with the tidy dataset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with the wider dataset you just created (with Male and Female word counts in different columns)</a:t>
            </a:r>
          </a:p>
        </p:txBody>
      </p:sp>
    </p:spTree>
    <p:extLst>
      <p:ext uri="{BB962C8B-B14F-4D97-AF65-F5344CB8AC3E}">
        <p14:creationId xmlns:p14="http://schemas.microsoft.com/office/powerpoint/2010/main" val="328797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6AF2-2DDB-C441-89ED-FE02AF9A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– coronavirus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D0C5-9181-5E40-A87E-E6BEEAA4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Convert the coronavirus dataset to a wider format where the confirmed cases, deaths and recovered cases are shown in separate columns</a:t>
            </a:r>
          </a:p>
          <a:p>
            <a:endParaRPr lang="en-US" sz="2000" dirty="0"/>
          </a:p>
          <a:p>
            <a:r>
              <a:rPr lang="en-US" sz="2000" dirty="0"/>
              <a:t>With this wide format data, make a bar chart of the total number of confirmed cases, deaths, and recoveries per day for the US</a:t>
            </a:r>
          </a:p>
        </p:txBody>
      </p:sp>
    </p:spTree>
    <p:extLst>
      <p:ext uri="{BB962C8B-B14F-4D97-AF65-F5344CB8AC3E}">
        <p14:creationId xmlns:p14="http://schemas.microsoft.com/office/powerpoint/2010/main" val="29244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745B-1C38-E341-BC50-4D774A74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754C-D6EA-0C47-8C22-2A156043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concept of tidy data</a:t>
            </a:r>
          </a:p>
          <a:p>
            <a:r>
              <a:rPr lang="en-US" dirty="0"/>
              <a:t>Determine whether a dataset is in tidy format</a:t>
            </a:r>
          </a:p>
          <a:p>
            <a:r>
              <a:rPr lang="en-US" dirty="0"/>
              <a:t>Use </a:t>
            </a:r>
            <a:r>
              <a:rPr lang="en-US" dirty="0" err="1"/>
              <a:t>tidyr</a:t>
            </a:r>
            <a:r>
              <a:rPr lang="en-US" dirty="0"/>
              <a:t>::</a:t>
            </a:r>
            <a:r>
              <a:rPr lang="en-US" dirty="0" err="1"/>
              <a:t>pivot_wider</a:t>
            </a:r>
            <a:r>
              <a:rPr lang="en-US" dirty="0"/>
              <a:t>() and </a:t>
            </a:r>
            <a:r>
              <a:rPr lang="en-US" dirty="0" err="1"/>
              <a:t>tidyr</a:t>
            </a:r>
            <a:r>
              <a:rPr lang="en-US" dirty="0"/>
              <a:t>::</a:t>
            </a:r>
            <a:r>
              <a:rPr lang="en-US" dirty="0" err="1"/>
              <a:t>pivot_longer</a:t>
            </a:r>
            <a:r>
              <a:rPr lang="en-US" dirty="0"/>
              <a:t>() to reshape data frames</a:t>
            </a:r>
          </a:p>
          <a:p>
            <a:r>
              <a:rPr lang="en-US" dirty="0"/>
              <a:t>Use </a:t>
            </a:r>
            <a:r>
              <a:rPr lang="en-US" dirty="0" err="1"/>
              <a:t>tidyr</a:t>
            </a:r>
            <a:r>
              <a:rPr lang="en-US" dirty="0"/>
              <a:t>::unite() and </a:t>
            </a:r>
            <a:r>
              <a:rPr lang="en-US" dirty="0" err="1"/>
              <a:t>tidyr</a:t>
            </a:r>
            <a:r>
              <a:rPr lang="en-US" dirty="0"/>
              <a:t>::separate() to merge or separate information from different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BF4B-96F9-D385-1EDA-17D00FF9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5979"/>
            <a:ext cx="8347841" cy="85725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Three inter-related rules that make a dataset tidy: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738A-E40A-EAFE-4D19-067E2CEC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Each variable is a column; each column is a variable.</a:t>
            </a:r>
          </a:p>
          <a:p>
            <a:r>
              <a:rPr lang="en-US" sz="2000" dirty="0"/>
              <a:t>Each observation is a row; each row is an observation.</a:t>
            </a:r>
          </a:p>
          <a:p>
            <a:r>
              <a:rPr lang="en-US" sz="2000" dirty="0"/>
              <a:t>Each value is a cell; each cell is a single value.</a:t>
            </a:r>
          </a:p>
        </p:txBody>
      </p:sp>
      <p:pic>
        <p:nvPicPr>
          <p:cNvPr id="2050" name="Picture 2" descr="Three panels, each representing a tidy data frame. The first panel shows that each variable is a column. The second panel shows that each observation is a row. The third panel shows that each value is a cell.">
            <a:extLst>
              <a:ext uri="{FF2B5EF4-FFF2-40B4-BE49-F238E27FC236}">
                <a16:creationId xmlns:a16="http://schemas.microsoft.com/office/drawing/2014/main" id="{8633B38F-9891-29D9-40C7-7537EEEC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679564"/>
            <a:ext cx="6566338" cy="205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2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40000"/>
          </a:blip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  <a:solidFill>
            <a:schemeClr val="bg1">
              <a:alpha val="3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7F29-1434-A94E-AF9F-1E4BFAF6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9E41-A343-6643-B36A-3474BC2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Compute the rate for table2, and table4a + table4b. You will need to perform four operations: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Extract the number of TB cases per country per year.</a:t>
            </a:r>
          </a:p>
          <a:p>
            <a:pPr lvl="2"/>
            <a:r>
              <a:rPr lang="en-US" dirty="0"/>
              <a:t>Extract the matching population per country per year.</a:t>
            </a:r>
          </a:p>
          <a:p>
            <a:pPr lvl="2"/>
            <a:r>
              <a:rPr lang="en-US" dirty="0"/>
              <a:t>Divide cases by population, and multiply by 10000.</a:t>
            </a:r>
          </a:p>
          <a:p>
            <a:pPr lvl="2"/>
            <a:r>
              <a:rPr lang="en-US" dirty="0"/>
              <a:t>Store back in the appropriate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representation is easiest to work with? Which is hardest?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9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75DFF7-E0E7-8FFE-4059-265BDFD1AEC7}"/>
              </a:ext>
            </a:extLst>
          </p:cNvPr>
          <p:cNvSpPr txBox="1"/>
          <p:nvPr/>
        </p:nvSpPr>
        <p:spPr>
          <a:xfrm>
            <a:off x="772510" y="1466523"/>
            <a:ext cx="73703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If I had one thing to tell biologists learning bioinformatics, it would be “write code for humans, write data for computers” </a:t>
            </a:r>
          </a:p>
          <a:p>
            <a:r>
              <a:rPr 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— Vince Buffalo (@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vsbuffalo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535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6A2-7B81-6671-E5B4-569C207D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6A95-275A-ED3E-85DD-6A19E4DC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variable might be spread across multiple columns and sometimes values have ended up in column names</a:t>
            </a:r>
          </a:p>
          <a:p>
            <a:endParaRPr lang="en-US" dirty="0"/>
          </a:p>
          <a:p>
            <a:r>
              <a:rPr lang="en-US" dirty="0"/>
              <a:t>One observation is spread across multiple rows</a:t>
            </a:r>
          </a:p>
        </p:txBody>
      </p:sp>
    </p:spTree>
    <p:extLst>
      <p:ext uri="{BB962C8B-B14F-4D97-AF65-F5344CB8AC3E}">
        <p14:creationId xmlns:p14="http://schemas.microsoft.com/office/powerpoint/2010/main" val="395607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D491-0015-C04A-B78B-04AB3AC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pivot_longer</a:t>
            </a:r>
            <a:r>
              <a:rPr lang="en-US" dirty="0"/>
              <a:t>()</a:t>
            </a:r>
          </a:p>
        </p:txBody>
      </p:sp>
      <p:pic>
        <p:nvPicPr>
          <p:cNvPr id="1026" name="Picture 2" descr="Pivoting `table4` into a longer, tidy form.">
            <a:extLst>
              <a:ext uri="{FF2B5EF4-FFF2-40B4-BE49-F238E27FC236}">
                <a16:creationId xmlns:a16="http://schemas.microsoft.com/office/drawing/2014/main" id="{EC7CBF08-835A-9940-BB14-EBBAA325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2406081"/>
            <a:ext cx="8066314" cy="252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923A5B-6188-2340-AF2E-D33BB6C039F8}"/>
              </a:ext>
            </a:extLst>
          </p:cNvPr>
          <p:cNvSpPr txBox="1"/>
          <p:nvPr/>
        </p:nvSpPr>
        <p:spPr>
          <a:xfrm>
            <a:off x="537410" y="1305075"/>
            <a:ext cx="72349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table4a %&gt;% </a:t>
            </a:r>
          </a:p>
          <a:p>
            <a:r>
              <a:rPr lang="en-US" sz="1600" dirty="0">
                <a:latin typeface="Avenir Book" panose="02000503020000020003" pitchFamily="2" charset="0"/>
              </a:rPr>
              <a:t>  </a:t>
            </a:r>
            <a:r>
              <a:rPr lang="en-US" sz="1600" dirty="0" err="1">
                <a:latin typeface="Avenir Book" panose="02000503020000020003" pitchFamily="2" charset="0"/>
              </a:rPr>
              <a:t>pivot_longer</a:t>
            </a:r>
            <a:r>
              <a:rPr lang="en-US" sz="1600" dirty="0">
                <a:latin typeface="Avenir Book" panose="02000503020000020003" pitchFamily="2" charset="0"/>
              </a:rPr>
              <a:t>(c(`1999`, `2000`), </a:t>
            </a:r>
            <a:r>
              <a:rPr lang="en-US" sz="1600" dirty="0" err="1">
                <a:latin typeface="Avenir Book" panose="02000503020000020003" pitchFamily="2" charset="0"/>
              </a:rPr>
              <a:t>names_to</a:t>
            </a:r>
            <a:r>
              <a:rPr lang="en-US" sz="1600" dirty="0">
                <a:latin typeface="Avenir Book" panose="02000503020000020003" pitchFamily="2" charset="0"/>
              </a:rPr>
              <a:t> = "year", </a:t>
            </a:r>
            <a:r>
              <a:rPr lang="en-US" sz="1600" dirty="0" err="1">
                <a:latin typeface="Avenir Book" panose="02000503020000020003" pitchFamily="2" charset="0"/>
              </a:rPr>
              <a:t>values_to</a:t>
            </a:r>
            <a:r>
              <a:rPr lang="en-US" sz="1600" dirty="0">
                <a:latin typeface="Avenir Book" panose="02000503020000020003" pitchFamily="2" charset="0"/>
              </a:rPr>
              <a:t> = "cases")</a:t>
            </a:r>
          </a:p>
        </p:txBody>
      </p:sp>
    </p:spTree>
    <p:extLst>
      <p:ext uri="{BB962C8B-B14F-4D97-AF65-F5344CB8AC3E}">
        <p14:creationId xmlns:p14="http://schemas.microsoft.com/office/powerpoint/2010/main" val="14779758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16127</TotalTime>
  <Words>525</Words>
  <Application>Microsoft Macintosh PowerPoint</Application>
  <PresentationFormat>On-screen Show (16:9)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Book</vt:lpstr>
      <vt:lpstr>Helvetica Neue</vt:lpstr>
      <vt:lpstr>Default Theme</vt:lpstr>
      <vt:lpstr>Lesson 10: Tidy data</vt:lpstr>
      <vt:lpstr>Learning objectives</vt:lpstr>
      <vt:lpstr>Three inter-related rules that make a dataset tidy:</vt:lpstr>
      <vt:lpstr>Different ways to display the same data</vt:lpstr>
      <vt:lpstr>Different ways to display the same data</vt:lpstr>
      <vt:lpstr>Exercise</vt:lpstr>
      <vt:lpstr>PowerPoint Presentation</vt:lpstr>
      <vt:lpstr>Common problems</vt:lpstr>
      <vt:lpstr>pivot_longer()</vt:lpstr>
      <vt:lpstr>pivot_wider()</vt:lpstr>
      <vt:lpstr>separate()</vt:lpstr>
      <vt:lpstr>Exercise – LOTR data</vt:lpstr>
      <vt:lpstr>Exercise</vt:lpstr>
      <vt:lpstr>Exercise – coronavirus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21</cp:revision>
  <dcterms:created xsi:type="dcterms:W3CDTF">2021-03-15T15:28:00Z</dcterms:created>
  <dcterms:modified xsi:type="dcterms:W3CDTF">2024-09-26T14:06:23Z</dcterms:modified>
</cp:coreProperties>
</file>