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665463" y="5944781"/>
            <a:ext cx="6531187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647987" y="5939091"/>
            <a:ext cx="4870027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0" y="5789674"/>
            <a:ext cx="4531360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0" y="5784670"/>
            <a:ext cx="4494469" cy="1073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088" y="1730270"/>
            <a:ext cx="4855633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7337" y="1730270"/>
            <a:ext cx="4988560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8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De%20cuong_V2.doc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20" dirty="0" err="1">
                <a:latin typeface="Calibri"/>
                <a:cs typeface="Calibri"/>
              </a:rPr>
              <a:t>MicroController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PhD. Nguyen Vu Anh Quang</a:t>
            </a:r>
          </a:p>
          <a:p>
            <a:r>
              <a:rPr lang="en-US" dirty="0"/>
              <a:t>Faculty of CE</a:t>
            </a: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549" y="337820"/>
            <a:ext cx="9258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b="1" spc="-10" dirty="0">
                <a:latin typeface="Arial"/>
                <a:cs typeface="Arial"/>
              </a:rPr>
              <a:t>FIGURE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1–4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309" y="337820"/>
            <a:ext cx="255651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latin typeface="Arial"/>
                <a:cs typeface="Arial"/>
              </a:rPr>
              <a:t>Bus </a:t>
            </a:r>
            <a:r>
              <a:rPr sz="1200" dirty="0">
                <a:latin typeface="Arial"/>
                <a:cs typeface="Arial"/>
              </a:rPr>
              <a:t>activity for </a:t>
            </a:r>
            <a:r>
              <a:rPr sz="1200" spc="-10" dirty="0">
                <a:latin typeface="Arial"/>
                <a:cs typeface="Arial"/>
              </a:rPr>
              <a:t>an opcode </a:t>
            </a:r>
            <a:r>
              <a:rPr sz="1200" dirty="0">
                <a:latin typeface="Arial"/>
                <a:cs typeface="Arial"/>
              </a:rPr>
              <a:t>fetch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5544" y="1415059"/>
            <a:ext cx="7902144" cy="454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786376" y="706629"/>
            <a:ext cx="3389628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Opcode </a:t>
            </a:r>
            <a:r>
              <a:rPr dirty="0">
                <a:latin typeface="Arial"/>
                <a:cs typeface="Arial"/>
              </a:rPr>
              <a:t>fetch, decode,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execution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0301" y="6414516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507" y="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549" y="339090"/>
            <a:ext cx="9258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b="1" spc="-10" dirty="0">
                <a:latin typeface="Arial"/>
                <a:cs typeface="Arial"/>
              </a:rPr>
              <a:t>FIGURE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1–5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308" y="339090"/>
            <a:ext cx="127762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latin typeface="Arial"/>
                <a:cs typeface="Arial"/>
              </a:rPr>
              <a:t>Levels of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2362" y="1125867"/>
            <a:ext cx="2640856" cy="454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315961" y="1357120"/>
            <a:ext cx="22872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Shell, GUI </a:t>
            </a:r>
            <a:r>
              <a:rPr dirty="0">
                <a:latin typeface="Arial"/>
                <a:cs typeface="Arial"/>
              </a:rPr>
              <a:t>–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  <a:p>
            <a:pPr marL="1168400"/>
            <a:r>
              <a:rPr dirty="0">
                <a:latin typeface="Arial"/>
                <a:cs typeface="Arial"/>
              </a:rPr>
              <a:t>-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hardware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3571" y="2653284"/>
            <a:ext cx="2047238" cy="27622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dirty="0">
                <a:latin typeface="Arial"/>
                <a:cs typeface="Arial"/>
              </a:rPr>
              <a:t>Utilities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402590"/>
            <a:r>
              <a:rPr dirty="0">
                <a:latin typeface="Arial"/>
                <a:cs typeface="Arial"/>
              </a:rPr>
              <a:t>Booster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loader,  </a:t>
            </a:r>
            <a:r>
              <a:rPr spc="-10" dirty="0">
                <a:latin typeface="Arial"/>
                <a:cs typeface="Arial"/>
              </a:rPr>
              <a:t>BIOS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9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 marR="10160"/>
            <a:r>
              <a:rPr spc="-10" dirty="0">
                <a:latin typeface="Arial"/>
                <a:cs typeface="Arial"/>
              </a:rPr>
              <a:t>Keyboard,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monitor  </a:t>
            </a:r>
            <a:r>
              <a:rPr spc="-10" dirty="0">
                <a:latin typeface="Arial"/>
                <a:cs typeface="Arial"/>
              </a:rPr>
              <a:t>Other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hardwires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4100" y="6415632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507" y="1931"/>
            <a:ext cx="9142730" cy="6855458"/>
          </a:xfrm>
          <a:custGeom>
            <a:avLst/>
            <a:gdLst/>
            <a:ahLst/>
            <a:cxnLst/>
            <a:rect l="l" t="t" r="r" b="b"/>
            <a:pathLst>
              <a:path w="4571365" h="3427729">
                <a:moveTo>
                  <a:pt x="0" y="3427729"/>
                </a:moveTo>
                <a:lnTo>
                  <a:pt x="4571365" y="3427729"/>
                </a:lnTo>
                <a:lnTo>
                  <a:pt x="4571365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549" y="337820"/>
            <a:ext cx="9258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b="1" spc="-10" dirty="0">
                <a:latin typeface="Arial"/>
                <a:cs typeface="Arial"/>
              </a:rPr>
              <a:t>FIGURE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1–6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309" y="337820"/>
            <a:ext cx="3463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latin typeface="Arial"/>
                <a:cs typeface="Arial"/>
              </a:rPr>
              <a:t>Detailed block diagram of</a:t>
            </a:r>
            <a:r>
              <a:rPr sz="1200" spc="-22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 microcomputer </a:t>
            </a:r>
            <a:r>
              <a:rPr sz="120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1549" y="1247153"/>
            <a:ext cx="7615445" cy="4910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944100" y="6414516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507" y="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95636" y="4262436"/>
          <a:ext cx="22860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46355" marR="73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I/O  P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4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Timer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800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  C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ts val="87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791200" y="4991354"/>
            <a:ext cx="838200" cy="76200"/>
          </a:xfrm>
          <a:custGeom>
            <a:avLst/>
            <a:gdLst/>
            <a:ahLst/>
            <a:cxnLst/>
            <a:rect l="l" t="t" r="r" b="b"/>
            <a:pathLst>
              <a:path w="419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225"/>
                </a:lnTo>
                <a:lnTo>
                  <a:pt x="31750" y="22225"/>
                </a:lnTo>
                <a:lnTo>
                  <a:pt x="31750" y="15875"/>
                </a:lnTo>
                <a:lnTo>
                  <a:pt x="38100" y="15875"/>
                </a:lnTo>
                <a:lnTo>
                  <a:pt x="38100" y="0"/>
                </a:lnTo>
                <a:close/>
              </a:path>
              <a:path w="419100" h="38100">
                <a:moveTo>
                  <a:pt x="38100" y="15875"/>
                </a:moveTo>
                <a:lnTo>
                  <a:pt x="31750" y="15875"/>
                </a:lnTo>
                <a:lnTo>
                  <a:pt x="31750" y="22225"/>
                </a:lnTo>
                <a:lnTo>
                  <a:pt x="38100" y="22225"/>
                </a:lnTo>
                <a:lnTo>
                  <a:pt x="38100" y="15875"/>
                </a:lnTo>
                <a:close/>
              </a:path>
              <a:path w="419100" h="38100">
                <a:moveTo>
                  <a:pt x="419100" y="15875"/>
                </a:moveTo>
                <a:lnTo>
                  <a:pt x="38100" y="15875"/>
                </a:lnTo>
                <a:lnTo>
                  <a:pt x="38100" y="22225"/>
                </a:lnTo>
                <a:lnTo>
                  <a:pt x="419100" y="22225"/>
                </a:lnTo>
                <a:lnTo>
                  <a:pt x="41910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047748" y="1065770"/>
            <a:ext cx="22200042" cy="42357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17500" marR="563880" indent="-29337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18770" algn="l"/>
              </a:tabLst>
            </a:pPr>
            <a:r>
              <a:rPr dirty="0"/>
              <a:t>Integrates </a:t>
            </a:r>
            <a:r>
              <a:rPr spc="-10" dirty="0"/>
              <a:t>CPU, RAM, ROM, </a:t>
            </a:r>
            <a:r>
              <a:rPr dirty="0"/>
              <a:t>I/O ports, … on</a:t>
            </a:r>
            <a:r>
              <a:rPr spc="-220" dirty="0"/>
              <a:t> </a:t>
            </a:r>
            <a:r>
              <a:rPr dirty="0"/>
              <a:t>a  single</a:t>
            </a:r>
            <a:r>
              <a:rPr spc="-110" dirty="0"/>
              <a:t> </a:t>
            </a:r>
            <a:r>
              <a:rPr dirty="0"/>
              <a:t>chip</a:t>
            </a:r>
          </a:p>
          <a:p>
            <a:pPr marL="317500" indent="-2933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18770" algn="l"/>
              </a:tabLst>
            </a:pPr>
            <a:r>
              <a:rPr spc="-10" dirty="0"/>
              <a:t>Sometimes </a:t>
            </a:r>
            <a:r>
              <a:rPr dirty="0"/>
              <a:t>called a </a:t>
            </a:r>
            <a:r>
              <a:rPr spc="-10" dirty="0"/>
              <a:t>"computer </a:t>
            </a:r>
            <a:r>
              <a:rPr dirty="0"/>
              <a:t>on a</a:t>
            </a:r>
            <a:r>
              <a:rPr spc="-150" dirty="0"/>
              <a:t> </a:t>
            </a:r>
            <a:r>
              <a:rPr dirty="0"/>
              <a:t>chip"</a:t>
            </a:r>
          </a:p>
          <a:p>
            <a:pPr marL="311150" indent="-2870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12420" algn="l"/>
              </a:tabLst>
            </a:pPr>
            <a:r>
              <a:rPr spc="-30" dirty="0"/>
              <a:t>Typically </a:t>
            </a:r>
            <a:r>
              <a:rPr dirty="0"/>
              <a:t>used in </a:t>
            </a:r>
            <a:r>
              <a:rPr spc="-10" dirty="0"/>
              <a:t>embedded</a:t>
            </a:r>
            <a:r>
              <a:rPr spc="-150" dirty="0"/>
              <a:t> </a:t>
            </a:r>
            <a:r>
              <a:rPr spc="-10" dirty="0"/>
              <a:t>applications</a:t>
            </a:r>
          </a:p>
          <a:p>
            <a:pPr marL="369570" indent="-34544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70840" algn="l"/>
              </a:tabLst>
            </a:pPr>
            <a:r>
              <a:rPr spc="-10" dirty="0"/>
              <a:t>Example: </a:t>
            </a:r>
            <a:r>
              <a:rPr spc="-20" dirty="0"/>
              <a:t>Motorola’s 6811, Intel’s </a:t>
            </a:r>
            <a:r>
              <a:rPr dirty="0"/>
              <a:t>8051, </a:t>
            </a:r>
            <a:r>
              <a:rPr spc="-30" dirty="0"/>
              <a:t>Zilog’s</a:t>
            </a:r>
            <a:r>
              <a:rPr spc="-220" dirty="0"/>
              <a:t> </a:t>
            </a:r>
            <a:r>
              <a:rPr spc="-10" dirty="0"/>
              <a:t>Z8</a:t>
            </a:r>
          </a:p>
          <a:p>
            <a:pPr marL="369570">
              <a:lnSpc>
                <a:spcPct val="100000"/>
              </a:lnSpc>
              <a:spcBef>
                <a:spcPts val="10"/>
              </a:spcBef>
            </a:pPr>
            <a:r>
              <a:rPr dirty="0"/>
              <a:t>and PIC</a:t>
            </a:r>
            <a:r>
              <a:rPr spc="-70" dirty="0"/>
              <a:t> </a:t>
            </a:r>
            <a:r>
              <a:rPr dirty="0"/>
              <a:t>16X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endParaRPr sz="3300" dirty="0"/>
          </a:p>
          <a:p>
            <a:pPr marL="4888230">
              <a:lnSpc>
                <a:spcPct val="100000"/>
              </a:lnSpc>
            </a:pPr>
            <a:r>
              <a:rPr dirty="0"/>
              <a:t>A single</a:t>
            </a:r>
            <a:r>
              <a:rPr spc="-280" dirty="0"/>
              <a:t> </a:t>
            </a:r>
            <a:r>
              <a:rPr dirty="0"/>
              <a:t>chip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1156" y="425526"/>
            <a:ext cx="5236487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Microcontrollers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44100" y="6415632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748" y="6211416"/>
            <a:ext cx="3376928" cy="456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I.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Sc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ot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Mac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spc="-5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200" spc="-3014" baseline="3968" dirty="0">
                <a:latin typeface="Times New Roman"/>
                <a:cs typeface="Times New Roman"/>
              </a:rPr>
              <a:t>M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z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3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200" spc="14" baseline="3968" dirty="0">
                <a:latin typeface="Times New Roman"/>
                <a:cs typeface="Times New Roman"/>
              </a:rPr>
              <a:t>i</a:t>
            </a:r>
            <a:r>
              <a:rPr sz="4200" baseline="3968" dirty="0">
                <a:latin typeface="Times New Roman"/>
                <a:cs typeface="Times New Roman"/>
              </a:rPr>
              <a:t>cr</a:t>
            </a:r>
            <a:r>
              <a:rPr sz="4200" spc="14" baseline="3968" dirty="0">
                <a:latin typeface="Times New Roman"/>
                <a:cs typeface="Times New Roman"/>
              </a:rPr>
              <a:t>o</a:t>
            </a:r>
            <a:r>
              <a:rPr sz="4200" baseline="3968" dirty="0">
                <a:latin typeface="Times New Roman"/>
                <a:cs typeface="Times New Roman"/>
              </a:rPr>
              <a:t>c</a:t>
            </a:r>
            <a:r>
              <a:rPr sz="4200" spc="14" baseline="3968" dirty="0">
                <a:latin typeface="Times New Roman"/>
                <a:cs typeface="Times New Roman"/>
              </a:rPr>
              <a:t>o</a:t>
            </a:r>
            <a:r>
              <a:rPr sz="4200" spc="-30" baseline="3968" dirty="0">
                <a:latin typeface="Times New Roman"/>
                <a:cs typeface="Times New Roman"/>
              </a:rPr>
              <a:t>nt</a:t>
            </a:r>
            <a:r>
              <a:rPr sz="4200" baseline="3968" dirty="0">
                <a:latin typeface="Times New Roman"/>
                <a:cs typeface="Times New Roman"/>
              </a:rPr>
              <a:t>r</a:t>
            </a:r>
            <a:r>
              <a:rPr sz="4200" spc="14" baseline="3968" dirty="0">
                <a:latin typeface="Times New Roman"/>
                <a:cs typeface="Times New Roman"/>
              </a:rPr>
              <a:t>o</a:t>
            </a:r>
            <a:r>
              <a:rPr sz="4200" spc="-30" baseline="3968" dirty="0">
                <a:latin typeface="Times New Roman"/>
                <a:cs typeface="Times New Roman"/>
              </a:rPr>
              <a:t>ll</a:t>
            </a:r>
            <a:r>
              <a:rPr sz="4200" baseline="3968" dirty="0">
                <a:latin typeface="Times New Roman"/>
                <a:cs typeface="Times New Roman"/>
              </a:rPr>
              <a:t>er</a:t>
            </a:r>
            <a:endParaRPr sz="4200" baseline="396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2156089" y="1730270"/>
            <a:ext cx="4855633" cy="310918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10" dirty="0"/>
              <a:t>Microprocessor</a:t>
            </a: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FF8118"/>
              </a:buClr>
              <a:buSzPct val="68181"/>
              <a:buFont typeface="Wingdings"/>
              <a:buChar char=""/>
              <a:tabLst>
                <a:tab pos="354965" algn="l"/>
                <a:tab pos="355600" algn="l"/>
                <a:tab pos="2720975" algn="l"/>
              </a:tabLst>
            </a:pPr>
            <a:r>
              <a:rPr b="0" spc="-5" dirty="0"/>
              <a:t>CPU</a:t>
            </a:r>
            <a:r>
              <a:rPr b="0" spc="10" dirty="0"/>
              <a:t> </a:t>
            </a:r>
            <a:r>
              <a:rPr b="0" spc="-5" dirty="0"/>
              <a:t>is</a:t>
            </a:r>
            <a:r>
              <a:rPr b="0" spc="15" dirty="0"/>
              <a:t> </a:t>
            </a:r>
            <a:r>
              <a:rPr b="0" spc="-5" dirty="0"/>
              <a:t>stand-alone,	RAM,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b="0" spc="-5" dirty="0"/>
              <a:t>ROM, I/O, timer are</a:t>
            </a:r>
            <a:r>
              <a:rPr b="0" spc="10" dirty="0"/>
              <a:t> </a:t>
            </a:r>
            <a:r>
              <a:rPr b="0" spc="-5" dirty="0"/>
              <a:t>separate</a:t>
            </a:r>
          </a:p>
          <a:p>
            <a:pPr marL="355600" marR="182880" indent="-342900">
              <a:lnSpc>
                <a:spcPct val="100000"/>
              </a:lnSpc>
              <a:spcBef>
                <a:spcPts val="525"/>
              </a:spcBef>
              <a:buClr>
                <a:srgbClr val="FF8118"/>
              </a:buClr>
              <a:buSzPct val="6818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0" spc="-5" dirty="0"/>
              <a:t>designer can decide on the  amount of ROM, RAM and  I/O</a:t>
            </a:r>
            <a:r>
              <a:rPr b="0" spc="5" dirty="0"/>
              <a:t> </a:t>
            </a:r>
            <a:r>
              <a:rPr b="0" dirty="0">
                <a:latin typeface="Times New Roman"/>
                <a:cs typeface="Times New Roman"/>
              </a:rPr>
              <a:t>ports.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F8118"/>
              </a:buClr>
              <a:buSzPct val="6818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0" spc="-5" dirty="0"/>
              <a:t>expansive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F8118"/>
              </a:buClr>
              <a:buSzPct val="6818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0" spc="-5" dirty="0"/>
              <a:t>versatility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F8118"/>
              </a:buClr>
              <a:buSzPct val="6818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0" spc="-5" dirty="0"/>
              <a:t>general-purpose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21337" y="1730271"/>
            <a:ext cx="4988560" cy="34477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10" dirty="0"/>
              <a:t>Microcontroller</a:t>
            </a: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tabLst>
                <a:tab pos="354965" algn="l"/>
                <a:tab pos="355600" algn="l"/>
              </a:tabLst>
            </a:pPr>
            <a:r>
              <a:rPr b="0" spc="-5" dirty="0"/>
              <a:t>CPU, RAM, ROM, I/O</a:t>
            </a:r>
            <a:r>
              <a:rPr b="0" spc="-30" dirty="0"/>
              <a:t> </a:t>
            </a:r>
            <a:r>
              <a:rPr b="0" spc="-5" dirty="0"/>
              <a:t>and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b="0" spc="-5" dirty="0"/>
              <a:t>timer are all </a:t>
            </a:r>
            <a:r>
              <a:rPr b="0" dirty="0">
                <a:latin typeface="Times New Roman"/>
                <a:cs typeface="Times New Roman"/>
              </a:rPr>
              <a:t>on </a:t>
            </a:r>
            <a:r>
              <a:rPr b="0" spc="-5" dirty="0"/>
              <a:t>a single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/>
              <a:t>chip</a:t>
            </a:r>
          </a:p>
          <a:p>
            <a:pPr marL="355600" marR="154305" indent="-342900">
              <a:lnSpc>
                <a:spcPct val="100000"/>
              </a:lnSpc>
              <a:spcBef>
                <a:spcPts val="525"/>
              </a:spcBef>
              <a:tabLst>
                <a:tab pos="354965" algn="l"/>
                <a:tab pos="355600" algn="l"/>
              </a:tabLst>
            </a:pPr>
            <a:r>
              <a:rPr b="0" spc="-5" dirty="0"/>
              <a:t>fix amount of </a:t>
            </a:r>
            <a:r>
              <a:rPr b="0" dirty="0">
                <a:latin typeface="Times New Roman"/>
                <a:cs typeface="Times New Roman"/>
              </a:rPr>
              <a:t>on-chip </a:t>
            </a:r>
            <a:r>
              <a:rPr b="0" spc="-5" dirty="0"/>
              <a:t>ROM,  RAM, I/O ports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b="0" spc="-5" dirty="0"/>
              <a:t>Highly bit addressable</a:t>
            </a: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b="0" spc="-5" dirty="0"/>
              <a:t>for applications in which cost,  power and space are</a:t>
            </a:r>
            <a:r>
              <a:rPr b="0" spc="-10" dirty="0"/>
              <a:t> </a:t>
            </a:r>
            <a:r>
              <a:rPr b="0" spc="-5" dirty="0"/>
              <a:t>critical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b="0" spc="-5" dirty="0"/>
              <a:t>single-purpose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1289" y="588010"/>
            <a:ext cx="739711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8845" algn="l"/>
              </a:tabLst>
            </a:pPr>
            <a:r>
              <a:rPr sz="4000" i="0" dirty="0">
                <a:solidFill>
                  <a:srgbClr val="006FC0"/>
                </a:solidFill>
                <a:latin typeface="Times New Roman"/>
                <a:cs typeface="Times New Roman"/>
              </a:rPr>
              <a:t>Microprocessor	vs.</a:t>
            </a:r>
            <a:r>
              <a:rPr sz="4000" i="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i="0" dirty="0">
                <a:solidFill>
                  <a:srgbClr val="006FC0"/>
                </a:solidFill>
                <a:latin typeface="Times New Roman"/>
                <a:cs typeface="Times New Roman"/>
              </a:rPr>
              <a:t>Microcontroller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0976" y="1654175"/>
            <a:ext cx="855980" cy="1043876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61290"/>
            <a:r>
              <a:rPr sz="2000" spc="-1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497" y="1684275"/>
            <a:ext cx="1261110" cy="977191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>
              <a:spcBef>
                <a:spcPts val="60"/>
              </a:spcBef>
            </a:pPr>
            <a:endParaRPr sz="2300">
              <a:latin typeface="Times New Roman"/>
              <a:cs typeface="Times New Roman"/>
            </a:endParaRPr>
          </a:p>
          <a:p>
            <a:pPr marL="92710"/>
            <a:r>
              <a:rPr sz="2000" spc="-1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92710"/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6446" y="2062227"/>
            <a:ext cx="1800860" cy="171450"/>
          </a:xfrm>
          <a:custGeom>
            <a:avLst/>
            <a:gdLst/>
            <a:ahLst/>
            <a:cxnLst/>
            <a:rect l="l" t="t" r="r" b="b"/>
            <a:pathLst>
              <a:path w="900430" h="85725">
                <a:moveTo>
                  <a:pt x="814451" y="0"/>
                </a:moveTo>
                <a:lnTo>
                  <a:pt x="814451" y="85725"/>
                </a:lnTo>
                <a:lnTo>
                  <a:pt x="871516" y="57150"/>
                </a:lnTo>
                <a:lnTo>
                  <a:pt x="828675" y="57150"/>
                </a:lnTo>
                <a:lnTo>
                  <a:pt x="828675" y="28575"/>
                </a:lnTo>
                <a:lnTo>
                  <a:pt x="871685" y="28575"/>
                </a:lnTo>
                <a:lnTo>
                  <a:pt x="814451" y="0"/>
                </a:lnTo>
                <a:close/>
              </a:path>
              <a:path w="900430" h="85725">
                <a:moveTo>
                  <a:pt x="81445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14451" y="57150"/>
                </a:lnTo>
                <a:lnTo>
                  <a:pt x="814451" y="28575"/>
                </a:lnTo>
                <a:close/>
              </a:path>
              <a:path w="900430" h="85725">
                <a:moveTo>
                  <a:pt x="871685" y="28575"/>
                </a:moveTo>
                <a:lnTo>
                  <a:pt x="828675" y="28575"/>
                </a:lnTo>
                <a:lnTo>
                  <a:pt x="828675" y="57150"/>
                </a:lnTo>
                <a:lnTo>
                  <a:pt x="871516" y="57150"/>
                </a:lnTo>
                <a:lnTo>
                  <a:pt x="900176" y="42799"/>
                </a:lnTo>
                <a:lnTo>
                  <a:pt x="87168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071875" y="2628901"/>
            <a:ext cx="1814830" cy="171450"/>
          </a:xfrm>
          <a:custGeom>
            <a:avLst/>
            <a:gdLst/>
            <a:ahLst/>
            <a:cxnLst/>
            <a:rect l="l" t="t" r="r" b="b"/>
            <a:pathLst>
              <a:path w="907414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907414" h="85725">
                <a:moveTo>
                  <a:pt x="821436" y="0"/>
                </a:moveTo>
                <a:lnTo>
                  <a:pt x="821436" y="85725"/>
                </a:lnTo>
                <a:lnTo>
                  <a:pt x="878501" y="57150"/>
                </a:lnTo>
                <a:lnTo>
                  <a:pt x="835787" y="57150"/>
                </a:lnTo>
                <a:lnTo>
                  <a:pt x="835787" y="28575"/>
                </a:lnTo>
                <a:lnTo>
                  <a:pt x="878670" y="28575"/>
                </a:lnTo>
                <a:lnTo>
                  <a:pt x="821436" y="0"/>
                </a:lnTo>
                <a:close/>
              </a:path>
              <a:path w="907414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907414" h="85725">
                <a:moveTo>
                  <a:pt x="821436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821436" y="57150"/>
                </a:lnTo>
                <a:lnTo>
                  <a:pt x="821436" y="28575"/>
                </a:lnTo>
                <a:close/>
              </a:path>
              <a:path w="907414" h="85725">
                <a:moveTo>
                  <a:pt x="878670" y="28575"/>
                </a:moveTo>
                <a:lnTo>
                  <a:pt x="835787" y="28575"/>
                </a:lnTo>
                <a:lnTo>
                  <a:pt x="835787" y="57150"/>
                </a:lnTo>
                <a:lnTo>
                  <a:pt x="878501" y="57150"/>
                </a:lnTo>
                <a:lnTo>
                  <a:pt x="907161" y="42799"/>
                </a:lnTo>
                <a:lnTo>
                  <a:pt x="87867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925059" y="1284733"/>
            <a:ext cx="8750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40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0991" y="2186939"/>
            <a:ext cx="2622550" cy="100925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 marR="10160">
              <a:spcBef>
                <a:spcPts val="190"/>
              </a:spcBef>
            </a:pPr>
            <a:r>
              <a:rPr sz="3200" spc="-60" dirty="0">
                <a:latin typeface="Arial"/>
                <a:cs typeface="Arial"/>
              </a:rPr>
              <a:t>Von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Neumann  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1550" y="3925825"/>
            <a:ext cx="855980" cy="1043876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61290">
              <a:spcBef>
                <a:spcPts val="10"/>
              </a:spcBef>
            </a:pPr>
            <a:r>
              <a:rPr sz="2000" spc="-1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4327" y="3956051"/>
            <a:ext cx="1261110" cy="669414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>
              <a:spcBef>
                <a:spcPts val="60"/>
              </a:spcBef>
            </a:pPr>
            <a:endParaRPr sz="2300">
              <a:latin typeface="Times New Roman"/>
              <a:cs typeface="Times New Roman"/>
            </a:endParaRPr>
          </a:p>
          <a:p>
            <a:pPr marL="92710"/>
            <a:r>
              <a:rPr sz="2000" spc="-1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7274" y="4333749"/>
            <a:ext cx="1800860" cy="171450"/>
          </a:xfrm>
          <a:custGeom>
            <a:avLst/>
            <a:gdLst/>
            <a:ahLst/>
            <a:cxnLst/>
            <a:rect l="l" t="t" r="r" b="b"/>
            <a:pathLst>
              <a:path w="900430" h="85725">
                <a:moveTo>
                  <a:pt x="814324" y="0"/>
                </a:moveTo>
                <a:lnTo>
                  <a:pt x="814324" y="85725"/>
                </a:lnTo>
                <a:lnTo>
                  <a:pt x="871558" y="57150"/>
                </a:lnTo>
                <a:lnTo>
                  <a:pt x="828675" y="57150"/>
                </a:lnTo>
                <a:lnTo>
                  <a:pt x="828675" y="28575"/>
                </a:lnTo>
                <a:lnTo>
                  <a:pt x="871389" y="28575"/>
                </a:lnTo>
                <a:lnTo>
                  <a:pt x="814324" y="0"/>
                </a:lnTo>
                <a:close/>
              </a:path>
              <a:path w="900430" h="85725">
                <a:moveTo>
                  <a:pt x="8143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14324" y="57150"/>
                </a:lnTo>
                <a:lnTo>
                  <a:pt x="814324" y="28575"/>
                </a:lnTo>
                <a:close/>
              </a:path>
              <a:path w="900430" h="85725">
                <a:moveTo>
                  <a:pt x="871389" y="28575"/>
                </a:moveTo>
                <a:lnTo>
                  <a:pt x="828675" y="28575"/>
                </a:lnTo>
                <a:lnTo>
                  <a:pt x="828675" y="57150"/>
                </a:lnTo>
                <a:lnTo>
                  <a:pt x="871558" y="57150"/>
                </a:lnTo>
                <a:lnTo>
                  <a:pt x="900049" y="42925"/>
                </a:lnTo>
                <a:lnTo>
                  <a:pt x="87138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3120897" y="5975351"/>
            <a:ext cx="1814830" cy="171450"/>
          </a:xfrm>
          <a:custGeom>
            <a:avLst/>
            <a:gdLst/>
            <a:ahLst/>
            <a:cxnLst/>
            <a:rect l="l" t="t" r="r" b="b"/>
            <a:pathLst>
              <a:path w="907414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907414" h="85725">
                <a:moveTo>
                  <a:pt x="821563" y="0"/>
                </a:moveTo>
                <a:lnTo>
                  <a:pt x="821563" y="85725"/>
                </a:lnTo>
                <a:lnTo>
                  <a:pt x="878628" y="57150"/>
                </a:lnTo>
                <a:lnTo>
                  <a:pt x="835913" y="57150"/>
                </a:lnTo>
                <a:lnTo>
                  <a:pt x="835913" y="28575"/>
                </a:lnTo>
                <a:lnTo>
                  <a:pt x="878797" y="28575"/>
                </a:lnTo>
                <a:lnTo>
                  <a:pt x="821563" y="0"/>
                </a:lnTo>
                <a:close/>
              </a:path>
              <a:path w="907414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907414" h="85725">
                <a:moveTo>
                  <a:pt x="82156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821563" y="57150"/>
                </a:lnTo>
                <a:lnTo>
                  <a:pt x="821563" y="28575"/>
                </a:lnTo>
                <a:close/>
              </a:path>
              <a:path w="907414" h="85725">
                <a:moveTo>
                  <a:pt x="878797" y="28575"/>
                </a:moveTo>
                <a:lnTo>
                  <a:pt x="835913" y="28575"/>
                </a:lnTo>
                <a:lnTo>
                  <a:pt x="835913" y="57150"/>
                </a:lnTo>
                <a:lnTo>
                  <a:pt x="878628" y="57150"/>
                </a:lnTo>
                <a:lnTo>
                  <a:pt x="907288" y="42799"/>
                </a:lnTo>
                <a:lnTo>
                  <a:pt x="87879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7210044" y="4416045"/>
            <a:ext cx="2217420" cy="100925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 marR="10160">
              <a:spcBef>
                <a:spcPts val="190"/>
              </a:spcBef>
            </a:pPr>
            <a:r>
              <a:rPr sz="3200" spc="-10" dirty="0">
                <a:latin typeface="Arial"/>
                <a:cs typeface="Arial"/>
              </a:rPr>
              <a:t>Harvard  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7159" y="3585211"/>
            <a:ext cx="8750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40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5127" y="5327650"/>
            <a:ext cx="1261110" cy="670696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>
              <a:spcBef>
                <a:spcPts val="70"/>
              </a:spcBef>
            </a:pPr>
            <a:endParaRPr sz="2300">
              <a:latin typeface="Times New Roman"/>
              <a:cs typeface="Times New Roman"/>
            </a:endParaRPr>
          </a:p>
          <a:p>
            <a:pPr marL="92710"/>
            <a:r>
              <a:rPr sz="2000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9374" y="5502149"/>
            <a:ext cx="1800860" cy="171450"/>
          </a:xfrm>
          <a:custGeom>
            <a:avLst/>
            <a:gdLst/>
            <a:ahLst/>
            <a:cxnLst/>
            <a:rect l="l" t="t" r="r" b="b"/>
            <a:pathLst>
              <a:path w="900430" h="85725">
                <a:moveTo>
                  <a:pt x="814451" y="0"/>
                </a:moveTo>
                <a:lnTo>
                  <a:pt x="814451" y="85725"/>
                </a:lnTo>
                <a:lnTo>
                  <a:pt x="871685" y="57150"/>
                </a:lnTo>
                <a:lnTo>
                  <a:pt x="828675" y="57150"/>
                </a:lnTo>
                <a:lnTo>
                  <a:pt x="828675" y="28575"/>
                </a:lnTo>
                <a:lnTo>
                  <a:pt x="871516" y="28575"/>
                </a:lnTo>
                <a:lnTo>
                  <a:pt x="814451" y="0"/>
                </a:lnTo>
                <a:close/>
              </a:path>
              <a:path w="900430" h="85725">
                <a:moveTo>
                  <a:pt x="81445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14451" y="57150"/>
                </a:lnTo>
                <a:lnTo>
                  <a:pt x="814451" y="28575"/>
                </a:lnTo>
                <a:close/>
              </a:path>
              <a:path w="900430" h="85725">
                <a:moveTo>
                  <a:pt x="871516" y="28575"/>
                </a:moveTo>
                <a:lnTo>
                  <a:pt x="828675" y="28575"/>
                </a:lnTo>
                <a:lnTo>
                  <a:pt x="828675" y="57150"/>
                </a:lnTo>
                <a:lnTo>
                  <a:pt x="871685" y="57150"/>
                </a:lnTo>
                <a:lnTo>
                  <a:pt x="900176" y="42925"/>
                </a:lnTo>
                <a:lnTo>
                  <a:pt x="87151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3086101" y="4806951"/>
            <a:ext cx="1814830" cy="171450"/>
          </a:xfrm>
          <a:custGeom>
            <a:avLst/>
            <a:gdLst/>
            <a:ahLst/>
            <a:cxnLst/>
            <a:rect l="l" t="t" r="r" b="b"/>
            <a:pathLst>
              <a:path w="907414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907414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907414" h="85725">
                <a:moveTo>
                  <a:pt x="90728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907288" y="57150"/>
                </a:lnTo>
                <a:lnTo>
                  <a:pt x="90728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3202177" y="1756410"/>
            <a:ext cx="1718310" cy="96051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2000" spc="-10" dirty="0">
                <a:latin typeface="Arial"/>
                <a:cs typeface="Arial"/>
              </a:rPr>
              <a:t>Address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Bus</a:t>
            </a:r>
            <a:r>
              <a:rPr sz="2700" spc="-14" baseline="40123" dirty="0">
                <a:latin typeface="Arial"/>
                <a:cs typeface="Arial"/>
              </a:rPr>
              <a:t>0</a:t>
            </a:r>
            <a:endParaRPr sz="2700" baseline="40123">
              <a:latin typeface="Arial"/>
              <a:cs typeface="Arial"/>
            </a:endParaRPr>
          </a:p>
          <a:p>
            <a:pPr marL="269240">
              <a:spcBef>
                <a:spcPts val="2460"/>
              </a:spcBef>
            </a:pPr>
            <a:r>
              <a:rPr sz="2000" spc="-1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3004" y="3866946"/>
            <a:ext cx="1734820" cy="969496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spcBef>
                <a:spcPts val="1460"/>
              </a:spcBef>
            </a:pPr>
            <a:r>
              <a:rPr sz="2000" spc="-10" dirty="0">
                <a:latin typeface="Arial"/>
                <a:cs typeface="Arial"/>
              </a:rPr>
              <a:t>Address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Bus</a:t>
            </a:r>
            <a:r>
              <a:rPr sz="2700" spc="30" baseline="37037" dirty="0">
                <a:latin typeface="Arial"/>
                <a:cs typeface="Arial"/>
              </a:rPr>
              <a:t>0</a:t>
            </a:r>
            <a:endParaRPr sz="2700" baseline="37037">
              <a:latin typeface="Arial"/>
              <a:cs typeface="Arial"/>
            </a:endParaRPr>
          </a:p>
          <a:p>
            <a:pPr marR="81280" algn="ctr">
              <a:spcBef>
                <a:spcPts val="1260"/>
              </a:spcBef>
            </a:pPr>
            <a:r>
              <a:rPr sz="2000" spc="-10" dirty="0">
                <a:latin typeface="Arial"/>
                <a:cs typeface="Arial"/>
              </a:rPr>
              <a:t>Fetch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5650" y="5035600"/>
            <a:ext cx="1663700" cy="969496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spcBef>
                <a:spcPts val="1460"/>
              </a:spcBef>
            </a:pPr>
            <a:r>
              <a:rPr sz="2000" spc="-10" dirty="0">
                <a:latin typeface="Arial"/>
                <a:cs typeface="Arial"/>
              </a:rPr>
              <a:t>Address Bus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700" spc="-14" baseline="3086" dirty="0">
                <a:latin typeface="Arial"/>
                <a:cs typeface="Arial"/>
              </a:rPr>
              <a:t>0</a:t>
            </a:r>
            <a:endParaRPr sz="2700" baseline="3086">
              <a:latin typeface="Arial"/>
              <a:cs typeface="Arial"/>
            </a:endParaRPr>
          </a:p>
          <a:p>
            <a:pPr marL="210820">
              <a:spcBef>
                <a:spcPts val="1260"/>
              </a:spcBef>
            </a:pPr>
            <a:r>
              <a:rPr sz="2000" spc="-1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9460" y="2929383"/>
            <a:ext cx="36576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700" spc="-14" baseline="-18518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432659" y="536098"/>
            <a:ext cx="8436664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Microcontroller</a:t>
            </a:r>
            <a:r>
              <a:rPr spc="-340" dirty="0"/>
              <a:t> </a:t>
            </a:r>
            <a:r>
              <a:rPr spc="-20" dirty="0"/>
              <a:t>Architectures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944100" y="6414516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7748" y="1229105"/>
            <a:ext cx="7941308" cy="27917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69570" marR="377190" indent="-345440">
              <a:spcBef>
                <a:spcPts val="210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Embedded system: </a:t>
            </a:r>
            <a:r>
              <a:rPr sz="2800" dirty="0">
                <a:latin typeface="Times New Roman"/>
                <a:cs typeface="Times New Roman"/>
              </a:rPr>
              <a:t>the processor is </a:t>
            </a:r>
            <a:r>
              <a:rPr sz="2800" spc="-10" dirty="0">
                <a:latin typeface="Times New Roman"/>
                <a:cs typeface="Times New Roman"/>
              </a:rPr>
              <a:t>embedded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  that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application.</a:t>
            </a:r>
            <a:endParaRPr sz="2800">
              <a:latin typeface="Times New Roman"/>
              <a:cs typeface="Times New Roman"/>
            </a:endParaRPr>
          </a:p>
          <a:p>
            <a:pPr marL="369570" marR="38100" indent="-345440">
              <a:spcBef>
                <a:spcPts val="670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An embedded </a:t>
            </a:r>
            <a:r>
              <a:rPr sz="2800" dirty="0">
                <a:latin typeface="Times New Roman"/>
                <a:cs typeface="Times New Roman"/>
              </a:rPr>
              <a:t>product usually uses a </a:t>
            </a:r>
            <a:r>
              <a:rPr sz="2800" spc="-10" dirty="0">
                <a:latin typeface="Times New Roman"/>
                <a:cs typeface="Times New Roman"/>
              </a:rPr>
              <a:t>microcontroller  </a:t>
            </a:r>
            <a:r>
              <a:rPr sz="2800" dirty="0">
                <a:latin typeface="Times New Roman"/>
                <a:cs typeface="Times New Roman"/>
              </a:rPr>
              <a:t>to do one task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only.</a:t>
            </a:r>
            <a:endParaRPr sz="2800">
              <a:latin typeface="Times New Roman"/>
              <a:cs typeface="Times New Roman"/>
            </a:endParaRPr>
          </a:p>
          <a:p>
            <a:pPr marL="369570" marR="10160" indent="-345440">
              <a:spcBef>
                <a:spcPts val="670"/>
              </a:spcBef>
              <a:buFont typeface="Arial"/>
              <a:buChar char="•"/>
              <a:tabLst>
                <a:tab pos="370840" algn="l"/>
              </a:tabLst>
            </a:pPr>
            <a:r>
              <a:rPr sz="2800" dirty="0">
                <a:latin typeface="Times New Roman"/>
                <a:cs typeface="Times New Roman"/>
              </a:rPr>
              <a:t>In an </a:t>
            </a:r>
            <a:r>
              <a:rPr sz="2800" spc="-10" dirty="0">
                <a:latin typeface="Times New Roman"/>
                <a:cs typeface="Times New Roman"/>
              </a:rPr>
              <a:t>embedded system, </a:t>
            </a:r>
            <a:r>
              <a:rPr sz="2800" dirty="0">
                <a:latin typeface="Times New Roman"/>
                <a:cs typeface="Times New Roman"/>
              </a:rPr>
              <a:t>there is only one </a:t>
            </a:r>
            <a:r>
              <a:rPr sz="2800" spc="-10" dirty="0">
                <a:latin typeface="Times New Roman"/>
                <a:cs typeface="Times New Roman"/>
              </a:rPr>
              <a:t>application  </a:t>
            </a:r>
            <a:r>
              <a:rPr sz="2800" dirty="0">
                <a:latin typeface="Times New Roman"/>
                <a:cs typeface="Times New Roman"/>
              </a:rPr>
              <a:t>software that is </a:t>
            </a:r>
            <a:r>
              <a:rPr sz="2800" spc="-10" dirty="0">
                <a:latin typeface="Times New Roman"/>
                <a:cs typeface="Times New Roman"/>
              </a:rPr>
              <a:t>typically </a:t>
            </a:r>
            <a:r>
              <a:rPr sz="2800" dirty="0">
                <a:latin typeface="Times New Roman"/>
                <a:cs typeface="Times New Roman"/>
              </a:rPr>
              <a:t>burned into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ROM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685" y="384611"/>
            <a:ext cx="18620630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1016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Embedded</a:t>
            </a:r>
            <a:r>
              <a:rPr spc="-110" dirty="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4143248" y="5438774"/>
            <a:ext cx="1025524" cy="9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619247" y="4238030"/>
            <a:ext cx="1289050" cy="106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6505447" y="5286375"/>
            <a:ext cx="1077898" cy="1077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5334000" y="4191076"/>
            <a:ext cx="1249348" cy="1249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8186673" y="4456742"/>
            <a:ext cx="1471202" cy="1380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9944100" y="6415632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0969" y="1325714"/>
            <a:ext cx="18620630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1016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Embedded</a:t>
            </a:r>
            <a:r>
              <a:rPr spc="-1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50" y="2559100"/>
            <a:ext cx="2631440" cy="1197764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70"/>
              </a:spcBef>
            </a:pPr>
            <a:endParaRPr sz="2100">
              <a:latin typeface="Times New Roman"/>
              <a:cs typeface="Times New Roman"/>
            </a:endParaRPr>
          </a:p>
          <a:p>
            <a:pPr marL="1085850" marR="464820" indent="-607060"/>
            <a:r>
              <a:rPr b="1" spc="10" dirty="0">
                <a:latin typeface="Arial"/>
                <a:cs typeface="Arial"/>
              </a:rPr>
              <a:t>M</a:t>
            </a:r>
            <a:r>
              <a:rPr b="1" spc="-10" dirty="0">
                <a:latin typeface="Arial"/>
                <a:cs typeface="Arial"/>
              </a:rPr>
              <a:t>icroc</a:t>
            </a:r>
            <a:r>
              <a:rPr b="1" dirty="0">
                <a:latin typeface="Arial"/>
                <a:cs typeface="Arial"/>
              </a:rPr>
              <a:t>ontroll</a:t>
            </a:r>
            <a:r>
              <a:rPr b="1" spc="-10" dirty="0">
                <a:latin typeface="Arial"/>
                <a:cs typeface="Arial"/>
              </a:rPr>
              <a:t>er  (uC)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2203450"/>
            <a:ext cx="1168400" cy="318036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b="1" spc="-10" dirty="0">
                <a:latin typeface="Arial"/>
                <a:cs typeface="Arial"/>
              </a:rPr>
              <a:t>sensor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3950" y="1828800"/>
            <a:ext cx="457200" cy="2997200"/>
          </a:xfrm>
          <a:custGeom>
            <a:avLst/>
            <a:gdLst/>
            <a:ahLst/>
            <a:cxnLst/>
            <a:rect l="l" t="t" r="r" b="b"/>
            <a:pathLst>
              <a:path w="228600" h="1498600">
                <a:moveTo>
                  <a:pt x="0" y="1498600"/>
                </a:moveTo>
                <a:lnTo>
                  <a:pt x="228600" y="1498600"/>
                </a:lnTo>
                <a:lnTo>
                  <a:pt x="228600" y="0"/>
                </a:lnTo>
                <a:lnTo>
                  <a:pt x="0" y="0"/>
                </a:lnTo>
                <a:lnTo>
                  <a:pt x="0" y="149860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810440" y="1895349"/>
            <a:ext cx="276999" cy="2264410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25400">
              <a:spcBef>
                <a:spcPts val="30"/>
              </a:spcBef>
            </a:pPr>
            <a:r>
              <a:rPr b="1" spc="-10" dirty="0">
                <a:latin typeface="Arial"/>
                <a:cs typeface="Arial"/>
              </a:rPr>
              <a:t>Sensor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conditioning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0255" y="2053337"/>
            <a:ext cx="458470" cy="2599690"/>
          </a:xfrm>
          <a:custGeom>
            <a:avLst/>
            <a:gdLst/>
            <a:ahLst/>
            <a:cxnLst/>
            <a:rect l="l" t="t" r="r" b="b"/>
            <a:pathLst>
              <a:path w="229235" h="1299845">
                <a:moveTo>
                  <a:pt x="0" y="1299717"/>
                </a:moveTo>
                <a:lnTo>
                  <a:pt x="229082" y="1299717"/>
                </a:lnTo>
                <a:lnTo>
                  <a:pt x="229082" y="0"/>
                </a:lnTo>
                <a:lnTo>
                  <a:pt x="0" y="0"/>
                </a:lnTo>
                <a:lnTo>
                  <a:pt x="0" y="12997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038524" y="2119884"/>
            <a:ext cx="276999" cy="1948180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25400">
              <a:spcBef>
                <a:spcPts val="30"/>
              </a:spcBef>
            </a:pPr>
            <a:r>
              <a:rPr b="1" spc="-10" dirty="0">
                <a:latin typeface="Arial"/>
                <a:cs typeface="Arial"/>
              </a:rPr>
              <a:t>Output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interfaces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9622" y="2432050"/>
            <a:ext cx="1513840" cy="318036"/>
          </a:xfrm>
          <a:prstGeom prst="rect">
            <a:avLst/>
          </a:prstGeom>
          <a:solidFill>
            <a:srgbClr val="CCC1DA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710">
              <a:spcBef>
                <a:spcPts val="320"/>
              </a:spcBef>
            </a:pPr>
            <a:r>
              <a:rPr b="1" dirty="0">
                <a:latin typeface="Arial"/>
                <a:cs typeface="Arial"/>
              </a:rPr>
              <a:t>actuator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9623" y="3565601"/>
            <a:ext cx="1438910" cy="316753"/>
          </a:xfrm>
          <a:prstGeom prst="rect">
            <a:avLst/>
          </a:prstGeom>
          <a:solidFill>
            <a:srgbClr val="CCC1DA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spcBef>
                <a:spcPts val="310"/>
              </a:spcBef>
            </a:pPr>
            <a:r>
              <a:rPr b="1" dirty="0">
                <a:latin typeface="Arial"/>
                <a:cs typeface="Arial"/>
              </a:rPr>
              <a:t>indicator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4030" y="2410715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1897" y="0"/>
                </a:moveTo>
                <a:lnTo>
                  <a:pt x="191897" y="85725"/>
                </a:lnTo>
                <a:lnTo>
                  <a:pt x="248962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9131" y="28575"/>
                </a:lnTo>
                <a:lnTo>
                  <a:pt x="191897" y="0"/>
                </a:lnTo>
                <a:close/>
              </a:path>
              <a:path w="278130" h="85725">
                <a:moveTo>
                  <a:pt x="19189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1897" y="57150"/>
                </a:lnTo>
                <a:lnTo>
                  <a:pt x="191897" y="28575"/>
                </a:lnTo>
                <a:close/>
              </a:path>
              <a:path w="278130" h="85725">
                <a:moveTo>
                  <a:pt x="249131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8962" y="57150"/>
                </a:lnTo>
                <a:lnTo>
                  <a:pt x="277622" y="42799"/>
                </a:lnTo>
                <a:lnTo>
                  <a:pt x="249131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3029966" y="3369565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2024" y="0"/>
                </a:moveTo>
                <a:lnTo>
                  <a:pt x="192024" y="85725"/>
                </a:lnTo>
                <a:lnTo>
                  <a:pt x="249258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9089" y="28575"/>
                </a:lnTo>
                <a:lnTo>
                  <a:pt x="192024" y="0"/>
                </a:lnTo>
                <a:close/>
              </a:path>
              <a:path w="278130" h="85725">
                <a:moveTo>
                  <a:pt x="1920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2024" y="57150"/>
                </a:lnTo>
                <a:lnTo>
                  <a:pt x="192024" y="28575"/>
                </a:lnTo>
                <a:close/>
              </a:path>
              <a:path w="278130" h="85725">
                <a:moveTo>
                  <a:pt x="249089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9258" y="57150"/>
                </a:lnTo>
                <a:lnTo>
                  <a:pt x="277749" y="42925"/>
                </a:lnTo>
                <a:lnTo>
                  <a:pt x="249089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3026154" y="4328669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1897" y="0"/>
                </a:moveTo>
                <a:lnTo>
                  <a:pt x="191897" y="85725"/>
                </a:lnTo>
                <a:lnTo>
                  <a:pt x="249131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8962" y="28575"/>
                </a:lnTo>
                <a:lnTo>
                  <a:pt x="191897" y="0"/>
                </a:lnTo>
                <a:close/>
              </a:path>
              <a:path w="278130" h="85725">
                <a:moveTo>
                  <a:pt x="19189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1897" y="57150"/>
                </a:lnTo>
                <a:lnTo>
                  <a:pt x="191897" y="28575"/>
                </a:lnTo>
                <a:close/>
              </a:path>
              <a:path w="278130" h="85725">
                <a:moveTo>
                  <a:pt x="248962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9131" y="57150"/>
                </a:lnTo>
                <a:lnTo>
                  <a:pt x="277622" y="42925"/>
                </a:lnTo>
                <a:lnTo>
                  <a:pt x="248962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4" name="object 14"/>
          <p:cNvSpPr/>
          <p:nvPr/>
        </p:nvSpPr>
        <p:spPr>
          <a:xfrm>
            <a:off x="4186172" y="2641093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1896" y="0"/>
                </a:moveTo>
                <a:lnTo>
                  <a:pt x="191896" y="85725"/>
                </a:lnTo>
                <a:lnTo>
                  <a:pt x="248962" y="57150"/>
                </a:lnTo>
                <a:lnTo>
                  <a:pt x="206120" y="57150"/>
                </a:lnTo>
                <a:lnTo>
                  <a:pt x="206120" y="28575"/>
                </a:lnTo>
                <a:lnTo>
                  <a:pt x="249131" y="28575"/>
                </a:lnTo>
                <a:lnTo>
                  <a:pt x="191896" y="0"/>
                </a:lnTo>
                <a:close/>
              </a:path>
              <a:path w="278130" h="85725">
                <a:moveTo>
                  <a:pt x="19189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1896" y="57150"/>
                </a:lnTo>
                <a:lnTo>
                  <a:pt x="191896" y="28575"/>
                </a:lnTo>
                <a:close/>
              </a:path>
              <a:path w="278130" h="85725">
                <a:moveTo>
                  <a:pt x="249131" y="28575"/>
                </a:moveTo>
                <a:lnTo>
                  <a:pt x="206120" y="28575"/>
                </a:lnTo>
                <a:lnTo>
                  <a:pt x="206120" y="57150"/>
                </a:lnTo>
                <a:lnTo>
                  <a:pt x="248962" y="57150"/>
                </a:lnTo>
                <a:lnTo>
                  <a:pt x="277621" y="42799"/>
                </a:lnTo>
                <a:lnTo>
                  <a:pt x="249131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5" name="object 15"/>
          <p:cNvSpPr/>
          <p:nvPr/>
        </p:nvSpPr>
        <p:spPr>
          <a:xfrm>
            <a:off x="4182110" y="3344165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1896" y="0"/>
                </a:moveTo>
                <a:lnTo>
                  <a:pt x="191896" y="85725"/>
                </a:lnTo>
                <a:lnTo>
                  <a:pt x="248962" y="57150"/>
                </a:lnTo>
                <a:lnTo>
                  <a:pt x="206247" y="57150"/>
                </a:lnTo>
                <a:lnTo>
                  <a:pt x="206247" y="28575"/>
                </a:lnTo>
                <a:lnTo>
                  <a:pt x="249131" y="28575"/>
                </a:lnTo>
                <a:lnTo>
                  <a:pt x="191896" y="0"/>
                </a:lnTo>
                <a:close/>
              </a:path>
              <a:path w="278130" h="85725">
                <a:moveTo>
                  <a:pt x="19189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1896" y="57150"/>
                </a:lnTo>
                <a:lnTo>
                  <a:pt x="191896" y="28575"/>
                </a:lnTo>
                <a:close/>
              </a:path>
              <a:path w="278130" h="85725">
                <a:moveTo>
                  <a:pt x="249131" y="28575"/>
                </a:moveTo>
                <a:lnTo>
                  <a:pt x="206247" y="28575"/>
                </a:lnTo>
                <a:lnTo>
                  <a:pt x="206247" y="57150"/>
                </a:lnTo>
                <a:lnTo>
                  <a:pt x="248962" y="57150"/>
                </a:lnTo>
                <a:lnTo>
                  <a:pt x="277621" y="42799"/>
                </a:lnTo>
                <a:lnTo>
                  <a:pt x="249131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4219448" y="4045205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2024" y="0"/>
                </a:moveTo>
                <a:lnTo>
                  <a:pt x="192024" y="85725"/>
                </a:lnTo>
                <a:lnTo>
                  <a:pt x="249089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9258" y="28575"/>
                </a:lnTo>
                <a:lnTo>
                  <a:pt x="192024" y="0"/>
                </a:lnTo>
                <a:close/>
              </a:path>
              <a:path w="278130" h="85725">
                <a:moveTo>
                  <a:pt x="1920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2024" y="57150"/>
                </a:lnTo>
                <a:lnTo>
                  <a:pt x="192024" y="28575"/>
                </a:lnTo>
                <a:close/>
              </a:path>
              <a:path w="278130" h="85725">
                <a:moveTo>
                  <a:pt x="249258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9089" y="57150"/>
                </a:lnTo>
                <a:lnTo>
                  <a:pt x="277749" y="42799"/>
                </a:lnTo>
                <a:lnTo>
                  <a:pt x="249258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7" name="object 17"/>
          <p:cNvSpPr/>
          <p:nvPr/>
        </p:nvSpPr>
        <p:spPr>
          <a:xfrm>
            <a:off x="7348728" y="3064511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2024" y="0"/>
                </a:moveTo>
                <a:lnTo>
                  <a:pt x="192024" y="85725"/>
                </a:lnTo>
                <a:lnTo>
                  <a:pt x="249089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9258" y="28575"/>
                </a:lnTo>
                <a:lnTo>
                  <a:pt x="192024" y="0"/>
                </a:lnTo>
                <a:close/>
              </a:path>
              <a:path w="278130" h="85725">
                <a:moveTo>
                  <a:pt x="1920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2024" y="57150"/>
                </a:lnTo>
                <a:lnTo>
                  <a:pt x="192024" y="28575"/>
                </a:lnTo>
                <a:close/>
              </a:path>
              <a:path w="278130" h="85725">
                <a:moveTo>
                  <a:pt x="249258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9089" y="57150"/>
                </a:lnTo>
                <a:lnTo>
                  <a:pt x="277749" y="42799"/>
                </a:lnTo>
                <a:lnTo>
                  <a:pt x="249258" y="28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8" name="object 18"/>
          <p:cNvSpPr/>
          <p:nvPr/>
        </p:nvSpPr>
        <p:spPr>
          <a:xfrm>
            <a:off x="7344916" y="3767583"/>
            <a:ext cx="556260" cy="171450"/>
          </a:xfrm>
          <a:custGeom>
            <a:avLst/>
            <a:gdLst/>
            <a:ahLst/>
            <a:cxnLst/>
            <a:rect l="l" t="t" r="r" b="b"/>
            <a:pathLst>
              <a:path w="278130" h="85725">
                <a:moveTo>
                  <a:pt x="191896" y="0"/>
                </a:moveTo>
                <a:lnTo>
                  <a:pt x="191896" y="85725"/>
                </a:lnTo>
                <a:lnTo>
                  <a:pt x="248962" y="57150"/>
                </a:lnTo>
                <a:lnTo>
                  <a:pt x="206248" y="57150"/>
                </a:lnTo>
                <a:lnTo>
                  <a:pt x="206248" y="28575"/>
                </a:lnTo>
                <a:lnTo>
                  <a:pt x="249131" y="28575"/>
                </a:lnTo>
                <a:lnTo>
                  <a:pt x="191896" y="0"/>
                </a:lnTo>
                <a:close/>
              </a:path>
              <a:path w="278130" h="85725">
                <a:moveTo>
                  <a:pt x="19189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1896" y="57150"/>
                </a:lnTo>
                <a:lnTo>
                  <a:pt x="191896" y="28575"/>
                </a:lnTo>
                <a:close/>
              </a:path>
              <a:path w="278130" h="85725">
                <a:moveTo>
                  <a:pt x="249131" y="28575"/>
                </a:moveTo>
                <a:lnTo>
                  <a:pt x="206248" y="28575"/>
                </a:lnTo>
                <a:lnTo>
                  <a:pt x="206248" y="57150"/>
                </a:lnTo>
                <a:lnTo>
                  <a:pt x="248962" y="57150"/>
                </a:lnTo>
                <a:lnTo>
                  <a:pt x="277621" y="42799"/>
                </a:lnTo>
                <a:lnTo>
                  <a:pt x="249131" y="28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9" name="object 19"/>
          <p:cNvSpPr/>
          <p:nvPr/>
        </p:nvSpPr>
        <p:spPr>
          <a:xfrm>
            <a:off x="8362951" y="3763519"/>
            <a:ext cx="514350" cy="171450"/>
          </a:xfrm>
          <a:custGeom>
            <a:avLst/>
            <a:gdLst/>
            <a:ahLst/>
            <a:cxnLst/>
            <a:rect l="l" t="t" r="r" b="b"/>
            <a:pathLst>
              <a:path w="257175" h="85725">
                <a:moveTo>
                  <a:pt x="171323" y="0"/>
                </a:moveTo>
                <a:lnTo>
                  <a:pt x="171323" y="85725"/>
                </a:lnTo>
                <a:lnTo>
                  <a:pt x="228557" y="57150"/>
                </a:lnTo>
                <a:lnTo>
                  <a:pt x="185547" y="57150"/>
                </a:lnTo>
                <a:lnTo>
                  <a:pt x="185547" y="28575"/>
                </a:lnTo>
                <a:lnTo>
                  <a:pt x="228388" y="28575"/>
                </a:lnTo>
                <a:lnTo>
                  <a:pt x="171323" y="0"/>
                </a:lnTo>
                <a:close/>
              </a:path>
              <a:path w="257175" h="85725">
                <a:moveTo>
                  <a:pt x="17132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1323" y="57150"/>
                </a:lnTo>
                <a:lnTo>
                  <a:pt x="171323" y="28575"/>
                </a:lnTo>
                <a:close/>
              </a:path>
              <a:path w="257175" h="85725">
                <a:moveTo>
                  <a:pt x="228388" y="28575"/>
                </a:moveTo>
                <a:lnTo>
                  <a:pt x="185547" y="28575"/>
                </a:lnTo>
                <a:lnTo>
                  <a:pt x="185547" y="57150"/>
                </a:lnTo>
                <a:lnTo>
                  <a:pt x="228557" y="57150"/>
                </a:lnTo>
                <a:lnTo>
                  <a:pt x="257048" y="42925"/>
                </a:lnTo>
                <a:lnTo>
                  <a:pt x="228388" y="28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0" name="object 20"/>
          <p:cNvSpPr/>
          <p:nvPr/>
        </p:nvSpPr>
        <p:spPr>
          <a:xfrm>
            <a:off x="8362951" y="2629155"/>
            <a:ext cx="514350" cy="171450"/>
          </a:xfrm>
          <a:custGeom>
            <a:avLst/>
            <a:gdLst/>
            <a:ahLst/>
            <a:cxnLst/>
            <a:rect l="l" t="t" r="r" b="b"/>
            <a:pathLst>
              <a:path w="257175" h="85725">
                <a:moveTo>
                  <a:pt x="171323" y="0"/>
                </a:moveTo>
                <a:lnTo>
                  <a:pt x="171323" y="85725"/>
                </a:lnTo>
                <a:lnTo>
                  <a:pt x="228557" y="57150"/>
                </a:lnTo>
                <a:lnTo>
                  <a:pt x="185547" y="57150"/>
                </a:lnTo>
                <a:lnTo>
                  <a:pt x="185547" y="28575"/>
                </a:lnTo>
                <a:lnTo>
                  <a:pt x="228388" y="28575"/>
                </a:lnTo>
                <a:lnTo>
                  <a:pt x="171323" y="0"/>
                </a:lnTo>
                <a:close/>
              </a:path>
              <a:path w="257175" h="85725">
                <a:moveTo>
                  <a:pt x="17132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1323" y="57150"/>
                </a:lnTo>
                <a:lnTo>
                  <a:pt x="171323" y="28575"/>
                </a:lnTo>
                <a:close/>
              </a:path>
              <a:path w="257175" h="85725">
                <a:moveTo>
                  <a:pt x="228388" y="28575"/>
                </a:moveTo>
                <a:lnTo>
                  <a:pt x="185547" y="28575"/>
                </a:lnTo>
                <a:lnTo>
                  <a:pt x="185547" y="57150"/>
                </a:lnTo>
                <a:lnTo>
                  <a:pt x="228557" y="57150"/>
                </a:lnTo>
                <a:lnTo>
                  <a:pt x="257048" y="42925"/>
                </a:lnTo>
                <a:lnTo>
                  <a:pt x="228388" y="28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1" name="object 21"/>
          <p:cNvSpPr txBox="1"/>
          <p:nvPr/>
        </p:nvSpPr>
        <p:spPr>
          <a:xfrm>
            <a:off x="1828800" y="3187648"/>
            <a:ext cx="1168400" cy="318036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b="1" spc="-10" dirty="0">
                <a:latin typeface="Arial"/>
                <a:cs typeface="Arial"/>
              </a:rPr>
              <a:t>sensor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8800" y="4227525"/>
            <a:ext cx="1168400" cy="316753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spcBef>
                <a:spcPts val="310"/>
              </a:spcBef>
            </a:pPr>
            <a:r>
              <a:rPr b="1" spc="-10" dirty="0">
                <a:latin typeface="Arial"/>
                <a:cs typeface="Arial"/>
              </a:rPr>
              <a:t>sensor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44100" y="6414516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2864" y="4595876"/>
            <a:ext cx="2839720" cy="104131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2053588" algn="l"/>
              </a:tabLst>
            </a:pPr>
            <a:r>
              <a:rPr sz="6600" dirty="0">
                <a:latin typeface="Symbol"/>
                <a:cs typeface="Symbol"/>
              </a:rPr>
              <a:t>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dirty="0">
                <a:latin typeface="Symbol"/>
                <a:cs typeface="Symbol"/>
              </a:rPr>
              <a:t></a:t>
            </a:r>
            <a:r>
              <a:rPr sz="6600" spc="-260" dirty="0">
                <a:latin typeface="Times New Roman"/>
                <a:cs typeface="Times New Roman"/>
              </a:rPr>
              <a:t> </a:t>
            </a:r>
            <a:r>
              <a:rPr sz="6600" dirty="0">
                <a:latin typeface="Symbol"/>
                <a:cs typeface="Symbol"/>
              </a:rPr>
              <a:t></a:t>
            </a:r>
            <a:endParaRPr sz="6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8316" y="5092192"/>
            <a:ext cx="152400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(Number)r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484" y="5095241"/>
            <a:ext cx="18542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b="1"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1220" y="4951477"/>
            <a:ext cx="2992120" cy="77841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  <a:tabLst>
                <a:tab pos="2522220" algn="l"/>
              </a:tabLst>
            </a:pPr>
            <a:r>
              <a:rPr sz="4900" spc="-10" dirty="0">
                <a:latin typeface="Symbol"/>
                <a:cs typeface="Symbol"/>
              </a:rPr>
              <a:t></a:t>
            </a:r>
            <a:r>
              <a:rPr sz="4900" spc="-10" dirty="0">
                <a:latin typeface="Times New Roman"/>
                <a:cs typeface="Times New Roman"/>
              </a:rPr>
              <a:t>	</a:t>
            </a:r>
            <a:r>
              <a:rPr sz="4900" spc="-10" dirty="0">
                <a:latin typeface="Symbol"/>
                <a:cs typeface="Symbol"/>
              </a:rPr>
              <a:t></a:t>
            </a:r>
            <a:endParaRPr sz="4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276" y="5057394"/>
            <a:ext cx="289560" cy="54886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400" dirty="0">
                <a:latin typeface="Symbol"/>
                <a:cs typeface="Symbol"/>
              </a:rPr>
              <a:t>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5333" y="4492245"/>
            <a:ext cx="233678" cy="104131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9900" spc="-3178" baseline="-6734" dirty="0">
                <a:latin typeface="Symbol"/>
                <a:cs typeface="Symbol"/>
              </a:rPr>
              <a:t></a:t>
            </a:r>
            <a:r>
              <a:rPr sz="2000" b="1" spc="-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0950" y="5076851"/>
            <a:ext cx="121920" cy="33214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000" b="1" spc="-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654" y="5609845"/>
            <a:ext cx="3286760" cy="33214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  <a:tabLst>
                <a:tab pos="2522220" algn="l"/>
              </a:tabLst>
            </a:pPr>
            <a:r>
              <a:rPr sz="2000" b="1" i="1" spc="-10" dirty="0">
                <a:latin typeface="Arial"/>
                <a:cs typeface="Arial"/>
              </a:rPr>
              <a:t>i </a:t>
            </a:r>
            <a:r>
              <a:rPr sz="2000" b="1" spc="-10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0	</a:t>
            </a:r>
            <a:r>
              <a:rPr sz="2000" b="1" spc="-10" dirty="0">
                <a:latin typeface="Arial"/>
                <a:cs typeface="Arial"/>
              </a:rPr>
              <a:t>j =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7846" y="5100066"/>
            <a:ext cx="3630928" cy="54886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1600">
              <a:spcBef>
                <a:spcPts val="200"/>
              </a:spcBef>
              <a:tabLst>
                <a:tab pos="753110" algn="l"/>
                <a:tab pos="2683510" algn="l"/>
                <a:tab pos="3359150" algn="l"/>
              </a:tabLst>
            </a:pPr>
            <a:r>
              <a:rPr sz="3400" b="1" i="1" spc="-110" dirty="0">
                <a:latin typeface="Arial"/>
                <a:cs typeface="Arial"/>
              </a:rPr>
              <a:t>A</a:t>
            </a:r>
            <a:r>
              <a:rPr sz="3000" b="1" spc="-164" baseline="-13888" dirty="0">
                <a:latin typeface="Arial"/>
                <a:cs typeface="Arial"/>
              </a:rPr>
              <a:t>i	</a:t>
            </a:r>
            <a:r>
              <a:rPr sz="3400" b="1" i="1" dirty="0">
                <a:latin typeface="Arial"/>
                <a:cs typeface="Arial"/>
              </a:rPr>
              <a:t>r	</a:t>
            </a:r>
            <a:r>
              <a:rPr sz="3400" b="1" i="1" spc="-180" dirty="0">
                <a:latin typeface="Arial"/>
                <a:cs typeface="Arial"/>
              </a:rPr>
              <a:t>A</a:t>
            </a:r>
            <a:r>
              <a:rPr sz="3000" b="1" spc="-270" baseline="-13888" dirty="0">
                <a:latin typeface="Arial"/>
                <a:cs typeface="Arial"/>
              </a:rPr>
              <a:t>j	</a:t>
            </a:r>
            <a:r>
              <a:rPr sz="3400" b="1" i="1" dirty="0">
                <a:latin typeface="Arial"/>
                <a:cs typeface="Arial"/>
              </a:rPr>
              <a:t>r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9572" y="54150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7" y="0"/>
                </a:moveTo>
                <a:lnTo>
                  <a:pt x="4825" y="0"/>
                </a:lnTo>
                <a:lnTo>
                  <a:pt x="0" y="4825"/>
                </a:lnTo>
                <a:lnTo>
                  <a:pt x="0" y="16637"/>
                </a:lnTo>
                <a:lnTo>
                  <a:pt x="4825" y="21462"/>
                </a:lnTo>
                <a:lnTo>
                  <a:pt x="16637" y="21462"/>
                </a:lnTo>
                <a:lnTo>
                  <a:pt x="21462" y="16637"/>
                </a:lnTo>
                <a:lnTo>
                  <a:pt x="21462" y="4825"/>
                </a:lnTo>
                <a:lnTo>
                  <a:pt x="16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8542272" y="5391150"/>
            <a:ext cx="43180" cy="4318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7" y="0"/>
                </a:moveTo>
                <a:lnTo>
                  <a:pt x="4825" y="0"/>
                </a:lnTo>
                <a:lnTo>
                  <a:pt x="0" y="4825"/>
                </a:lnTo>
                <a:lnTo>
                  <a:pt x="0" y="16637"/>
                </a:lnTo>
                <a:lnTo>
                  <a:pt x="4825" y="21462"/>
                </a:lnTo>
                <a:lnTo>
                  <a:pt x="16637" y="21462"/>
                </a:lnTo>
                <a:lnTo>
                  <a:pt x="21462" y="16637"/>
                </a:lnTo>
                <a:lnTo>
                  <a:pt x="21462" y="4825"/>
                </a:lnTo>
                <a:lnTo>
                  <a:pt x="16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4771644" y="4816095"/>
            <a:ext cx="929640" cy="33214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000" b="1" spc="-10" dirty="0">
                <a:latin typeface="Arial"/>
                <a:cs typeface="Arial"/>
              </a:rPr>
              <a:t>i = n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2846" y="4768596"/>
            <a:ext cx="703580" cy="33214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000" b="1" spc="-10" dirty="0">
                <a:latin typeface="Arial"/>
                <a:cs typeface="Arial"/>
              </a:rPr>
              <a:t>j =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1003" y="218946"/>
            <a:ext cx="7769858" cy="440633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74700">
              <a:spcBef>
                <a:spcPts val="200"/>
              </a:spcBef>
            </a:pPr>
            <a:r>
              <a:rPr sz="36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Representation </a:t>
            </a:r>
            <a:r>
              <a:rPr sz="3600" b="1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36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Number</a:t>
            </a:r>
            <a:r>
              <a:rPr sz="36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AF50"/>
                </a:solidFill>
                <a:latin typeface="Times New Roman"/>
                <a:cs typeface="Times New Roman"/>
              </a:rPr>
              <a:t>Systems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445770" indent="-345440">
              <a:spcBef>
                <a:spcPts val="3470"/>
              </a:spcBef>
              <a:buFont typeface="Arial"/>
              <a:buChar char="•"/>
              <a:tabLst>
                <a:tab pos="447040" algn="l"/>
              </a:tabLst>
            </a:pPr>
            <a:r>
              <a:rPr sz="2800" dirty="0">
                <a:latin typeface="Times New Roman"/>
                <a:cs typeface="Times New Roman"/>
              </a:rPr>
              <a:t>Positive radix, </a:t>
            </a:r>
            <a:r>
              <a:rPr sz="2800" spc="-10" dirty="0">
                <a:latin typeface="Times New Roman"/>
                <a:cs typeface="Times New Roman"/>
              </a:rPr>
              <a:t>positional number</a:t>
            </a:r>
            <a:r>
              <a:rPr sz="2800" spc="-228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445770" marR="86360" indent="-345440">
              <a:spcBef>
                <a:spcPts val="680"/>
              </a:spcBef>
              <a:buFont typeface="Arial"/>
              <a:buChar char="•"/>
              <a:tabLst>
                <a:tab pos="44704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number with </a:t>
            </a:r>
            <a:r>
              <a:rPr sz="2800" i="1" spc="10" dirty="0">
                <a:latin typeface="Times New Roman"/>
                <a:cs typeface="Times New Roman"/>
              </a:rPr>
              <a:t>radix </a:t>
            </a:r>
            <a:r>
              <a:rPr sz="2800" b="1" i="1" dirty="0">
                <a:latin typeface="Times New Roman"/>
                <a:cs typeface="Times New Roman"/>
              </a:rPr>
              <a:t>r </a:t>
            </a:r>
            <a:r>
              <a:rPr sz="2800" dirty="0">
                <a:latin typeface="Times New Roman"/>
                <a:cs typeface="Times New Roman"/>
              </a:rPr>
              <a:t>is represented by a string</a:t>
            </a:r>
            <a:r>
              <a:rPr sz="2800" spc="-50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digits:</a:t>
            </a:r>
            <a:endParaRPr sz="2800">
              <a:latin typeface="Times New Roman"/>
              <a:cs typeface="Times New Roman"/>
            </a:endParaRPr>
          </a:p>
          <a:p>
            <a:pPr marL="890268">
              <a:lnSpc>
                <a:spcPts val="3020"/>
              </a:lnSpc>
              <a:spcBef>
                <a:spcPts val="670"/>
              </a:spcBef>
            </a:pPr>
            <a:r>
              <a:rPr sz="4200" b="1" i="1" spc="14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b="1" spc="1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pc="20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b="1" spc="2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4200" b="1" i="1" spc="30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b="1" spc="2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pc="20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b="1" spc="30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4200" b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… </a:t>
            </a:r>
            <a:r>
              <a:rPr sz="4200" b="1" i="1" spc="14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b="1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4200" b="1" i="1" spc="14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b="1" spc="10" dirty="0">
                <a:solidFill>
                  <a:srgbClr val="0000FF"/>
                </a:solidFill>
                <a:latin typeface="Times New Roman"/>
                <a:cs typeface="Times New Roman"/>
              </a:rPr>
              <a:t>0 </a:t>
            </a:r>
            <a:r>
              <a:rPr sz="4200" b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4200" b="1" i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b="1" spc="30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4200" b="1" i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b="1" spc="30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4200" b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… </a:t>
            </a:r>
            <a:r>
              <a:rPr sz="4200" b="1" i="1" spc="14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pc="10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b="1" spc="60" dirty="0">
                <a:solidFill>
                  <a:srgbClr val="0000FF"/>
                </a:solidFill>
                <a:latin typeface="Times New Roman"/>
                <a:cs typeface="Times New Roman"/>
              </a:rPr>
              <a:t>m </a:t>
            </a:r>
            <a:r>
              <a:rPr b="1" spc="40" dirty="0">
                <a:solidFill>
                  <a:srgbClr val="0000FF"/>
                </a:solidFill>
                <a:latin typeface="Times New Roman"/>
                <a:cs typeface="Times New Roman"/>
              </a:rPr>
              <a:t>+ </a:t>
            </a:r>
            <a:r>
              <a:rPr b="1" spc="30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4200" b="1" i="1" baseline="13888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6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>
              <a:latin typeface="Times New Roman"/>
              <a:cs typeface="Times New Roman"/>
            </a:endParaRPr>
          </a:p>
          <a:p>
            <a:pPr marL="445770">
              <a:lnSpc>
                <a:spcPts val="3020"/>
              </a:lnSpc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b="1" dirty="0">
                <a:latin typeface="Times New Roman"/>
                <a:cs typeface="Times New Roman"/>
              </a:rPr>
              <a:t>0 &lt; </a:t>
            </a:r>
            <a:r>
              <a:rPr sz="2800" b="1" i="1" spc="10" dirty="0">
                <a:latin typeface="Times New Roman"/>
                <a:cs typeface="Times New Roman"/>
              </a:rPr>
              <a:t>A</a:t>
            </a:r>
            <a:r>
              <a:rPr sz="2700" b="1" spc="14" baseline="-21604" dirty="0">
                <a:latin typeface="Times New Roman"/>
                <a:cs typeface="Times New Roman"/>
              </a:rPr>
              <a:t>i </a:t>
            </a:r>
            <a:r>
              <a:rPr sz="2800" b="1" dirty="0">
                <a:latin typeface="Times New Roman"/>
                <a:cs typeface="Times New Roman"/>
              </a:rPr>
              <a:t>&lt; </a:t>
            </a:r>
            <a:r>
              <a:rPr sz="2800" b="1" i="1" dirty="0">
                <a:latin typeface="Times New Roman"/>
                <a:cs typeface="Times New Roman"/>
              </a:rPr>
              <a:t>r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b="1" dirty="0">
                <a:latin typeface="Times New Roman"/>
                <a:cs typeface="Times New Roman"/>
              </a:rPr>
              <a:t>.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i="1" dirty="0">
                <a:latin typeface="Times New Roman"/>
                <a:cs typeface="Times New Roman"/>
              </a:rPr>
              <a:t>radix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point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45770" indent="-345440">
              <a:spcBef>
                <a:spcPts val="670"/>
              </a:spcBef>
              <a:buFont typeface="Arial"/>
              <a:buChar char="•"/>
              <a:tabLst>
                <a:tab pos="4470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string of digits represents the power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44100" y="6415632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1143" y="5911596"/>
            <a:ext cx="5142230" cy="72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400" spc="-10" dirty="0">
                <a:latin typeface="Arial"/>
                <a:cs typeface="Arial"/>
              </a:rPr>
              <a:t>(Integer Portion) </a:t>
            </a:r>
            <a:r>
              <a:rPr sz="2700" baseline="15432" dirty="0">
                <a:latin typeface="Arial"/>
                <a:cs typeface="Arial"/>
              </a:rPr>
              <a:t>+ </a:t>
            </a:r>
            <a:r>
              <a:rPr sz="2400" spc="-10" dirty="0">
                <a:latin typeface="Arial"/>
                <a:cs typeface="Arial"/>
              </a:rPr>
              <a:t>(Fraction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Portion)</a:t>
            </a:r>
            <a:endParaRPr sz="2400" dirty="0">
              <a:latin typeface="Arial"/>
              <a:cs typeface="Arial"/>
            </a:endParaRPr>
          </a:p>
          <a:p>
            <a:pPr marL="1389380">
              <a:spcBef>
                <a:spcPts val="109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17713" y="1509713"/>
          <a:ext cx="8008618" cy="4754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General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8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Radix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(Base)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8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Digits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 =&gt; r -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 =&gt;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972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 =&gt;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5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6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6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6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Powers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6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Radix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60"/>
                        </a:lnSpc>
                      </a:pPr>
                      <a:r>
                        <a:rPr sz="2700" b="1" spc="-7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700" b="1" spc="-30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700" b="1" spc="-30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700" b="1" spc="-30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700" b="1" spc="-30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21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062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700" b="1" spc="-30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-5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0.00001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0312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670302" y="217933"/>
            <a:ext cx="69291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Representation </a:t>
            </a:r>
            <a:r>
              <a:rPr sz="3600" b="1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36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Number</a:t>
            </a:r>
            <a:r>
              <a:rPr sz="3600" b="1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AF50"/>
                </a:solidFill>
                <a:latin typeface="Times New Roman"/>
                <a:cs typeface="Times New Roman"/>
              </a:rPr>
              <a:t>Systems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4100" y="6414516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2A7-B67F-4E42-8469-39072F4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E945-D75E-4742-BA2E-DA9E08BC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8285" indent="-235585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SzPct val="108333"/>
              <a:buFont typeface="Wingdings"/>
              <a:buChar char=""/>
              <a:tabLst>
                <a:tab pos="248285" algn="l"/>
              </a:tabLst>
            </a:pPr>
            <a:r>
              <a:rPr lang="en-US" sz="2800" dirty="0" err="1">
                <a:solidFill>
                  <a:srgbClr val="252525"/>
                </a:solidFill>
                <a:latin typeface="Arial"/>
                <a:cs typeface="Arial"/>
              </a:rPr>
              <a:t>Tên</a:t>
            </a:r>
            <a:r>
              <a:rPr lang="en-US" sz="28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spc="-10" dirty="0" err="1">
                <a:solidFill>
                  <a:srgbClr val="252525"/>
                </a:solidFill>
                <a:latin typeface="Arial"/>
                <a:cs typeface="Arial"/>
              </a:rPr>
              <a:t>học</a:t>
            </a:r>
            <a:r>
              <a:rPr lang="en-US" sz="2800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spc="-10" dirty="0" err="1">
                <a:solidFill>
                  <a:srgbClr val="252525"/>
                </a:solidFill>
                <a:latin typeface="Arial"/>
                <a:cs typeface="Arial"/>
              </a:rPr>
              <a:t>phần</a:t>
            </a:r>
            <a:r>
              <a:rPr lang="en-US" sz="2800" spc="-10" dirty="0">
                <a:solidFill>
                  <a:srgbClr val="252525"/>
                </a:solidFill>
                <a:latin typeface="Arial"/>
                <a:cs typeface="Arial"/>
              </a:rPr>
              <a:t>: </a:t>
            </a:r>
            <a:r>
              <a:rPr lang="en-US" sz="2800" b="1" spc="-20" dirty="0">
                <a:solidFill>
                  <a:srgbClr val="252525"/>
                </a:solidFill>
                <a:latin typeface="Arial"/>
                <a:cs typeface="Arial"/>
              </a:rPr>
              <a:t>Vi </a:t>
            </a:r>
            <a:r>
              <a:rPr lang="en-US" sz="2800" b="1" dirty="0" err="1">
                <a:solidFill>
                  <a:srgbClr val="252525"/>
                </a:solidFill>
                <a:latin typeface="Arial"/>
                <a:cs typeface="Arial"/>
              </a:rPr>
              <a:t>điều</a:t>
            </a:r>
            <a:r>
              <a:rPr lang="en-US" sz="2800" b="1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b="1" spc="-5" dirty="0" err="1">
                <a:solidFill>
                  <a:srgbClr val="252525"/>
                </a:solidFill>
                <a:latin typeface="Arial"/>
                <a:cs typeface="Arial"/>
              </a:rPr>
              <a:t>khiển</a:t>
            </a:r>
            <a:endParaRPr lang="en-US" sz="2800" dirty="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108333"/>
              <a:buFont typeface="Wingdings"/>
              <a:buChar char=""/>
              <a:tabLst>
                <a:tab pos="248285" algn="l"/>
              </a:tabLst>
            </a:pPr>
            <a:r>
              <a:rPr lang="en-US" sz="2800" dirty="0" err="1">
                <a:solidFill>
                  <a:srgbClr val="252525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rgbClr val="252525"/>
                </a:solidFill>
                <a:latin typeface="Arial"/>
                <a:cs typeface="Arial"/>
              </a:rPr>
              <a:t>tín</a:t>
            </a:r>
            <a:r>
              <a:rPr lang="en-US" sz="28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spc="-5" dirty="0" err="1">
                <a:solidFill>
                  <a:srgbClr val="252525"/>
                </a:solidFill>
                <a:latin typeface="Arial"/>
                <a:cs typeface="Arial"/>
              </a:rPr>
              <a:t>chỉ</a:t>
            </a:r>
            <a:r>
              <a:rPr lang="en-US" sz="2800" spc="-5" dirty="0">
                <a:solidFill>
                  <a:srgbClr val="252525"/>
                </a:solidFill>
                <a:latin typeface="Arial"/>
                <a:cs typeface="Arial"/>
              </a:rPr>
              <a:t>: 02TC </a:t>
            </a:r>
            <a:r>
              <a:rPr lang="en-US" sz="2800" dirty="0">
                <a:solidFill>
                  <a:srgbClr val="252525"/>
                </a:solidFill>
                <a:latin typeface="Arial"/>
                <a:cs typeface="Arial"/>
              </a:rPr>
              <a:t>(</a:t>
            </a:r>
            <a:r>
              <a:rPr lang="en-US" sz="2800" dirty="0" err="1">
                <a:solidFill>
                  <a:srgbClr val="252525"/>
                </a:solidFill>
                <a:latin typeface="Arial"/>
                <a:cs typeface="Arial"/>
              </a:rPr>
              <a:t>Lí</a:t>
            </a:r>
            <a:r>
              <a:rPr lang="en-US" sz="28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spc="-10" dirty="0" err="1">
                <a:solidFill>
                  <a:srgbClr val="252525"/>
                </a:solidFill>
                <a:latin typeface="Arial"/>
                <a:cs typeface="Arial"/>
              </a:rPr>
              <a:t>thuyết</a:t>
            </a:r>
            <a:r>
              <a:rPr lang="en-US" sz="2800" spc="-10" dirty="0">
                <a:solidFill>
                  <a:srgbClr val="252525"/>
                </a:solidFill>
                <a:latin typeface="Arial"/>
                <a:cs typeface="Arial"/>
              </a:rPr>
              <a:t>)+1TC </a:t>
            </a:r>
            <a:r>
              <a:rPr lang="en-US" sz="2800" spc="-10" dirty="0" err="1">
                <a:solidFill>
                  <a:srgbClr val="252525"/>
                </a:solidFill>
                <a:latin typeface="Arial"/>
                <a:cs typeface="Arial"/>
              </a:rPr>
              <a:t>Thực</a:t>
            </a:r>
            <a:r>
              <a:rPr lang="en-US" sz="2800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800" spc="-10" dirty="0" err="1">
                <a:solidFill>
                  <a:srgbClr val="252525"/>
                </a:solidFill>
                <a:latin typeface="Arial"/>
                <a:cs typeface="Arial"/>
              </a:rPr>
              <a:t>hành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dirty="0">
                <a:hlinkClick r:id="rId2" action="ppaction://hlinkfile"/>
              </a:rPr>
              <a:t>Syllabus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5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405" y="2786632"/>
            <a:ext cx="1601470" cy="456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600" dirty="0">
                <a:latin typeface="Times New Roman"/>
                <a:cs typeface="Times New Roman"/>
              </a:rPr>
              <a:t>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407.625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7913" y="976312"/>
          <a:ext cx="7465054" cy="169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4x10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0x10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7x10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6x10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2x10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5x10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1548" y="282521"/>
            <a:ext cx="3507740" cy="457818"/>
          </a:xfrm>
          <a:prstGeom prst="rect">
            <a:avLst/>
          </a:prstGeom>
        </p:spPr>
        <p:txBody>
          <a:bodyPr vert="horz" wrap="square" lIns="0" tIns="2667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sz="2800" spc="-10" dirty="0"/>
              <a:t>Decimal </a:t>
            </a:r>
            <a:r>
              <a:rPr sz="2800" dirty="0"/>
              <a:t>(Radix r =</a:t>
            </a:r>
            <a:r>
              <a:rPr sz="2800" spc="-240" dirty="0"/>
              <a:t> </a:t>
            </a:r>
            <a:r>
              <a:rPr sz="2800" dirty="0"/>
              <a:t>10)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971549" y="2786632"/>
            <a:ext cx="5579110" cy="115672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87730">
              <a:spcBef>
                <a:spcPts val="200"/>
              </a:spcBef>
            </a:pPr>
            <a:r>
              <a:rPr sz="2800" b="1" dirty="0">
                <a:latin typeface="Times New Roman"/>
                <a:cs typeface="Times New Roman"/>
              </a:rPr>
              <a:t>400 + 0 + 7 + 0.6 + 0.02 +</a:t>
            </a:r>
            <a:r>
              <a:rPr sz="2800" b="1" spc="-2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0.005</a:t>
            </a:r>
            <a:endParaRPr sz="2800">
              <a:latin typeface="Times New Roman"/>
              <a:cs typeface="Times New Roman"/>
            </a:endParaRPr>
          </a:p>
          <a:p>
            <a:pPr marL="25400">
              <a:spcBef>
                <a:spcPts val="2050"/>
              </a:spcBef>
            </a:pP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Binary (Radix r =</a:t>
            </a:r>
            <a:r>
              <a:rPr sz="2800" b="1" spc="-1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47913" y="4024312"/>
          <a:ext cx="7465054" cy="169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2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20"/>
                        </a:lnSpc>
                      </a:pPr>
                      <a:r>
                        <a:rPr sz="3000" spc="7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20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1x2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63562" y="5835397"/>
            <a:ext cx="1330960" cy="456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499108" algn="l"/>
              </a:tabLst>
            </a:pPr>
            <a:r>
              <a:rPr sz="2800" b="1" dirty="0">
                <a:latin typeface="Times New Roman"/>
                <a:cs typeface="Times New Roman"/>
              </a:rPr>
              <a:t>=	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5.3</a:t>
            </a:r>
            <a:r>
              <a:rPr sz="280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4100" y="6415632"/>
            <a:ext cx="20320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749" y="5835396"/>
            <a:ext cx="6206490" cy="7950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7180">
              <a:spcBef>
                <a:spcPts val="200"/>
              </a:spcBef>
            </a:pPr>
            <a:r>
              <a:rPr sz="2800" b="1" spc="-20" dirty="0">
                <a:latin typeface="Times New Roman"/>
                <a:cs typeface="Times New Roman"/>
              </a:rPr>
              <a:t>101.011 </a:t>
            </a:r>
            <a:r>
              <a:rPr sz="2800" b="1" dirty="0">
                <a:latin typeface="Times New Roman"/>
                <a:cs typeface="Times New Roman"/>
              </a:rPr>
              <a:t>B = 4 + 0 + 1 + 0 + 0.25 +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0.125</a:t>
            </a:r>
            <a:endParaRPr sz="2800" dirty="0">
              <a:latin typeface="Times New Roman"/>
              <a:cs typeface="Times New Roman"/>
            </a:endParaRPr>
          </a:p>
          <a:p>
            <a:pPr marL="25400">
              <a:spcBef>
                <a:spcPts val="1210"/>
              </a:spcBef>
              <a:tabLst>
                <a:tab pos="3652520" algn="l"/>
              </a:tabLst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	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549" y="11128"/>
            <a:ext cx="5353050" cy="45653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z="2800" spc="-10" dirty="0"/>
              <a:t>Hexadecimal </a:t>
            </a:r>
            <a:r>
              <a:rPr sz="2800" dirty="0"/>
              <a:t>or Hex (Radix r =</a:t>
            </a:r>
            <a:r>
              <a:rPr sz="2800" spc="-340" dirty="0"/>
              <a:t> </a:t>
            </a:r>
            <a:r>
              <a:rPr sz="2800" dirty="0"/>
              <a:t>16)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3" y="595312"/>
          <a:ext cx="3934458" cy="341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Hexadecimal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0011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1751" y="595313"/>
          <a:ext cx="3934458" cy="341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Hexadecimal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63855" marR="354965" indent="1270" algn="just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  B  C  D  E 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1011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7913" y="4252913"/>
          <a:ext cx="7465054" cy="1692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15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15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15"/>
                        </a:lnSpc>
                      </a:pPr>
                      <a:r>
                        <a:rPr sz="3000" baseline="-1666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3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5x16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10x16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0x16</a:t>
                      </a:r>
                      <a:r>
                        <a:rPr sz="2000" spc="-7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4x16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13x16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1x16</a:t>
                      </a:r>
                      <a:r>
                        <a:rPr sz="2000" baseline="2564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000" baseline="25641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0.0508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0.0002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868867" y="6071870"/>
            <a:ext cx="1522730" cy="50552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570"/>
              </a:lnSpc>
              <a:spcBef>
                <a:spcPts val="200"/>
              </a:spcBef>
            </a:pP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430" dirty="0"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1440.301</a:t>
            </a:r>
            <a:endParaRPr sz="2400">
              <a:latin typeface="Times New Roman"/>
              <a:cs typeface="Times New Roman"/>
            </a:endParaRPr>
          </a:p>
          <a:p>
            <a:pPr marR="252728" algn="r">
              <a:lnSpc>
                <a:spcPts val="113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147" y="6071870"/>
            <a:ext cx="6871970" cy="50552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570"/>
              </a:lnSpc>
              <a:spcBef>
                <a:spcPts val="200"/>
              </a:spcBef>
            </a:pPr>
            <a:r>
              <a:rPr sz="2400" b="1" spc="-10" dirty="0">
                <a:latin typeface="Times New Roman"/>
                <a:cs typeface="Times New Roman"/>
              </a:rPr>
              <a:t>5A0.4D1 </a:t>
            </a:r>
            <a:r>
              <a:rPr sz="2400" b="1" dirty="0">
                <a:latin typeface="Times New Roman"/>
                <a:cs typeface="Times New Roman"/>
              </a:rPr>
              <a:t>H = 1280 + 160 + 0 + 0.25 + 0.0508 +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0.0002</a:t>
            </a:r>
            <a:endParaRPr sz="2400" dirty="0">
              <a:latin typeface="Times New Roman"/>
              <a:cs typeface="Times New Roman"/>
            </a:endParaRPr>
          </a:p>
          <a:p>
            <a:pPr marL="254000">
              <a:lnSpc>
                <a:spcPts val="1130"/>
              </a:lnSpc>
              <a:tabLst>
                <a:tab pos="3881120" algn="l"/>
              </a:tabLst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	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3966" y="167289"/>
            <a:ext cx="4346537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Obje</a:t>
            </a:r>
            <a:r>
              <a:rPr spc="10" dirty="0"/>
              <a:t>c</a:t>
            </a:r>
            <a:r>
              <a:rPr dirty="0"/>
              <a:t>tiv</a:t>
            </a:r>
            <a:r>
              <a:rPr spc="10" dirty="0"/>
              <a:t>e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5346" y="1369314"/>
            <a:ext cx="8072120" cy="374333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69570" marR="996950" indent="-345440">
              <a:spcBef>
                <a:spcPts val="210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20" dirty="0">
                <a:latin typeface="Calibri"/>
                <a:cs typeface="Calibri"/>
              </a:rPr>
              <a:t>Introduction </a:t>
            </a:r>
            <a:r>
              <a:rPr sz="2800" spc="-10" dirty="0">
                <a:latin typeface="Calibri"/>
                <a:cs typeface="Calibri"/>
              </a:rPr>
              <a:t>fundamentals and applications of  </a:t>
            </a:r>
            <a:r>
              <a:rPr sz="2800" spc="-20" dirty="0">
                <a:latin typeface="Calibri"/>
                <a:cs typeface="Calibri"/>
              </a:rPr>
              <a:t>microprocessors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microcomputers.</a:t>
            </a:r>
            <a:endParaRPr sz="2800" dirty="0">
              <a:latin typeface="Calibri"/>
              <a:cs typeface="Calibri"/>
            </a:endParaRPr>
          </a:p>
          <a:p>
            <a:pPr marL="369570" marR="182880" indent="-345440">
              <a:spcBef>
                <a:spcPts val="668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20" dirty="0">
                <a:latin typeface="Calibri"/>
                <a:cs typeface="Calibri"/>
              </a:rPr>
              <a:t>Architecture, </a:t>
            </a:r>
            <a:r>
              <a:rPr sz="2800" spc="-10" dirty="0">
                <a:latin typeface="Calibri"/>
                <a:cs typeface="Calibri"/>
              </a:rPr>
              <a:t>the instruction set, and applications of  8051 </a:t>
            </a:r>
            <a:r>
              <a:rPr sz="2800" spc="-20" dirty="0">
                <a:latin typeface="Calibri"/>
                <a:cs typeface="Calibri"/>
              </a:rPr>
              <a:t>microcontroller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family</a:t>
            </a:r>
            <a:endParaRPr sz="2800" dirty="0">
              <a:latin typeface="Calibri"/>
              <a:cs typeface="Calibri"/>
            </a:endParaRPr>
          </a:p>
          <a:p>
            <a:pPr marL="369570" marR="10160" indent="-345440">
              <a:lnSpc>
                <a:spcPct val="100400"/>
              </a:lnSpc>
              <a:spcBef>
                <a:spcPts val="660"/>
              </a:spcBef>
              <a:buFont typeface="Arial"/>
              <a:buChar char="•"/>
              <a:tabLst>
                <a:tab pos="370840" algn="l"/>
              </a:tabLst>
            </a:pPr>
            <a:r>
              <a:rPr sz="2800" dirty="0">
                <a:latin typeface="Calibri"/>
                <a:cs typeface="Calibri"/>
              </a:rPr>
              <a:t>Basic </a:t>
            </a:r>
            <a:r>
              <a:rPr sz="2800" spc="-10" dirty="0">
                <a:latin typeface="Calibri"/>
                <a:cs typeface="Calibri"/>
              </a:rPr>
              <a:t>applications of </a:t>
            </a:r>
            <a:r>
              <a:rPr sz="2800" spc="-20" dirty="0">
                <a:latin typeface="Calibri"/>
                <a:cs typeface="Calibri"/>
              </a:rPr>
              <a:t>microprocessors,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dirty="0">
                <a:latin typeface="Calibri"/>
                <a:cs typeface="Calibri"/>
              </a:rPr>
              <a:t>as  </a:t>
            </a:r>
            <a:r>
              <a:rPr sz="2800" spc="-10" dirty="0">
                <a:latin typeface="Calibri"/>
                <a:cs typeface="Calibri"/>
              </a:rPr>
              <a:t>input/output, analog-digital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10" dirty="0">
                <a:latin typeface="Calibri"/>
                <a:cs typeface="Calibri"/>
              </a:rPr>
              <a:t>(ADC),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digital-analog </a:t>
            </a:r>
            <a:r>
              <a:rPr sz="2800" spc="-20" dirty="0">
                <a:latin typeface="Calibri"/>
                <a:cs typeface="Calibri"/>
              </a:rPr>
              <a:t>conversion (DAC),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acquisition.</a:t>
            </a:r>
            <a:endParaRPr lang="en-US" sz="2800" spc="-10" dirty="0">
              <a:latin typeface="Calibri"/>
              <a:cs typeface="Calibri"/>
            </a:endParaRPr>
          </a:p>
          <a:p>
            <a:pPr marL="369570" marR="10160" indent="-345440">
              <a:lnSpc>
                <a:spcPct val="100400"/>
              </a:lnSpc>
              <a:spcBef>
                <a:spcPts val="660"/>
              </a:spcBef>
              <a:buFont typeface="Arial"/>
              <a:buChar char="•"/>
              <a:tabLst>
                <a:tab pos="370840" algn="l"/>
              </a:tabLst>
            </a:pPr>
            <a:r>
              <a:rPr lang="en-US" sz="2800" spc="-10" dirty="0">
                <a:latin typeface="Calibri"/>
                <a:cs typeface="Calibri"/>
              </a:rPr>
              <a:t>Aspects of KIT Arduino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0301" y="6415632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507" y="1931"/>
            <a:ext cx="9142730" cy="6855458"/>
          </a:xfrm>
          <a:custGeom>
            <a:avLst/>
            <a:gdLst/>
            <a:ahLst/>
            <a:cxnLst/>
            <a:rect l="l" t="t" r="r" b="b"/>
            <a:pathLst>
              <a:path w="4571365" h="3427729">
                <a:moveTo>
                  <a:pt x="0" y="3427729"/>
                </a:moveTo>
                <a:lnTo>
                  <a:pt x="4571365" y="3427729"/>
                </a:lnTo>
                <a:lnTo>
                  <a:pt x="4571365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44" y="471075"/>
            <a:ext cx="4309960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pc="-50" dirty="0"/>
              <a:t>Textbooks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5347" y="1368044"/>
            <a:ext cx="7938770" cy="25801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Scott Mackenzie, Raphael C, -W, The 8051 Microcontroller, Prentice Hall,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Fourth edition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 A.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Langbridge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Arduino sketches – Tools and techniques for programming , Wiley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Tống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On,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Hoàng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8051”, 2001.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22242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VĐK 8051”, 2003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0301" y="6414516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507" y="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47" y="2029526"/>
            <a:ext cx="7514590" cy="1378583"/>
          </a:xfrm>
          <a:prstGeom prst="rect">
            <a:avLst/>
          </a:prstGeom>
        </p:spPr>
        <p:txBody>
          <a:bodyPr vert="horz" wrap="square" lIns="0" tIns="24130" rIns="0" bIns="0" rtlCol="0" anchor="ctr">
            <a:spAutoFit/>
          </a:bodyPr>
          <a:lstStyle/>
          <a:p>
            <a:pPr marL="25400" marR="10160" indent="2606040">
              <a:lnSpc>
                <a:spcPct val="100000"/>
              </a:lnSpc>
              <a:spcBef>
                <a:spcPts val="190"/>
              </a:spcBef>
            </a:pPr>
            <a:r>
              <a:rPr spc="-30" dirty="0">
                <a:solidFill>
                  <a:srgbClr val="006FC0"/>
                </a:solidFill>
                <a:latin typeface="Calibri"/>
                <a:cs typeface="Calibri"/>
              </a:rPr>
              <a:t>Chapter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1  </a:t>
            </a:r>
            <a:r>
              <a:rPr spc="-20" dirty="0">
                <a:solidFill>
                  <a:srgbClr val="006FC0"/>
                </a:solidFill>
                <a:latin typeface="Calibri"/>
                <a:cs typeface="Calibri"/>
              </a:rPr>
              <a:t>Introduction </a:t>
            </a:r>
            <a:r>
              <a:rPr spc="-4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006FC0"/>
                </a:solidFill>
                <a:latin typeface="Calibri"/>
                <a:cs typeface="Calibri"/>
              </a:rPr>
              <a:t>Microcontrollers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0301" y="6415632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507" y="1931"/>
            <a:ext cx="9142730" cy="6855458"/>
          </a:xfrm>
          <a:custGeom>
            <a:avLst/>
            <a:gdLst/>
            <a:ahLst/>
            <a:cxnLst/>
            <a:rect l="l" t="t" r="r" b="b"/>
            <a:pathLst>
              <a:path w="4571365" h="3427729">
                <a:moveTo>
                  <a:pt x="0" y="3427729"/>
                </a:moveTo>
                <a:lnTo>
                  <a:pt x="4571365" y="3427729"/>
                </a:lnTo>
                <a:lnTo>
                  <a:pt x="4571365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6618" y="337552"/>
            <a:ext cx="2508250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pc="-10" dirty="0"/>
              <a:t>These </a:t>
            </a:r>
            <a:r>
              <a:rPr spc="-30" dirty="0"/>
              <a:t>are</a:t>
            </a:r>
            <a:r>
              <a:rPr spc="-12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1432673"/>
            <a:ext cx="1866900" cy="154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438400" y="3810000"/>
            <a:ext cx="1485900" cy="1329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571340" y="3959710"/>
            <a:ext cx="505384" cy="1176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5516087" y="1518584"/>
            <a:ext cx="863534" cy="1616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7667752" y="1459356"/>
            <a:ext cx="2130424" cy="1998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6661403" y="3876041"/>
            <a:ext cx="3671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embedded</a:t>
            </a:r>
            <a:r>
              <a:rPr sz="3600" b="1" spc="-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AF50"/>
                </a:solidFill>
                <a:latin typeface="Times New Roman"/>
                <a:cs typeface="Times New Roman"/>
              </a:rPr>
              <a:t>systems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3949" y="5437886"/>
            <a:ext cx="7631430" cy="76431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>
              <a:spcBef>
                <a:spcPts val="200"/>
              </a:spcBef>
            </a:pP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embedded 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is a 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b="1" spc="1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a  processor/microcontroller/computer is embedded</a:t>
            </a:r>
            <a:r>
              <a:rPr sz="24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3948" y="6169406"/>
            <a:ext cx="462534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perform a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specific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task or</a:t>
            </a:r>
            <a:r>
              <a:rPr sz="24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1371600"/>
            <a:ext cx="1866900" cy="186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5029200" y="3962400"/>
            <a:ext cx="1562100" cy="156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5029201" y="1447801"/>
            <a:ext cx="1809750" cy="1809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4" name="object 14"/>
          <p:cNvSpPr/>
          <p:nvPr/>
        </p:nvSpPr>
        <p:spPr>
          <a:xfrm>
            <a:off x="7543800" y="1295400"/>
            <a:ext cx="2324100" cy="232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10020301" y="6414516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748" y="6414516"/>
            <a:ext cx="446786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3652520" algn="l"/>
              </a:tabLst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	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4507" y="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194" y="167289"/>
            <a:ext cx="4617258" cy="702756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dirty="0"/>
              <a:t>M</a:t>
            </a:r>
            <a:r>
              <a:rPr spc="10" dirty="0"/>
              <a:t>i</a:t>
            </a:r>
            <a:r>
              <a:rPr dirty="0"/>
              <a:t>c</a:t>
            </a:r>
            <a:r>
              <a:rPr spc="-60" dirty="0"/>
              <a:t>r</a:t>
            </a:r>
            <a:r>
              <a:rPr spc="-10" dirty="0"/>
              <a:t>op</a:t>
            </a:r>
            <a:r>
              <a:rPr spc="-90" dirty="0"/>
              <a:t>r</a:t>
            </a:r>
            <a:r>
              <a:rPr dirty="0"/>
              <a:t>oc</a:t>
            </a:r>
            <a:r>
              <a:rPr spc="10" dirty="0"/>
              <a:t>e</a:t>
            </a:r>
            <a:r>
              <a:rPr spc="-10" dirty="0"/>
              <a:t>s</a:t>
            </a:r>
            <a:r>
              <a:rPr spc="-30" dirty="0"/>
              <a:t>s</a:t>
            </a:r>
            <a:r>
              <a:rPr spc="-10" dirty="0"/>
              <a:t>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5347" y="1297381"/>
            <a:ext cx="6097270" cy="1583765"/>
          </a:xfrm>
          <a:prstGeom prst="rect">
            <a:avLst/>
          </a:prstGeom>
        </p:spPr>
        <p:txBody>
          <a:bodyPr vert="horz" wrap="square" lIns="0" tIns="110488" rIns="0" bIns="0" rtlCol="0">
            <a:spAutoFit/>
          </a:bodyPr>
          <a:lstStyle/>
          <a:p>
            <a:pPr marL="369570" indent="-345440">
              <a:spcBef>
                <a:spcPts val="868"/>
              </a:spcBef>
              <a:buFont typeface="Arial"/>
              <a:buChar char="•"/>
              <a:tabLst>
                <a:tab pos="370840" algn="l"/>
              </a:tabLst>
            </a:pPr>
            <a:r>
              <a:rPr sz="2800" dirty="0">
                <a:latin typeface="Times New Roman"/>
                <a:cs typeface="Times New Roman"/>
              </a:rPr>
              <a:t>Integrated </a:t>
            </a:r>
            <a:r>
              <a:rPr sz="2800" spc="-10" dirty="0">
                <a:latin typeface="Times New Roman"/>
                <a:cs typeface="Times New Roman"/>
              </a:rPr>
              <a:t>ALU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</a:t>
            </a:r>
            <a:endParaRPr sz="2800">
              <a:latin typeface="Times New Roman"/>
              <a:cs typeface="Times New Roman"/>
            </a:endParaRPr>
          </a:p>
          <a:p>
            <a:pPr marL="369570" indent="-345440">
              <a:spcBef>
                <a:spcPts val="670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 RAM, ROM, </a:t>
            </a:r>
            <a:r>
              <a:rPr sz="2800" dirty="0">
                <a:latin typeface="Times New Roman"/>
                <a:cs typeface="Times New Roman"/>
              </a:rPr>
              <a:t>I/O on CPU chip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itself</a:t>
            </a:r>
            <a:endParaRPr sz="2800">
              <a:latin typeface="Times New Roman"/>
              <a:cs typeface="Times New Roman"/>
            </a:endParaRPr>
          </a:p>
          <a:p>
            <a:pPr marL="369570" indent="-345440">
              <a:spcBef>
                <a:spcPts val="670"/>
              </a:spcBef>
              <a:buFont typeface="Arial"/>
              <a:buChar char="•"/>
              <a:tabLst>
                <a:tab pos="370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 </a:t>
            </a:r>
            <a:r>
              <a:rPr sz="2800" spc="-20" dirty="0">
                <a:latin typeface="Times New Roman"/>
                <a:cs typeface="Times New Roman"/>
              </a:rPr>
              <a:t>Intel’s </a:t>
            </a:r>
            <a:r>
              <a:rPr sz="2800" dirty="0">
                <a:latin typeface="Times New Roman"/>
                <a:cs typeface="Times New Roman"/>
              </a:rPr>
              <a:t>x86, </a:t>
            </a:r>
            <a:r>
              <a:rPr sz="2800" spc="-20" dirty="0">
                <a:latin typeface="Times New Roman"/>
                <a:cs typeface="Times New Roman"/>
              </a:rPr>
              <a:t>Motorola’s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680x0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9836" y="4025962"/>
          <a:ext cx="66294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CPU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6040" marR="59055" indent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General-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Purpose  Micro-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355" marR="73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I/O  P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4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Timer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355" marR="419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9711" y="3971037"/>
            <a:ext cx="947418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b="1" spc="-10" dirty="0">
                <a:latin typeface="Times New Roman"/>
                <a:cs typeface="Times New Roman"/>
              </a:rPr>
              <a:t>Data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Bus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5911" y="5799834"/>
            <a:ext cx="127381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b="1" spc="-20" dirty="0">
                <a:latin typeface="Times New Roman"/>
                <a:cs typeface="Times New Roman"/>
              </a:rPr>
              <a:t>Address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Bus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1665" y="3826764"/>
            <a:ext cx="3158490" cy="33214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000" spc="-20" dirty="0">
                <a:latin typeface="Times New Roman"/>
                <a:cs typeface="Times New Roman"/>
              </a:rPr>
              <a:t>Many </a:t>
            </a:r>
            <a:r>
              <a:rPr sz="2000" spc="-10" dirty="0">
                <a:latin typeface="Times New Roman"/>
                <a:cs typeface="Times New Roman"/>
              </a:rPr>
              <a:t>chips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mother’s </a:t>
            </a:r>
            <a:r>
              <a:rPr sz="2000" dirty="0">
                <a:latin typeface="Times New Roman"/>
                <a:cs typeface="Times New Roman"/>
              </a:rPr>
              <a:t>board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58036" y="909636"/>
          <a:ext cx="331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 marR="241935" indent="-1828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Unit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(CU)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7950" marR="80645" indent="194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Arithmetic  Logical Unit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(ALU)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Central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Processing Unit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(CPU)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020301" y="6415632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6948" y="6185814"/>
            <a:ext cx="6758940" cy="456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pc="-44" baseline="-9259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pc="-120" baseline="-9259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. I.</a:t>
            </a:r>
            <a:r>
              <a:rPr spc="-44" baseline="-9259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pc="-14" baseline="-9259" dirty="0">
                <a:solidFill>
                  <a:srgbClr val="888888"/>
                </a:solidFill>
                <a:latin typeface="Calibri"/>
                <a:cs typeface="Calibri"/>
              </a:rPr>
              <a:t>Sc</a:t>
            </a:r>
            <a:r>
              <a:rPr spc="-30" baseline="-9259" dirty="0">
                <a:solidFill>
                  <a:srgbClr val="888888"/>
                </a:solidFill>
                <a:latin typeface="Calibri"/>
                <a:cs typeface="Calibri"/>
              </a:rPr>
              <a:t>ot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pc="-14" baseline="-9259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pc="-1064" baseline="-9259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2800" spc="-1320" dirty="0">
                <a:latin typeface="Times New Roman"/>
                <a:cs typeface="Times New Roman"/>
              </a:rPr>
              <a:t>G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ac</a:t>
            </a:r>
            <a:r>
              <a:rPr spc="-494" baseline="-9259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2800" spc="-968" dirty="0">
                <a:latin typeface="Times New Roman"/>
                <a:cs typeface="Times New Roman"/>
              </a:rPr>
              <a:t>e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pc="-404" baseline="-9259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800" spc="-1150" dirty="0">
                <a:latin typeface="Times New Roman"/>
                <a:cs typeface="Times New Roman"/>
              </a:rPr>
              <a:t>n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z</a:t>
            </a:r>
            <a:r>
              <a:rPr spc="-30" baseline="-9259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pc="-284" baseline="-9259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era</a:t>
            </a:r>
            <a:r>
              <a:rPr sz="2800" spc="2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-Pur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os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228" dirty="0">
                <a:latin typeface="Times New Roman"/>
                <a:cs typeface="Times New Roman"/>
              </a:rPr>
              <a:t>i</a:t>
            </a:r>
            <a:r>
              <a:rPr spc="-418" baseline="-9259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2800" spc="-980" dirty="0">
                <a:latin typeface="Times New Roman"/>
                <a:cs typeface="Times New Roman"/>
              </a:rPr>
              <a:t>c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ê</a:t>
            </a:r>
            <a:r>
              <a:rPr spc="-14" baseline="-9259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pc="-794" baseline="-9259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800" spc="-408" dirty="0">
                <a:latin typeface="Times New Roman"/>
                <a:cs typeface="Times New Roman"/>
              </a:rPr>
              <a:t>r</a:t>
            </a:r>
            <a:r>
              <a:rPr spc="-344" baseline="-9259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800" spc="-1190" dirty="0">
                <a:latin typeface="Times New Roman"/>
                <a:cs typeface="Times New Roman"/>
              </a:rPr>
              <a:t>o</a:t>
            </a:r>
            <a:r>
              <a:rPr baseline="-9259" dirty="0">
                <a:solidFill>
                  <a:srgbClr val="888888"/>
                </a:solidFill>
                <a:latin typeface="Calibri"/>
                <a:cs typeface="Calibri"/>
              </a:rPr>
              <a:t>í </a:t>
            </a:r>
            <a:r>
              <a:rPr spc="-14" baseline="-9259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pc="-854" baseline="-9259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800" spc="-850" dirty="0">
                <a:latin typeface="Times New Roman"/>
                <a:cs typeface="Times New Roman"/>
              </a:rPr>
              <a:t>p</a:t>
            </a:r>
            <a:r>
              <a:rPr spc="-14" baseline="-9259" dirty="0">
                <a:solidFill>
                  <a:srgbClr val="888888"/>
                </a:solidFill>
                <a:latin typeface="Calibri"/>
                <a:cs typeface="Calibri"/>
              </a:rPr>
              <a:t>ô</a:t>
            </a:r>
            <a:r>
              <a:rPr spc="-614" baseline="-9259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800" spc="-550" dirty="0">
                <a:latin typeface="Times New Roman"/>
                <a:cs typeface="Times New Roman"/>
              </a:rPr>
              <a:t>r</a:t>
            </a:r>
            <a:r>
              <a:rPr spc="-44" baseline="-9259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ss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507" y="1931"/>
            <a:ext cx="9142730" cy="6855458"/>
          </a:xfrm>
          <a:custGeom>
            <a:avLst/>
            <a:gdLst/>
            <a:ahLst/>
            <a:cxnLst/>
            <a:rect l="l" t="t" r="r" b="b"/>
            <a:pathLst>
              <a:path w="4571365" h="3427729">
                <a:moveTo>
                  <a:pt x="0" y="3427729"/>
                </a:moveTo>
                <a:lnTo>
                  <a:pt x="4571365" y="3427729"/>
                </a:lnTo>
                <a:lnTo>
                  <a:pt x="4571365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549" y="337820"/>
            <a:ext cx="9258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b="1" spc="-10" dirty="0">
                <a:latin typeface="Arial"/>
                <a:cs typeface="Arial"/>
              </a:rPr>
              <a:t>FIGURE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1–2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309" y="337820"/>
            <a:ext cx="28816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latin typeface="Arial"/>
                <a:cs typeface="Arial"/>
              </a:rPr>
              <a:t>Block diagram of </a:t>
            </a:r>
            <a:r>
              <a:rPr sz="1200" spc="-10" dirty="0">
                <a:latin typeface="Arial"/>
                <a:cs typeface="Arial"/>
              </a:rPr>
              <a:t>a microcomputer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8736" y="1244573"/>
            <a:ext cx="6879508" cy="457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354832" y="706628"/>
            <a:ext cx="265938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dirty="0">
                <a:latin typeface="Arial"/>
                <a:cs typeface="Arial"/>
              </a:rPr>
              <a:t>Architecture of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computers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0301" y="6414516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7749" y="6414516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507" y="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549" y="339090"/>
            <a:ext cx="92583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b="1" spc="-10" dirty="0">
                <a:latin typeface="Arial"/>
                <a:cs typeface="Arial"/>
              </a:rPr>
              <a:t>FIGURE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1–3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309" y="339090"/>
            <a:ext cx="234061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latin typeface="Arial"/>
                <a:cs typeface="Arial"/>
              </a:rPr>
              <a:t>The central processing unit</a:t>
            </a:r>
            <a:r>
              <a:rPr sz="1200" spc="-2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(CPU)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5809" y="1360957"/>
            <a:ext cx="4830234" cy="454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354833" y="707897"/>
            <a:ext cx="20688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dirty="0">
                <a:latin typeface="Arial"/>
                <a:cs typeface="Arial"/>
              </a:rPr>
              <a:t>Architecture of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0941" y="1802130"/>
            <a:ext cx="175641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PC-</a:t>
            </a:r>
            <a:endParaRPr>
              <a:latin typeface="Arial"/>
              <a:cs typeface="Arial"/>
            </a:endParaRPr>
          </a:p>
          <a:p>
            <a:pPr marL="25400"/>
            <a:r>
              <a:rPr spc="-10" dirty="0">
                <a:latin typeface="Arial"/>
                <a:cs typeface="Arial"/>
              </a:rPr>
              <a:t>Program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counter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0301" y="6415632"/>
            <a:ext cx="12827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749" y="6415632"/>
            <a:ext cx="1431290" cy="2103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Ref.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I.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Scott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Mackenzie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507" y="1931"/>
            <a:ext cx="9142730" cy="6855458"/>
          </a:xfrm>
          <a:custGeom>
            <a:avLst/>
            <a:gdLst/>
            <a:ahLst/>
            <a:cxnLst/>
            <a:rect l="l" t="t" r="r" b="b"/>
            <a:pathLst>
              <a:path w="4571365" h="3427729">
                <a:moveTo>
                  <a:pt x="0" y="3427729"/>
                </a:moveTo>
                <a:lnTo>
                  <a:pt x="4571365" y="3427729"/>
                </a:lnTo>
                <a:lnTo>
                  <a:pt x="4571365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1099</Words>
  <Application>Microsoft Office PowerPoint</Application>
  <PresentationFormat>Widescreen</PresentationFormat>
  <Paragraphs>397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MicroController</vt:lpstr>
      <vt:lpstr>Giới thiệu</vt:lpstr>
      <vt:lpstr>Objectives</vt:lpstr>
      <vt:lpstr>Textbooks</vt:lpstr>
      <vt:lpstr>Chapter 1  Introduction to Microcontrollers</vt:lpstr>
      <vt:lpstr>These are …</vt:lpstr>
      <vt:lpstr>Microprocessors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Microcontrollers</vt:lpstr>
      <vt:lpstr>Microprocessor vs. Microcontroller</vt:lpstr>
      <vt:lpstr>Microcontroller Architectures</vt:lpstr>
      <vt:lpstr>Embedded System</vt:lpstr>
      <vt:lpstr>Embedded System</vt:lpstr>
      <vt:lpstr>PowerPoint Presentation</vt:lpstr>
      <vt:lpstr>PowerPoint Presentation</vt:lpstr>
      <vt:lpstr>Decimal (Radix r = 10)</vt:lpstr>
      <vt:lpstr>Hexadecimal or Hex (Radix r = 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Quang Nguyen</cp:lastModifiedBy>
  <cp:revision>8</cp:revision>
  <dcterms:created xsi:type="dcterms:W3CDTF">2020-05-27T05:21:30Z</dcterms:created>
  <dcterms:modified xsi:type="dcterms:W3CDTF">2021-01-17T06:18:01Z</dcterms:modified>
</cp:coreProperties>
</file>