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g"/>
  <Override PartName="/ppt/media/image6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19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310" r:id="rId11"/>
    <p:sldId id="261" r:id="rId12"/>
    <p:sldId id="309" r:id="rId13"/>
    <p:sldId id="262" r:id="rId14"/>
    <p:sldId id="308" r:id="rId15"/>
    <p:sldId id="263" r:id="rId16"/>
    <p:sldId id="307" r:id="rId17"/>
    <p:sldId id="264" r:id="rId18"/>
    <p:sldId id="306" r:id="rId19"/>
    <p:sldId id="265" r:id="rId20"/>
    <p:sldId id="305" r:id="rId21"/>
    <p:sldId id="266" r:id="rId22"/>
    <p:sldId id="304" r:id="rId23"/>
    <p:sldId id="267" r:id="rId24"/>
    <p:sldId id="303" r:id="rId25"/>
    <p:sldId id="268" r:id="rId26"/>
    <p:sldId id="302" r:id="rId27"/>
    <p:sldId id="269" r:id="rId28"/>
    <p:sldId id="301" r:id="rId29"/>
    <p:sldId id="270" r:id="rId30"/>
    <p:sldId id="300" r:id="rId31"/>
    <p:sldId id="271" r:id="rId32"/>
    <p:sldId id="299" r:id="rId33"/>
    <p:sldId id="272" r:id="rId34"/>
    <p:sldId id="298" r:id="rId35"/>
    <p:sldId id="273" r:id="rId36"/>
    <p:sldId id="297" r:id="rId37"/>
    <p:sldId id="274" r:id="rId38"/>
    <p:sldId id="296" r:id="rId39"/>
    <p:sldId id="275" r:id="rId40"/>
    <p:sldId id="295" r:id="rId41"/>
    <p:sldId id="276" r:id="rId42"/>
    <p:sldId id="294" r:id="rId43"/>
    <p:sldId id="277" r:id="rId44"/>
    <p:sldId id="293" r:id="rId45"/>
    <p:sldId id="278" r:id="rId46"/>
    <p:sldId id="292" r:id="rId47"/>
    <p:sldId id="279" r:id="rId48"/>
    <p:sldId id="291" r:id="rId49"/>
    <p:sldId id="280" r:id="rId50"/>
    <p:sldId id="312" r:id="rId51"/>
    <p:sldId id="281" r:id="rId52"/>
    <p:sldId id="313" r:id="rId53"/>
    <p:sldId id="282" r:id="rId54"/>
    <p:sldId id="314" r:id="rId55"/>
    <p:sldId id="283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chithong@hcmut.edu.v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6357" y="1157840"/>
            <a:ext cx="6679286" cy="3289362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12" dirty="0">
              <a:latin typeface="Times New Roman"/>
              <a:cs typeface="Times New Roman"/>
            </a:endParaRPr>
          </a:p>
          <a:p>
            <a:pPr algn="ctr">
              <a:spcBef>
                <a:spcPts val="1685"/>
              </a:spcBef>
            </a:pPr>
            <a:r>
              <a:rPr sz="2512" b="1" spc="-5" dirty="0">
                <a:solidFill>
                  <a:srgbClr val="00B04F"/>
                </a:solidFill>
                <a:latin typeface="Calibri"/>
                <a:cs typeface="Calibri"/>
              </a:rPr>
              <a:t>The 8051</a:t>
            </a:r>
            <a:r>
              <a:rPr sz="2512" b="1" spc="-17" dirty="0">
                <a:solidFill>
                  <a:srgbClr val="00B04F"/>
                </a:solidFill>
                <a:latin typeface="Calibri"/>
                <a:cs typeface="Calibri"/>
              </a:rPr>
              <a:t> Microcontroller</a:t>
            </a:r>
            <a:endParaRPr sz="2512" dirty="0">
              <a:latin typeface="Calibri"/>
              <a:cs typeface="Calibri"/>
            </a:endParaRPr>
          </a:p>
          <a:p>
            <a:pPr marL="1284179" marR="1274028" indent="-1451" algn="ctr">
              <a:spcBef>
                <a:spcPts val="1548"/>
              </a:spcBef>
            </a:pPr>
            <a:r>
              <a:rPr sz="2512" b="1" spc="-17" dirty="0">
                <a:solidFill>
                  <a:srgbClr val="006FC0"/>
                </a:solidFill>
                <a:latin typeface="Calibri"/>
                <a:cs typeface="Calibri"/>
              </a:rPr>
              <a:t>Chapter </a:t>
            </a:r>
            <a:r>
              <a:rPr lang="en-US" sz="2512" b="1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512" b="1" spc="-5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2512" b="1" spc="-23" dirty="0">
                <a:solidFill>
                  <a:srgbClr val="006FC0"/>
                </a:solidFill>
                <a:latin typeface="Calibri"/>
                <a:cs typeface="Calibri"/>
              </a:rPr>
              <a:t>Hardware</a:t>
            </a:r>
            <a:r>
              <a:rPr sz="2512" b="1" spc="-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512" b="1" spc="-5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512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12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12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3197" dirty="0">
              <a:latin typeface="Times New Roman"/>
              <a:cs typeface="Times New Roman"/>
            </a:endParaRPr>
          </a:p>
          <a:p>
            <a:pPr marL="1451" algn="ctr"/>
            <a:endParaRPr sz="1142" dirty="0">
              <a:latin typeface="Calibri"/>
              <a:cs typeface="Calibri"/>
            </a:endParaRPr>
          </a:p>
          <a:p>
            <a:pPr marL="2175" algn="ctr">
              <a:spcBef>
                <a:spcPts val="822"/>
              </a:spcBef>
            </a:pPr>
            <a:r>
              <a:rPr sz="1142" i="1" spc="-23" dirty="0">
                <a:latin typeface="Calibri"/>
                <a:cs typeface="Calibri"/>
              </a:rPr>
              <a:t>Ref. </a:t>
            </a:r>
            <a:r>
              <a:rPr sz="1142" i="1" spc="-5" dirty="0">
                <a:latin typeface="Calibri"/>
                <a:cs typeface="Calibri"/>
              </a:rPr>
              <a:t>I. Scott </a:t>
            </a:r>
            <a:r>
              <a:rPr sz="1142" i="1" spc="-11" dirty="0">
                <a:latin typeface="Calibri"/>
                <a:cs typeface="Calibri"/>
              </a:rPr>
              <a:t>Mackenzie, The 8051</a:t>
            </a:r>
            <a:r>
              <a:rPr sz="1142" i="1" spc="23" dirty="0">
                <a:latin typeface="Calibri"/>
                <a:cs typeface="Calibri"/>
              </a:rPr>
              <a:t> </a:t>
            </a:r>
            <a:r>
              <a:rPr sz="1142" i="1" spc="-5" dirty="0">
                <a:latin typeface="Calibri"/>
                <a:cs typeface="Calibri"/>
              </a:rPr>
              <a:t>Microcontroller</a:t>
            </a:r>
            <a:endParaRPr sz="1142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340848D5-4722-4760-9869-309C4DEA49BB}"/>
              </a:ext>
            </a:extLst>
          </p:cNvPr>
          <p:cNvSpPr txBox="1"/>
          <p:nvPr/>
        </p:nvSpPr>
        <p:spPr>
          <a:xfrm>
            <a:off x="3325589" y="1869987"/>
            <a:ext cx="4093839" cy="765802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dirty="0">
                <a:latin typeface="Times New Roman"/>
                <a:cs typeface="Times New Roman"/>
              </a:rPr>
              <a:t>/EA </a:t>
            </a:r>
            <a:r>
              <a:rPr sz="1370" spc="-5" dirty="0">
                <a:latin typeface="Times New Roman"/>
                <a:cs typeface="Times New Roman"/>
              </a:rPr>
              <a:t>(External Access) </a:t>
            </a:r>
            <a:r>
              <a:rPr sz="1370" spc="-17" dirty="0">
                <a:latin typeface="Times New Roman"/>
                <a:cs typeface="Times New Roman"/>
              </a:rPr>
              <a:t>It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tied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+5V </a:t>
            </a:r>
            <a:r>
              <a:rPr sz="1370" dirty="0">
                <a:latin typeface="Times New Roman"/>
                <a:cs typeface="Times New Roman"/>
              </a:rPr>
              <a:t>or</a:t>
            </a:r>
            <a:r>
              <a:rPr sz="1370" spc="28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ground.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/EA </a:t>
            </a:r>
            <a:r>
              <a:rPr sz="1370" dirty="0">
                <a:latin typeface="Times New Roman"/>
                <a:cs typeface="Times New Roman"/>
              </a:rPr>
              <a:t>= </a:t>
            </a:r>
            <a:r>
              <a:rPr sz="1370" spc="-5" dirty="0">
                <a:latin typeface="Times New Roman"/>
                <a:cs typeface="Times New Roman"/>
              </a:rPr>
              <a:t>+5V: executes programs from </a:t>
            </a:r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internal</a:t>
            </a:r>
            <a:r>
              <a:rPr sz="1370" b="1" spc="51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ROM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/EA </a:t>
            </a:r>
            <a:r>
              <a:rPr sz="1370" dirty="0">
                <a:latin typeface="Times New Roman"/>
                <a:cs typeface="Times New Roman"/>
              </a:rPr>
              <a:t>= </a:t>
            </a:r>
            <a:r>
              <a:rPr sz="1370" spc="-5" dirty="0">
                <a:latin typeface="Times New Roman"/>
                <a:cs typeface="Times New Roman"/>
              </a:rPr>
              <a:t>0V: executes programs from </a:t>
            </a:r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external</a:t>
            </a:r>
            <a:r>
              <a:rPr sz="1370" b="1" spc="46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ROM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E0655AD2-1AC1-416D-9C5C-0888E6BBF6CC}"/>
              </a:ext>
            </a:extLst>
          </p:cNvPr>
          <p:cNvSpPr/>
          <p:nvPr/>
        </p:nvSpPr>
        <p:spPr>
          <a:xfrm>
            <a:off x="3779761" y="2701920"/>
            <a:ext cx="3989569" cy="243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5A583AAC-3345-4870-9517-055857A41F95}"/>
              </a:ext>
            </a:extLst>
          </p:cNvPr>
          <p:cNvSpPr txBox="1"/>
          <p:nvPr/>
        </p:nvSpPr>
        <p:spPr>
          <a:xfrm>
            <a:off x="7951060" y="5334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0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19314580-CB67-4FEE-A110-F1DA43467702}"/>
              </a:ext>
            </a:extLst>
          </p:cNvPr>
          <p:cNvSpPr txBox="1"/>
          <p:nvPr/>
        </p:nvSpPr>
        <p:spPr>
          <a:xfrm>
            <a:off x="3443924" y="5334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0C4712BF-F18F-4C8F-A249-DDAE2365BAB1}"/>
              </a:ext>
            </a:extLst>
          </p:cNvPr>
          <p:cNvSpPr/>
          <p:nvPr/>
        </p:nvSpPr>
        <p:spPr>
          <a:xfrm>
            <a:off x="3137648" y="1680882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46383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244" y="1508342"/>
            <a:ext cx="1144187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RST</a:t>
            </a:r>
            <a:r>
              <a:rPr sz="1370" b="1" spc="-5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(Reset):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1778" y="2145243"/>
            <a:ext cx="4575163" cy="2146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306715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579" y="4931330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302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74FFF139-9499-4B3B-837A-9A1925F64131}"/>
              </a:ext>
            </a:extLst>
          </p:cNvPr>
          <p:cNvSpPr txBox="1"/>
          <p:nvPr/>
        </p:nvSpPr>
        <p:spPr>
          <a:xfrm>
            <a:off x="3681245" y="1575575"/>
            <a:ext cx="330566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XTAL1 </a:t>
            </a:r>
            <a:r>
              <a:rPr sz="1370" b="1" dirty="0">
                <a:latin typeface="Times New Roman"/>
                <a:cs typeface="Times New Roman"/>
              </a:rPr>
              <a:t>, </a:t>
            </a:r>
            <a:r>
              <a:rPr sz="1370" b="1" spc="-5" dirty="0">
                <a:latin typeface="Times New Roman"/>
                <a:cs typeface="Times New Roman"/>
              </a:rPr>
              <a:t>XTAL2</a:t>
            </a:r>
            <a:r>
              <a:rPr sz="1370" spc="-5" dirty="0">
                <a:latin typeface="Times New Roman"/>
                <a:cs typeface="Times New Roman"/>
              </a:rPr>
              <a:t>: On-chip oscillator</a:t>
            </a:r>
            <a:r>
              <a:rPr sz="1370" spc="5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inputs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C165CBD-13A3-4CD3-AE9D-588CBCACFE94}"/>
              </a:ext>
            </a:extLst>
          </p:cNvPr>
          <p:cNvSpPr/>
          <p:nvPr/>
        </p:nvSpPr>
        <p:spPr>
          <a:xfrm>
            <a:off x="3490909" y="2606528"/>
            <a:ext cx="2165471" cy="134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37B65C4C-950C-412E-B7DD-4F4BA846D682}"/>
              </a:ext>
            </a:extLst>
          </p:cNvPr>
          <p:cNvSpPr/>
          <p:nvPr/>
        </p:nvSpPr>
        <p:spPr>
          <a:xfrm>
            <a:off x="5889271" y="2593896"/>
            <a:ext cx="2659144" cy="153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53E835F1-EAC9-40ED-93E3-4388739D2947}"/>
              </a:ext>
            </a:extLst>
          </p:cNvPr>
          <p:cNvSpPr txBox="1"/>
          <p:nvPr/>
        </p:nvSpPr>
        <p:spPr>
          <a:xfrm>
            <a:off x="8306715" y="4998563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CEBB844-6C75-45BF-8253-C2AE9DA170DA}"/>
              </a:ext>
            </a:extLst>
          </p:cNvPr>
          <p:cNvSpPr txBox="1"/>
          <p:nvPr/>
        </p:nvSpPr>
        <p:spPr>
          <a:xfrm>
            <a:off x="3799579" y="4998563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AB5403B1-8A2B-4E64-82DB-3C345A3A6B9D}"/>
              </a:ext>
            </a:extLst>
          </p:cNvPr>
          <p:cNvSpPr/>
          <p:nvPr/>
        </p:nvSpPr>
        <p:spPr>
          <a:xfrm>
            <a:off x="3493302" y="1344706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30968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9063" y="2607306"/>
            <a:ext cx="4731782" cy="142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 txBox="1"/>
          <p:nvPr/>
        </p:nvSpPr>
        <p:spPr>
          <a:xfrm>
            <a:off x="3756072" y="1530332"/>
            <a:ext cx="4024230" cy="734968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2–5 </a:t>
            </a:r>
            <a:r>
              <a:rPr sz="685" spc="-5" dirty="0">
                <a:latin typeface="Arial"/>
                <a:cs typeface="Arial"/>
              </a:rPr>
              <a:t>Relationship between </a:t>
            </a:r>
            <a:r>
              <a:rPr sz="685" dirty="0">
                <a:latin typeface="Arial"/>
                <a:cs typeface="Arial"/>
              </a:rPr>
              <a:t>oscillator clock cycles, states, </a:t>
            </a:r>
            <a:r>
              <a:rPr sz="685" spc="-5" dirty="0">
                <a:latin typeface="Arial"/>
                <a:cs typeface="Arial"/>
              </a:rPr>
              <a:t>and </a:t>
            </a:r>
            <a:r>
              <a:rPr sz="685" dirty="0">
                <a:latin typeface="Arial"/>
                <a:cs typeface="Arial"/>
              </a:rPr>
              <a:t>the </a:t>
            </a:r>
            <a:r>
              <a:rPr sz="685" spc="-5" dirty="0">
                <a:latin typeface="Arial"/>
                <a:cs typeface="Arial"/>
              </a:rPr>
              <a:t>machine</a:t>
            </a:r>
            <a:r>
              <a:rPr sz="685" spc="-80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cycle</a:t>
            </a:r>
            <a:endParaRPr sz="68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5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571">
              <a:latin typeface="Times New Roman"/>
              <a:cs typeface="Times New Roman"/>
            </a:endParaRPr>
          </a:p>
          <a:p>
            <a:pPr marL="782399" marR="5801"/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A machine cycle </a:t>
            </a:r>
            <a:r>
              <a:rPr sz="1370" b="1" dirty="0">
                <a:solidFill>
                  <a:srgbClr val="00B04F"/>
                </a:solidFill>
                <a:latin typeface="Times New Roman"/>
                <a:cs typeface="Times New Roman"/>
              </a:rPr>
              <a:t>is 12 </a:t>
            </a:r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oscillator periods.  Use </a:t>
            </a:r>
            <a:r>
              <a:rPr sz="1370" b="1" dirty="0">
                <a:solidFill>
                  <a:srgbClr val="00B04F"/>
                </a:solidFill>
                <a:latin typeface="Times New Roman"/>
                <a:cs typeface="Times New Roman"/>
              </a:rPr>
              <a:t>12 </a:t>
            </a:r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MHz crystal: </a:t>
            </a:r>
            <a:r>
              <a:rPr sz="1370" b="1" dirty="0">
                <a:solidFill>
                  <a:srgbClr val="00B04F"/>
                </a:solidFill>
                <a:latin typeface="Times New Roman"/>
                <a:cs typeface="Times New Roman"/>
              </a:rPr>
              <a:t>a </a:t>
            </a:r>
            <a:r>
              <a:rPr sz="137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machine cycle </a:t>
            </a:r>
            <a:r>
              <a:rPr sz="1370" b="1" dirty="0">
                <a:solidFill>
                  <a:srgbClr val="00B04F"/>
                </a:solidFill>
                <a:latin typeface="Times New Roman"/>
                <a:cs typeface="Times New Roman"/>
              </a:rPr>
              <a:t>is 1 µs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715" y="4998565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579" y="4998565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302" y="1344706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89426A8D-D5C2-4D21-BA66-16707B979BB1}"/>
              </a:ext>
            </a:extLst>
          </p:cNvPr>
          <p:cNvSpPr txBox="1"/>
          <p:nvPr/>
        </p:nvSpPr>
        <p:spPr>
          <a:xfrm>
            <a:off x="3431057" y="794222"/>
            <a:ext cx="2740827" cy="765802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7231" marR="538035" indent="-197231" algn="r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V</a:t>
            </a:r>
            <a:r>
              <a:rPr sz="1370" b="1" spc="-8" baseline="-20833" dirty="0">
                <a:latin typeface="Times New Roman"/>
                <a:cs typeface="Times New Roman"/>
              </a:rPr>
              <a:t>dd</a:t>
            </a:r>
            <a:r>
              <a:rPr sz="1370" b="1" spc="-5" dirty="0">
                <a:latin typeface="Times New Roman"/>
                <a:cs typeface="Times New Roman"/>
              </a:rPr>
              <a:t>, V</a:t>
            </a:r>
            <a:r>
              <a:rPr sz="1370" b="1" spc="-8" baseline="-20833" dirty="0">
                <a:latin typeface="Times New Roman"/>
                <a:cs typeface="Times New Roman"/>
              </a:rPr>
              <a:t>ss</a:t>
            </a:r>
            <a:r>
              <a:rPr sz="1370" spc="-5" dirty="0">
                <a:latin typeface="Times New Roman"/>
                <a:cs typeface="Times New Roman"/>
              </a:rPr>
              <a:t>: Power</a:t>
            </a:r>
            <a:r>
              <a:rPr sz="1370" spc="-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connections</a:t>
            </a:r>
            <a:endParaRPr sz="1370">
              <a:latin typeface="Times New Roman"/>
              <a:cs typeface="Times New Roman"/>
            </a:endParaRPr>
          </a:p>
          <a:p>
            <a:pPr marL="197231" marR="563414" lvl="1" indent="-197231" algn="r">
              <a:spcBef>
                <a:spcPts val="331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dirty="0">
                <a:latin typeface="Times New Roman"/>
                <a:cs typeface="Times New Roman"/>
              </a:rPr>
              <a:t>V</a:t>
            </a:r>
            <a:r>
              <a:rPr sz="1370" baseline="-20833" dirty="0">
                <a:latin typeface="Times New Roman"/>
                <a:cs typeface="Times New Roman"/>
              </a:rPr>
              <a:t>dd 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connected </a:t>
            </a:r>
            <a:r>
              <a:rPr sz="1370" dirty="0">
                <a:latin typeface="Times New Roman"/>
                <a:cs typeface="Times New Roman"/>
              </a:rPr>
              <a:t>to</a:t>
            </a:r>
            <a:r>
              <a:rPr sz="1370" spc="-19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+5V</a:t>
            </a:r>
            <a:endParaRPr sz="1370">
              <a:latin typeface="Times New Roman"/>
              <a:cs typeface="Times New Roman"/>
            </a:endParaRPr>
          </a:p>
          <a:p>
            <a:pPr marL="486551" lvl="1" indent="-197957">
              <a:spcBef>
                <a:spcPts val="326"/>
              </a:spcBef>
              <a:buFont typeface="Courier New"/>
              <a:buChar char="o"/>
              <a:tabLst>
                <a:tab pos="487277" algn="l"/>
              </a:tabLst>
            </a:pPr>
            <a:r>
              <a:rPr sz="1370" spc="-5" dirty="0">
                <a:latin typeface="Times New Roman"/>
                <a:cs typeface="Times New Roman"/>
              </a:rPr>
              <a:t>V</a:t>
            </a:r>
            <a:r>
              <a:rPr sz="1370" spc="-8" baseline="-20833" dirty="0">
                <a:latin typeface="Times New Roman"/>
                <a:cs typeface="Times New Roman"/>
              </a:rPr>
              <a:t>ss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connected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ground</a:t>
            </a:r>
            <a:r>
              <a:rPr sz="1370" spc="-13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(0V)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ADBC93C1-2324-4C6C-A2A8-9C88A969B5EB}"/>
              </a:ext>
            </a:extLst>
          </p:cNvPr>
          <p:cNvSpPr/>
          <p:nvPr/>
        </p:nvSpPr>
        <p:spPr>
          <a:xfrm>
            <a:off x="6221304" y="1190301"/>
            <a:ext cx="1993624" cy="28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68FE34F1-9EA3-47AA-A95A-68000447713A}"/>
              </a:ext>
            </a:extLst>
          </p:cNvPr>
          <p:cNvSpPr txBox="1"/>
          <p:nvPr/>
        </p:nvSpPr>
        <p:spPr>
          <a:xfrm>
            <a:off x="8085531" y="4258974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1CA2B267-20B1-4BE0-A567-3A7F9ED76C3D}"/>
              </a:ext>
            </a:extLst>
          </p:cNvPr>
          <p:cNvSpPr txBox="1"/>
          <p:nvPr/>
        </p:nvSpPr>
        <p:spPr>
          <a:xfrm>
            <a:off x="3578395" y="4258974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6B94B316-F1B4-4023-A477-8016A9EF3571}"/>
              </a:ext>
            </a:extLst>
          </p:cNvPr>
          <p:cNvSpPr/>
          <p:nvPr/>
        </p:nvSpPr>
        <p:spPr>
          <a:xfrm>
            <a:off x="3272118" y="605118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69004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4857" y="2731987"/>
            <a:ext cx="4012914" cy="1956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 txBox="1"/>
          <p:nvPr/>
        </p:nvSpPr>
        <p:spPr>
          <a:xfrm>
            <a:off x="3681244" y="1376086"/>
            <a:ext cx="4193174" cy="1193754"/>
          </a:xfrm>
          <a:prstGeom prst="rect">
            <a:avLst/>
          </a:prstGeom>
        </p:spPr>
        <p:txBody>
          <a:bodyPr vert="horz" wrap="square" lIns="0" tIns="102963" rIns="0" bIns="0" rtlCol="0">
            <a:spAutoFit/>
          </a:bodyPr>
          <a:lstStyle/>
          <a:p>
            <a:pPr marL="1377719">
              <a:spcBef>
                <a:spcPts val="811"/>
              </a:spcBef>
            </a:pP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I/O </a:t>
            </a: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Port</a:t>
            </a:r>
            <a:r>
              <a:rPr sz="2055" b="1" spc="-23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Structure</a:t>
            </a:r>
            <a:endParaRPr sz="2055">
              <a:latin typeface="Times New Roman"/>
              <a:cs typeface="Times New Roman"/>
            </a:endParaRPr>
          </a:p>
          <a:p>
            <a:pPr marL="196506" indent="-197231">
              <a:spcBef>
                <a:spcPts val="467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1, 2, </a:t>
            </a:r>
            <a:r>
              <a:rPr sz="1370" spc="-5" dirty="0">
                <a:latin typeface="Times New Roman"/>
                <a:cs typeface="Times New Roman"/>
              </a:rPr>
              <a:t>and </a:t>
            </a:r>
            <a:r>
              <a:rPr sz="1370" dirty="0">
                <a:latin typeface="Times New Roman"/>
                <a:cs typeface="Times New Roman"/>
              </a:rPr>
              <a:t>3 </a:t>
            </a:r>
            <a:r>
              <a:rPr sz="1370" spc="-5" dirty="0">
                <a:latin typeface="Times New Roman"/>
                <a:cs typeface="Times New Roman"/>
              </a:rPr>
              <a:t>have internal pull-up</a:t>
            </a:r>
            <a:r>
              <a:rPr sz="1370" spc="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resistors.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26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</a:t>
            </a:r>
            <a:r>
              <a:rPr sz="1370" spc="-5" dirty="0">
                <a:latin typeface="Times New Roman"/>
                <a:cs typeface="Times New Roman"/>
              </a:rPr>
              <a:t>has </a:t>
            </a:r>
            <a:r>
              <a:rPr sz="1370" dirty="0">
                <a:latin typeface="Times New Roman"/>
                <a:cs typeface="Times New Roman"/>
              </a:rPr>
              <a:t>no </a:t>
            </a:r>
            <a:r>
              <a:rPr sz="1370" spc="-5" dirty="0">
                <a:latin typeface="Times New Roman"/>
                <a:cs typeface="Times New Roman"/>
              </a:rPr>
              <a:t>internal pull-up</a:t>
            </a:r>
            <a:r>
              <a:rPr sz="137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resistors.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Instructions that </a:t>
            </a:r>
            <a:r>
              <a:rPr sz="1370" dirty="0">
                <a:latin typeface="Times New Roman"/>
                <a:cs typeface="Times New Roman"/>
              </a:rPr>
              <a:t>input a </a:t>
            </a: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bit </a:t>
            </a:r>
            <a:r>
              <a:rPr sz="1370" spc="-5" dirty="0">
                <a:latin typeface="Times New Roman"/>
                <a:cs typeface="Times New Roman"/>
              </a:rPr>
              <a:t>require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‘1’ port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latch.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715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579" y="4931330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351" y="4673778"/>
            <a:ext cx="1552410" cy="38484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237837">
              <a:spcBef>
                <a:spcPts val="109"/>
              </a:spcBef>
            </a:pPr>
            <a:r>
              <a:rPr sz="1142" spc="-11" dirty="0">
                <a:latin typeface="Times New Roman"/>
                <a:cs typeface="Times New Roman"/>
              </a:rPr>
              <a:t>Don’t </a:t>
            </a:r>
            <a:r>
              <a:rPr sz="1142" spc="-5" dirty="0">
                <a:latin typeface="Times New Roman"/>
                <a:cs typeface="Times New Roman"/>
              </a:rPr>
              <a:t>need</a:t>
            </a:r>
            <a:r>
              <a:rPr sz="1142" spc="-40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Bus-driver</a:t>
            </a:r>
            <a:endParaRPr sz="1142" dirty="0">
              <a:latin typeface="Times New Roman"/>
              <a:cs typeface="Times New Roman"/>
            </a:endParaRPr>
          </a:p>
          <a:p>
            <a:pPr>
              <a:spcBef>
                <a:spcPts val="663"/>
              </a:spcBef>
            </a:pPr>
            <a:endParaRPr sz="685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302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E8DBC946-E942-4E67-B381-87A48728D378}"/>
              </a:ext>
            </a:extLst>
          </p:cNvPr>
          <p:cNvSpPr txBox="1"/>
          <p:nvPr/>
        </p:nvSpPr>
        <p:spPr>
          <a:xfrm>
            <a:off x="3258354" y="1241613"/>
            <a:ext cx="3680539" cy="2190950"/>
          </a:xfrm>
          <a:prstGeom prst="rect">
            <a:avLst/>
          </a:prstGeom>
        </p:spPr>
        <p:txBody>
          <a:bodyPr vert="horz" wrap="square" lIns="0" tIns="102963" rIns="0" bIns="0" rtlCol="0">
            <a:spAutoFit/>
          </a:bodyPr>
          <a:lstStyle/>
          <a:p>
            <a:pPr marL="1163810">
              <a:spcBef>
                <a:spcPts val="811"/>
              </a:spcBef>
            </a:pP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Memory</a:t>
            </a:r>
            <a:r>
              <a:rPr sz="2055" b="1" spc="-69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Organization</a:t>
            </a:r>
            <a:endParaRPr sz="2055">
              <a:latin typeface="Times New Roman"/>
              <a:cs typeface="Times New Roman"/>
            </a:endParaRPr>
          </a:p>
          <a:p>
            <a:pPr marL="196506" indent="-197231">
              <a:spcBef>
                <a:spcPts val="467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11" dirty="0"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ROM: for program (code) </a:t>
            </a:r>
            <a:r>
              <a:rPr sz="1370" spc="120" dirty="0">
                <a:latin typeface="Wingdings"/>
                <a:cs typeface="Wingdings"/>
              </a:rPr>
              <a:t>€</a:t>
            </a:r>
            <a:r>
              <a:rPr sz="1370" spc="120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1370" b="1" spc="-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31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External: </a:t>
            </a:r>
            <a:r>
              <a:rPr sz="1370" dirty="0">
                <a:latin typeface="Times New Roman"/>
                <a:cs typeface="Times New Roman"/>
              </a:rPr>
              <a:t>maximum</a:t>
            </a:r>
            <a:r>
              <a:rPr sz="1370" spc="-5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64K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26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11" dirty="0">
                <a:latin typeface="Times New Roman"/>
                <a:cs typeface="Times New Roman"/>
              </a:rPr>
              <a:t>Internal </a:t>
            </a:r>
            <a:r>
              <a:rPr sz="1370" spc="-5" dirty="0">
                <a:latin typeface="Times New Roman"/>
                <a:cs typeface="Times New Roman"/>
              </a:rPr>
              <a:t>(on-chip): depend </a:t>
            </a:r>
            <a:r>
              <a:rPr sz="1370" dirty="0">
                <a:latin typeface="Times New Roman"/>
                <a:cs typeface="Times New Roman"/>
              </a:rPr>
              <a:t>on</a:t>
            </a:r>
            <a:r>
              <a:rPr sz="1370" spc="6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chips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RAM: for data </a:t>
            </a:r>
            <a:r>
              <a:rPr sz="1370" spc="120" dirty="0">
                <a:latin typeface="Wingdings"/>
                <a:cs typeface="Wingdings"/>
              </a:rPr>
              <a:t>€</a:t>
            </a:r>
            <a:r>
              <a:rPr sz="1370" spc="120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37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31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External: </a:t>
            </a:r>
            <a:r>
              <a:rPr sz="1370" dirty="0">
                <a:latin typeface="Times New Roman"/>
                <a:cs typeface="Times New Roman"/>
              </a:rPr>
              <a:t>maximum</a:t>
            </a:r>
            <a:r>
              <a:rPr sz="1370" spc="-5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64K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26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11" dirty="0">
                <a:latin typeface="Times New Roman"/>
                <a:cs typeface="Times New Roman"/>
              </a:rPr>
              <a:t>Internal </a:t>
            </a:r>
            <a:r>
              <a:rPr sz="1370" spc="-5" dirty="0">
                <a:latin typeface="Times New Roman"/>
                <a:cs typeface="Times New Roman"/>
              </a:rPr>
              <a:t>(on-chip): depend </a:t>
            </a:r>
            <a:r>
              <a:rPr sz="1370" dirty="0">
                <a:latin typeface="Times New Roman"/>
                <a:cs typeface="Times New Roman"/>
              </a:rPr>
              <a:t>on</a:t>
            </a:r>
            <a:r>
              <a:rPr sz="1370" spc="6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chips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B41C1DF2-2930-4A32-AAA5-6428F09AC285}"/>
              </a:ext>
            </a:extLst>
          </p:cNvPr>
          <p:cNvSpPr/>
          <p:nvPr/>
        </p:nvSpPr>
        <p:spPr>
          <a:xfrm>
            <a:off x="4233687" y="3501687"/>
            <a:ext cx="3086312" cy="115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229F7988-4561-4B15-B8E1-EB34B5EBEC3B}"/>
              </a:ext>
            </a:extLst>
          </p:cNvPr>
          <p:cNvSpPr txBox="1"/>
          <p:nvPr/>
        </p:nvSpPr>
        <p:spPr>
          <a:xfrm>
            <a:off x="7883825" y="479685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28A960F4-3F47-4EAD-BCB1-737FEE4E7F52}"/>
              </a:ext>
            </a:extLst>
          </p:cNvPr>
          <p:cNvSpPr txBox="1"/>
          <p:nvPr/>
        </p:nvSpPr>
        <p:spPr>
          <a:xfrm>
            <a:off x="3376689" y="479685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008B8C64-ECE0-4761-949C-A81F5E182CD7}"/>
              </a:ext>
            </a:extLst>
          </p:cNvPr>
          <p:cNvSpPr/>
          <p:nvPr/>
        </p:nvSpPr>
        <p:spPr>
          <a:xfrm>
            <a:off x="3070412" y="114300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9699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073" y="1463097"/>
            <a:ext cx="2128854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2–6 </a:t>
            </a:r>
            <a:r>
              <a:rPr sz="685" spc="-11" dirty="0">
                <a:latin typeface="Arial"/>
                <a:cs typeface="Arial"/>
              </a:rPr>
              <a:t>Summary </a:t>
            </a:r>
            <a:r>
              <a:rPr sz="685" dirty="0">
                <a:latin typeface="Arial"/>
                <a:cs typeface="Arial"/>
              </a:rPr>
              <a:t>of the </a:t>
            </a:r>
            <a:r>
              <a:rPr sz="685" spc="-5" dirty="0">
                <a:latin typeface="Arial"/>
                <a:cs typeface="Arial"/>
              </a:rPr>
              <a:t>8031 </a:t>
            </a:r>
            <a:r>
              <a:rPr sz="685" spc="-11" dirty="0">
                <a:latin typeface="Arial"/>
                <a:cs typeface="Arial"/>
              </a:rPr>
              <a:t>memory</a:t>
            </a:r>
            <a:r>
              <a:rPr sz="685" spc="80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spaces</a:t>
            </a:r>
            <a:endParaRPr sz="68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6664" y="1713630"/>
            <a:ext cx="2967725" cy="2581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4217228" y="2206165"/>
            <a:ext cx="975242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spc="-5" dirty="0">
                <a:latin typeface="Times New Roman"/>
                <a:cs typeface="Times New Roman"/>
              </a:rPr>
              <a:t>Memory</a:t>
            </a:r>
            <a:r>
              <a:rPr sz="1370" spc="-6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Map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7853" y="2772308"/>
            <a:ext cx="1574888" cy="385021"/>
          </a:xfrm>
          <a:custGeom>
            <a:avLst/>
            <a:gdLst/>
            <a:ahLst/>
            <a:cxnLst/>
            <a:rect l="l" t="t" r="r" b="b"/>
            <a:pathLst>
              <a:path w="1379220" h="337185">
                <a:moveTo>
                  <a:pt x="10668" y="324612"/>
                </a:moveTo>
                <a:lnTo>
                  <a:pt x="6096" y="324612"/>
                </a:lnTo>
                <a:lnTo>
                  <a:pt x="6096" y="336804"/>
                </a:lnTo>
                <a:lnTo>
                  <a:pt x="10668" y="336804"/>
                </a:lnTo>
                <a:lnTo>
                  <a:pt x="10668" y="324612"/>
                </a:lnTo>
                <a:close/>
              </a:path>
              <a:path w="1379220" h="337185">
                <a:moveTo>
                  <a:pt x="12192" y="280416"/>
                </a:moveTo>
                <a:lnTo>
                  <a:pt x="0" y="280416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324612"/>
                </a:lnTo>
                <a:lnTo>
                  <a:pt x="12192" y="324612"/>
                </a:lnTo>
                <a:lnTo>
                  <a:pt x="12192" y="280416"/>
                </a:lnTo>
                <a:close/>
              </a:path>
              <a:path w="1379220" h="337185">
                <a:moveTo>
                  <a:pt x="12192" y="324612"/>
                </a:moveTo>
                <a:lnTo>
                  <a:pt x="10668" y="324612"/>
                </a:lnTo>
                <a:lnTo>
                  <a:pt x="10668" y="330708"/>
                </a:lnTo>
                <a:lnTo>
                  <a:pt x="12192" y="330708"/>
                </a:lnTo>
                <a:lnTo>
                  <a:pt x="12192" y="324612"/>
                </a:lnTo>
                <a:close/>
              </a:path>
              <a:path w="1379220" h="337185">
                <a:moveTo>
                  <a:pt x="12192" y="190500"/>
                </a:moveTo>
                <a:lnTo>
                  <a:pt x="0" y="190500"/>
                </a:lnTo>
                <a:lnTo>
                  <a:pt x="0" y="242316"/>
                </a:lnTo>
                <a:lnTo>
                  <a:pt x="12192" y="242316"/>
                </a:lnTo>
                <a:lnTo>
                  <a:pt x="12192" y="190500"/>
                </a:lnTo>
                <a:close/>
              </a:path>
              <a:path w="1379220" h="337185">
                <a:moveTo>
                  <a:pt x="12192" y="102108"/>
                </a:moveTo>
                <a:lnTo>
                  <a:pt x="0" y="102108"/>
                </a:lnTo>
                <a:lnTo>
                  <a:pt x="0" y="152400"/>
                </a:lnTo>
                <a:lnTo>
                  <a:pt x="12192" y="152400"/>
                </a:lnTo>
                <a:lnTo>
                  <a:pt x="12192" y="102108"/>
                </a:lnTo>
                <a:close/>
              </a:path>
              <a:path w="1379220" h="337185">
                <a:moveTo>
                  <a:pt x="12192" y="13716"/>
                </a:moveTo>
                <a:lnTo>
                  <a:pt x="0" y="13716"/>
                </a:lnTo>
                <a:lnTo>
                  <a:pt x="0" y="64008"/>
                </a:lnTo>
                <a:lnTo>
                  <a:pt x="12192" y="64008"/>
                </a:lnTo>
                <a:lnTo>
                  <a:pt x="12192" y="13716"/>
                </a:lnTo>
                <a:close/>
              </a:path>
              <a:path w="1379220" h="337185">
                <a:moveTo>
                  <a:pt x="88392" y="0"/>
                </a:moveTo>
                <a:lnTo>
                  <a:pt x="38100" y="0"/>
                </a:lnTo>
                <a:lnTo>
                  <a:pt x="38100" y="13716"/>
                </a:lnTo>
                <a:lnTo>
                  <a:pt x="88392" y="13716"/>
                </a:lnTo>
                <a:lnTo>
                  <a:pt x="88392" y="0"/>
                </a:lnTo>
                <a:close/>
              </a:path>
              <a:path w="1379220" h="337185">
                <a:moveTo>
                  <a:pt x="176784" y="0"/>
                </a:moveTo>
                <a:lnTo>
                  <a:pt x="126492" y="0"/>
                </a:lnTo>
                <a:lnTo>
                  <a:pt x="126492" y="13716"/>
                </a:lnTo>
                <a:lnTo>
                  <a:pt x="176784" y="13716"/>
                </a:lnTo>
                <a:lnTo>
                  <a:pt x="176784" y="0"/>
                </a:lnTo>
                <a:close/>
              </a:path>
              <a:path w="1379220" h="337185">
                <a:moveTo>
                  <a:pt x="266700" y="0"/>
                </a:moveTo>
                <a:lnTo>
                  <a:pt x="214884" y="0"/>
                </a:lnTo>
                <a:lnTo>
                  <a:pt x="214884" y="13716"/>
                </a:lnTo>
                <a:lnTo>
                  <a:pt x="266700" y="13716"/>
                </a:lnTo>
                <a:lnTo>
                  <a:pt x="266700" y="0"/>
                </a:lnTo>
                <a:close/>
              </a:path>
              <a:path w="1379220" h="337185">
                <a:moveTo>
                  <a:pt x="355092" y="0"/>
                </a:moveTo>
                <a:lnTo>
                  <a:pt x="304800" y="0"/>
                </a:lnTo>
                <a:lnTo>
                  <a:pt x="304800" y="13716"/>
                </a:lnTo>
                <a:lnTo>
                  <a:pt x="355092" y="13716"/>
                </a:lnTo>
                <a:lnTo>
                  <a:pt x="355092" y="0"/>
                </a:lnTo>
                <a:close/>
              </a:path>
              <a:path w="1379220" h="337185">
                <a:moveTo>
                  <a:pt x="443484" y="0"/>
                </a:moveTo>
                <a:lnTo>
                  <a:pt x="393192" y="0"/>
                </a:lnTo>
                <a:lnTo>
                  <a:pt x="393192" y="13716"/>
                </a:lnTo>
                <a:lnTo>
                  <a:pt x="443484" y="13716"/>
                </a:lnTo>
                <a:lnTo>
                  <a:pt x="443484" y="0"/>
                </a:lnTo>
                <a:close/>
              </a:path>
              <a:path w="1379220" h="337185">
                <a:moveTo>
                  <a:pt x="533400" y="0"/>
                </a:moveTo>
                <a:lnTo>
                  <a:pt x="481584" y="0"/>
                </a:lnTo>
                <a:lnTo>
                  <a:pt x="481584" y="13716"/>
                </a:lnTo>
                <a:lnTo>
                  <a:pt x="533400" y="13716"/>
                </a:lnTo>
                <a:lnTo>
                  <a:pt x="533400" y="0"/>
                </a:lnTo>
                <a:close/>
              </a:path>
              <a:path w="1379220" h="337185">
                <a:moveTo>
                  <a:pt x="621792" y="0"/>
                </a:moveTo>
                <a:lnTo>
                  <a:pt x="571500" y="0"/>
                </a:lnTo>
                <a:lnTo>
                  <a:pt x="571500" y="13716"/>
                </a:lnTo>
                <a:lnTo>
                  <a:pt x="621792" y="13716"/>
                </a:lnTo>
                <a:lnTo>
                  <a:pt x="621792" y="0"/>
                </a:lnTo>
                <a:close/>
              </a:path>
              <a:path w="1379220" h="337185">
                <a:moveTo>
                  <a:pt x="710184" y="0"/>
                </a:moveTo>
                <a:lnTo>
                  <a:pt x="659892" y="0"/>
                </a:lnTo>
                <a:lnTo>
                  <a:pt x="659892" y="13716"/>
                </a:lnTo>
                <a:lnTo>
                  <a:pt x="710184" y="13716"/>
                </a:lnTo>
                <a:lnTo>
                  <a:pt x="710184" y="0"/>
                </a:lnTo>
                <a:close/>
              </a:path>
              <a:path w="1379220" h="337185">
                <a:moveTo>
                  <a:pt x="800100" y="0"/>
                </a:moveTo>
                <a:lnTo>
                  <a:pt x="748284" y="0"/>
                </a:lnTo>
                <a:lnTo>
                  <a:pt x="748284" y="13716"/>
                </a:lnTo>
                <a:lnTo>
                  <a:pt x="800100" y="13716"/>
                </a:lnTo>
                <a:lnTo>
                  <a:pt x="800100" y="0"/>
                </a:lnTo>
                <a:close/>
              </a:path>
              <a:path w="1379220" h="337185">
                <a:moveTo>
                  <a:pt x="888492" y="0"/>
                </a:moveTo>
                <a:lnTo>
                  <a:pt x="838200" y="0"/>
                </a:lnTo>
                <a:lnTo>
                  <a:pt x="838200" y="13716"/>
                </a:lnTo>
                <a:lnTo>
                  <a:pt x="888492" y="13716"/>
                </a:lnTo>
                <a:lnTo>
                  <a:pt x="888492" y="0"/>
                </a:lnTo>
                <a:close/>
              </a:path>
              <a:path w="1379220" h="337185">
                <a:moveTo>
                  <a:pt x="976884" y="0"/>
                </a:moveTo>
                <a:lnTo>
                  <a:pt x="926592" y="0"/>
                </a:lnTo>
                <a:lnTo>
                  <a:pt x="926592" y="13716"/>
                </a:lnTo>
                <a:lnTo>
                  <a:pt x="976884" y="13716"/>
                </a:lnTo>
                <a:lnTo>
                  <a:pt x="976884" y="0"/>
                </a:lnTo>
                <a:close/>
              </a:path>
              <a:path w="1379220" h="337185">
                <a:moveTo>
                  <a:pt x="1066800" y="0"/>
                </a:moveTo>
                <a:lnTo>
                  <a:pt x="1014984" y="0"/>
                </a:lnTo>
                <a:lnTo>
                  <a:pt x="1014984" y="13716"/>
                </a:lnTo>
                <a:lnTo>
                  <a:pt x="1066800" y="13716"/>
                </a:lnTo>
                <a:lnTo>
                  <a:pt x="1066800" y="0"/>
                </a:lnTo>
                <a:close/>
              </a:path>
              <a:path w="1379220" h="337185">
                <a:moveTo>
                  <a:pt x="1155192" y="0"/>
                </a:moveTo>
                <a:lnTo>
                  <a:pt x="1104900" y="0"/>
                </a:lnTo>
                <a:lnTo>
                  <a:pt x="1104900" y="13716"/>
                </a:lnTo>
                <a:lnTo>
                  <a:pt x="1155192" y="13716"/>
                </a:lnTo>
                <a:lnTo>
                  <a:pt x="1155192" y="0"/>
                </a:lnTo>
                <a:close/>
              </a:path>
              <a:path w="1379220" h="337185">
                <a:moveTo>
                  <a:pt x="1243584" y="0"/>
                </a:moveTo>
                <a:lnTo>
                  <a:pt x="1193292" y="0"/>
                </a:lnTo>
                <a:lnTo>
                  <a:pt x="1193292" y="13716"/>
                </a:lnTo>
                <a:lnTo>
                  <a:pt x="1243584" y="13716"/>
                </a:lnTo>
                <a:lnTo>
                  <a:pt x="1243584" y="0"/>
                </a:lnTo>
                <a:close/>
              </a:path>
              <a:path w="1379220" h="337185">
                <a:moveTo>
                  <a:pt x="1333500" y="0"/>
                </a:moveTo>
                <a:lnTo>
                  <a:pt x="1281684" y="0"/>
                </a:lnTo>
                <a:lnTo>
                  <a:pt x="1281684" y="13716"/>
                </a:lnTo>
                <a:lnTo>
                  <a:pt x="1333500" y="13716"/>
                </a:lnTo>
                <a:lnTo>
                  <a:pt x="1333500" y="0"/>
                </a:lnTo>
                <a:close/>
              </a:path>
              <a:path w="1379220" h="337185">
                <a:moveTo>
                  <a:pt x="1367028" y="7620"/>
                </a:moveTo>
                <a:lnTo>
                  <a:pt x="1367028" y="54864"/>
                </a:lnTo>
                <a:lnTo>
                  <a:pt x="1379220" y="54864"/>
                </a:lnTo>
                <a:lnTo>
                  <a:pt x="1379220" y="13716"/>
                </a:lnTo>
                <a:lnTo>
                  <a:pt x="1371600" y="13716"/>
                </a:lnTo>
                <a:lnTo>
                  <a:pt x="1371600" y="12192"/>
                </a:lnTo>
                <a:lnTo>
                  <a:pt x="1367028" y="7620"/>
                </a:lnTo>
                <a:close/>
              </a:path>
              <a:path w="1379220" h="337185">
                <a:moveTo>
                  <a:pt x="1371600" y="12192"/>
                </a:moveTo>
                <a:lnTo>
                  <a:pt x="1371600" y="13716"/>
                </a:lnTo>
                <a:lnTo>
                  <a:pt x="1373124" y="13716"/>
                </a:lnTo>
                <a:lnTo>
                  <a:pt x="1371600" y="12192"/>
                </a:lnTo>
                <a:close/>
              </a:path>
              <a:path w="1379220" h="337185">
                <a:moveTo>
                  <a:pt x="1379220" y="0"/>
                </a:moveTo>
                <a:lnTo>
                  <a:pt x="1371600" y="0"/>
                </a:lnTo>
                <a:lnTo>
                  <a:pt x="1371600" y="12192"/>
                </a:lnTo>
                <a:lnTo>
                  <a:pt x="1373124" y="13716"/>
                </a:lnTo>
                <a:lnTo>
                  <a:pt x="1379220" y="13716"/>
                </a:lnTo>
                <a:lnTo>
                  <a:pt x="1379220" y="0"/>
                </a:lnTo>
                <a:close/>
              </a:path>
              <a:path w="1379220" h="337185">
                <a:moveTo>
                  <a:pt x="1379220" y="92964"/>
                </a:moveTo>
                <a:lnTo>
                  <a:pt x="1367028" y="92964"/>
                </a:lnTo>
                <a:lnTo>
                  <a:pt x="1367028" y="144780"/>
                </a:lnTo>
                <a:lnTo>
                  <a:pt x="1379220" y="144780"/>
                </a:lnTo>
                <a:lnTo>
                  <a:pt x="1379220" y="92964"/>
                </a:lnTo>
                <a:close/>
              </a:path>
              <a:path w="1379220" h="337185">
                <a:moveTo>
                  <a:pt x="1379220" y="182880"/>
                </a:moveTo>
                <a:lnTo>
                  <a:pt x="1367028" y="182880"/>
                </a:lnTo>
                <a:lnTo>
                  <a:pt x="1367028" y="233172"/>
                </a:lnTo>
                <a:lnTo>
                  <a:pt x="1379220" y="233172"/>
                </a:lnTo>
                <a:lnTo>
                  <a:pt x="1379220" y="182880"/>
                </a:lnTo>
                <a:close/>
              </a:path>
              <a:path w="1379220" h="337185">
                <a:moveTo>
                  <a:pt x="1379220" y="271272"/>
                </a:moveTo>
                <a:lnTo>
                  <a:pt x="1367028" y="271272"/>
                </a:lnTo>
                <a:lnTo>
                  <a:pt x="1367028" y="321564"/>
                </a:lnTo>
                <a:lnTo>
                  <a:pt x="1379220" y="321564"/>
                </a:lnTo>
                <a:lnTo>
                  <a:pt x="1379220" y="271272"/>
                </a:lnTo>
                <a:close/>
              </a:path>
              <a:path w="1379220" h="337185">
                <a:moveTo>
                  <a:pt x="1344168" y="324612"/>
                </a:moveTo>
                <a:lnTo>
                  <a:pt x="1293876" y="324612"/>
                </a:lnTo>
                <a:lnTo>
                  <a:pt x="1293876" y="336804"/>
                </a:lnTo>
                <a:lnTo>
                  <a:pt x="1344168" y="336804"/>
                </a:lnTo>
                <a:lnTo>
                  <a:pt x="1344168" y="324612"/>
                </a:lnTo>
                <a:close/>
              </a:path>
              <a:path w="1379220" h="337185">
                <a:moveTo>
                  <a:pt x="1255776" y="324612"/>
                </a:moveTo>
                <a:lnTo>
                  <a:pt x="1203960" y="324612"/>
                </a:lnTo>
                <a:lnTo>
                  <a:pt x="1203960" y="336804"/>
                </a:lnTo>
                <a:lnTo>
                  <a:pt x="1255776" y="336804"/>
                </a:lnTo>
                <a:lnTo>
                  <a:pt x="1255776" y="324612"/>
                </a:lnTo>
                <a:close/>
              </a:path>
              <a:path w="1379220" h="337185">
                <a:moveTo>
                  <a:pt x="1165860" y="324612"/>
                </a:moveTo>
                <a:lnTo>
                  <a:pt x="1115568" y="324612"/>
                </a:lnTo>
                <a:lnTo>
                  <a:pt x="1115568" y="336804"/>
                </a:lnTo>
                <a:lnTo>
                  <a:pt x="1165860" y="336804"/>
                </a:lnTo>
                <a:lnTo>
                  <a:pt x="1165860" y="324612"/>
                </a:lnTo>
                <a:close/>
              </a:path>
              <a:path w="1379220" h="337185">
                <a:moveTo>
                  <a:pt x="1077468" y="324612"/>
                </a:moveTo>
                <a:lnTo>
                  <a:pt x="1027176" y="324612"/>
                </a:lnTo>
                <a:lnTo>
                  <a:pt x="1027176" y="336804"/>
                </a:lnTo>
                <a:lnTo>
                  <a:pt x="1077468" y="336804"/>
                </a:lnTo>
                <a:lnTo>
                  <a:pt x="1077468" y="324612"/>
                </a:lnTo>
                <a:close/>
              </a:path>
              <a:path w="1379220" h="337185">
                <a:moveTo>
                  <a:pt x="989076" y="324612"/>
                </a:moveTo>
                <a:lnTo>
                  <a:pt x="937260" y="324612"/>
                </a:lnTo>
                <a:lnTo>
                  <a:pt x="937260" y="336804"/>
                </a:lnTo>
                <a:lnTo>
                  <a:pt x="989076" y="336804"/>
                </a:lnTo>
                <a:lnTo>
                  <a:pt x="989076" y="324612"/>
                </a:lnTo>
                <a:close/>
              </a:path>
              <a:path w="1379220" h="337185">
                <a:moveTo>
                  <a:pt x="899160" y="324612"/>
                </a:moveTo>
                <a:lnTo>
                  <a:pt x="848868" y="324612"/>
                </a:lnTo>
                <a:lnTo>
                  <a:pt x="848868" y="336804"/>
                </a:lnTo>
                <a:lnTo>
                  <a:pt x="899160" y="336804"/>
                </a:lnTo>
                <a:lnTo>
                  <a:pt x="899160" y="324612"/>
                </a:lnTo>
                <a:close/>
              </a:path>
              <a:path w="1379220" h="337185">
                <a:moveTo>
                  <a:pt x="810768" y="324612"/>
                </a:moveTo>
                <a:lnTo>
                  <a:pt x="760476" y="324612"/>
                </a:lnTo>
                <a:lnTo>
                  <a:pt x="760476" y="336804"/>
                </a:lnTo>
                <a:lnTo>
                  <a:pt x="810768" y="336804"/>
                </a:lnTo>
                <a:lnTo>
                  <a:pt x="810768" y="324612"/>
                </a:lnTo>
                <a:close/>
              </a:path>
              <a:path w="1379220" h="337185">
                <a:moveTo>
                  <a:pt x="722376" y="324612"/>
                </a:moveTo>
                <a:lnTo>
                  <a:pt x="670560" y="324612"/>
                </a:lnTo>
                <a:lnTo>
                  <a:pt x="670560" y="336804"/>
                </a:lnTo>
                <a:lnTo>
                  <a:pt x="722376" y="336804"/>
                </a:lnTo>
                <a:lnTo>
                  <a:pt x="722376" y="324612"/>
                </a:lnTo>
                <a:close/>
              </a:path>
              <a:path w="1379220" h="337185">
                <a:moveTo>
                  <a:pt x="632460" y="324612"/>
                </a:moveTo>
                <a:lnTo>
                  <a:pt x="582168" y="324612"/>
                </a:lnTo>
                <a:lnTo>
                  <a:pt x="582168" y="336804"/>
                </a:lnTo>
                <a:lnTo>
                  <a:pt x="632460" y="336804"/>
                </a:lnTo>
                <a:lnTo>
                  <a:pt x="632460" y="324612"/>
                </a:lnTo>
                <a:close/>
              </a:path>
              <a:path w="1379220" h="337185">
                <a:moveTo>
                  <a:pt x="544068" y="324612"/>
                </a:moveTo>
                <a:lnTo>
                  <a:pt x="493776" y="324612"/>
                </a:lnTo>
                <a:lnTo>
                  <a:pt x="493776" y="336804"/>
                </a:lnTo>
                <a:lnTo>
                  <a:pt x="544068" y="336804"/>
                </a:lnTo>
                <a:lnTo>
                  <a:pt x="544068" y="324612"/>
                </a:lnTo>
                <a:close/>
              </a:path>
              <a:path w="1379220" h="337185">
                <a:moveTo>
                  <a:pt x="455676" y="324612"/>
                </a:moveTo>
                <a:lnTo>
                  <a:pt x="403860" y="324612"/>
                </a:lnTo>
                <a:lnTo>
                  <a:pt x="403860" y="336804"/>
                </a:lnTo>
                <a:lnTo>
                  <a:pt x="455676" y="336804"/>
                </a:lnTo>
                <a:lnTo>
                  <a:pt x="455676" y="324612"/>
                </a:lnTo>
                <a:close/>
              </a:path>
              <a:path w="1379220" h="337185">
                <a:moveTo>
                  <a:pt x="365760" y="324612"/>
                </a:moveTo>
                <a:lnTo>
                  <a:pt x="315468" y="324612"/>
                </a:lnTo>
                <a:lnTo>
                  <a:pt x="315468" y="336804"/>
                </a:lnTo>
                <a:lnTo>
                  <a:pt x="365760" y="336804"/>
                </a:lnTo>
                <a:lnTo>
                  <a:pt x="365760" y="324612"/>
                </a:lnTo>
                <a:close/>
              </a:path>
              <a:path w="1379220" h="337185">
                <a:moveTo>
                  <a:pt x="277368" y="324612"/>
                </a:moveTo>
                <a:lnTo>
                  <a:pt x="227076" y="324612"/>
                </a:lnTo>
                <a:lnTo>
                  <a:pt x="227076" y="336804"/>
                </a:lnTo>
                <a:lnTo>
                  <a:pt x="277368" y="336804"/>
                </a:lnTo>
                <a:lnTo>
                  <a:pt x="277368" y="324612"/>
                </a:lnTo>
                <a:close/>
              </a:path>
              <a:path w="1379220" h="337185">
                <a:moveTo>
                  <a:pt x="188976" y="324612"/>
                </a:moveTo>
                <a:lnTo>
                  <a:pt x="137160" y="324612"/>
                </a:lnTo>
                <a:lnTo>
                  <a:pt x="137160" y="336804"/>
                </a:lnTo>
                <a:lnTo>
                  <a:pt x="188976" y="336804"/>
                </a:lnTo>
                <a:lnTo>
                  <a:pt x="188976" y="324612"/>
                </a:lnTo>
                <a:close/>
              </a:path>
              <a:path w="1379220" h="337185">
                <a:moveTo>
                  <a:pt x="99060" y="324612"/>
                </a:moveTo>
                <a:lnTo>
                  <a:pt x="48768" y="324612"/>
                </a:lnTo>
                <a:lnTo>
                  <a:pt x="48768" y="336804"/>
                </a:lnTo>
                <a:lnTo>
                  <a:pt x="99060" y="336804"/>
                </a:lnTo>
                <a:lnTo>
                  <a:pt x="99060" y="324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8"/>
          <p:cNvSpPr txBox="1"/>
          <p:nvPr/>
        </p:nvSpPr>
        <p:spPr>
          <a:xfrm>
            <a:off x="4640098" y="4417968"/>
            <a:ext cx="627925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spc="-11" dirty="0">
                <a:latin typeface="Times New Roman"/>
                <a:cs typeface="Times New Roman"/>
              </a:rPr>
              <a:t>256-byte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4226" y="4417968"/>
            <a:ext cx="666355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spc="-11" dirty="0">
                <a:latin typeface="Times New Roman"/>
                <a:cs typeface="Times New Roman"/>
              </a:rPr>
              <a:t>64-Kbyte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6715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9579" y="4931330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3302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02D53DC9-4968-43B7-BE5F-E20F84E5E570}"/>
              </a:ext>
            </a:extLst>
          </p:cNvPr>
          <p:cNvSpPr txBox="1"/>
          <p:nvPr/>
        </p:nvSpPr>
        <p:spPr>
          <a:xfrm>
            <a:off x="3460060" y="1626219"/>
            <a:ext cx="3071466" cy="1264400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Internal (on-chip) data</a:t>
            </a:r>
            <a:r>
              <a:rPr sz="1370" b="1" spc="-17" dirty="0">
                <a:latin typeface="Times New Roman"/>
                <a:cs typeface="Times New Roman"/>
              </a:rPr>
              <a:t> </a:t>
            </a:r>
            <a:r>
              <a:rPr sz="1370" b="1" spc="-11" dirty="0"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Register banks</a:t>
            </a:r>
            <a:r>
              <a:rPr sz="1370" spc="-46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(00H-1FH)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Bit-addressable RAM</a:t>
            </a:r>
            <a:r>
              <a:rPr sz="1370" spc="-28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(20H-2FH)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General-purpose RAM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(30H-7FH)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Special function registers</a:t>
            </a:r>
            <a:r>
              <a:rPr sz="1370" spc="-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(80H-FFH)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A822299B-39A6-4214-A6B4-A4E053BB0A37}"/>
              </a:ext>
            </a:extLst>
          </p:cNvPr>
          <p:cNvSpPr txBox="1"/>
          <p:nvPr/>
        </p:nvSpPr>
        <p:spPr>
          <a:xfrm>
            <a:off x="8085531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4ACB7DC5-89AB-4DCA-9AB7-38BD15ED0748}"/>
              </a:ext>
            </a:extLst>
          </p:cNvPr>
          <p:cNvSpPr txBox="1"/>
          <p:nvPr/>
        </p:nvSpPr>
        <p:spPr>
          <a:xfrm>
            <a:off x="3578395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357A3D43-F077-46A1-B851-D721F81C31ED}"/>
              </a:ext>
            </a:extLst>
          </p:cNvPr>
          <p:cNvSpPr/>
          <p:nvPr/>
        </p:nvSpPr>
        <p:spPr>
          <a:xfrm>
            <a:off x="3272118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198680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7730" y="2358455"/>
            <a:ext cx="2486614" cy="2619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 txBox="1"/>
          <p:nvPr/>
        </p:nvSpPr>
        <p:spPr>
          <a:xfrm>
            <a:off x="3815240" y="3336350"/>
            <a:ext cx="878805" cy="48919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algn="ctr">
              <a:spcBef>
                <a:spcPts val="114"/>
              </a:spcBef>
            </a:pPr>
            <a:r>
              <a:rPr sz="1028" b="1" spc="11" dirty="0">
                <a:solidFill>
                  <a:srgbClr val="C04F4C"/>
                </a:solidFill>
                <a:latin typeface="Times New Roman"/>
                <a:cs typeface="Times New Roman"/>
              </a:rPr>
              <a:t>B</a:t>
            </a:r>
            <a:r>
              <a:rPr sz="1028" b="1" dirty="0">
                <a:solidFill>
                  <a:srgbClr val="C04F4C"/>
                </a:solidFill>
                <a:latin typeface="Times New Roman"/>
                <a:cs typeface="Times New Roman"/>
              </a:rPr>
              <a:t>it-</a:t>
            </a:r>
            <a:r>
              <a:rPr sz="1028" b="1" spc="-11" dirty="0">
                <a:solidFill>
                  <a:srgbClr val="C04F4C"/>
                </a:solidFill>
                <a:latin typeface="Times New Roman"/>
                <a:cs typeface="Times New Roman"/>
              </a:rPr>
              <a:t>a</a:t>
            </a:r>
            <a:r>
              <a:rPr sz="1028" b="1" spc="-17" dirty="0">
                <a:solidFill>
                  <a:srgbClr val="C04F4C"/>
                </a:solidFill>
                <a:latin typeface="Times New Roman"/>
                <a:cs typeface="Times New Roman"/>
              </a:rPr>
              <a:t>dd</a:t>
            </a:r>
            <a:r>
              <a:rPr sz="1028" b="1" spc="-23" dirty="0">
                <a:solidFill>
                  <a:srgbClr val="C04F4C"/>
                </a:solidFill>
                <a:latin typeface="Times New Roman"/>
                <a:cs typeface="Times New Roman"/>
              </a:rPr>
              <a:t>r</a:t>
            </a:r>
            <a:r>
              <a:rPr sz="1028" b="1" spc="-5" dirty="0">
                <a:solidFill>
                  <a:srgbClr val="C04F4C"/>
                </a:solidFill>
                <a:latin typeface="Times New Roman"/>
                <a:cs typeface="Times New Roman"/>
              </a:rPr>
              <a:t>e</a:t>
            </a:r>
            <a:r>
              <a:rPr sz="1028" b="1" spc="-11" dirty="0">
                <a:solidFill>
                  <a:srgbClr val="C04F4C"/>
                </a:solidFill>
                <a:latin typeface="Times New Roman"/>
                <a:cs typeface="Times New Roman"/>
              </a:rPr>
              <a:t>ssa</a:t>
            </a:r>
            <a:r>
              <a:rPr sz="1028" b="1" spc="-17" dirty="0">
                <a:solidFill>
                  <a:srgbClr val="C04F4C"/>
                </a:solidFill>
                <a:latin typeface="Times New Roman"/>
                <a:cs typeface="Times New Roman"/>
              </a:rPr>
              <a:t>b</a:t>
            </a:r>
            <a:r>
              <a:rPr sz="1028" b="1" dirty="0">
                <a:solidFill>
                  <a:srgbClr val="C04F4C"/>
                </a:solidFill>
                <a:latin typeface="Times New Roman"/>
                <a:cs typeface="Times New Roman"/>
              </a:rPr>
              <a:t>le  </a:t>
            </a:r>
            <a:r>
              <a:rPr sz="1028" b="1" spc="-5" dirty="0">
                <a:solidFill>
                  <a:srgbClr val="C04F4C"/>
                </a:solidFill>
                <a:latin typeface="Times New Roman"/>
                <a:cs typeface="Times New Roman"/>
              </a:rPr>
              <a:t>RAM</a:t>
            </a:r>
            <a:endParaRPr sz="1028">
              <a:latin typeface="Times New Roman"/>
              <a:cs typeface="Times New Roman"/>
            </a:endParaRPr>
          </a:p>
          <a:p>
            <a:pPr marR="7976" algn="ctr"/>
            <a:r>
              <a:rPr sz="1028" b="1" dirty="0">
                <a:solidFill>
                  <a:srgbClr val="C04F4C"/>
                </a:solidFill>
                <a:latin typeface="Times New Roman"/>
                <a:cs typeface="Times New Roman"/>
              </a:rPr>
              <a:t>(20H-2FH)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9187" y="4363072"/>
            <a:ext cx="836749" cy="331011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05867" marR="5801" indent="-106592">
              <a:spcBef>
                <a:spcPts val="114"/>
              </a:spcBef>
            </a:pPr>
            <a:r>
              <a:rPr sz="1028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Register</a:t>
            </a:r>
            <a:r>
              <a:rPr sz="1028" b="1" spc="-74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1028" b="1" spc="-17" dirty="0">
                <a:solidFill>
                  <a:srgbClr val="00B04F"/>
                </a:solidFill>
                <a:latin typeface="Times New Roman"/>
                <a:cs typeface="Times New Roman"/>
              </a:rPr>
              <a:t>banks  </a:t>
            </a:r>
            <a:r>
              <a:rPr sz="1028" b="1" dirty="0">
                <a:solidFill>
                  <a:srgbClr val="00B04F"/>
                </a:solidFill>
                <a:latin typeface="Times New Roman"/>
                <a:cs typeface="Times New Roman"/>
              </a:rPr>
              <a:t>(00H-1FH)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6218" y="4486626"/>
            <a:ext cx="348767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spc="-11" dirty="0">
                <a:latin typeface="Times New Roman"/>
                <a:cs typeface="Times New Roman"/>
              </a:rPr>
              <a:t>D</a:t>
            </a:r>
            <a:r>
              <a:rPr sz="1028" spc="11" dirty="0">
                <a:latin typeface="Times New Roman"/>
                <a:cs typeface="Times New Roman"/>
              </a:rPr>
              <a:t>P</a:t>
            </a:r>
            <a:r>
              <a:rPr sz="1028" spc="-11" dirty="0">
                <a:latin typeface="Times New Roman"/>
                <a:cs typeface="Times New Roman"/>
              </a:rPr>
              <a:t>T</a:t>
            </a:r>
            <a:r>
              <a:rPr sz="1028" dirty="0">
                <a:latin typeface="Times New Roman"/>
                <a:cs typeface="Times New Roman"/>
              </a:rPr>
              <a:t>R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0899" y="2513232"/>
            <a:ext cx="1217420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142" spc="-11" dirty="0">
                <a:latin typeface="Times New Roman"/>
                <a:cs typeface="Times New Roman"/>
              </a:rPr>
              <a:t>Using </a:t>
            </a:r>
            <a:r>
              <a:rPr sz="1142" spc="-5" dirty="0">
                <a:latin typeface="Times New Roman"/>
                <a:cs typeface="Times New Roman"/>
              </a:rPr>
              <a:t>for</a:t>
            </a:r>
            <a:r>
              <a:rPr sz="1142" spc="-23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MUL,DIV</a:t>
            </a:r>
            <a:endParaRPr sz="11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2225" y="4560292"/>
            <a:ext cx="43505" cy="129065"/>
          </a:xfrm>
          <a:custGeom>
            <a:avLst/>
            <a:gdLst/>
            <a:ahLst/>
            <a:cxnLst/>
            <a:rect l="l" t="t" r="r" b="b"/>
            <a:pathLst>
              <a:path w="38100" h="113029">
                <a:moveTo>
                  <a:pt x="22860" y="57912"/>
                </a:moveTo>
                <a:lnTo>
                  <a:pt x="15240" y="57912"/>
                </a:lnTo>
                <a:lnTo>
                  <a:pt x="15240" y="108204"/>
                </a:lnTo>
                <a:lnTo>
                  <a:pt x="0" y="108204"/>
                </a:lnTo>
                <a:lnTo>
                  <a:pt x="0" y="112776"/>
                </a:lnTo>
                <a:lnTo>
                  <a:pt x="12192" y="112776"/>
                </a:lnTo>
                <a:lnTo>
                  <a:pt x="15240" y="111252"/>
                </a:lnTo>
                <a:lnTo>
                  <a:pt x="16764" y="111252"/>
                </a:lnTo>
                <a:lnTo>
                  <a:pt x="18288" y="109728"/>
                </a:lnTo>
                <a:lnTo>
                  <a:pt x="19812" y="109728"/>
                </a:lnTo>
                <a:lnTo>
                  <a:pt x="19812" y="59436"/>
                </a:lnTo>
                <a:lnTo>
                  <a:pt x="27432" y="59436"/>
                </a:lnTo>
                <a:lnTo>
                  <a:pt x="22860" y="57912"/>
                </a:lnTo>
                <a:close/>
              </a:path>
              <a:path w="38100" h="113029">
                <a:moveTo>
                  <a:pt x="15240" y="106680"/>
                </a:moveTo>
                <a:lnTo>
                  <a:pt x="13716" y="106680"/>
                </a:lnTo>
                <a:lnTo>
                  <a:pt x="12192" y="108204"/>
                </a:lnTo>
                <a:lnTo>
                  <a:pt x="15240" y="108204"/>
                </a:lnTo>
                <a:lnTo>
                  <a:pt x="15240" y="106680"/>
                </a:lnTo>
                <a:close/>
              </a:path>
              <a:path w="38100" h="113029">
                <a:moveTo>
                  <a:pt x="22860" y="59436"/>
                </a:moveTo>
                <a:lnTo>
                  <a:pt x="19812" y="59436"/>
                </a:lnTo>
                <a:lnTo>
                  <a:pt x="19812" y="60960"/>
                </a:lnTo>
                <a:lnTo>
                  <a:pt x="21336" y="60960"/>
                </a:lnTo>
                <a:lnTo>
                  <a:pt x="22860" y="59436"/>
                </a:lnTo>
                <a:close/>
              </a:path>
              <a:path w="38100" h="113029">
                <a:moveTo>
                  <a:pt x="35052" y="54864"/>
                </a:moveTo>
                <a:lnTo>
                  <a:pt x="22860" y="54864"/>
                </a:lnTo>
                <a:lnTo>
                  <a:pt x="1981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22860" y="57912"/>
                </a:lnTo>
                <a:lnTo>
                  <a:pt x="27432" y="59436"/>
                </a:lnTo>
                <a:lnTo>
                  <a:pt x="35052" y="59436"/>
                </a:lnTo>
                <a:lnTo>
                  <a:pt x="35052" y="54864"/>
                </a:lnTo>
                <a:close/>
              </a:path>
              <a:path w="38100" h="113029">
                <a:moveTo>
                  <a:pt x="38100" y="54864"/>
                </a:moveTo>
                <a:lnTo>
                  <a:pt x="35052" y="54864"/>
                </a:lnTo>
                <a:lnTo>
                  <a:pt x="35052" y="59436"/>
                </a:lnTo>
                <a:lnTo>
                  <a:pt x="36576" y="59436"/>
                </a:lnTo>
                <a:lnTo>
                  <a:pt x="38100" y="57912"/>
                </a:lnTo>
                <a:lnTo>
                  <a:pt x="38100" y="54864"/>
                </a:lnTo>
                <a:close/>
              </a:path>
              <a:path w="38100" h="113029">
                <a:moveTo>
                  <a:pt x="15240" y="6096"/>
                </a:moveTo>
                <a:lnTo>
                  <a:pt x="15240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6388"/>
                </a:lnTo>
                <a:lnTo>
                  <a:pt x="22860" y="54864"/>
                </a:lnTo>
                <a:lnTo>
                  <a:pt x="28956" y="54864"/>
                </a:lnTo>
                <a:lnTo>
                  <a:pt x="22860" y="53340"/>
                </a:lnTo>
                <a:lnTo>
                  <a:pt x="19812" y="53340"/>
                </a:lnTo>
                <a:lnTo>
                  <a:pt x="19812" y="7620"/>
                </a:lnTo>
                <a:lnTo>
                  <a:pt x="16764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15240" y="6096"/>
                </a:moveTo>
                <a:lnTo>
                  <a:pt x="13716" y="6096"/>
                </a:lnTo>
                <a:lnTo>
                  <a:pt x="15240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6096" y="0"/>
                </a:moveTo>
                <a:lnTo>
                  <a:pt x="0" y="0"/>
                </a:lnTo>
                <a:lnTo>
                  <a:pt x="0" y="4572"/>
                </a:lnTo>
                <a:lnTo>
                  <a:pt x="6096" y="6096"/>
                </a:lnTo>
                <a:lnTo>
                  <a:pt x="15240" y="6096"/>
                </a:lnTo>
                <a:lnTo>
                  <a:pt x="16764" y="7620"/>
                </a:lnTo>
                <a:lnTo>
                  <a:pt x="19812" y="7620"/>
                </a:lnTo>
                <a:lnTo>
                  <a:pt x="19812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10"/>
          <p:cNvSpPr txBox="1"/>
          <p:nvPr/>
        </p:nvSpPr>
        <p:spPr>
          <a:xfrm>
            <a:off x="3681245" y="1937223"/>
            <a:ext cx="2012115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6506" algn="l"/>
                <a:tab pos="197231" algn="l"/>
              </a:tabLst>
            </a:pPr>
            <a:r>
              <a:rPr sz="1028" b="1" spc="-11" dirty="0">
                <a:latin typeface="Times New Roman"/>
                <a:cs typeface="Times New Roman"/>
              </a:rPr>
              <a:t>Internal </a:t>
            </a:r>
            <a:r>
              <a:rPr sz="1028" b="1" spc="-5" dirty="0">
                <a:latin typeface="Times New Roman"/>
                <a:cs typeface="Times New Roman"/>
              </a:rPr>
              <a:t>(on-chip) data</a:t>
            </a:r>
            <a:r>
              <a:rPr sz="1028" b="1" spc="34" dirty="0">
                <a:latin typeface="Times New Roman"/>
                <a:cs typeface="Times New Roman"/>
              </a:rPr>
              <a:t> </a:t>
            </a:r>
            <a:r>
              <a:rPr sz="1028" b="1" spc="-11" dirty="0">
                <a:latin typeface="Times New Roman"/>
                <a:cs typeface="Times New Roman"/>
              </a:rPr>
              <a:t>memory</a:t>
            </a:r>
            <a:r>
              <a:rPr sz="1028" spc="-11" dirty="0">
                <a:latin typeface="Times New Roman"/>
                <a:cs typeface="Times New Roman"/>
              </a:rPr>
              <a:t>: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3034" y="2513233"/>
            <a:ext cx="941163" cy="48919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algn="ctr">
              <a:spcBef>
                <a:spcPts val="114"/>
              </a:spcBef>
            </a:pPr>
            <a:r>
              <a:rPr sz="1028" b="1" spc="-11" dirty="0">
                <a:solidFill>
                  <a:srgbClr val="FF9900"/>
                </a:solidFill>
                <a:latin typeface="Times New Roman"/>
                <a:cs typeface="Times New Roman"/>
              </a:rPr>
              <a:t>General</a:t>
            </a:r>
            <a:r>
              <a:rPr sz="1028" b="1" spc="-28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028" b="1" spc="-11" dirty="0">
                <a:solidFill>
                  <a:srgbClr val="FF9900"/>
                </a:solidFill>
                <a:latin typeface="Times New Roman"/>
                <a:cs typeface="Times New Roman"/>
              </a:rPr>
              <a:t>purpose  </a:t>
            </a:r>
            <a:r>
              <a:rPr sz="1028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RAM</a:t>
            </a:r>
            <a:endParaRPr sz="1028">
              <a:latin typeface="Times New Roman"/>
              <a:cs typeface="Times New Roman"/>
            </a:endParaRPr>
          </a:p>
          <a:p>
            <a:pPr marR="4351" algn="ctr"/>
            <a:r>
              <a:rPr sz="1028" b="1" dirty="0">
                <a:solidFill>
                  <a:srgbClr val="FF9900"/>
                </a:solidFill>
                <a:latin typeface="Times New Roman"/>
                <a:cs typeface="Times New Roman"/>
              </a:rPr>
              <a:t>(30H-7FH)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7216" y="4977366"/>
            <a:ext cx="907084" cy="48919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33420" marR="5801" indent="-134146">
              <a:spcBef>
                <a:spcPts val="114"/>
              </a:spcBef>
            </a:pPr>
            <a:r>
              <a:rPr sz="102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Special</a:t>
            </a:r>
            <a:r>
              <a:rPr sz="1028" b="1" spc="-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2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  registers  </a:t>
            </a:r>
            <a:r>
              <a:rPr sz="1028" b="1" dirty="0">
                <a:solidFill>
                  <a:srgbClr val="FF0000"/>
                </a:solidFill>
                <a:latin typeface="Times New Roman"/>
                <a:cs typeface="Times New Roman"/>
              </a:rPr>
              <a:t>(80H-FFH)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6715" y="540197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9579" y="540197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3302" y="1748118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1BD6300-98F2-43C6-82BE-7CF146695E1D}"/>
              </a:ext>
            </a:extLst>
          </p:cNvPr>
          <p:cNvSpPr txBox="1"/>
          <p:nvPr/>
        </p:nvSpPr>
        <p:spPr>
          <a:xfrm>
            <a:off x="4953000" y="658612"/>
            <a:ext cx="2487706" cy="33088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Features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of</a:t>
            </a:r>
            <a:r>
              <a:rPr sz="2055" b="1" spc="-92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8051</a:t>
            </a:r>
            <a:endParaRPr sz="2055" dirty="0">
              <a:latin typeface="Calibri"/>
              <a:cs typeface="Calibri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C5F0B8A-73E8-4DA3-8B97-ABEBBA9A3DD8}"/>
              </a:ext>
            </a:extLst>
          </p:cNvPr>
          <p:cNvSpPr/>
          <p:nvPr/>
        </p:nvSpPr>
        <p:spPr>
          <a:xfrm>
            <a:off x="3426523" y="1223554"/>
            <a:ext cx="5338954" cy="324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74D85EB-FE78-448D-9021-3BDE77BB8719}"/>
              </a:ext>
            </a:extLst>
          </p:cNvPr>
          <p:cNvSpPr txBox="1"/>
          <p:nvPr/>
        </p:nvSpPr>
        <p:spPr>
          <a:xfrm>
            <a:off x="8196270" y="4796856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61FF53F-7143-4001-9394-83B0FB413B86}"/>
              </a:ext>
            </a:extLst>
          </p:cNvPr>
          <p:cNvSpPr txBox="1"/>
          <p:nvPr/>
        </p:nvSpPr>
        <p:spPr>
          <a:xfrm>
            <a:off x="3645630" y="479685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4993DA1-6459-4D24-9AD8-6493304D7AA9}"/>
              </a:ext>
            </a:extLst>
          </p:cNvPr>
          <p:cNvSpPr txBox="1"/>
          <p:nvPr/>
        </p:nvSpPr>
        <p:spPr>
          <a:xfrm>
            <a:off x="4684059" y="4705558"/>
            <a:ext cx="4252830" cy="124418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225511" indent="-197231">
              <a:spcBef>
                <a:spcPts val="109"/>
              </a:spcBef>
              <a:buChar char="•"/>
              <a:tabLst>
                <a:tab pos="225511" algn="l"/>
                <a:tab pos="226236" algn="l"/>
              </a:tabLst>
            </a:pPr>
            <a:r>
              <a:rPr sz="1142" spc="-5" dirty="0">
                <a:latin typeface="Times New Roman"/>
                <a:cs typeface="Times New Roman"/>
              </a:rPr>
              <a:t>4KB</a:t>
            </a:r>
            <a:r>
              <a:rPr sz="1142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ROM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dirty="0">
                <a:latin typeface="Times New Roman"/>
                <a:cs typeface="Times New Roman"/>
              </a:rPr>
              <a:t>128 </a:t>
            </a:r>
            <a:r>
              <a:rPr sz="1142" spc="-11" dirty="0">
                <a:latin typeface="Times New Roman"/>
                <a:cs typeface="Times New Roman"/>
              </a:rPr>
              <a:t>bytes</a:t>
            </a:r>
            <a:r>
              <a:rPr sz="1142" dirty="0">
                <a:latin typeface="Times New Roman"/>
                <a:cs typeface="Times New Roman"/>
              </a:rPr>
              <a:t> </a:t>
            </a:r>
            <a:r>
              <a:rPr sz="1142" spc="-11" dirty="0">
                <a:latin typeface="Times New Roman"/>
                <a:cs typeface="Times New Roman"/>
              </a:rPr>
              <a:t>RAM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spc="-5" dirty="0">
                <a:latin typeface="Times New Roman"/>
                <a:cs typeface="Times New Roman"/>
              </a:rPr>
              <a:t>Four 8-bit I/O</a:t>
            </a:r>
            <a:r>
              <a:rPr sz="1142" spc="5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ports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spc="-11" dirty="0">
                <a:latin typeface="Times New Roman"/>
                <a:cs typeface="Times New Roman"/>
              </a:rPr>
              <a:t>Two </a:t>
            </a:r>
            <a:r>
              <a:rPr sz="1142" spc="-5" dirty="0">
                <a:latin typeface="Times New Roman"/>
                <a:cs typeface="Times New Roman"/>
              </a:rPr>
              <a:t>16-bit</a:t>
            </a:r>
            <a:r>
              <a:rPr sz="1142" spc="11" dirty="0">
                <a:latin typeface="Times New Roman"/>
                <a:cs typeface="Times New Roman"/>
              </a:rPr>
              <a:t> </a:t>
            </a:r>
            <a:r>
              <a:rPr sz="1142" spc="-11" dirty="0">
                <a:latin typeface="Times New Roman"/>
                <a:cs typeface="Times New Roman"/>
              </a:rPr>
              <a:t>timers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spc="-5" dirty="0">
                <a:latin typeface="Times New Roman"/>
                <a:cs typeface="Times New Roman"/>
              </a:rPr>
              <a:t>Serial interface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dirty="0">
                <a:latin typeface="Times New Roman"/>
                <a:cs typeface="Times New Roman"/>
              </a:rPr>
              <a:t>64KB </a:t>
            </a:r>
            <a:r>
              <a:rPr sz="1142" spc="-5" dirty="0">
                <a:latin typeface="Times New Roman"/>
                <a:cs typeface="Times New Roman"/>
              </a:rPr>
              <a:t>external </a:t>
            </a:r>
            <a:r>
              <a:rPr sz="1142" dirty="0">
                <a:latin typeface="Times New Roman"/>
                <a:cs typeface="Times New Roman"/>
              </a:rPr>
              <a:t>code </a:t>
            </a:r>
            <a:r>
              <a:rPr sz="1142" spc="-11" dirty="0">
                <a:latin typeface="Times New Roman"/>
                <a:cs typeface="Times New Roman"/>
              </a:rPr>
              <a:t>memory</a:t>
            </a:r>
            <a:r>
              <a:rPr sz="1142" spc="-46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space</a:t>
            </a:r>
            <a:endParaRPr sz="1142" dirty="0">
              <a:latin typeface="Times New Roman"/>
              <a:cs typeface="Times New Roman"/>
            </a:endParaRPr>
          </a:p>
          <a:p>
            <a:pPr marL="225511" indent="-197231">
              <a:buChar char="•"/>
              <a:tabLst>
                <a:tab pos="225511" algn="l"/>
                <a:tab pos="226236" algn="l"/>
              </a:tabLst>
            </a:pPr>
            <a:r>
              <a:rPr sz="1142" dirty="0">
                <a:latin typeface="Times New Roman"/>
                <a:cs typeface="Times New Roman"/>
              </a:rPr>
              <a:t>64KB </a:t>
            </a:r>
            <a:r>
              <a:rPr sz="1142" spc="-5" dirty="0">
                <a:latin typeface="Times New Roman"/>
                <a:cs typeface="Times New Roman"/>
              </a:rPr>
              <a:t>external </a:t>
            </a:r>
            <a:r>
              <a:rPr sz="1028" spc="-299" baseline="-18518" dirty="0">
                <a:solidFill>
                  <a:srgbClr val="898989"/>
                </a:solidFill>
                <a:latin typeface="Calibri"/>
                <a:cs typeface="Calibri"/>
              </a:rPr>
              <a:t>L</a:t>
            </a:r>
            <a:r>
              <a:rPr sz="1142" spc="-199" dirty="0">
                <a:latin typeface="Times New Roman"/>
                <a:cs typeface="Times New Roman"/>
              </a:rPr>
              <a:t>d</a:t>
            </a:r>
            <a:r>
              <a:rPr sz="1028" spc="-299" baseline="-18518" dirty="0">
                <a:solidFill>
                  <a:srgbClr val="898989"/>
                </a:solidFill>
                <a:latin typeface="Calibri"/>
                <a:cs typeface="Calibri"/>
              </a:rPr>
              <a:t>ê</a:t>
            </a:r>
            <a:r>
              <a:rPr sz="1142" spc="-199" dirty="0">
                <a:latin typeface="Times New Roman"/>
                <a:cs typeface="Times New Roman"/>
              </a:rPr>
              <a:t>a</a:t>
            </a:r>
            <a:r>
              <a:rPr sz="1028" spc="-299" baseline="-18518" dirty="0">
                <a:solidFill>
                  <a:srgbClr val="898989"/>
                </a:solidFill>
                <a:latin typeface="Calibri"/>
                <a:cs typeface="Calibri"/>
              </a:rPr>
              <a:t>Ch</a:t>
            </a:r>
            <a:r>
              <a:rPr sz="1142" spc="-199" dirty="0">
                <a:latin typeface="Times New Roman"/>
                <a:cs typeface="Times New Roman"/>
              </a:rPr>
              <a:t>ta</a:t>
            </a:r>
            <a:r>
              <a:rPr sz="1028" spc="-299" baseline="-18518" dirty="0">
                <a:solidFill>
                  <a:srgbClr val="898989"/>
                </a:solidFill>
                <a:latin typeface="Calibri"/>
                <a:cs typeface="Calibri"/>
              </a:rPr>
              <a:t>í</a:t>
            </a:r>
            <a:r>
              <a:rPr sz="1028" spc="-8" baseline="-18518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028" spc="-179" baseline="-18518" dirty="0">
                <a:solidFill>
                  <a:srgbClr val="898989"/>
                </a:solidFill>
                <a:latin typeface="Calibri"/>
                <a:cs typeface="Calibri"/>
              </a:rPr>
              <a:t>Th</a:t>
            </a:r>
            <a:r>
              <a:rPr sz="1142" spc="-120" dirty="0">
                <a:latin typeface="Times New Roman"/>
                <a:cs typeface="Times New Roman"/>
              </a:rPr>
              <a:t>m</a:t>
            </a:r>
            <a:r>
              <a:rPr sz="1028" spc="-179" baseline="-18518" dirty="0">
                <a:solidFill>
                  <a:srgbClr val="898989"/>
                </a:solidFill>
                <a:latin typeface="Calibri"/>
                <a:cs typeface="Calibri"/>
              </a:rPr>
              <a:t>ông</a:t>
            </a:r>
            <a:r>
              <a:rPr sz="1142" spc="-120" dirty="0">
                <a:latin typeface="Times New Roman"/>
                <a:cs typeface="Times New Roman"/>
              </a:rPr>
              <a:t>emory</a:t>
            </a:r>
            <a:r>
              <a:rPr sz="1142" spc="-74" dirty="0">
                <a:latin typeface="Times New Roman"/>
                <a:cs typeface="Times New Roman"/>
              </a:rPr>
              <a:t> </a:t>
            </a:r>
            <a:r>
              <a:rPr sz="1142" spc="-5" dirty="0">
                <a:latin typeface="Times New Roman"/>
                <a:cs typeface="Times New Roman"/>
              </a:rPr>
              <a:t>space</a:t>
            </a:r>
            <a:endParaRPr sz="114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967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3C4BA872-AE53-4324-9DB8-8B68764125A2}"/>
              </a:ext>
            </a:extLst>
          </p:cNvPr>
          <p:cNvSpPr txBox="1"/>
          <p:nvPr/>
        </p:nvSpPr>
        <p:spPr>
          <a:xfrm>
            <a:off x="3392826" y="1223102"/>
            <a:ext cx="4036556" cy="2249542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General purpose</a:t>
            </a:r>
            <a:r>
              <a:rPr sz="137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80 </a:t>
            </a:r>
            <a:r>
              <a:rPr sz="1370" spc="-11" dirty="0">
                <a:latin typeface="Times New Roman"/>
                <a:cs typeface="Times New Roman"/>
              </a:rPr>
              <a:t>bytes </a:t>
            </a:r>
            <a:r>
              <a:rPr sz="1370" spc="-5" dirty="0">
                <a:latin typeface="Times New Roman"/>
                <a:cs typeface="Times New Roman"/>
              </a:rPr>
              <a:t>from addresses </a:t>
            </a:r>
            <a:r>
              <a:rPr sz="1370" dirty="0">
                <a:latin typeface="Times New Roman"/>
                <a:cs typeface="Times New Roman"/>
              </a:rPr>
              <a:t>30H to</a:t>
            </a:r>
            <a:r>
              <a:rPr sz="1370" spc="69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7FH</a:t>
            </a:r>
            <a:endParaRPr sz="1370" dirty="0">
              <a:latin typeface="Times New Roman"/>
              <a:cs typeface="Times New Roman"/>
            </a:endParaRPr>
          </a:p>
          <a:p>
            <a:pPr marL="260317" marR="5801" lvl="1">
              <a:lnSpc>
                <a:spcPct val="120000"/>
              </a:lnSpc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Accessed </a:t>
            </a:r>
            <a:r>
              <a:rPr sz="1370" dirty="0">
                <a:latin typeface="Times New Roman"/>
                <a:cs typeface="Times New Roman"/>
              </a:rPr>
              <a:t>using </a:t>
            </a:r>
            <a:r>
              <a:rPr sz="1370" spc="-5" dirty="0">
                <a:latin typeface="Times New Roman"/>
                <a:cs typeface="Times New Roman"/>
              </a:rPr>
              <a:t>direct </a:t>
            </a:r>
            <a:r>
              <a:rPr sz="1370" dirty="0">
                <a:latin typeface="Times New Roman"/>
                <a:cs typeface="Times New Roman"/>
              </a:rPr>
              <a:t>or </a:t>
            </a:r>
            <a:r>
              <a:rPr sz="1370" spc="-5" dirty="0">
                <a:latin typeface="Times New Roman"/>
                <a:cs typeface="Times New Roman"/>
              </a:rPr>
              <a:t>indirect addressing modes  </a:t>
            </a:r>
            <a:r>
              <a:rPr sz="1370" dirty="0">
                <a:latin typeface="Times New Roman"/>
                <a:cs typeface="Times New Roman"/>
              </a:rPr>
              <a:t>Ex:</a:t>
            </a:r>
          </a:p>
          <a:p>
            <a:pPr marL="457547">
              <a:spcBef>
                <a:spcPts val="326"/>
              </a:spcBef>
            </a:pPr>
            <a:r>
              <a:rPr sz="1370" spc="-5" dirty="0">
                <a:latin typeface="Times New Roman"/>
                <a:cs typeface="Times New Roman"/>
              </a:rPr>
              <a:t>Direct</a:t>
            </a:r>
            <a:endParaRPr sz="1370" dirty="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5FH</a:t>
            </a:r>
            <a:endParaRPr sz="1370" dirty="0">
              <a:latin typeface="Courier New"/>
              <a:cs typeface="Courier New"/>
            </a:endParaRPr>
          </a:p>
          <a:p>
            <a:pPr marL="457547">
              <a:spcBef>
                <a:spcPts val="428"/>
              </a:spcBef>
            </a:pPr>
            <a:r>
              <a:rPr sz="1370" spc="-11" dirty="0">
                <a:latin typeface="Times New Roman"/>
                <a:cs typeface="Times New Roman"/>
              </a:rPr>
              <a:t>Indirect</a:t>
            </a:r>
            <a:endParaRPr sz="1370" dirty="0">
              <a:latin typeface="Times New Roman"/>
              <a:cs typeface="Times New Roman"/>
            </a:endParaRPr>
          </a:p>
          <a:p>
            <a:pPr marL="1043441" marR="1625708">
              <a:lnSpc>
                <a:spcPts val="1941"/>
              </a:lnSpc>
              <a:spcBef>
                <a:spcPts val="46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R0,</a:t>
            </a:r>
            <a:r>
              <a:rPr sz="1370" b="1" spc="-80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#5FH  MOV	A,</a:t>
            </a:r>
            <a:r>
              <a:rPr sz="1370" b="1" spc="-34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@R0</a:t>
            </a:r>
            <a:endParaRPr sz="1370" dirty="0">
              <a:latin typeface="Courier New"/>
              <a:cs typeface="Courier New"/>
            </a:endParaRPr>
          </a:p>
        </p:txBody>
      </p:sp>
      <p:sp>
        <p:nvSpPr>
          <p:cNvPr id="3" name="object 18">
            <a:extLst>
              <a:ext uri="{FF2B5EF4-FFF2-40B4-BE49-F238E27FC236}">
                <a16:creationId xmlns:a16="http://schemas.microsoft.com/office/drawing/2014/main" id="{D69CF00D-8B01-4CF0-82A2-4747F2194481}"/>
              </a:ext>
            </a:extLst>
          </p:cNvPr>
          <p:cNvSpPr/>
          <p:nvPr/>
        </p:nvSpPr>
        <p:spPr>
          <a:xfrm>
            <a:off x="6055343" y="2502082"/>
            <a:ext cx="2225726" cy="1942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9">
            <a:extLst>
              <a:ext uri="{FF2B5EF4-FFF2-40B4-BE49-F238E27FC236}">
                <a16:creationId xmlns:a16="http://schemas.microsoft.com/office/drawing/2014/main" id="{C9591ADE-E6CD-499E-AABB-D66818AEEAD5}"/>
              </a:ext>
            </a:extLst>
          </p:cNvPr>
          <p:cNvSpPr txBox="1"/>
          <p:nvPr/>
        </p:nvSpPr>
        <p:spPr>
          <a:xfrm>
            <a:off x="8018296" y="4729621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0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286F36FE-1C07-420A-BE97-EBBD5404ACAF}"/>
              </a:ext>
            </a:extLst>
          </p:cNvPr>
          <p:cNvSpPr txBox="1"/>
          <p:nvPr/>
        </p:nvSpPr>
        <p:spPr>
          <a:xfrm>
            <a:off x="3511160" y="4729621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79E85DF4-40A5-4462-BDF0-067718E3E607}"/>
              </a:ext>
            </a:extLst>
          </p:cNvPr>
          <p:cNvSpPr/>
          <p:nvPr/>
        </p:nvSpPr>
        <p:spPr>
          <a:xfrm>
            <a:off x="3204883" y="1075765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191581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5178" y="1626220"/>
            <a:ext cx="3481865" cy="2770582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Bit-addressable</a:t>
            </a:r>
            <a:r>
              <a:rPr sz="1370" b="1" spc="-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16 </a:t>
            </a:r>
            <a:r>
              <a:rPr sz="1370" spc="-11" dirty="0">
                <a:latin typeface="Times New Roman"/>
                <a:cs typeface="Times New Roman"/>
              </a:rPr>
              <a:t>bytes </a:t>
            </a:r>
            <a:r>
              <a:rPr sz="1370" spc="-5" dirty="0">
                <a:latin typeface="Times New Roman"/>
                <a:cs typeface="Times New Roman"/>
              </a:rPr>
              <a:t>from </a:t>
            </a:r>
            <a:r>
              <a:rPr sz="1370" spc="-11" dirty="0">
                <a:latin typeface="Times New Roman"/>
                <a:cs typeface="Times New Roman"/>
              </a:rPr>
              <a:t>(byte) </a:t>
            </a:r>
            <a:r>
              <a:rPr sz="1370" spc="-5" dirty="0">
                <a:latin typeface="Times New Roman"/>
                <a:cs typeface="Times New Roman"/>
              </a:rPr>
              <a:t>addresses </a:t>
            </a:r>
            <a:r>
              <a:rPr sz="1370" dirty="0">
                <a:latin typeface="Times New Roman"/>
                <a:cs typeface="Times New Roman"/>
              </a:rPr>
              <a:t>20H to</a:t>
            </a:r>
            <a:r>
              <a:rPr sz="1370" spc="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2FH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128 bits </a:t>
            </a:r>
            <a:r>
              <a:rPr sz="1370" spc="-5" dirty="0">
                <a:latin typeface="Times New Roman"/>
                <a:cs typeface="Times New Roman"/>
              </a:rPr>
              <a:t>from </a:t>
            </a:r>
            <a:r>
              <a:rPr sz="1370" dirty="0">
                <a:latin typeface="Times New Roman"/>
                <a:cs typeface="Times New Roman"/>
              </a:rPr>
              <a:t>bit </a:t>
            </a:r>
            <a:r>
              <a:rPr sz="1370" spc="-5" dirty="0">
                <a:latin typeface="Times New Roman"/>
                <a:cs typeface="Times New Roman"/>
              </a:rPr>
              <a:t>addresses </a:t>
            </a:r>
            <a:r>
              <a:rPr sz="1370" dirty="0">
                <a:latin typeface="Times New Roman"/>
                <a:cs typeface="Times New Roman"/>
              </a:rPr>
              <a:t>00H to</a:t>
            </a:r>
            <a:r>
              <a:rPr sz="1370" spc="-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7FH</a:t>
            </a:r>
            <a:endParaRPr sz="1370">
              <a:latin typeface="Times New Roman"/>
              <a:cs typeface="Times New Roman"/>
            </a:endParaRPr>
          </a:p>
          <a:p>
            <a:pPr marL="260317" marR="102966" lvl="1">
              <a:lnSpc>
                <a:spcPct val="120000"/>
              </a:lnSpc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Bit can </a:t>
            </a:r>
            <a:r>
              <a:rPr sz="1370" dirty="0">
                <a:latin typeface="Times New Roman"/>
                <a:cs typeface="Times New Roman"/>
              </a:rPr>
              <a:t>be </a:t>
            </a:r>
            <a:r>
              <a:rPr sz="1370" spc="-5" dirty="0">
                <a:latin typeface="Times New Roman"/>
                <a:cs typeface="Times New Roman"/>
              </a:rPr>
              <a:t>set, cleared, ANDed, ORed, </a:t>
            </a:r>
            <a:r>
              <a:rPr sz="1370" dirty="0">
                <a:latin typeface="Times New Roman"/>
                <a:cs typeface="Times New Roman"/>
              </a:rPr>
              <a:t>…  Ex:</a:t>
            </a:r>
            <a:endParaRPr sz="1370">
              <a:latin typeface="Times New Roman"/>
              <a:cs typeface="Times New Roman"/>
            </a:endParaRPr>
          </a:p>
          <a:p>
            <a:pPr marL="457547">
              <a:spcBef>
                <a:spcPts val="326"/>
              </a:spcBef>
            </a:pPr>
            <a:r>
              <a:rPr sz="1370" spc="-5" dirty="0">
                <a:latin typeface="Times New Roman"/>
                <a:cs typeface="Times New Roman"/>
              </a:rPr>
              <a:t>To set </a:t>
            </a:r>
            <a:r>
              <a:rPr sz="1370" dirty="0">
                <a:latin typeface="Times New Roman"/>
                <a:cs typeface="Times New Roman"/>
              </a:rPr>
              <a:t>bit</a:t>
            </a:r>
            <a:r>
              <a:rPr sz="1370" spc="-5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67H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</a:pPr>
            <a:r>
              <a:rPr sz="1370" b="1" spc="-5" dirty="0">
                <a:latin typeface="Courier New"/>
                <a:cs typeface="Courier New"/>
              </a:rPr>
              <a:t>SETB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67H</a:t>
            </a:r>
            <a:endParaRPr sz="1370">
              <a:latin typeface="Courier New"/>
              <a:cs typeface="Courier New"/>
            </a:endParaRPr>
          </a:p>
          <a:p>
            <a:pPr marL="457547">
              <a:spcBef>
                <a:spcPts val="423"/>
              </a:spcBef>
            </a:pPr>
            <a:r>
              <a:rPr sz="1370" dirty="0">
                <a:latin typeface="Times New Roman"/>
                <a:cs typeface="Times New Roman"/>
              </a:rPr>
              <a:t>or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</a:t>
            </a:r>
            <a:r>
              <a:rPr sz="1370" b="1" spc="-17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2CH</a:t>
            </a:r>
            <a:endParaRPr sz="1370">
              <a:latin typeface="Courier New"/>
              <a:cs typeface="Courier New"/>
            </a:endParaRPr>
          </a:p>
          <a:p>
            <a:pPr marL="1043441" marR="548912">
              <a:lnSpc>
                <a:spcPts val="1976"/>
              </a:lnSpc>
              <a:spcBef>
                <a:spcPts val="92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ORL	A,</a:t>
            </a:r>
            <a:r>
              <a:rPr sz="1370" b="1" spc="-5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#10000000B  MOV 2CH,</a:t>
            </a:r>
            <a:r>
              <a:rPr sz="1370" b="1" spc="-23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A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6774" y="2813619"/>
            <a:ext cx="1242367" cy="2067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690649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3512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7236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CFC7F062-AF84-4FAB-8F83-2E72DC192E3E}"/>
              </a:ext>
            </a:extLst>
          </p:cNvPr>
          <p:cNvSpPr/>
          <p:nvPr/>
        </p:nvSpPr>
        <p:spPr>
          <a:xfrm>
            <a:off x="7118880" y="2862956"/>
            <a:ext cx="1633740" cy="140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C68CBD2B-58C8-4B81-9020-E5473FC83876}"/>
              </a:ext>
            </a:extLst>
          </p:cNvPr>
          <p:cNvSpPr txBox="1"/>
          <p:nvPr/>
        </p:nvSpPr>
        <p:spPr>
          <a:xfrm>
            <a:off x="8488943" y="4729621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15F6C1DF-F8E8-4BD6-8FD0-08A4B97CCDEB}"/>
              </a:ext>
            </a:extLst>
          </p:cNvPr>
          <p:cNvSpPr txBox="1"/>
          <p:nvPr/>
        </p:nvSpPr>
        <p:spPr>
          <a:xfrm>
            <a:off x="3863472" y="1223103"/>
            <a:ext cx="4360670" cy="3633767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</a:t>
            </a:r>
            <a:r>
              <a:rPr sz="137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banks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Bank </a:t>
            </a:r>
            <a:r>
              <a:rPr sz="1370" dirty="0">
                <a:latin typeface="Times New Roman"/>
                <a:cs typeface="Times New Roman"/>
              </a:rPr>
              <a:t>0 </a:t>
            </a:r>
            <a:r>
              <a:rPr sz="1370" spc="-5" dirty="0">
                <a:latin typeface="Times New Roman"/>
                <a:cs typeface="Times New Roman"/>
              </a:rPr>
              <a:t>(default), Bank </a:t>
            </a:r>
            <a:r>
              <a:rPr sz="1370" dirty="0">
                <a:latin typeface="Times New Roman"/>
                <a:cs typeface="Times New Roman"/>
              </a:rPr>
              <a:t>1, </a:t>
            </a:r>
            <a:r>
              <a:rPr sz="1370" spc="-5" dirty="0">
                <a:latin typeface="Times New Roman"/>
                <a:cs typeface="Times New Roman"/>
              </a:rPr>
              <a:t>Bank </a:t>
            </a:r>
            <a:r>
              <a:rPr sz="1370" dirty="0">
                <a:latin typeface="Times New Roman"/>
                <a:cs typeface="Times New Roman"/>
              </a:rPr>
              <a:t>2, </a:t>
            </a:r>
            <a:r>
              <a:rPr sz="1370" spc="-5" dirty="0">
                <a:latin typeface="Times New Roman"/>
                <a:cs typeface="Times New Roman"/>
              </a:rPr>
              <a:t>and Bank</a:t>
            </a:r>
            <a:r>
              <a:rPr sz="1370" spc="63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3</a:t>
            </a:r>
          </a:p>
          <a:p>
            <a:pPr marL="457547" marR="5801" lvl="1" indent="-197231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Change register bank </a:t>
            </a:r>
            <a:r>
              <a:rPr sz="1370" dirty="0">
                <a:latin typeface="Times New Roman"/>
                <a:cs typeface="Times New Roman"/>
              </a:rPr>
              <a:t>by </a:t>
            </a:r>
            <a:r>
              <a:rPr sz="1370" spc="-5" dirty="0">
                <a:latin typeface="Times New Roman"/>
                <a:cs typeface="Times New Roman"/>
              </a:rPr>
              <a:t>selecting </a:t>
            </a:r>
            <a:r>
              <a:rPr sz="1370" dirty="0">
                <a:latin typeface="Times New Roman"/>
                <a:cs typeface="Times New Roman"/>
              </a:rPr>
              <a:t>bits </a:t>
            </a:r>
            <a:r>
              <a:rPr sz="1370" spc="-5" dirty="0">
                <a:latin typeface="Times New Roman"/>
                <a:cs typeface="Times New Roman"/>
              </a:rPr>
              <a:t>RS1 and RS0 </a:t>
            </a:r>
            <a:r>
              <a:rPr sz="1370" dirty="0">
                <a:latin typeface="Times New Roman"/>
                <a:cs typeface="Times New Roman"/>
              </a:rPr>
              <a:t>the  </a:t>
            </a:r>
            <a:r>
              <a:rPr sz="1370" spc="-5" dirty="0">
                <a:latin typeface="Times New Roman"/>
                <a:cs typeface="Times New Roman"/>
              </a:rPr>
              <a:t>program status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word</a:t>
            </a:r>
            <a:endParaRPr sz="1370" dirty="0">
              <a:latin typeface="Times New Roman"/>
              <a:cs typeface="Times New Roman"/>
            </a:endParaRPr>
          </a:p>
          <a:p>
            <a:pPr marL="260317" marR="709163" lvl="1">
              <a:lnSpc>
                <a:spcPct val="120000"/>
              </a:lnSpc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One bank includes </a:t>
            </a:r>
            <a:r>
              <a:rPr sz="1370" dirty="0">
                <a:latin typeface="Times New Roman"/>
                <a:cs typeface="Times New Roman"/>
              </a:rPr>
              <a:t>8 </a:t>
            </a:r>
            <a:r>
              <a:rPr sz="1370" spc="-5" dirty="0">
                <a:latin typeface="Times New Roman"/>
                <a:cs typeface="Times New Roman"/>
              </a:rPr>
              <a:t>registers: </a:t>
            </a:r>
            <a:r>
              <a:rPr sz="1370" dirty="0">
                <a:latin typeface="Times New Roman"/>
                <a:cs typeface="Times New Roman"/>
              </a:rPr>
              <a:t>R0 </a:t>
            </a:r>
            <a:r>
              <a:rPr sz="1370" spc="-5" dirty="0">
                <a:latin typeface="Times New Roman"/>
                <a:cs typeface="Times New Roman"/>
              </a:rPr>
              <a:t>through </a:t>
            </a:r>
            <a:r>
              <a:rPr sz="1370" dirty="0">
                <a:latin typeface="Times New Roman"/>
                <a:cs typeface="Times New Roman"/>
              </a:rPr>
              <a:t>R7  Ex:</a:t>
            </a:r>
          </a:p>
          <a:p>
            <a:pPr marL="457547" marR="1523467">
              <a:spcBef>
                <a:spcPts val="331"/>
              </a:spcBef>
            </a:pPr>
            <a:r>
              <a:rPr sz="1370" spc="-5" dirty="0">
                <a:latin typeface="Times New Roman"/>
                <a:cs typeface="Times New Roman"/>
              </a:rPr>
              <a:t>Read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contents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spc="-5" dirty="0">
                <a:latin typeface="Times New Roman"/>
                <a:cs typeface="Times New Roman"/>
              </a:rPr>
              <a:t>location </a:t>
            </a:r>
            <a:r>
              <a:rPr sz="1370" dirty="0">
                <a:latin typeface="Times New Roman"/>
                <a:cs typeface="Times New Roman"/>
              </a:rPr>
              <a:t>05H  into the</a:t>
            </a:r>
            <a:r>
              <a:rPr sz="1370" spc="-3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accumulator</a:t>
            </a:r>
            <a:endParaRPr sz="1370" dirty="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R5</a:t>
            </a:r>
            <a:endParaRPr sz="1370" dirty="0">
              <a:latin typeface="Courier New"/>
              <a:cs typeface="Courier New"/>
            </a:endParaRPr>
          </a:p>
          <a:p>
            <a:pPr marL="457547">
              <a:spcBef>
                <a:spcPts val="423"/>
              </a:spcBef>
            </a:pPr>
            <a:r>
              <a:rPr sz="1370" dirty="0">
                <a:latin typeface="Times New Roman"/>
                <a:cs typeface="Times New Roman"/>
              </a:rPr>
              <a:t>or</a:t>
            </a: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05H</a:t>
            </a:r>
            <a:endParaRPr sz="1370" dirty="0">
              <a:latin typeface="Courier New"/>
              <a:cs typeface="Courier New"/>
            </a:endParaRPr>
          </a:p>
          <a:p>
            <a:pPr marL="457547" marR="1274028">
              <a:spcBef>
                <a:spcPts val="331"/>
              </a:spcBef>
            </a:pPr>
            <a:r>
              <a:rPr sz="1370" dirty="0">
                <a:latin typeface="Times New Roman"/>
                <a:cs typeface="Times New Roman"/>
              </a:rPr>
              <a:t>Write the </a:t>
            </a:r>
            <a:r>
              <a:rPr sz="1370" spc="-5" dirty="0">
                <a:latin typeface="Times New Roman"/>
                <a:cs typeface="Times New Roman"/>
              </a:rPr>
              <a:t>contents </a:t>
            </a:r>
            <a:r>
              <a:rPr sz="1370" dirty="0">
                <a:latin typeface="Times New Roman"/>
                <a:cs typeface="Times New Roman"/>
              </a:rPr>
              <a:t>of the</a:t>
            </a:r>
            <a:r>
              <a:rPr sz="1370" spc="-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accumulator  </a:t>
            </a:r>
            <a:r>
              <a:rPr sz="1370" dirty="0">
                <a:latin typeface="Times New Roman"/>
                <a:cs typeface="Times New Roman"/>
              </a:rPr>
              <a:t>into </a:t>
            </a:r>
            <a:r>
              <a:rPr sz="1370" spc="-5" dirty="0">
                <a:latin typeface="Times New Roman"/>
                <a:cs typeface="Times New Roman"/>
              </a:rPr>
              <a:t>location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00H</a:t>
            </a:r>
          </a:p>
          <a:p>
            <a:pPr marL="1043441">
              <a:spcBef>
                <a:spcPts val="296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R0,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A</a:t>
            </a:r>
            <a:endParaRPr sz="1370" dirty="0">
              <a:latin typeface="Courier New"/>
              <a:cs typeface="Courier New"/>
            </a:endParaRPr>
          </a:p>
          <a:p>
            <a:pPr marL="118194">
              <a:spcBef>
                <a:spcPts val="1096"/>
              </a:spcBef>
              <a:tabLst>
                <a:tab pos="2189122" algn="l"/>
              </a:tabLst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r>
              <a:rPr sz="685" spc="-5" dirty="0">
                <a:solidFill>
                  <a:srgbClr val="898989"/>
                </a:solidFill>
                <a:latin typeface="Times New Roman"/>
                <a:cs typeface="Times New Roman"/>
              </a:rPr>
              <a:t>	</a:t>
            </a:r>
            <a:endParaRPr sz="685" dirty="0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BF122411-33C1-462E-9721-EC7AD5C1CB53}"/>
              </a:ext>
            </a:extLst>
          </p:cNvPr>
          <p:cNvSpPr/>
          <p:nvPr/>
        </p:nvSpPr>
        <p:spPr>
          <a:xfrm>
            <a:off x="3675530" y="1075765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179057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243" y="1376086"/>
            <a:ext cx="3910391" cy="2900375"/>
          </a:xfrm>
          <a:prstGeom prst="rect">
            <a:avLst/>
          </a:prstGeom>
        </p:spPr>
        <p:txBody>
          <a:bodyPr vert="horz" wrap="square" lIns="0" tIns="102963" rIns="0" bIns="0" rtlCol="0">
            <a:spAutoFit/>
          </a:bodyPr>
          <a:lstStyle/>
          <a:p>
            <a:pPr marL="936124">
              <a:spcBef>
                <a:spcPts val="811"/>
              </a:spcBef>
            </a:pP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Special Function</a:t>
            </a:r>
            <a:r>
              <a:rPr sz="2055" b="1" spc="-28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Registers</a:t>
            </a:r>
            <a:endParaRPr sz="2055">
              <a:latin typeface="Times New Roman"/>
              <a:cs typeface="Times New Roman"/>
            </a:endParaRPr>
          </a:p>
          <a:p>
            <a:pPr marL="196506" indent="-197231">
              <a:spcBef>
                <a:spcPts val="467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Program Status </a:t>
            </a:r>
            <a:r>
              <a:rPr sz="1370" dirty="0">
                <a:latin typeface="Times New Roman"/>
                <a:cs typeface="Times New Roman"/>
              </a:rPr>
              <a:t>Word </a:t>
            </a:r>
            <a:r>
              <a:rPr sz="1370" spc="-5" dirty="0">
                <a:latin typeface="Times New Roman"/>
                <a:cs typeface="Times New Roman"/>
              </a:rPr>
              <a:t>(</a:t>
            </a:r>
            <a:r>
              <a:rPr sz="1370" b="1" spc="-5" dirty="0">
                <a:latin typeface="Times New Roman"/>
                <a:cs typeface="Times New Roman"/>
              </a:rPr>
              <a:t>PSW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26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A and </a:t>
            </a:r>
            <a:r>
              <a:rPr sz="1370" dirty="0">
                <a:latin typeface="Times New Roman"/>
                <a:cs typeface="Times New Roman"/>
              </a:rPr>
              <a:t>B </a:t>
            </a:r>
            <a:r>
              <a:rPr sz="1370" spc="-5" dirty="0">
                <a:latin typeface="Times New Roman"/>
                <a:cs typeface="Times New Roman"/>
              </a:rPr>
              <a:t>registers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Stack Pointer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</a:t>
            </a:r>
            <a:r>
              <a:rPr sz="1370" b="1" spc="-5" dirty="0">
                <a:latin typeface="Times New Roman"/>
                <a:cs typeface="Times New Roman"/>
              </a:rPr>
              <a:t>SP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26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Data Pointer </a:t>
            </a:r>
            <a:r>
              <a:rPr sz="1370" b="1" spc="-11" dirty="0">
                <a:latin typeface="Times New Roman"/>
                <a:cs typeface="Times New Roman"/>
              </a:rPr>
              <a:t>DPTR </a:t>
            </a:r>
            <a:r>
              <a:rPr sz="1370" dirty="0">
                <a:latin typeface="Times New Roman"/>
                <a:cs typeface="Times New Roman"/>
              </a:rPr>
              <a:t>=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b="1" spc="-11" dirty="0">
                <a:latin typeface="Times New Roman"/>
                <a:cs typeface="Times New Roman"/>
              </a:rPr>
              <a:t>DPH:DPL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Registers (</a:t>
            </a:r>
            <a:r>
              <a:rPr sz="1370" b="1" spc="-5" dirty="0">
                <a:latin typeface="Times New Roman"/>
                <a:cs typeface="Times New Roman"/>
              </a:rPr>
              <a:t>P0, P1, P2,</a:t>
            </a:r>
            <a:r>
              <a:rPr sz="1370" b="1" spc="57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Times New Roman"/>
                <a:cs typeface="Times New Roman"/>
              </a:rPr>
              <a:t>P3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marR="821556" indent="-197231">
              <a:spcBef>
                <a:spcPts val="331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Timer Registers (</a:t>
            </a:r>
            <a:r>
              <a:rPr sz="1370" b="1" spc="-5" dirty="0">
                <a:latin typeface="Times New Roman"/>
                <a:cs typeface="Times New Roman"/>
              </a:rPr>
              <a:t>TMOD</a:t>
            </a:r>
            <a:r>
              <a:rPr sz="1370" spc="-5" dirty="0">
                <a:latin typeface="Times New Roman"/>
                <a:cs typeface="Times New Roman"/>
              </a:rPr>
              <a:t>, </a:t>
            </a:r>
            <a:r>
              <a:rPr sz="1370" b="1" spc="-5" dirty="0">
                <a:latin typeface="Times New Roman"/>
                <a:cs typeface="Times New Roman"/>
              </a:rPr>
              <a:t>TCON</a:t>
            </a:r>
            <a:r>
              <a:rPr sz="1370" spc="-5" dirty="0">
                <a:latin typeface="Times New Roman"/>
                <a:cs typeface="Times New Roman"/>
              </a:rPr>
              <a:t>,  Timer1=</a:t>
            </a:r>
            <a:r>
              <a:rPr sz="1370" b="1" spc="-5" dirty="0">
                <a:latin typeface="Times New Roman"/>
                <a:cs typeface="Times New Roman"/>
              </a:rPr>
              <a:t>TH1:TL1</a:t>
            </a:r>
            <a:r>
              <a:rPr sz="1370" spc="-5" dirty="0">
                <a:latin typeface="Times New Roman"/>
                <a:cs typeface="Times New Roman"/>
              </a:rPr>
              <a:t>, Timer0 </a:t>
            </a:r>
            <a:r>
              <a:rPr sz="1370" dirty="0">
                <a:latin typeface="Times New Roman"/>
                <a:cs typeface="Times New Roman"/>
              </a:rPr>
              <a:t>=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Times New Roman"/>
                <a:cs typeface="Times New Roman"/>
              </a:rPr>
              <a:t>TH0:TL0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26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Serial Port Registers (</a:t>
            </a:r>
            <a:r>
              <a:rPr sz="1370" b="1" spc="-5" dirty="0">
                <a:latin typeface="Times New Roman"/>
                <a:cs typeface="Times New Roman"/>
              </a:rPr>
              <a:t>SCON</a:t>
            </a:r>
            <a:r>
              <a:rPr sz="1370" spc="-5" dirty="0">
                <a:latin typeface="Times New Roman"/>
                <a:cs typeface="Times New Roman"/>
              </a:rPr>
              <a:t>,</a:t>
            </a:r>
            <a:r>
              <a:rPr sz="1370" spc="23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Times New Roman"/>
                <a:cs typeface="Times New Roman"/>
              </a:rPr>
              <a:t>SBUF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Interrupt Register (</a:t>
            </a:r>
            <a:r>
              <a:rPr sz="1370" b="1" spc="-5" dirty="0">
                <a:latin typeface="Times New Roman"/>
                <a:cs typeface="Times New Roman"/>
              </a:rPr>
              <a:t>IE</a:t>
            </a:r>
            <a:r>
              <a:rPr sz="1370" spc="-5" dirty="0">
                <a:latin typeface="Times New Roman"/>
                <a:cs typeface="Times New Roman"/>
              </a:rPr>
              <a:t>,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Times New Roman"/>
                <a:cs typeface="Times New Roman"/>
              </a:rPr>
              <a:t>IP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26"/>
              </a:spcBef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Power Control Register</a:t>
            </a:r>
            <a:r>
              <a:rPr sz="1370" spc="5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</a:t>
            </a:r>
            <a:r>
              <a:rPr sz="1370" b="1" spc="-5" dirty="0">
                <a:latin typeface="Times New Roman"/>
                <a:cs typeface="Times New Roman"/>
              </a:rPr>
              <a:t>PCON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6904" y="1851683"/>
            <a:ext cx="1348661" cy="325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306715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579" y="4931330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302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773FEA18-15D1-4222-9C5E-E7A03FCE22F8}"/>
              </a:ext>
            </a:extLst>
          </p:cNvPr>
          <p:cNvSpPr txBox="1"/>
          <p:nvPr/>
        </p:nvSpPr>
        <p:spPr>
          <a:xfrm>
            <a:off x="3527296" y="1063163"/>
            <a:ext cx="2399311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Program Status Word</a:t>
            </a:r>
            <a:r>
              <a:rPr sz="1370" b="1" spc="-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(PSW)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5D04D80B-201E-4AEA-B810-4DDFB4D07311}"/>
              </a:ext>
            </a:extLst>
          </p:cNvPr>
          <p:cNvSpPr/>
          <p:nvPr/>
        </p:nvSpPr>
        <p:spPr>
          <a:xfrm>
            <a:off x="3918851" y="1513447"/>
            <a:ext cx="4126602" cy="288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5FB1FD91-15CA-48B6-8FCD-CCA984A4C4F5}"/>
              </a:ext>
            </a:extLst>
          </p:cNvPr>
          <p:cNvSpPr txBox="1"/>
          <p:nvPr/>
        </p:nvSpPr>
        <p:spPr>
          <a:xfrm>
            <a:off x="8152766" y="4527915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5FFB12E7-8B03-46D0-BA23-9D7D98E2F918}"/>
              </a:ext>
            </a:extLst>
          </p:cNvPr>
          <p:cNvSpPr txBox="1"/>
          <p:nvPr/>
        </p:nvSpPr>
        <p:spPr>
          <a:xfrm>
            <a:off x="3645630" y="4527915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3AC98579-9053-463A-AB73-866E47C1BD6E}"/>
              </a:ext>
            </a:extLst>
          </p:cNvPr>
          <p:cNvSpPr/>
          <p:nvPr/>
        </p:nvSpPr>
        <p:spPr>
          <a:xfrm>
            <a:off x="3339353" y="874059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72F11F27-D35D-461D-B02D-07932F0734E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5720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060" y="1626220"/>
            <a:ext cx="4744240" cy="3130552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 and </a:t>
            </a:r>
            <a:r>
              <a:rPr sz="1370" b="1" dirty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A </a:t>
            </a:r>
            <a:r>
              <a:rPr sz="1370" spc="-5" dirty="0">
                <a:latin typeface="Times New Roman"/>
                <a:cs typeface="Times New Roman"/>
              </a:rPr>
              <a:t>(accumulator) register (Address</a:t>
            </a:r>
            <a:r>
              <a:rPr sz="1370" spc="46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E0H)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31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</a:t>
            </a:r>
            <a:r>
              <a:rPr sz="1370" dirty="0">
                <a:latin typeface="Times New Roman"/>
                <a:cs typeface="Times New Roman"/>
              </a:rPr>
              <a:t>most </a:t>
            </a:r>
            <a:r>
              <a:rPr sz="1370" spc="-5" dirty="0">
                <a:latin typeface="Times New Roman"/>
                <a:cs typeface="Times New Roman"/>
              </a:rPr>
              <a:t>versatile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register</a:t>
            </a:r>
            <a:endParaRPr sz="1370">
              <a:latin typeface="Times New Roman"/>
              <a:cs typeface="Times New Roman"/>
            </a:endParaRPr>
          </a:p>
          <a:p>
            <a:pPr marL="718589" marR="155900" lvl="2" indent="-197231">
              <a:spcBef>
                <a:spcPts val="326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for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many operations </a:t>
            </a:r>
            <a:r>
              <a:rPr sz="1370" spc="-5" dirty="0">
                <a:latin typeface="Times New Roman"/>
                <a:cs typeface="Times New Roman"/>
              </a:rPr>
              <a:t>(addition, subtraction,  multiplication, </a:t>
            </a:r>
            <a:r>
              <a:rPr sz="1370" dirty="0">
                <a:latin typeface="Times New Roman"/>
                <a:cs typeface="Times New Roman"/>
              </a:rPr>
              <a:t>division, </a:t>
            </a:r>
            <a:r>
              <a:rPr sz="1370" spc="-5" dirty="0">
                <a:latin typeface="Times New Roman"/>
                <a:cs typeface="Times New Roman"/>
              </a:rPr>
              <a:t>Boolean </a:t>
            </a:r>
            <a:r>
              <a:rPr sz="1370" dirty="0">
                <a:latin typeface="Times New Roman"/>
                <a:cs typeface="Times New Roman"/>
              </a:rPr>
              <a:t>bit </a:t>
            </a:r>
            <a:r>
              <a:rPr sz="1370" spc="-5" dirty="0">
                <a:latin typeface="Times New Roman"/>
                <a:cs typeface="Times New Roman"/>
              </a:rPr>
              <a:t>manipulations,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…)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dirty="0">
                <a:latin typeface="Times New Roman"/>
                <a:cs typeface="Times New Roman"/>
              </a:rPr>
              <a:t>B </a:t>
            </a:r>
            <a:r>
              <a:rPr sz="1370" spc="-5" dirty="0">
                <a:latin typeface="Times New Roman"/>
                <a:cs typeface="Times New Roman"/>
              </a:rPr>
              <a:t>register (Address</a:t>
            </a:r>
            <a:r>
              <a:rPr sz="1370" spc="3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F0H)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26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with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A register for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multiplication </a:t>
            </a:r>
            <a:r>
              <a:rPr sz="1370" spc="-5" dirty="0">
                <a:latin typeface="Times New Roman"/>
                <a:cs typeface="Times New Roman"/>
              </a:rPr>
              <a:t>and</a:t>
            </a:r>
            <a:r>
              <a:rPr sz="1370" spc="34" dirty="0">
                <a:latin typeface="Times New Roman"/>
                <a:cs typeface="Times New Roman"/>
              </a:rPr>
              <a:t> </a:t>
            </a:r>
            <a:r>
              <a:rPr sz="1370" b="1" dirty="0">
                <a:solidFill>
                  <a:srgbClr val="FF0000"/>
                </a:solidFill>
                <a:latin typeface="Times New Roman"/>
                <a:cs typeface="Times New Roman"/>
              </a:rPr>
              <a:t>division</a:t>
            </a:r>
            <a:endParaRPr sz="1370">
              <a:latin typeface="Times New Roman"/>
              <a:cs typeface="Times New Roman"/>
            </a:endParaRPr>
          </a:p>
          <a:p>
            <a:pPr marL="457547" marR="5801" indent="-197231">
              <a:spcBef>
                <a:spcPts val="331"/>
              </a:spcBef>
            </a:pPr>
            <a:r>
              <a:rPr sz="1370" dirty="0">
                <a:latin typeface="Times New Roman"/>
                <a:cs typeface="Times New Roman"/>
              </a:rPr>
              <a:t>Ex: </a:t>
            </a:r>
            <a:r>
              <a:rPr sz="1370" spc="-5" dirty="0">
                <a:latin typeface="Times New Roman"/>
                <a:cs typeface="Times New Roman"/>
              </a:rPr>
              <a:t>To </a:t>
            </a:r>
            <a:r>
              <a:rPr sz="1370" dirty="0">
                <a:latin typeface="Times New Roman"/>
                <a:cs typeface="Times New Roman"/>
              </a:rPr>
              <a:t>multiply the </a:t>
            </a:r>
            <a:r>
              <a:rPr sz="1370" spc="-5" dirty="0">
                <a:latin typeface="Times New Roman"/>
                <a:cs typeface="Times New Roman"/>
              </a:rPr>
              <a:t>8-bit unsigned values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A and </a:t>
            </a:r>
            <a:r>
              <a:rPr sz="1370" dirty="0">
                <a:latin typeface="Times New Roman"/>
                <a:cs typeface="Times New Roman"/>
              </a:rPr>
              <a:t>B </a:t>
            </a:r>
            <a:r>
              <a:rPr sz="1370" spc="-5" dirty="0">
                <a:latin typeface="Times New Roman"/>
                <a:cs typeface="Times New Roman"/>
              </a:rPr>
              <a:t>and leaves 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16-bit result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A </a:t>
            </a:r>
            <a:r>
              <a:rPr sz="1370" spc="-11" dirty="0">
                <a:latin typeface="Times New Roman"/>
                <a:cs typeface="Times New Roman"/>
              </a:rPr>
              <a:t>(low-byte) </a:t>
            </a:r>
            <a:r>
              <a:rPr sz="1370" spc="-5" dirty="0">
                <a:latin typeface="Times New Roman"/>
                <a:cs typeface="Times New Roman"/>
              </a:rPr>
              <a:t>and </a:t>
            </a:r>
            <a:r>
              <a:rPr sz="1370" dirty="0">
                <a:latin typeface="Times New Roman"/>
                <a:cs typeface="Times New Roman"/>
              </a:rPr>
              <a:t>B</a:t>
            </a:r>
            <a:r>
              <a:rPr sz="1370" spc="69" dirty="0">
                <a:latin typeface="Times New Roman"/>
                <a:cs typeface="Times New Roman"/>
              </a:rPr>
              <a:t> </a:t>
            </a:r>
            <a:r>
              <a:rPr sz="1370" spc="-11" dirty="0">
                <a:latin typeface="Times New Roman"/>
                <a:cs typeface="Times New Roman"/>
              </a:rPr>
              <a:t>(high-byte)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MUL	AB</a:t>
            </a:r>
            <a:endParaRPr sz="1370">
              <a:latin typeface="Courier New"/>
              <a:cs typeface="Courier New"/>
            </a:endParaRPr>
          </a:p>
          <a:p>
            <a:pPr marL="457547" marR="178378">
              <a:spcBef>
                <a:spcPts val="423"/>
              </a:spcBef>
            </a:pPr>
            <a:r>
              <a:rPr sz="1370" spc="-5" dirty="0">
                <a:latin typeface="Times New Roman"/>
                <a:cs typeface="Times New Roman"/>
              </a:rPr>
              <a:t>To </a:t>
            </a:r>
            <a:r>
              <a:rPr sz="1370" dirty="0">
                <a:latin typeface="Times New Roman"/>
                <a:cs typeface="Times New Roman"/>
              </a:rPr>
              <a:t>divide </a:t>
            </a:r>
            <a:r>
              <a:rPr sz="1370" spc="-5" dirty="0">
                <a:latin typeface="Times New Roman"/>
                <a:cs typeface="Times New Roman"/>
              </a:rPr>
              <a:t>A </a:t>
            </a:r>
            <a:r>
              <a:rPr sz="1370" dirty="0">
                <a:latin typeface="Times New Roman"/>
                <a:cs typeface="Times New Roman"/>
              </a:rPr>
              <a:t>by B </a:t>
            </a:r>
            <a:r>
              <a:rPr sz="1370" spc="-5" dirty="0">
                <a:latin typeface="Times New Roman"/>
                <a:cs typeface="Times New Roman"/>
              </a:rPr>
              <a:t>and leaves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integer result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A and </a:t>
            </a:r>
            <a:r>
              <a:rPr sz="1370" dirty="0">
                <a:latin typeface="Times New Roman"/>
                <a:cs typeface="Times New Roman"/>
              </a:rPr>
              <a:t>the  </a:t>
            </a:r>
            <a:r>
              <a:rPr sz="1370" spc="-5" dirty="0">
                <a:latin typeface="Times New Roman"/>
                <a:cs typeface="Times New Roman"/>
              </a:rPr>
              <a:t>remainder </a:t>
            </a:r>
            <a:r>
              <a:rPr sz="1370" dirty="0">
                <a:latin typeface="Times New Roman"/>
                <a:cs typeface="Times New Roman"/>
              </a:rPr>
              <a:t>in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B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DIV	AB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5531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8395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2118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7EF53EEF-A35D-492C-A184-0409E2FE173A}"/>
              </a:ext>
            </a:extLst>
          </p:cNvPr>
          <p:cNvSpPr/>
          <p:nvPr/>
        </p:nvSpPr>
        <p:spPr>
          <a:xfrm>
            <a:off x="6180184" y="3435000"/>
            <a:ext cx="2526780" cy="1367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4B239E76-5C1D-4111-A578-E0510D87E8FB}"/>
              </a:ext>
            </a:extLst>
          </p:cNvPr>
          <p:cNvSpPr txBox="1"/>
          <p:nvPr/>
        </p:nvSpPr>
        <p:spPr>
          <a:xfrm>
            <a:off x="8306715" y="4998563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A37254D-C273-4AAC-BBA5-CE9409F14838}"/>
              </a:ext>
            </a:extLst>
          </p:cNvPr>
          <p:cNvSpPr txBox="1"/>
          <p:nvPr/>
        </p:nvSpPr>
        <p:spPr>
          <a:xfrm>
            <a:off x="3681244" y="1492045"/>
            <a:ext cx="4295412" cy="3613505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Stack Pointer (SP) </a:t>
            </a:r>
            <a:r>
              <a:rPr sz="1370" spc="-5" dirty="0">
                <a:latin typeface="Times New Roman"/>
                <a:cs typeface="Times New Roman"/>
              </a:rPr>
              <a:t>(Address</a:t>
            </a:r>
            <a:r>
              <a:rPr sz="1370" spc="5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81H)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access the</a:t>
            </a:r>
            <a:r>
              <a:rPr sz="1370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stack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233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latin typeface="Courier New"/>
                <a:cs typeface="Courier New"/>
              </a:rPr>
              <a:t>PUSH</a:t>
            </a:r>
            <a:r>
              <a:rPr sz="1370" spc="-5" dirty="0">
                <a:latin typeface="Times New Roman"/>
                <a:cs typeface="Times New Roman"/>
              </a:rPr>
              <a:t>: </a:t>
            </a:r>
            <a:r>
              <a:rPr sz="1370" b="1" dirty="0">
                <a:latin typeface="Times New Roman"/>
                <a:cs typeface="Times New Roman"/>
              </a:rPr>
              <a:t>SP </a:t>
            </a:r>
            <a:r>
              <a:rPr sz="1370" spc="-5" dirty="0">
                <a:latin typeface="Times New Roman"/>
                <a:cs typeface="Times New Roman"/>
              </a:rPr>
              <a:t>increases before storing data </a:t>
            </a:r>
            <a:r>
              <a:rPr sz="1370" dirty="0">
                <a:latin typeface="Times New Roman"/>
                <a:cs typeface="Times New Roman"/>
              </a:rPr>
              <a:t>on the</a:t>
            </a:r>
            <a:r>
              <a:rPr sz="1370" spc="28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stack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dirty="0">
                <a:latin typeface="Courier New"/>
                <a:cs typeface="Courier New"/>
              </a:rPr>
              <a:t>POP</a:t>
            </a:r>
            <a:r>
              <a:rPr sz="1370" dirty="0">
                <a:latin typeface="Times New Roman"/>
                <a:cs typeface="Times New Roman"/>
              </a:rPr>
              <a:t>: </a:t>
            </a:r>
            <a:r>
              <a:rPr sz="1370" spc="-5" dirty="0">
                <a:latin typeface="Times New Roman"/>
                <a:cs typeface="Times New Roman"/>
              </a:rPr>
              <a:t>data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read from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stack and then </a:t>
            </a:r>
            <a:r>
              <a:rPr sz="1370" b="1" dirty="0">
                <a:latin typeface="Times New Roman"/>
                <a:cs typeface="Times New Roman"/>
              </a:rPr>
              <a:t>SP</a:t>
            </a:r>
            <a:r>
              <a:rPr sz="1370" b="1" spc="-5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decreases</a:t>
            </a:r>
            <a:endParaRPr sz="1370" dirty="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428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reset value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b="1" dirty="0">
                <a:latin typeface="Times New Roman"/>
                <a:cs typeface="Times New Roman"/>
              </a:rPr>
              <a:t>SP </a:t>
            </a:r>
            <a:r>
              <a:rPr sz="1370" dirty="0">
                <a:latin typeface="Times New Roman"/>
                <a:cs typeface="Times New Roman"/>
              </a:rPr>
              <a:t>is 07H </a:t>
            </a:r>
            <a:r>
              <a:rPr sz="1370" spc="120" dirty="0">
                <a:latin typeface="Wingdings"/>
                <a:cs typeface="Wingdings"/>
              </a:rPr>
              <a:t>€</a:t>
            </a:r>
            <a:r>
              <a:rPr sz="1370" spc="12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Stack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from</a:t>
            </a:r>
            <a:r>
              <a:rPr sz="1370" spc="-143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08H</a:t>
            </a: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LIFO</a:t>
            </a:r>
            <a:r>
              <a:rPr sz="1370" spc="-5" dirty="0">
                <a:latin typeface="Times New Roman"/>
                <a:cs typeface="Times New Roman"/>
              </a:rPr>
              <a:t>: </a:t>
            </a:r>
            <a:r>
              <a:rPr sz="1370" spc="-11" dirty="0">
                <a:latin typeface="Times New Roman"/>
                <a:cs typeface="Times New Roman"/>
              </a:rPr>
              <a:t>Last </a:t>
            </a:r>
            <a:r>
              <a:rPr sz="1370" spc="-17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First</a:t>
            </a:r>
            <a:r>
              <a:rPr sz="1370" spc="8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Out</a:t>
            </a:r>
            <a:endParaRPr sz="1370" dirty="0">
              <a:latin typeface="Times New Roman"/>
              <a:cs typeface="Times New Roman"/>
            </a:endParaRPr>
          </a:p>
          <a:p>
            <a:pPr marL="260317">
              <a:spcBef>
                <a:spcPts val="331"/>
              </a:spcBef>
            </a:pPr>
            <a:r>
              <a:rPr sz="1370" dirty="0">
                <a:latin typeface="Times New Roman"/>
                <a:cs typeface="Times New Roman"/>
              </a:rPr>
              <a:t>Ex: </a:t>
            </a:r>
            <a:r>
              <a:rPr sz="1370" spc="-5" dirty="0">
                <a:latin typeface="Times New Roman"/>
                <a:cs typeface="Times New Roman"/>
              </a:rPr>
              <a:t>To set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stack beginning at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60H</a:t>
            </a: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SP,#5FH</a:t>
            </a:r>
            <a:endParaRPr sz="1370" dirty="0">
              <a:latin typeface="Courier New"/>
              <a:cs typeface="Courier New"/>
            </a:endParaRPr>
          </a:p>
          <a:p>
            <a:pPr marL="260317" marR="1928080">
              <a:spcBef>
                <a:spcPts val="423"/>
              </a:spcBef>
            </a:pPr>
            <a:r>
              <a:rPr sz="1370" spc="-5" dirty="0">
                <a:latin typeface="Times New Roman"/>
                <a:cs typeface="Times New Roman"/>
              </a:rPr>
              <a:t>To store data from </a:t>
            </a:r>
            <a:r>
              <a:rPr sz="1370" dirty="0">
                <a:latin typeface="Times New Roman"/>
                <a:cs typeface="Times New Roman"/>
              </a:rPr>
              <a:t>R1 </a:t>
            </a:r>
            <a:r>
              <a:rPr sz="1370" spc="-5" dirty="0">
                <a:latin typeface="Times New Roman"/>
                <a:cs typeface="Times New Roman"/>
              </a:rPr>
              <a:t>register  </a:t>
            </a:r>
            <a:r>
              <a:rPr sz="1370" dirty="0">
                <a:latin typeface="Times New Roman"/>
                <a:cs typeface="Times New Roman"/>
              </a:rPr>
              <a:t>into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stack</a:t>
            </a:r>
            <a:endParaRPr sz="1370" dirty="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</a:pPr>
            <a:r>
              <a:rPr sz="1370" b="1" spc="-5" dirty="0">
                <a:latin typeface="Courier New"/>
                <a:cs typeface="Courier New"/>
              </a:rPr>
              <a:t>PUSH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01H</a:t>
            </a:r>
            <a:endParaRPr sz="1370" dirty="0">
              <a:latin typeface="Courier New"/>
              <a:cs typeface="Courier New"/>
            </a:endParaRPr>
          </a:p>
          <a:p>
            <a:pPr marL="260317" marR="2144166">
              <a:spcBef>
                <a:spcPts val="423"/>
              </a:spcBef>
            </a:pPr>
            <a:r>
              <a:rPr sz="1370" spc="-5" dirty="0">
                <a:latin typeface="Times New Roman"/>
                <a:cs typeface="Times New Roman"/>
              </a:rPr>
              <a:t>To retrieve data from stack 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register </a:t>
            </a:r>
            <a:r>
              <a:rPr sz="1370" dirty="0">
                <a:latin typeface="Times New Roman"/>
                <a:cs typeface="Times New Roman"/>
              </a:rPr>
              <a:t>R2</a:t>
            </a: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POP	02H</a:t>
            </a:r>
            <a:endParaRPr sz="1370" dirty="0">
              <a:latin typeface="Courier New"/>
              <a:cs typeface="Courier New"/>
            </a:endParaRPr>
          </a:p>
          <a:p>
            <a:pPr marL="118194">
              <a:spcBef>
                <a:spcPts val="742"/>
              </a:spcBef>
              <a:tabLst>
                <a:tab pos="2189122" algn="l"/>
              </a:tabLst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r>
              <a:rPr sz="685" spc="-5" dirty="0">
                <a:solidFill>
                  <a:srgbClr val="898989"/>
                </a:solidFill>
                <a:latin typeface="Times New Roman"/>
                <a:cs typeface="Times New Roman"/>
              </a:rPr>
              <a:t>	</a:t>
            </a:r>
            <a:endParaRPr sz="685" dirty="0">
              <a:latin typeface="Calibri"/>
              <a:cs typeface="Calibri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9A6FE987-1396-4F38-B401-033C7D565B33}"/>
              </a:ext>
            </a:extLst>
          </p:cNvPr>
          <p:cNvSpPr/>
          <p:nvPr/>
        </p:nvSpPr>
        <p:spPr>
          <a:xfrm>
            <a:off x="3493302" y="1344706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68726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742" y="1466577"/>
            <a:ext cx="267121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211008" indent="-197231">
              <a:spcBef>
                <a:spcPts val="114"/>
              </a:spcBef>
              <a:buFont typeface="Times New Roman"/>
              <a:buChar char="•"/>
              <a:tabLst>
                <a:tab pos="211734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Stack Pointer (SP) </a:t>
            </a:r>
            <a:r>
              <a:rPr sz="1370" spc="-5" dirty="0">
                <a:latin typeface="Times New Roman"/>
                <a:cs typeface="Times New Roman"/>
              </a:rPr>
              <a:t>(Address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81H)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864" y="3413870"/>
            <a:ext cx="864304" cy="763181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 marR="5801">
              <a:lnSpc>
                <a:spcPct val="120000"/>
              </a:lnSpc>
              <a:spcBef>
                <a:spcPts val="114"/>
              </a:spcBef>
            </a:pPr>
            <a:r>
              <a:rPr sz="1370" b="1" spc="-5" dirty="0">
                <a:latin typeface="Courier New"/>
                <a:cs typeface="Courier New"/>
              </a:rPr>
              <a:t>R1,#67H  R3,#0D8H  R7,#63H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7773" y="1666700"/>
            <a:ext cx="1647396" cy="353135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74819" marR="5801" indent="-261041">
              <a:lnSpc>
                <a:spcPct val="119400"/>
              </a:lnSpc>
              <a:spcBef>
                <a:spcPts val="97"/>
              </a:spcBef>
              <a:tabLst>
                <a:tab pos="796902" algn="l"/>
              </a:tabLst>
            </a:pPr>
            <a:r>
              <a:rPr sz="1370" dirty="0">
                <a:latin typeface="Times New Roman"/>
                <a:cs typeface="Times New Roman"/>
              </a:rPr>
              <a:t>Ex:</a:t>
            </a:r>
            <a:r>
              <a:rPr sz="1370" spc="-206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MOV	R1,#15H  MOV	R3,#0FH  MOV</a:t>
            </a:r>
            <a:r>
              <a:rPr sz="1370" b="1" dirty="0">
                <a:latin typeface="Courier New"/>
                <a:cs typeface="Courier New"/>
              </a:rPr>
              <a:t>	</a:t>
            </a:r>
            <a:r>
              <a:rPr sz="1370" b="1" spc="-5" dirty="0">
                <a:latin typeface="Courier New"/>
                <a:cs typeface="Courier New"/>
              </a:rPr>
              <a:t>R7,#0E9H  PUSH</a:t>
            </a:r>
            <a:r>
              <a:rPr sz="1370" b="1" spc="-23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01H</a:t>
            </a:r>
            <a:endParaRPr sz="1370">
              <a:latin typeface="Courier New"/>
              <a:cs typeface="Courier New"/>
            </a:endParaRPr>
          </a:p>
          <a:p>
            <a:pPr marL="274819" marR="528609">
              <a:lnSpc>
                <a:spcPct val="120000"/>
              </a:lnSpc>
            </a:pPr>
            <a:r>
              <a:rPr sz="1370" b="1" spc="-5" dirty="0">
                <a:latin typeface="Courier New"/>
                <a:cs typeface="Courier New"/>
              </a:rPr>
              <a:t>PUSH</a:t>
            </a:r>
            <a:r>
              <a:rPr sz="1370" b="1" spc="-80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03H  PUSH</a:t>
            </a:r>
            <a:r>
              <a:rPr sz="1370" b="1" spc="-86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07H</a:t>
            </a:r>
            <a:endParaRPr sz="1370">
              <a:latin typeface="Courier New"/>
              <a:cs typeface="Courier New"/>
            </a:endParaRPr>
          </a:p>
          <a:p>
            <a:pPr marL="274819" marR="1050692">
              <a:lnSpc>
                <a:spcPct val="120000"/>
              </a:lnSpc>
            </a:pPr>
            <a:r>
              <a:rPr sz="1370" b="1" spc="-5" dirty="0">
                <a:latin typeface="Courier New"/>
                <a:cs typeface="Courier New"/>
              </a:rPr>
              <a:t>…  MOV  MOV  MOV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26"/>
              </a:spcBef>
            </a:pPr>
            <a:r>
              <a:rPr sz="1370" b="1" spc="-5" dirty="0">
                <a:latin typeface="Courier New"/>
                <a:cs typeface="Courier New"/>
              </a:rPr>
              <a:t>…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31"/>
              </a:spcBef>
              <a:tabLst>
                <a:tab pos="796902" algn="l"/>
              </a:tabLst>
            </a:pPr>
            <a:r>
              <a:rPr sz="1370" b="1" spc="-5" dirty="0">
                <a:latin typeface="Courier New"/>
                <a:cs typeface="Courier New"/>
              </a:rPr>
              <a:t>POP	07H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26"/>
              </a:spcBef>
              <a:tabLst>
                <a:tab pos="796902" algn="l"/>
              </a:tabLst>
            </a:pPr>
            <a:r>
              <a:rPr sz="1370" b="1" spc="-5" dirty="0">
                <a:latin typeface="Courier New"/>
                <a:cs typeface="Courier New"/>
              </a:rPr>
              <a:t>POP	03H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31"/>
              </a:spcBef>
              <a:tabLst>
                <a:tab pos="796902" algn="l"/>
              </a:tabLst>
            </a:pPr>
            <a:r>
              <a:rPr sz="1370" b="1" spc="-5" dirty="0">
                <a:latin typeface="Courier New"/>
                <a:cs typeface="Courier New"/>
              </a:rPr>
              <a:t>POP	01H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2212" y="4931330"/>
            <a:ext cx="116739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6829" y="179547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R1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689" y="179257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4449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15H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3943" y="179547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R3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0802" y="179257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8075">
              <a:spcBef>
                <a:spcPts val="137"/>
              </a:spcBef>
            </a:pPr>
            <a:r>
              <a:rPr sz="1028" spc="-5" dirty="0">
                <a:latin typeface="Calibri"/>
                <a:cs typeface="Calibri"/>
              </a:rPr>
              <a:t>0FH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87551" y="179547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R7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94412" y="179257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6625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E9H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48329" y="2135174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581589" y="2091310"/>
            <a:ext cx="434327" cy="838019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R="5801" algn="r">
              <a:spcBef>
                <a:spcPts val="52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09H</a:t>
            </a:r>
            <a:endParaRPr sz="1028">
              <a:latin typeface="Calibri"/>
              <a:cs typeface="Calibri"/>
            </a:endParaRPr>
          </a:p>
          <a:p>
            <a:pPr marL="14502" marR="5801" indent="191431" algn="r">
              <a:lnSpc>
                <a:spcPct val="133300"/>
              </a:lnSpc>
            </a:pPr>
            <a:r>
              <a:rPr sz="1028" dirty="0">
                <a:latin typeface="Calibri"/>
                <a:cs typeface="Calibri"/>
              </a:rPr>
              <a:t>08H </a:t>
            </a:r>
            <a:r>
              <a:rPr sz="1028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35959" y="2135174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669218" y="2091309"/>
            <a:ext cx="434327" cy="855779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L="196506">
              <a:spcBef>
                <a:spcPts val="52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  <a:p>
            <a:pPr marL="14502" marR="5801" indent="191431">
              <a:lnSpc>
                <a:spcPct val="133300"/>
              </a:lnSpc>
            </a:pPr>
            <a:r>
              <a:rPr sz="1028" dirty="0">
                <a:latin typeface="Calibri"/>
                <a:cs typeface="Calibri"/>
              </a:rPr>
              <a:t>09H </a:t>
            </a:r>
            <a:r>
              <a:rPr sz="1028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08H</a:t>
            </a:r>
            <a:endParaRPr sz="1028">
              <a:latin typeface="Calibri"/>
              <a:cs typeface="Calibri"/>
            </a:endParaRPr>
          </a:p>
          <a:p>
            <a:pPr marL="205207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48329" y="3179300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0FH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764311" y="3187641"/>
            <a:ext cx="251605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1589" y="3344260"/>
            <a:ext cx="434327" cy="644504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R="5801" algn="r">
              <a:spcBef>
                <a:spcPts val="524"/>
              </a:spcBef>
            </a:pP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09H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08H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6829" y="423176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R1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3689" y="422886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4449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67H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3943" y="423176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R3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0802" y="422886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47922">
              <a:spcBef>
                <a:spcPts val="137"/>
              </a:spcBef>
            </a:pPr>
            <a:r>
              <a:rPr sz="1028" spc="-5" dirty="0">
                <a:latin typeface="Calibri"/>
                <a:cs typeface="Calibri"/>
              </a:rPr>
              <a:t>D8H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87551" y="4231765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R7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4412" y="422886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4449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63H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135959" y="3179300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E9H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40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0FH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7660517" y="3135436"/>
            <a:ext cx="443028" cy="853984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R="5801" algn="r">
              <a:spcBef>
                <a:spcPts val="524"/>
              </a:spcBef>
            </a:pP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0"/>
              </a:spcBef>
            </a:pPr>
            <a:r>
              <a:rPr sz="1028" dirty="0">
                <a:latin typeface="Calibri"/>
                <a:cs typeface="Calibri"/>
              </a:rPr>
              <a:t>09H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0"/>
              </a:spcBef>
            </a:pPr>
            <a:r>
              <a:rPr sz="1028" dirty="0">
                <a:latin typeface="Calibri"/>
                <a:cs typeface="Calibri"/>
              </a:rPr>
              <a:t>08H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0"/>
              </a:spcBef>
            </a:pP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6830" y="4666817"/>
            <a:ext cx="832399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  <a:tabLst>
                <a:tab pos="461173" algn="l"/>
              </a:tabLst>
            </a:pPr>
            <a:r>
              <a:rPr sz="1028" dirty="0">
                <a:latin typeface="Calibri"/>
                <a:cs typeface="Calibri"/>
              </a:rPr>
              <a:t>R1</a:t>
            </a:r>
            <a:r>
              <a:rPr sz="1028" dirty="0">
                <a:latin typeface="Times New Roman"/>
                <a:cs typeface="Times New Roman"/>
              </a:rPr>
              <a:t>	</a:t>
            </a:r>
            <a:r>
              <a:rPr sz="1028" dirty="0">
                <a:latin typeface="Calibri"/>
                <a:cs typeface="Calibri"/>
              </a:rPr>
              <a:t>15H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3943" y="4666817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R3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0802" y="4663915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8075">
              <a:spcBef>
                <a:spcPts val="137"/>
              </a:spcBef>
            </a:pPr>
            <a:r>
              <a:rPr sz="1028" spc="-5" dirty="0">
                <a:latin typeface="Calibri"/>
                <a:cs typeface="Calibri"/>
              </a:rPr>
              <a:t>0FH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87551" y="4666817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R7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94412" y="4663915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6625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E9H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5076" y="4931330"/>
            <a:ext cx="817173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93302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7">
            <a:extLst>
              <a:ext uri="{FF2B5EF4-FFF2-40B4-BE49-F238E27FC236}">
                <a16:creationId xmlns:a16="http://schemas.microsoft.com/office/drawing/2014/main" id="{760F5871-7E30-4402-8894-C4B47BD1E4AA}"/>
              </a:ext>
            </a:extLst>
          </p:cNvPr>
          <p:cNvSpPr txBox="1"/>
          <p:nvPr/>
        </p:nvSpPr>
        <p:spPr>
          <a:xfrm>
            <a:off x="3666742" y="1667984"/>
            <a:ext cx="267121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211008" indent="-197231">
              <a:spcBef>
                <a:spcPts val="114"/>
              </a:spcBef>
              <a:buFont typeface="Times New Roman"/>
              <a:buChar char="•"/>
              <a:tabLst>
                <a:tab pos="211734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Stack Pointer (SP) </a:t>
            </a:r>
            <a:r>
              <a:rPr sz="1370" spc="-5" dirty="0">
                <a:latin typeface="Times New Roman"/>
                <a:cs typeface="Times New Roman"/>
              </a:rPr>
              <a:t>(Address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81H)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38">
            <a:extLst>
              <a:ext uri="{FF2B5EF4-FFF2-40B4-BE49-F238E27FC236}">
                <a16:creationId xmlns:a16="http://schemas.microsoft.com/office/drawing/2014/main" id="{01B5012A-920C-4C78-82E4-0217395A2FCB}"/>
              </a:ext>
            </a:extLst>
          </p:cNvPr>
          <p:cNvSpPr txBox="1"/>
          <p:nvPr/>
        </p:nvSpPr>
        <p:spPr>
          <a:xfrm>
            <a:off x="3927773" y="1868108"/>
            <a:ext cx="1542984" cy="151465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74819" marR="5801" indent="-261041">
              <a:lnSpc>
                <a:spcPct val="119400"/>
              </a:lnSpc>
              <a:spcBef>
                <a:spcPts val="97"/>
              </a:spcBef>
              <a:tabLst>
                <a:tab pos="796902" algn="l"/>
              </a:tabLst>
            </a:pPr>
            <a:r>
              <a:rPr sz="1370" spc="-5" dirty="0">
                <a:latin typeface="Times New Roman"/>
                <a:cs typeface="Times New Roman"/>
              </a:rPr>
              <a:t>E</a:t>
            </a:r>
            <a:r>
              <a:rPr sz="1370" spc="11" dirty="0">
                <a:latin typeface="Times New Roman"/>
                <a:cs typeface="Times New Roman"/>
              </a:rPr>
              <a:t>x</a:t>
            </a:r>
            <a:r>
              <a:rPr sz="1370" dirty="0">
                <a:latin typeface="Times New Roman"/>
                <a:cs typeface="Times New Roman"/>
              </a:rPr>
              <a:t>:</a:t>
            </a:r>
            <a:r>
              <a:rPr sz="1370" spc="-206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MOV</a:t>
            </a:r>
            <a:r>
              <a:rPr sz="1370" b="1" dirty="0">
                <a:latin typeface="Courier New"/>
                <a:cs typeface="Courier New"/>
              </a:rPr>
              <a:t>	</a:t>
            </a:r>
            <a:r>
              <a:rPr sz="1370" b="1" spc="-5" dirty="0">
                <a:latin typeface="Courier New"/>
                <a:cs typeface="Courier New"/>
              </a:rPr>
              <a:t>R1,#15H  MOV</a:t>
            </a:r>
            <a:r>
              <a:rPr sz="1370" b="1" dirty="0">
                <a:latin typeface="Courier New"/>
                <a:cs typeface="Courier New"/>
              </a:rPr>
              <a:t>	</a:t>
            </a:r>
            <a:r>
              <a:rPr sz="1370" b="1" spc="-5" dirty="0">
                <a:latin typeface="Courier New"/>
                <a:cs typeface="Courier New"/>
              </a:rPr>
              <a:t>R3,#0FH  PUSH 01H  PUSH</a:t>
            </a:r>
            <a:r>
              <a:rPr sz="1370" b="1" spc="-23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03H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26"/>
              </a:spcBef>
              <a:tabLst>
                <a:tab pos="796902" algn="l"/>
              </a:tabLst>
            </a:pPr>
            <a:r>
              <a:rPr sz="1370" b="1" spc="-5" dirty="0">
                <a:latin typeface="Courier New"/>
                <a:cs typeface="Courier New"/>
              </a:rPr>
              <a:t>POP	01H</a:t>
            </a:r>
            <a:endParaRPr sz="1370">
              <a:latin typeface="Courier New"/>
              <a:cs typeface="Courier New"/>
            </a:endParaRPr>
          </a:p>
          <a:p>
            <a:pPr marL="274819">
              <a:spcBef>
                <a:spcPts val="331"/>
              </a:spcBef>
              <a:tabLst>
                <a:tab pos="796902" algn="l"/>
              </a:tabLst>
            </a:pPr>
            <a:r>
              <a:rPr sz="1370" b="1" spc="-5" dirty="0">
                <a:latin typeface="Courier New"/>
                <a:cs typeface="Courier New"/>
              </a:rPr>
              <a:t>POP	03H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29C65D40-A4DE-47DE-AA58-A39F238AB488}"/>
              </a:ext>
            </a:extLst>
          </p:cNvPr>
          <p:cNvSpPr txBox="1"/>
          <p:nvPr/>
        </p:nvSpPr>
        <p:spPr>
          <a:xfrm>
            <a:off x="8292212" y="5132737"/>
            <a:ext cx="116739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DA87CA23-2F23-4EA6-B729-FBE0C2CDEF53}"/>
              </a:ext>
            </a:extLst>
          </p:cNvPr>
          <p:cNvSpPr txBox="1"/>
          <p:nvPr/>
        </p:nvSpPr>
        <p:spPr>
          <a:xfrm>
            <a:off x="5916829" y="1996882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R1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6" name="object 41">
            <a:extLst>
              <a:ext uri="{FF2B5EF4-FFF2-40B4-BE49-F238E27FC236}">
                <a16:creationId xmlns:a16="http://schemas.microsoft.com/office/drawing/2014/main" id="{BF090576-F469-4E8D-815C-658D7F535544}"/>
              </a:ext>
            </a:extLst>
          </p:cNvPr>
          <p:cNvSpPr txBox="1"/>
          <p:nvPr/>
        </p:nvSpPr>
        <p:spPr>
          <a:xfrm>
            <a:off x="6223689" y="1993981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4449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15H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7" name="object 42">
            <a:extLst>
              <a:ext uri="{FF2B5EF4-FFF2-40B4-BE49-F238E27FC236}">
                <a16:creationId xmlns:a16="http://schemas.microsoft.com/office/drawing/2014/main" id="{F6A46817-D030-46DC-97D8-CD131BBE8CC4}"/>
              </a:ext>
            </a:extLst>
          </p:cNvPr>
          <p:cNvSpPr txBox="1"/>
          <p:nvPr/>
        </p:nvSpPr>
        <p:spPr>
          <a:xfrm>
            <a:off x="6873943" y="1996882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R3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8" name="object 43">
            <a:extLst>
              <a:ext uri="{FF2B5EF4-FFF2-40B4-BE49-F238E27FC236}">
                <a16:creationId xmlns:a16="http://schemas.microsoft.com/office/drawing/2014/main" id="{D290E0B6-C420-49BF-B125-157783CD3099}"/>
              </a:ext>
            </a:extLst>
          </p:cNvPr>
          <p:cNvSpPr txBox="1"/>
          <p:nvPr/>
        </p:nvSpPr>
        <p:spPr>
          <a:xfrm>
            <a:off x="7180802" y="1993981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8075">
              <a:spcBef>
                <a:spcPts val="137"/>
              </a:spcBef>
            </a:pPr>
            <a:r>
              <a:rPr sz="1028" spc="-5" dirty="0">
                <a:latin typeface="Calibri"/>
                <a:cs typeface="Calibri"/>
              </a:rPr>
              <a:t>0FH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9" name="object 44">
            <a:extLst>
              <a:ext uri="{FF2B5EF4-FFF2-40B4-BE49-F238E27FC236}">
                <a16:creationId xmlns:a16="http://schemas.microsoft.com/office/drawing/2014/main" id="{66BAC788-B550-455C-87BA-EB26E4D63243}"/>
              </a:ext>
            </a:extLst>
          </p:cNvPr>
          <p:cNvGraphicFramePr>
            <a:graphicFrameLocks noGrp="1"/>
          </p:cNvGraphicFramePr>
          <p:nvPr/>
        </p:nvGraphicFramePr>
        <p:xfrm>
          <a:off x="7048329" y="2336584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45">
            <a:extLst>
              <a:ext uri="{FF2B5EF4-FFF2-40B4-BE49-F238E27FC236}">
                <a16:creationId xmlns:a16="http://schemas.microsoft.com/office/drawing/2014/main" id="{C35C7B34-775A-4C86-A51B-5C859021D65E}"/>
              </a:ext>
            </a:extLst>
          </p:cNvPr>
          <p:cNvSpPr txBox="1"/>
          <p:nvPr/>
        </p:nvSpPr>
        <p:spPr>
          <a:xfrm>
            <a:off x="6581589" y="2292719"/>
            <a:ext cx="434327" cy="838019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R="5801" algn="r">
              <a:spcBef>
                <a:spcPts val="52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  <a:p>
            <a:pPr marR="5801" algn="r">
              <a:spcBef>
                <a:spcPts val="410"/>
              </a:spcBef>
            </a:pPr>
            <a:r>
              <a:rPr sz="1028" dirty="0">
                <a:latin typeface="Calibri"/>
                <a:cs typeface="Calibri"/>
              </a:rPr>
              <a:t>09H</a:t>
            </a:r>
            <a:endParaRPr sz="1028">
              <a:latin typeface="Calibri"/>
              <a:cs typeface="Calibri"/>
            </a:endParaRPr>
          </a:p>
          <a:p>
            <a:pPr marL="14502" marR="5801" indent="191431" algn="r">
              <a:lnSpc>
                <a:spcPct val="133300"/>
              </a:lnSpc>
            </a:pPr>
            <a:r>
              <a:rPr sz="1028" dirty="0">
                <a:latin typeface="Calibri"/>
                <a:cs typeface="Calibri"/>
              </a:rPr>
              <a:t>08H </a:t>
            </a:r>
            <a:r>
              <a:rPr sz="1028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11" name="object 46">
            <a:extLst>
              <a:ext uri="{FF2B5EF4-FFF2-40B4-BE49-F238E27FC236}">
                <a16:creationId xmlns:a16="http://schemas.microsoft.com/office/drawing/2014/main" id="{622E61CA-93F9-4F86-81A8-E9141928B7CF}"/>
              </a:ext>
            </a:extLst>
          </p:cNvPr>
          <p:cNvGraphicFramePr>
            <a:graphicFrameLocks noGrp="1"/>
          </p:cNvGraphicFramePr>
          <p:nvPr/>
        </p:nvGraphicFramePr>
        <p:xfrm>
          <a:off x="8135959" y="2336584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47">
            <a:extLst>
              <a:ext uri="{FF2B5EF4-FFF2-40B4-BE49-F238E27FC236}">
                <a16:creationId xmlns:a16="http://schemas.microsoft.com/office/drawing/2014/main" id="{B71ED614-A612-449D-BC60-D6D184D600CA}"/>
              </a:ext>
            </a:extLst>
          </p:cNvPr>
          <p:cNvSpPr txBox="1"/>
          <p:nvPr/>
        </p:nvSpPr>
        <p:spPr>
          <a:xfrm>
            <a:off x="7669218" y="2292718"/>
            <a:ext cx="434327" cy="855779"/>
          </a:xfrm>
          <a:prstGeom prst="rect">
            <a:avLst/>
          </a:prstGeom>
        </p:spPr>
        <p:txBody>
          <a:bodyPr vert="horz" wrap="square" lIns="0" tIns="66707" rIns="0" bIns="0" rtlCol="0">
            <a:spAutoFit/>
          </a:bodyPr>
          <a:lstStyle/>
          <a:p>
            <a:pPr marL="196506">
              <a:spcBef>
                <a:spcPts val="52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</a:t>
            </a:r>
            <a:endParaRPr sz="1028">
              <a:latin typeface="Calibri"/>
              <a:cs typeface="Calibri"/>
            </a:endParaRPr>
          </a:p>
          <a:p>
            <a:pPr marL="14502" marR="5801" indent="191431">
              <a:lnSpc>
                <a:spcPct val="133300"/>
              </a:lnSpc>
            </a:pPr>
            <a:r>
              <a:rPr sz="1028" dirty="0">
                <a:latin typeface="Calibri"/>
                <a:cs typeface="Calibri"/>
              </a:rPr>
              <a:t>09H </a:t>
            </a:r>
            <a:r>
              <a:rPr sz="1028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08H</a:t>
            </a:r>
            <a:endParaRPr sz="1028">
              <a:latin typeface="Calibri"/>
              <a:cs typeface="Calibri"/>
            </a:endParaRPr>
          </a:p>
          <a:p>
            <a:pPr marL="205207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graphicFrame>
        <p:nvGraphicFramePr>
          <p:cNvPr id="13" name="object 48">
            <a:extLst>
              <a:ext uri="{FF2B5EF4-FFF2-40B4-BE49-F238E27FC236}">
                <a16:creationId xmlns:a16="http://schemas.microsoft.com/office/drawing/2014/main" id="{92644BE8-3902-4D13-B4CB-1A2B8E87E3A1}"/>
              </a:ext>
            </a:extLst>
          </p:cNvPr>
          <p:cNvGraphicFramePr>
            <a:graphicFrameLocks noGrp="1"/>
          </p:cNvGraphicFramePr>
          <p:nvPr/>
        </p:nvGraphicFramePr>
        <p:xfrm>
          <a:off x="7048329" y="3380708"/>
          <a:ext cx="478557" cy="8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0FH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49">
            <a:extLst>
              <a:ext uri="{FF2B5EF4-FFF2-40B4-BE49-F238E27FC236}">
                <a16:creationId xmlns:a16="http://schemas.microsoft.com/office/drawing/2014/main" id="{2127A583-807B-4D45-A62A-CC834E8F7590}"/>
              </a:ext>
            </a:extLst>
          </p:cNvPr>
          <p:cNvSpPr txBox="1"/>
          <p:nvPr/>
        </p:nvSpPr>
        <p:spPr>
          <a:xfrm>
            <a:off x="6581589" y="3336841"/>
            <a:ext cx="434327" cy="85436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 marR="5801" indent="182729">
              <a:lnSpc>
                <a:spcPct val="133300"/>
              </a:lnSpc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0</a:t>
            </a:r>
            <a:r>
              <a:rPr sz="1028" spc="-5" dirty="0">
                <a:latin typeface="Calibri"/>
                <a:cs typeface="Calibri"/>
              </a:rPr>
              <a:t>A</a:t>
            </a:r>
            <a:r>
              <a:rPr sz="1028" dirty="0">
                <a:latin typeface="Calibri"/>
                <a:cs typeface="Calibri"/>
              </a:rPr>
              <a:t>H </a:t>
            </a:r>
            <a:r>
              <a:rPr sz="1028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Calibri"/>
                <a:cs typeface="Calibri"/>
              </a:rPr>
              <a:t>S</a:t>
            </a:r>
            <a:r>
              <a:rPr sz="1028" dirty="0">
                <a:latin typeface="Calibri"/>
                <a:cs typeface="Calibri"/>
              </a:rPr>
              <a:t>P</a:t>
            </a:r>
            <a:r>
              <a:rPr sz="1028" spc="-5" dirty="0">
                <a:latin typeface="Calibri"/>
                <a:cs typeface="Calibri"/>
              </a:rPr>
              <a:t>=</a:t>
            </a:r>
            <a:r>
              <a:rPr sz="1028" dirty="0">
                <a:latin typeface="Calibri"/>
                <a:cs typeface="Calibri"/>
              </a:rPr>
              <a:t>09H</a:t>
            </a:r>
            <a:endParaRPr sz="1028">
              <a:latin typeface="Calibri"/>
              <a:cs typeface="Calibri"/>
            </a:endParaRPr>
          </a:p>
          <a:p>
            <a:pPr marL="205207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08H</a:t>
            </a:r>
            <a:endParaRPr sz="1028">
              <a:latin typeface="Calibri"/>
              <a:cs typeface="Calibri"/>
            </a:endParaRPr>
          </a:p>
          <a:p>
            <a:pPr marL="205207">
              <a:spcBef>
                <a:spcPts val="411"/>
              </a:spcBef>
            </a:pPr>
            <a:r>
              <a:rPr sz="1028" dirty="0">
                <a:latin typeface="Calibri"/>
                <a:cs typeface="Calibri"/>
              </a:rPr>
              <a:t>07H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228B2939-93C2-447C-AF38-E64046B7C9A1}"/>
              </a:ext>
            </a:extLst>
          </p:cNvPr>
          <p:cNvSpPr txBox="1"/>
          <p:nvPr/>
        </p:nvSpPr>
        <p:spPr>
          <a:xfrm>
            <a:off x="5916829" y="4433173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R1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6" name="object 51">
            <a:extLst>
              <a:ext uri="{FF2B5EF4-FFF2-40B4-BE49-F238E27FC236}">
                <a16:creationId xmlns:a16="http://schemas.microsoft.com/office/drawing/2014/main" id="{29499DB2-3042-46BB-8A04-80E810812174}"/>
              </a:ext>
            </a:extLst>
          </p:cNvPr>
          <p:cNvSpPr txBox="1"/>
          <p:nvPr/>
        </p:nvSpPr>
        <p:spPr>
          <a:xfrm>
            <a:off x="6223689" y="443027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8075">
              <a:spcBef>
                <a:spcPts val="137"/>
              </a:spcBef>
            </a:pPr>
            <a:r>
              <a:rPr sz="1028" spc="-5" dirty="0">
                <a:latin typeface="Calibri"/>
                <a:cs typeface="Calibri"/>
              </a:rPr>
              <a:t>0FH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7" name="object 52">
            <a:extLst>
              <a:ext uri="{FF2B5EF4-FFF2-40B4-BE49-F238E27FC236}">
                <a16:creationId xmlns:a16="http://schemas.microsoft.com/office/drawing/2014/main" id="{CD7940E9-2303-49EC-B9C9-BC54C0233239}"/>
              </a:ext>
            </a:extLst>
          </p:cNvPr>
          <p:cNvSpPr txBox="1"/>
          <p:nvPr/>
        </p:nvSpPr>
        <p:spPr>
          <a:xfrm>
            <a:off x="6873943" y="4433173"/>
            <a:ext cx="166770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dirty="0">
                <a:latin typeface="Calibri"/>
                <a:cs typeface="Calibri"/>
              </a:rPr>
              <a:t>R3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8" name="object 53">
            <a:extLst>
              <a:ext uri="{FF2B5EF4-FFF2-40B4-BE49-F238E27FC236}">
                <a16:creationId xmlns:a16="http://schemas.microsoft.com/office/drawing/2014/main" id="{8BEA7951-46BF-44B8-9B7D-D908E43ABB3D}"/>
              </a:ext>
            </a:extLst>
          </p:cNvPr>
          <p:cNvSpPr txBox="1"/>
          <p:nvPr/>
        </p:nvSpPr>
        <p:spPr>
          <a:xfrm>
            <a:off x="7180802" y="4430273"/>
            <a:ext cx="525687" cy="17575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02" rIns="0" bIns="0" rtlCol="0">
            <a:spAutoFit/>
          </a:bodyPr>
          <a:lstStyle/>
          <a:p>
            <a:pPr marL="154449">
              <a:spcBef>
                <a:spcPts val="137"/>
              </a:spcBef>
            </a:pPr>
            <a:r>
              <a:rPr sz="1028" dirty="0">
                <a:latin typeface="Calibri"/>
                <a:cs typeface="Calibri"/>
              </a:rPr>
              <a:t>15H</a:t>
            </a:r>
            <a:endParaRPr sz="1028">
              <a:latin typeface="Calibri"/>
              <a:cs typeface="Calibri"/>
            </a:endParaRPr>
          </a:p>
        </p:txBody>
      </p:sp>
      <p:sp>
        <p:nvSpPr>
          <p:cNvPr id="19" name="object 54">
            <a:extLst>
              <a:ext uri="{FF2B5EF4-FFF2-40B4-BE49-F238E27FC236}">
                <a16:creationId xmlns:a16="http://schemas.microsoft.com/office/drawing/2014/main" id="{9EFAF083-C83C-48F8-98E0-BA4B135CE089}"/>
              </a:ext>
            </a:extLst>
          </p:cNvPr>
          <p:cNvSpPr txBox="1"/>
          <p:nvPr/>
        </p:nvSpPr>
        <p:spPr>
          <a:xfrm>
            <a:off x="3785076" y="5132737"/>
            <a:ext cx="817173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21" name="object 56">
            <a:extLst>
              <a:ext uri="{FF2B5EF4-FFF2-40B4-BE49-F238E27FC236}">
                <a16:creationId xmlns:a16="http://schemas.microsoft.com/office/drawing/2014/main" id="{7B891702-F9E5-4790-AFA2-5CD15F0D192C}"/>
              </a:ext>
            </a:extLst>
          </p:cNvPr>
          <p:cNvSpPr/>
          <p:nvPr/>
        </p:nvSpPr>
        <p:spPr>
          <a:xfrm>
            <a:off x="3493302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7300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7295" y="1626220"/>
            <a:ext cx="4792822" cy="1962540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 Pointer (DPTR) </a:t>
            </a:r>
            <a:r>
              <a:rPr sz="1370" spc="-5" dirty="0">
                <a:latin typeface="Times New Roman"/>
                <a:cs typeface="Times New Roman"/>
              </a:rPr>
              <a:t>(Addresses </a:t>
            </a:r>
            <a:r>
              <a:rPr sz="1370" dirty="0">
                <a:latin typeface="Times New Roman"/>
                <a:cs typeface="Times New Roman"/>
              </a:rPr>
              <a:t>82H &amp;</a:t>
            </a:r>
            <a:r>
              <a:rPr sz="1370" spc="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83H)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access external code </a:t>
            </a:r>
            <a:r>
              <a:rPr sz="137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370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11" dirty="0">
                <a:latin typeface="Times New Roman"/>
                <a:cs typeface="Times New Roman"/>
              </a:rPr>
              <a:t>DPTR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16-bit register, including </a:t>
            </a:r>
            <a:r>
              <a:rPr sz="1370" b="1" spc="-11" dirty="0">
                <a:latin typeface="Times New Roman"/>
                <a:cs typeface="Times New Roman"/>
              </a:rPr>
              <a:t>DPH </a:t>
            </a:r>
            <a:r>
              <a:rPr sz="1370" spc="-11" dirty="0">
                <a:latin typeface="Times New Roman"/>
                <a:cs typeface="Times New Roman"/>
              </a:rPr>
              <a:t>(high-byte) </a:t>
            </a:r>
            <a:r>
              <a:rPr sz="1370" spc="-5" dirty="0">
                <a:latin typeface="Times New Roman"/>
                <a:cs typeface="Times New Roman"/>
              </a:rPr>
              <a:t>and</a:t>
            </a:r>
            <a:r>
              <a:rPr sz="1370" spc="194" dirty="0">
                <a:latin typeface="Times New Roman"/>
                <a:cs typeface="Times New Roman"/>
              </a:rPr>
              <a:t> </a:t>
            </a:r>
            <a:r>
              <a:rPr sz="1370" b="1" spc="-11" dirty="0">
                <a:latin typeface="Times New Roman"/>
                <a:cs typeface="Times New Roman"/>
              </a:rPr>
              <a:t>DPL</a:t>
            </a:r>
            <a:endParaRPr sz="1370">
              <a:latin typeface="Times New Roman"/>
              <a:cs typeface="Times New Roman"/>
            </a:endParaRPr>
          </a:p>
          <a:p>
            <a:pPr marL="457547"/>
            <a:r>
              <a:rPr sz="1370" spc="-11" dirty="0">
                <a:latin typeface="Times New Roman"/>
                <a:cs typeface="Times New Roman"/>
              </a:rPr>
              <a:t>(low-byte)</a:t>
            </a:r>
            <a:endParaRPr sz="1370">
              <a:latin typeface="Times New Roman"/>
              <a:cs typeface="Times New Roman"/>
            </a:endParaRPr>
          </a:p>
          <a:p>
            <a:pPr marL="260317">
              <a:spcBef>
                <a:spcPts val="326"/>
              </a:spcBef>
            </a:pPr>
            <a:r>
              <a:rPr sz="1370" dirty="0">
                <a:latin typeface="Times New Roman"/>
                <a:cs typeface="Times New Roman"/>
              </a:rPr>
              <a:t>Ex: </a:t>
            </a:r>
            <a:r>
              <a:rPr sz="1370" spc="-5" dirty="0">
                <a:latin typeface="Times New Roman"/>
                <a:cs typeface="Times New Roman"/>
              </a:rPr>
              <a:t>To write </a:t>
            </a:r>
            <a:r>
              <a:rPr sz="1370" dirty="0">
                <a:latin typeface="Times New Roman"/>
                <a:cs typeface="Times New Roman"/>
              </a:rPr>
              <a:t>55H into </a:t>
            </a:r>
            <a:r>
              <a:rPr sz="1370" spc="-5" dirty="0">
                <a:latin typeface="Times New Roman"/>
                <a:cs typeface="Times New Roman"/>
              </a:rPr>
              <a:t>external RAM location</a:t>
            </a:r>
            <a:r>
              <a:rPr sz="1370" spc="-46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1000H</a:t>
            </a:r>
            <a:endParaRPr sz="1370">
              <a:latin typeface="Times New Roman"/>
              <a:cs typeface="Times New Roman"/>
            </a:endParaRPr>
          </a:p>
          <a:p>
            <a:pPr marL="1043441" marR="2175346">
              <a:lnSpc>
                <a:spcPts val="1941"/>
              </a:lnSpc>
              <a:spcBef>
                <a:spcPts val="51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A,#55H  MOV</a:t>
            </a:r>
            <a:r>
              <a:rPr sz="1370" b="1" spc="-57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DPTR,#1000H</a:t>
            </a:r>
            <a:endParaRPr sz="1370">
              <a:latin typeface="Courier New"/>
              <a:cs typeface="Courier New"/>
            </a:endParaRPr>
          </a:p>
          <a:p>
            <a:pPr marL="1043441">
              <a:spcBef>
                <a:spcPts val="217"/>
              </a:spcBef>
            </a:pPr>
            <a:r>
              <a:rPr sz="1370" b="1" spc="-5" dirty="0">
                <a:latin typeface="Courier New"/>
                <a:cs typeface="Courier New"/>
              </a:rPr>
              <a:t>MOVX</a:t>
            </a:r>
            <a:r>
              <a:rPr sz="1370" b="1" spc="-11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@DPTR,A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2766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630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935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3412" y="1075765"/>
            <a:ext cx="3257089" cy="33088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Comparison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of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MCS-51</a:t>
            </a:r>
            <a:r>
              <a:rPr sz="2055" b="1" spc="-46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Family</a:t>
            </a:r>
            <a:endParaRPr sz="2055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0319" y="1842531"/>
            <a:ext cx="6235765" cy="3537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107995" y="4490051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7355" y="4490052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B3D2ADC5-3075-4361-A8D7-7427EABE3792}"/>
              </a:ext>
            </a:extLst>
          </p:cNvPr>
          <p:cNvSpPr txBox="1"/>
          <p:nvPr/>
        </p:nvSpPr>
        <p:spPr>
          <a:xfrm>
            <a:off x="3681244" y="1021398"/>
            <a:ext cx="4779770" cy="3456795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Port</a:t>
            </a:r>
            <a:r>
              <a:rPr sz="1370" b="1" spc="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P0</a:t>
            </a:r>
            <a:r>
              <a:rPr sz="1370" spc="-5" dirty="0">
                <a:latin typeface="Times New Roman"/>
                <a:cs typeface="Times New Roman"/>
              </a:rPr>
              <a:t>, </a:t>
            </a:r>
            <a:r>
              <a:rPr sz="1370" b="1" spc="-5" dirty="0">
                <a:latin typeface="Times New Roman"/>
                <a:cs typeface="Times New Roman"/>
              </a:rPr>
              <a:t>P1</a:t>
            </a:r>
            <a:r>
              <a:rPr sz="1370" spc="-5" dirty="0">
                <a:latin typeface="Times New Roman"/>
                <a:cs typeface="Times New Roman"/>
              </a:rPr>
              <a:t>, </a:t>
            </a:r>
            <a:r>
              <a:rPr sz="1370" b="1" spc="-5" dirty="0">
                <a:latin typeface="Times New Roman"/>
                <a:cs typeface="Times New Roman"/>
              </a:rPr>
              <a:t>P2</a:t>
            </a:r>
            <a:r>
              <a:rPr sz="1370" spc="-5" dirty="0">
                <a:latin typeface="Times New Roman"/>
                <a:cs typeface="Times New Roman"/>
              </a:rPr>
              <a:t>, and </a:t>
            </a:r>
            <a:r>
              <a:rPr sz="1370" b="1" spc="-11" dirty="0">
                <a:latin typeface="Times New Roman"/>
                <a:cs typeface="Times New Roman"/>
              </a:rPr>
              <a:t>P3</a:t>
            </a:r>
            <a:r>
              <a:rPr sz="1370" b="1" spc="5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registers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access </a:t>
            </a:r>
            <a:r>
              <a:rPr sz="1370" b="1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1370" b="1" spc="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ports</a:t>
            </a:r>
            <a:endParaRPr sz="1370">
              <a:latin typeface="Times New Roman"/>
              <a:cs typeface="Times New Roman"/>
            </a:endParaRPr>
          </a:p>
          <a:p>
            <a:pPr marL="457547" marR="5801" lvl="1" indent="-197231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Ports </a:t>
            </a:r>
            <a:r>
              <a:rPr sz="1370" dirty="0">
                <a:latin typeface="Times New Roman"/>
                <a:cs typeface="Times New Roman"/>
              </a:rPr>
              <a:t>0, 2, </a:t>
            </a:r>
            <a:r>
              <a:rPr sz="1370" spc="-5" dirty="0">
                <a:latin typeface="Times New Roman"/>
                <a:cs typeface="Times New Roman"/>
              </a:rPr>
              <a:t>and </a:t>
            </a:r>
            <a:r>
              <a:rPr sz="1370" dirty="0">
                <a:latin typeface="Times New Roman"/>
                <a:cs typeface="Times New Roman"/>
              </a:rPr>
              <a:t>3 </a:t>
            </a:r>
            <a:r>
              <a:rPr sz="1370" spc="-5" dirty="0">
                <a:latin typeface="Times New Roman"/>
                <a:cs typeface="Times New Roman"/>
              </a:rPr>
              <a:t>may </a:t>
            </a:r>
            <a:r>
              <a:rPr sz="1370" dirty="0">
                <a:latin typeface="Times New Roman"/>
                <a:cs typeface="Times New Roman"/>
              </a:rPr>
              <a:t>not </a:t>
            </a:r>
            <a:r>
              <a:rPr sz="1370" spc="-5" dirty="0">
                <a:latin typeface="Times New Roman"/>
                <a:cs typeface="Times New Roman"/>
              </a:rPr>
              <a:t>available for </a:t>
            </a:r>
            <a:r>
              <a:rPr sz="1370" spc="-11" dirty="0">
                <a:latin typeface="Times New Roman"/>
                <a:cs typeface="Times New Roman"/>
              </a:rPr>
              <a:t>I/O </a:t>
            </a:r>
            <a:r>
              <a:rPr sz="1370" dirty="0">
                <a:latin typeface="Times New Roman"/>
                <a:cs typeface="Times New Roman"/>
              </a:rPr>
              <a:t>if </a:t>
            </a:r>
            <a:r>
              <a:rPr sz="1370" spc="-5" dirty="0">
                <a:latin typeface="Times New Roman"/>
                <a:cs typeface="Times New Roman"/>
              </a:rPr>
              <a:t>external memory 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or if some of </a:t>
            </a:r>
            <a:r>
              <a:rPr sz="1370" spc="-5" dirty="0">
                <a:latin typeface="Times New Roman"/>
                <a:cs typeface="Times New Roman"/>
              </a:rPr>
              <a:t>special features are used (interrupt,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…)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All ports are</a:t>
            </a:r>
            <a:r>
              <a:rPr sz="137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bit-addressable</a:t>
            </a:r>
            <a:endParaRPr sz="1370">
              <a:latin typeface="Times New Roman"/>
              <a:cs typeface="Times New Roman"/>
            </a:endParaRPr>
          </a:p>
          <a:p>
            <a:pPr marR="1464733" algn="r">
              <a:spcBef>
                <a:spcPts val="326"/>
              </a:spcBef>
            </a:pPr>
            <a:r>
              <a:rPr sz="1370" dirty="0">
                <a:latin typeface="Times New Roman"/>
                <a:cs typeface="Times New Roman"/>
              </a:rPr>
              <a:t>Ex: </a:t>
            </a:r>
            <a:r>
              <a:rPr sz="1370" spc="-5" dirty="0">
                <a:latin typeface="Times New Roman"/>
                <a:cs typeface="Times New Roman"/>
              </a:rPr>
              <a:t>To read data from Port </a:t>
            </a:r>
            <a:r>
              <a:rPr sz="1370" dirty="0">
                <a:latin typeface="Times New Roman"/>
                <a:cs typeface="Times New Roman"/>
              </a:rPr>
              <a:t>1 into </a:t>
            </a:r>
            <a:r>
              <a:rPr sz="1370" spc="-5" dirty="0">
                <a:latin typeface="Times New Roman"/>
                <a:cs typeface="Times New Roman"/>
              </a:rPr>
              <a:t>A</a:t>
            </a:r>
            <a:r>
              <a:rPr sz="1370" spc="-3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register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A,P1</a:t>
            </a:r>
            <a:endParaRPr sz="1370">
              <a:latin typeface="Courier New"/>
              <a:cs typeface="Courier New"/>
            </a:endParaRPr>
          </a:p>
          <a:p>
            <a:pPr marR="1442979" algn="r">
              <a:spcBef>
                <a:spcPts val="331"/>
              </a:spcBef>
            </a:pPr>
            <a:r>
              <a:rPr sz="1370" spc="-5" dirty="0">
                <a:latin typeface="Times New Roman"/>
                <a:cs typeface="Times New Roman"/>
              </a:rPr>
              <a:t>To write data from </a:t>
            </a:r>
            <a:r>
              <a:rPr sz="1370" dirty="0">
                <a:latin typeface="Times New Roman"/>
                <a:cs typeface="Times New Roman"/>
              </a:rPr>
              <a:t>R7 </a:t>
            </a:r>
            <a:r>
              <a:rPr sz="1370" spc="-5" dirty="0">
                <a:latin typeface="Times New Roman"/>
                <a:cs typeface="Times New Roman"/>
              </a:rPr>
              <a:t>register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2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326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MOV	P2,R7</a:t>
            </a:r>
            <a:endParaRPr sz="1370">
              <a:latin typeface="Courier New"/>
              <a:cs typeface="Courier New"/>
            </a:endParaRPr>
          </a:p>
          <a:p>
            <a:pPr marL="521358">
              <a:spcBef>
                <a:spcPts val="428"/>
              </a:spcBef>
            </a:pPr>
            <a:r>
              <a:rPr sz="1370" spc="-5" dirty="0">
                <a:latin typeface="Times New Roman"/>
                <a:cs typeface="Times New Roman"/>
              </a:rPr>
              <a:t>To set </a:t>
            </a:r>
            <a:r>
              <a:rPr sz="1370" dirty="0">
                <a:latin typeface="Times New Roman"/>
                <a:cs typeface="Times New Roman"/>
              </a:rPr>
              <a:t>bit 7 of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r>
              <a:rPr sz="1370" spc="-86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3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29"/>
              </a:spcBef>
            </a:pPr>
            <a:r>
              <a:rPr sz="1370" b="1" spc="-5" dirty="0">
                <a:latin typeface="Courier New"/>
                <a:cs typeface="Courier New"/>
              </a:rPr>
              <a:t>SETB</a:t>
            </a:r>
            <a:r>
              <a:rPr sz="1370" b="1" spc="-80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P3.7</a:t>
            </a:r>
            <a:endParaRPr sz="1370">
              <a:latin typeface="Courier New"/>
              <a:cs typeface="Courier New"/>
            </a:endParaRPr>
          </a:p>
          <a:p>
            <a:pPr marL="521358">
              <a:spcBef>
                <a:spcPts val="428"/>
              </a:spcBef>
            </a:pPr>
            <a:r>
              <a:rPr sz="1370" spc="-5" dirty="0">
                <a:latin typeface="Times New Roman"/>
                <a:cs typeface="Times New Roman"/>
              </a:rPr>
              <a:t>To clear </a:t>
            </a:r>
            <a:r>
              <a:rPr sz="1370" dirty="0">
                <a:latin typeface="Times New Roman"/>
                <a:cs typeface="Times New Roman"/>
              </a:rPr>
              <a:t>bit 7 of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1</a:t>
            </a:r>
            <a:endParaRPr sz="1370">
              <a:latin typeface="Times New Roman"/>
              <a:cs typeface="Times New Roman"/>
            </a:endParaRPr>
          </a:p>
          <a:p>
            <a:pPr marL="1043441">
              <a:spcBef>
                <a:spcPts val="233"/>
              </a:spcBef>
              <a:tabLst>
                <a:tab pos="1565524" algn="l"/>
              </a:tabLst>
            </a:pPr>
            <a:r>
              <a:rPr sz="1370" b="1" spc="-5" dirty="0">
                <a:latin typeface="Courier New"/>
                <a:cs typeface="Courier New"/>
              </a:rPr>
              <a:t>CLR	P1.7</a:t>
            </a:r>
            <a:endParaRPr sz="1370">
              <a:latin typeface="Courier New"/>
              <a:cs typeface="Courier New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12B9C10D-9FA1-422D-B592-F4BC89580AC7}"/>
              </a:ext>
            </a:extLst>
          </p:cNvPr>
          <p:cNvSpPr txBox="1"/>
          <p:nvPr/>
        </p:nvSpPr>
        <p:spPr>
          <a:xfrm>
            <a:off x="3799579" y="4527915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FD79E452-859E-4A43-9A04-203FA58D8BF1}"/>
              </a:ext>
            </a:extLst>
          </p:cNvPr>
          <p:cNvSpPr txBox="1"/>
          <p:nvPr/>
        </p:nvSpPr>
        <p:spPr>
          <a:xfrm>
            <a:off x="5769493" y="4162471"/>
            <a:ext cx="2640040" cy="487612"/>
          </a:xfrm>
          <a:prstGeom prst="rect">
            <a:avLst/>
          </a:prstGeom>
        </p:spPr>
        <p:txBody>
          <a:bodyPr vert="horz" wrap="square" lIns="0" tIns="118914" rIns="0" bIns="0" rtlCol="0">
            <a:spAutoFit/>
          </a:bodyPr>
          <a:lstStyle/>
          <a:p>
            <a:pPr>
              <a:spcBef>
                <a:spcPts val="936"/>
              </a:spcBef>
            </a:pPr>
            <a:r>
              <a:rPr sz="1370" dirty="0">
                <a:latin typeface="Times New Roman"/>
                <a:cs typeface="Times New Roman"/>
              </a:rPr>
              <a:t>or </a:t>
            </a:r>
            <a:r>
              <a:rPr sz="1370" b="1" spc="-5" dirty="0">
                <a:latin typeface="Courier New"/>
                <a:cs typeface="Courier New"/>
              </a:rPr>
              <a:t>CLR</a:t>
            </a:r>
            <a:r>
              <a:rPr sz="1370" b="1" spc="-229" dirty="0">
                <a:latin typeface="Courier New"/>
                <a:cs typeface="Courier New"/>
              </a:rPr>
              <a:t> </a:t>
            </a:r>
            <a:r>
              <a:rPr sz="1370" b="1" spc="-5" dirty="0">
                <a:latin typeface="Courier New"/>
                <a:cs typeface="Courier New"/>
              </a:rPr>
              <a:t>97H</a:t>
            </a:r>
            <a:endParaRPr sz="1370" dirty="0">
              <a:latin typeface="Courier New"/>
              <a:cs typeface="Courier New"/>
            </a:endParaRPr>
          </a:p>
          <a:p>
            <a:pPr marL="100791">
              <a:spcBef>
                <a:spcPts val="410"/>
              </a:spcBef>
              <a:tabLst>
                <a:tab pos="2537178" algn="l"/>
              </a:tabLst>
            </a:pPr>
            <a:r>
              <a:rPr sz="685" dirty="0">
                <a:solidFill>
                  <a:srgbClr val="898989"/>
                </a:solidFill>
                <a:latin typeface="Times New Roman"/>
                <a:cs typeface="Times New Roman"/>
              </a:rPr>
              <a:t>	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0</a:t>
            </a:r>
            <a:endParaRPr sz="685" dirty="0">
              <a:latin typeface="Calibri"/>
              <a:cs typeface="Calibri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6E4F8A5-D1F8-4AEB-B612-194ADE6E2B2F}"/>
              </a:ext>
            </a:extLst>
          </p:cNvPr>
          <p:cNvSpPr/>
          <p:nvPr/>
        </p:nvSpPr>
        <p:spPr>
          <a:xfrm>
            <a:off x="3493302" y="874059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25417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244" y="1492047"/>
            <a:ext cx="4751491" cy="1935353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Timer</a:t>
            </a:r>
            <a:r>
              <a:rPr sz="137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Registers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8051 </a:t>
            </a:r>
            <a:r>
              <a:rPr sz="1370" spc="-5" dirty="0">
                <a:latin typeface="Times New Roman"/>
                <a:cs typeface="Times New Roman"/>
              </a:rPr>
              <a:t>contains two 16-bit timer/counters: Timer </a:t>
            </a:r>
            <a:r>
              <a:rPr sz="1370" dirty="0">
                <a:latin typeface="Times New Roman"/>
                <a:cs typeface="Times New Roman"/>
              </a:rPr>
              <a:t>0 &amp; </a:t>
            </a:r>
            <a:r>
              <a:rPr sz="1370" spc="-5" dirty="0">
                <a:latin typeface="Times New Roman"/>
                <a:cs typeface="Times New Roman"/>
              </a:rPr>
              <a:t>Timer</a:t>
            </a:r>
            <a:r>
              <a:rPr sz="1370" spc="34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1.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Used for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timing intervals </a:t>
            </a:r>
            <a:r>
              <a:rPr sz="1370" dirty="0">
                <a:latin typeface="Times New Roman"/>
                <a:cs typeface="Times New Roman"/>
              </a:rPr>
              <a:t>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counting</a:t>
            </a:r>
            <a:r>
              <a:rPr sz="1370" b="1" spc="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events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Timer </a:t>
            </a:r>
            <a:r>
              <a:rPr sz="1370" b="1" dirty="0">
                <a:latin typeface="Times New Roman"/>
                <a:cs typeface="Times New Roman"/>
              </a:rPr>
              <a:t>0 </a:t>
            </a:r>
            <a:r>
              <a:rPr sz="1370" dirty="0">
                <a:latin typeface="Times New Roman"/>
                <a:cs typeface="Times New Roman"/>
              </a:rPr>
              <a:t>= </a:t>
            </a:r>
            <a:r>
              <a:rPr sz="1370" b="1" dirty="0">
                <a:latin typeface="Times New Roman"/>
                <a:cs typeface="Times New Roman"/>
              </a:rPr>
              <a:t>TH0 </a:t>
            </a:r>
            <a:r>
              <a:rPr sz="1370" spc="-11" dirty="0">
                <a:latin typeface="Times New Roman"/>
                <a:cs typeface="Times New Roman"/>
              </a:rPr>
              <a:t>(high-byte)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b="1" dirty="0">
                <a:latin typeface="Times New Roman"/>
                <a:cs typeface="Times New Roman"/>
              </a:rPr>
              <a:t>TL0</a:t>
            </a:r>
            <a:r>
              <a:rPr sz="1370" b="1" spc="23" dirty="0">
                <a:latin typeface="Times New Roman"/>
                <a:cs typeface="Times New Roman"/>
              </a:rPr>
              <a:t> </a:t>
            </a:r>
            <a:r>
              <a:rPr sz="1370" spc="-11" dirty="0">
                <a:latin typeface="Times New Roman"/>
                <a:cs typeface="Times New Roman"/>
              </a:rPr>
              <a:t>(low-byte)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Timer </a:t>
            </a:r>
            <a:r>
              <a:rPr sz="1370" b="1" dirty="0">
                <a:latin typeface="Times New Roman"/>
                <a:cs typeface="Times New Roman"/>
              </a:rPr>
              <a:t>1 </a:t>
            </a:r>
            <a:r>
              <a:rPr sz="1370" dirty="0">
                <a:latin typeface="Times New Roman"/>
                <a:cs typeface="Times New Roman"/>
              </a:rPr>
              <a:t>= </a:t>
            </a:r>
            <a:r>
              <a:rPr sz="1370" b="1" dirty="0">
                <a:latin typeface="Times New Roman"/>
                <a:cs typeface="Times New Roman"/>
              </a:rPr>
              <a:t>TH1 </a:t>
            </a:r>
            <a:r>
              <a:rPr sz="1370" spc="-11" dirty="0">
                <a:latin typeface="Times New Roman"/>
                <a:cs typeface="Times New Roman"/>
              </a:rPr>
              <a:t>(high-byte)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b="1" dirty="0">
                <a:latin typeface="Times New Roman"/>
                <a:cs typeface="Times New Roman"/>
              </a:rPr>
              <a:t>TL1</a:t>
            </a:r>
            <a:r>
              <a:rPr sz="1370" b="1" spc="23" dirty="0">
                <a:latin typeface="Times New Roman"/>
                <a:cs typeface="Times New Roman"/>
              </a:rPr>
              <a:t> </a:t>
            </a:r>
            <a:r>
              <a:rPr sz="1370" spc="-11" dirty="0">
                <a:latin typeface="Times New Roman"/>
                <a:cs typeface="Times New Roman"/>
              </a:rPr>
              <a:t>(low-byte)</a:t>
            </a:r>
            <a:endParaRPr sz="1370">
              <a:latin typeface="Times New Roman"/>
              <a:cs typeface="Times New Roman"/>
            </a:endParaRPr>
          </a:p>
          <a:p>
            <a:pPr marL="457547" marR="5801" lvl="1" indent="-197231" algn="just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Timer operation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set </a:t>
            </a:r>
            <a:r>
              <a:rPr sz="1370" dirty="0">
                <a:latin typeface="Times New Roman"/>
                <a:cs typeface="Times New Roman"/>
              </a:rPr>
              <a:t>by the </a:t>
            </a:r>
            <a:r>
              <a:rPr sz="1370" spc="-5" dirty="0">
                <a:latin typeface="Times New Roman"/>
                <a:cs typeface="Times New Roman"/>
              </a:rPr>
              <a:t>Timer </a:t>
            </a:r>
            <a:r>
              <a:rPr sz="1370" dirty="0">
                <a:latin typeface="Times New Roman"/>
                <a:cs typeface="Times New Roman"/>
              </a:rPr>
              <a:t>Mode </a:t>
            </a:r>
            <a:r>
              <a:rPr sz="1370" spc="-5" dirty="0">
                <a:latin typeface="Times New Roman"/>
                <a:cs typeface="Times New Roman"/>
              </a:rPr>
              <a:t>Register (</a:t>
            </a:r>
            <a:r>
              <a:rPr sz="1370" b="1" spc="-5" dirty="0">
                <a:latin typeface="Times New Roman"/>
                <a:cs typeface="Times New Roman"/>
              </a:rPr>
              <a:t>TMOD</a:t>
            </a:r>
            <a:r>
              <a:rPr sz="1370" spc="-5" dirty="0">
                <a:latin typeface="Times New Roman"/>
                <a:cs typeface="Times New Roman"/>
              </a:rPr>
              <a:t>)  and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Timer Control Register (</a:t>
            </a:r>
            <a:r>
              <a:rPr sz="1370" b="1" spc="-5" dirty="0">
                <a:latin typeface="Times New Roman"/>
                <a:cs typeface="Times New Roman"/>
              </a:rPr>
              <a:t>TCON</a:t>
            </a:r>
            <a:r>
              <a:rPr sz="1370" spc="-5" dirty="0">
                <a:latin typeface="Times New Roman"/>
                <a:cs typeface="Times New Roman"/>
              </a:rPr>
              <a:t>) (discussed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details 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Chapter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4).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6715" y="4998565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9579" y="4998565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302" y="1344706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07954232-90A3-417A-8267-50AA3F37DF3F}"/>
              </a:ext>
            </a:extLst>
          </p:cNvPr>
          <p:cNvSpPr txBox="1"/>
          <p:nvPr/>
        </p:nvSpPr>
        <p:spPr>
          <a:xfrm>
            <a:off x="3863473" y="1088633"/>
            <a:ext cx="4561519" cy="2567834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Serial Port</a:t>
            </a:r>
            <a:r>
              <a:rPr sz="1370" b="1" spc="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Registers</a:t>
            </a:r>
            <a:endParaRPr sz="1370">
              <a:latin typeface="Times New Roman"/>
              <a:cs typeface="Times New Roman"/>
            </a:endParaRPr>
          </a:p>
          <a:p>
            <a:pPr marL="457547" marR="5801" lvl="1" indent="-197231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8051 </a:t>
            </a:r>
            <a:r>
              <a:rPr sz="1370" spc="-5" dirty="0">
                <a:latin typeface="Times New Roman"/>
                <a:cs typeface="Times New Roman"/>
              </a:rPr>
              <a:t>contains serial port for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communicating </a:t>
            </a:r>
            <a:r>
              <a:rPr sz="1370" spc="-5" dirty="0">
                <a:latin typeface="Times New Roman"/>
                <a:cs typeface="Times New Roman"/>
              </a:rPr>
              <a:t>with serial  devices such as PC (via serial port) </a:t>
            </a:r>
            <a:r>
              <a:rPr sz="1370" dirty="0">
                <a:latin typeface="Times New Roman"/>
                <a:cs typeface="Times New Roman"/>
              </a:rPr>
              <a:t>or </a:t>
            </a:r>
            <a:r>
              <a:rPr sz="1370" spc="-5" dirty="0">
                <a:latin typeface="Times New Roman"/>
                <a:cs typeface="Times New Roman"/>
              </a:rPr>
              <a:t>other </a:t>
            </a:r>
            <a:r>
              <a:rPr sz="1370" spc="-17" dirty="0">
                <a:latin typeface="Times New Roman"/>
                <a:cs typeface="Times New Roman"/>
              </a:rPr>
              <a:t>ICs </a:t>
            </a:r>
            <a:r>
              <a:rPr sz="1370" spc="-5" dirty="0">
                <a:latin typeface="Times New Roman"/>
                <a:cs typeface="Times New Roman"/>
              </a:rPr>
              <a:t>with serial  interface.</a:t>
            </a:r>
            <a:endParaRPr sz="1370">
              <a:latin typeface="Times New Roman"/>
              <a:cs typeface="Times New Roman"/>
            </a:endParaRPr>
          </a:p>
          <a:p>
            <a:pPr marL="457547" marR="43507" lvl="1" indent="-197231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Serial Control Register (</a:t>
            </a:r>
            <a:r>
              <a:rPr sz="1370" b="1" spc="-5" dirty="0">
                <a:latin typeface="Times New Roman"/>
                <a:cs typeface="Times New Roman"/>
              </a:rPr>
              <a:t>SCON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set various  modes </a:t>
            </a:r>
            <a:r>
              <a:rPr sz="1370" dirty="0">
                <a:latin typeface="Times New Roman"/>
                <a:cs typeface="Times New Roman"/>
              </a:rPr>
              <a:t>of</a:t>
            </a:r>
            <a:r>
              <a:rPr sz="1370" spc="-5" dirty="0">
                <a:latin typeface="Times New Roman"/>
                <a:cs typeface="Times New Roman"/>
              </a:rPr>
              <a:t> operations.</a:t>
            </a:r>
            <a:endParaRPr sz="1370">
              <a:latin typeface="Times New Roman"/>
              <a:cs typeface="Times New Roman"/>
            </a:endParaRPr>
          </a:p>
          <a:p>
            <a:pPr marL="457547" marR="43507" lvl="1" indent="-197231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Serial Buffer Register (</a:t>
            </a:r>
            <a:r>
              <a:rPr sz="1370" b="1" spc="-5" dirty="0">
                <a:latin typeface="Times New Roman"/>
                <a:cs typeface="Times New Roman"/>
              </a:rPr>
              <a:t>SBUF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transmit and  receive</a:t>
            </a:r>
            <a:r>
              <a:rPr sz="137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data.</a:t>
            </a:r>
            <a:endParaRPr sz="1370">
              <a:latin typeface="Times New Roman"/>
              <a:cs typeface="Times New Roman"/>
            </a:endParaRPr>
          </a:p>
          <a:p>
            <a:pPr marL="718589" lvl="2" indent="-197957">
              <a:spcBef>
                <a:spcPts val="331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dirty="0">
                <a:latin typeface="Times New Roman"/>
                <a:cs typeface="Times New Roman"/>
              </a:rPr>
              <a:t>Writing to </a:t>
            </a:r>
            <a:r>
              <a:rPr sz="1370" spc="-5" dirty="0">
                <a:latin typeface="Times New Roman"/>
                <a:cs typeface="Times New Roman"/>
              </a:rPr>
              <a:t>SBUF loads data for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transmission</a:t>
            </a:r>
            <a:endParaRPr sz="1370">
              <a:latin typeface="Times New Roman"/>
              <a:cs typeface="Times New Roman"/>
            </a:endParaRPr>
          </a:p>
          <a:p>
            <a:pPr marL="718589" marR="1177588" lvl="2" indent="-197231">
              <a:spcBef>
                <a:spcPts val="326"/>
              </a:spcBef>
              <a:buFont typeface="Wingdings"/>
              <a:buChar char=""/>
              <a:tabLst>
                <a:tab pos="719314" algn="l"/>
              </a:tabLst>
            </a:pPr>
            <a:r>
              <a:rPr sz="1370" spc="-5" dirty="0">
                <a:latin typeface="Times New Roman"/>
                <a:cs typeface="Times New Roman"/>
              </a:rPr>
              <a:t>Reading SBUF accesses received data  (discussed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details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Chapter</a:t>
            </a:r>
            <a:r>
              <a:rPr sz="1370" spc="-28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5)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85FDFE83-D9ED-4240-8FCF-AD1D6FB1DA79}"/>
              </a:ext>
            </a:extLst>
          </p:cNvPr>
          <p:cNvSpPr txBox="1"/>
          <p:nvPr/>
        </p:nvSpPr>
        <p:spPr>
          <a:xfrm>
            <a:off x="8488943" y="4595151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F31C440-9C26-4537-B48E-E9CD763C4C26}"/>
              </a:ext>
            </a:extLst>
          </p:cNvPr>
          <p:cNvSpPr txBox="1"/>
          <p:nvPr/>
        </p:nvSpPr>
        <p:spPr>
          <a:xfrm>
            <a:off x="3981807" y="4595151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D2362008-D8EA-4D6A-A608-B3DFBA3FDA77}"/>
              </a:ext>
            </a:extLst>
          </p:cNvPr>
          <p:cNvSpPr/>
          <p:nvPr/>
        </p:nvSpPr>
        <p:spPr>
          <a:xfrm>
            <a:off x="3675530" y="941294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97771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243" y="1626221"/>
            <a:ext cx="4684059" cy="1418289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Interrupt</a:t>
            </a:r>
            <a:r>
              <a:rPr sz="137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Registers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8051 </a:t>
            </a:r>
            <a:r>
              <a:rPr sz="1370" spc="-5" dirty="0">
                <a:latin typeface="Times New Roman"/>
                <a:cs typeface="Times New Roman"/>
              </a:rPr>
              <a:t>has </a:t>
            </a:r>
            <a:r>
              <a:rPr sz="1370" dirty="0">
                <a:latin typeface="Times New Roman"/>
                <a:cs typeface="Times New Roman"/>
              </a:rPr>
              <a:t>a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5-source, 2-priority level interrupt</a:t>
            </a:r>
            <a:r>
              <a:rPr sz="1370" b="1" spc="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sz="1370" spc="-5" dirty="0">
                <a:latin typeface="Times New Roman"/>
                <a:cs typeface="Times New Roman"/>
              </a:rPr>
              <a:t>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Interrupt Register (</a:t>
            </a:r>
            <a:r>
              <a:rPr sz="1370" b="1" spc="-5" dirty="0">
                <a:latin typeface="Times New Roman"/>
                <a:cs typeface="Times New Roman"/>
              </a:rPr>
              <a:t>IE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enable</a:t>
            </a:r>
            <a:r>
              <a:rPr sz="1370" spc="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interrupts.</a:t>
            </a:r>
            <a:endParaRPr sz="1370">
              <a:latin typeface="Times New Roman"/>
              <a:cs typeface="Times New Roman"/>
            </a:endParaRPr>
          </a:p>
          <a:p>
            <a:pPr marL="457547" marR="5801" lvl="1" indent="-197231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The Interrupt Priority Register (</a:t>
            </a:r>
            <a:r>
              <a:rPr sz="1370" b="1" spc="-5" dirty="0">
                <a:latin typeface="Times New Roman"/>
                <a:cs typeface="Times New Roman"/>
              </a:rPr>
              <a:t>IP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set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priority  level.</a:t>
            </a:r>
            <a:endParaRPr sz="1370">
              <a:latin typeface="Times New Roman"/>
              <a:cs typeface="Times New Roman"/>
            </a:endParaRPr>
          </a:p>
          <a:p>
            <a:pPr marL="457547">
              <a:lnSpc>
                <a:spcPts val="1548"/>
              </a:lnSpc>
            </a:pPr>
            <a:r>
              <a:rPr sz="1370" spc="-5" dirty="0">
                <a:latin typeface="Times New Roman"/>
                <a:cs typeface="Times New Roman"/>
              </a:rPr>
              <a:t>(discussed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details </a:t>
            </a:r>
            <a:r>
              <a:rPr sz="1370" dirty="0">
                <a:latin typeface="Times New Roman"/>
                <a:cs typeface="Times New Roman"/>
              </a:rPr>
              <a:t>in </a:t>
            </a:r>
            <a:r>
              <a:rPr sz="1370" spc="-5" dirty="0">
                <a:latin typeface="Times New Roman"/>
                <a:cs typeface="Times New Roman"/>
              </a:rPr>
              <a:t>Chapter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6)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6715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9579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302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2335A835-5BE8-479D-B433-E7CF46F25815}"/>
              </a:ext>
            </a:extLst>
          </p:cNvPr>
          <p:cNvSpPr txBox="1"/>
          <p:nvPr/>
        </p:nvSpPr>
        <p:spPr>
          <a:xfrm>
            <a:off x="3527296" y="1667983"/>
            <a:ext cx="2019366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6506" algn="l"/>
                <a:tab pos="197231" algn="l"/>
              </a:tabLst>
            </a:pPr>
            <a:r>
              <a:rPr sz="1028" b="1" dirty="0">
                <a:solidFill>
                  <a:srgbClr val="0000FF"/>
                </a:solidFill>
                <a:latin typeface="Times New Roman"/>
                <a:cs typeface="Times New Roman"/>
              </a:rPr>
              <a:t>Power </a:t>
            </a:r>
            <a:r>
              <a:rPr sz="1028" b="1" spc="-11" dirty="0">
                <a:solidFill>
                  <a:srgbClr val="0000FF"/>
                </a:solidFill>
                <a:latin typeface="Times New Roman"/>
                <a:cs typeface="Times New Roman"/>
              </a:rPr>
              <a:t>Control </a:t>
            </a:r>
            <a:r>
              <a:rPr sz="1028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 (PCON)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6BCC5629-2AEF-4728-A868-B13A06DAE6C0}"/>
              </a:ext>
            </a:extLst>
          </p:cNvPr>
          <p:cNvSpPr/>
          <p:nvPr/>
        </p:nvSpPr>
        <p:spPr>
          <a:xfrm>
            <a:off x="3435066" y="2150179"/>
            <a:ext cx="5051823" cy="262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EED6D804-58F0-4C00-82CD-E4EB6C41198C}"/>
              </a:ext>
            </a:extLst>
          </p:cNvPr>
          <p:cNvSpPr txBox="1"/>
          <p:nvPr/>
        </p:nvSpPr>
        <p:spPr>
          <a:xfrm>
            <a:off x="8152766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B9A0C8CA-B8C1-4EF9-895E-C6C430FEE029}"/>
              </a:ext>
            </a:extLst>
          </p:cNvPr>
          <p:cNvSpPr txBox="1"/>
          <p:nvPr/>
        </p:nvSpPr>
        <p:spPr>
          <a:xfrm>
            <a:off x="3645630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020FF915-9DA1-4CBA-A544-3B686960633C}"/>
              </a:ext>
            </a:extLst>
          </p:cNvPr>
          <p:cNvSpPr/>
          <p:nvPr/>
        </p:nvSpPr>
        <p:spPr>
          <a:xfrm>
            <a:off x="333935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152482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1287" y="2707240"/>
            <a:ext cx="2904261" cy="210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 txBox="1"/>
          <p:nvPr/>
        </p:nvSpPr>
        <p:spPr>
          <a:xfrm>
            <a:off x="3796236" y="1464837"/>
            <a:ext cx="4788471" cy="1168548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16151">
              <a:spcBef>
                <a:spcPts val="114"/>
              </a:spcBef>
            </a:pP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External</a:t>
            </a:r>
            <a:r>
              <a:rPr sz="2055" b="1" spc="-11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Memory</a:t>
            </a:r>
            <a:endParaRPr sz="2055">
              <a:latin typeface="Times New Roman"/>
              <a:cs typeface="Times New Roman"/>
            </a:endParaRPr>
          </a:p>
          <a:p>
            <a:pPr marL="196506" indent="-197231">
              <a:spcBef>
                <a:spcPts val="1107"/>
              </a:spcBef>
              <a:buChar char="•"/>
              <a:tabLst>
                <a:tab pos="197231" algn="l"/>
              </a:tabLst>
            </a:pPr>
            <a:r>
              <a:rPr sz="1370" dirty="0">
                <a:latin typeface="Times New Roman"/>
                <a:cs typeface="Times New Roman"/>
              </a:rPr>
              <a:t>When </a:t>
            </a:r>
            <a:r>
              <a:rPr sz="1370" spc="-5" dirty="0">
                <a:latin typeface="Times New Roman"/>
                <a:cs typeface="Times New Roman"/>
              </a:rPr>
              <a:t>external memory </a:t>
            </a:r>
            <a:r>
              <a:rPr sz="1370" dirty="0">
                <a:latin typeface="Times New Roman"/>
                <a:cs typeface="Times New Roman"/>
              </a:rPr>
              <a:t>is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used: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is a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multiplexed </a:t>
            </a:r>
            <a:r>
              <a:rPr sz="1370" spc="-5" dirty="0">
                <a:latin typeface="Times New Roman"/>
                <a:cs typeface="Times New Roman"/>
              </a:rPr>
              <a:t>address (</a:t>
            </a:r>
            <a:r>
              <a:rPr sz="1370" b="1" spc="-5" dirty="0">
                <a:latin typeface="Times New Roman"/>
                <a:cs typeface="Times New Roman"/>
              </a:rPr>
              <a:t>A0-A7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spc="-5" dirty="0">
                <a:latin typeface="Times New Roman"/>
                <a:cs typeface="Times New Roman"/>
              </a:rPr>
              <a:t>data (</a:t>
            </a:r>
            <a:r>
              <a:rPr sz="1370" b="1" spc="-5" dirty="0">
                <a:latin typeface="Times New Roman"/>
                <a:cs typeface="Times New Roman"/>
              </a:rPr>
              <a:t>D0-D7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r>
              <a:rPr sz="1370" spc="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bus.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229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2 is </a:t>
            </a:r>
            <a:r>
              <a:rPr sz="1370" spc="-5" dirty="0">
                <a:latin typeface="Times New Roman"/>
                <a:cs typeface="Times New Roman"/>
              </a:rPr>
              <a:t>usually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11" dirty="0">
                <a:latin typeface="Times New Roman"/>
                <a:cs typeface="Times New Roman"/>
              </a:rPr>
              <a:t>high-byte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spc="-5" dirty="0">
                <a:latin typeface="Times New Roman"/>
                <a:cs typeface="Times New Roman"/>
              </a:rPr>
              <a:t>address bus</a:t>
            </a:r>
            <a:r>
              <a:rPr sz="1370" spc="69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</a:t>
            </a:r>
            <a:r>
              <a:rPr sz="1370" b="1" spc="-5" dirty="0">
                <a:latin typeface="Times New Roman"/>
                <a:cs typeface="Times New Roman"/>
              </a:rPr>
              <a:t>A8-A15</a:t>
            </a:r>
            <a:r>
              <a:rPr sz="1370" spc="-5" dirty="0">
                <a:latin typeface="Times New Roman"/>
                <a:cs typeface="Times New Roman"/>
              </a:rPr>
              <a:t>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1707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571" y="4931330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8295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6779145D-42F2-4115-AA89-B2F7371C1645}"/>
              </a:ext>
            </a:extLst>
          </p:cNvPr>
          <p:cNvSpPr txBox="1"/>
          <p:nvPr/>
        </p:nvSpPr>
        <p:spPr>
          <a:xfrm>
            <a:off x="3527295" y="1626219"/>
            <a:ext cx="4521640" cy="1002277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Accessing External Code</a:t>
            </a:r>
            <a:r>
              <a:rPr sz="1370" b="1" spc="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11" dirty="0">
                <a:solidFill>
                  <a:srgbClr val="0000FF"/>
                </a:solidFill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External code memory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ROM </a:t>
            </a:r>
            <a:r>
              <a:rPr sz="1370" spc="-5" dirty="0">
                <a:latin typeface="Times New Roman"/>
                <a:cs typeface="Times New Roman"/>
              </a:rPr>
              <a:t>enabled </a:t>
            </a:r>
            <a:r>
              <a:rPr sz="1370" dirty="0">
                <a:latin typeface="Times New Roman"/>
                <a:cs typeface="Times New Roman"/>
              </a:rPr>
              <a:t>by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/PSEN</a:t>
            </a:r>
            <a:r>
              <a:rPr sz="1370" b="1" spc="2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signal.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&amp; </a:t>
            </a: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2 </a:t>
            </a:r>
            <a:r>
              <a:rPr sz="1370" spc="-5" dirty="0">
                <a:latin typeface="Times New Roman"/>
                <a:cs typeface="Times New Roman"/>
              </a:rPr>
              <a:t>are unavailable as </a:t>
            </a:r>
            <a:r>
              <a:rPr sz="1370" spc="-11" dirty="0">
                <a:latin typeface="Times New Roman"/>
                <a:cs typeface="Times New Roman"/>
              </a:rPr>
              <a:t>I/O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ports.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233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is </a:t>
            </a:r>
            <a:r>
              <a:rPr sz="1370" b="1" spc="-5" dirty="0">
                <a:latin typeface="Times New Roman"/>
                <a:cs typeface="Times New Roman"/>
              </a:rPr>
              <a:t>AD0-AD7 </a:t>
            </a:r>
            <a:r>
              <a:rPr sz="1370" spc="-5" dirty="0">
                <a:latin typeface="Times New Roman"/>
                <a:cs typeface="Times New Roman"/>
              </a:rPr>
              <a:t>bus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2 is </a:t>
            </a:r>
            <a:r>
              <a:rPr sz="1370" b="1" spc="-5" dirty="0">
                <a:latin typeface="Times New Roman"/>
                <a:cs typeface="Times New Roman"/>
              </a:rPr>
              <a:t>A8-A15</a:t>
            </a:r>
            <a:r>
              <a:rPr sz="1370" b="1" spc="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bus.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A4AEB3A-E4AB-4F2D-847C-6F93FDB3A7C1}"/>
              </a:ext>
            </a:extLst>
          </p:cNvPr>
          <p:cNvSpPr/>
          <p:nvPr/>
        </p:nvSpPr>
        <p:spPr>
          <a:xfrm>
            <a:off x="4089071" y="2747028"/>
            <a:ext cx="3588450" cy="218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83F01398-2F9B-46A6-AA42-21DC5E7B5261}"/>
              </a:ext>
            </a:extLst>
          </p:cNvPr>
          <p:cNvSpPr txBox="1"/>
          <p:nvPr/>
        </p:nvSpPr>
        <p:spPr>
          <a:xfrm>
            <a:off x="8152766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1C4E966B-B6B5-401F-9750-1EEF1A0698D6}"/>
              </a:ext>
            </a:extLst>
          </p:cNvPr>
          <p:cNvSpPr txBox="1"/>
          <p:nvPr/>
        </p:nvSpPr>
        <p:spPr>
          <a:xfrm>
            <a:off x="3645630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F2CC65A5-23B9-4F0E-BD3C-4D05E540C48B}"/>
              </a:ext>
            </a:extLst>
          </p:cNvPr>
          <p:cNvSpPr/>
          <p:nvPr/>
        </p:nvSpPr>
        <p:spPr>
          <a:xfrm>
            <a:off x="333935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55709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7829" y="2202352"/>
            <a:ext cx="4613132" cy="2433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/>
          <p:nvPr/>
        </p:nvSpPr>
        <p:spPr>
          <a:xfrm>
            <a:off x="4580123" y="3506220"/>
            <a:ext cx="1081104" cy="835300"/>
          </a:xfrm>
          <a:custGeom>
            <a:avLst/>
            <a:gdLst/>
            <a:ahLst/>
            <a:cxnLst/>
            <a:rect l="l" t="t" r="r" b="b"/>
            <a:pathLst>
              <a:path w="946785" h="731520">
                <a:moveTo>
                  <a:pt x="10668" y="720852"/>
                </a:moveTo>
                <a:lnTo>
                  <a:pt x="6096" y="720852"/>
                </a:lnTo>
                <a:lnTo>
                  <a:pt x="6096" y="731520"/>
                </a:lnTo>
                <a:lnTo>
                  <a:pt x="50292" y="731520"/>
                </a:lnTo>
                <a:lnTo>
                  <a:pt x="50292" y="725424"/>
                </a:lnTo>
                <a:lnTo>
                  <a:pt x="10668" y="725424"/>
                </a:lnTo>
                <a:lnTo>
                  <a:pt x="10668" y="720852"/>
                </a:lnTo>
                <a:close/>
              </a:path>
              <a:path w="946785" h="731520">
                <a:moveTo>
                  <a:pt x="10668" y="681228"/>
                </a:moveTo>
                <a:lnTo>
                  <a:pt x="0" y="681228"/>
                </a:lnTo>
                <a:lnTo>
                  <a:pt x="0" y="725424"/>
                </a:lnTo>
                <a:lnTo>
                  <a:pt x="6096" y="725424"/>
                </a:lnTo>
                <a:lnTo>
                  <a:pt x="6096" y="720852"/>
                </a:lnTo>
                <a:lnTo>
                  <a:pt x="10668" y="720852"/>
                </a:lnTo>
                <a:lnTo>
                  <a:pt x="10668" y="681228"/>
                </a:lnTo>
                <a:close/>
              </a:path>
              <a:path w="946785" h="731520">
                <a:moveTo>
                  <a:pt x="50292" y="720852"/>
                </a:moveTo>
                <a:lnTo>
                  <a:pt x="10668" y="720852"/>
                </a:lnTo>
                <a:lnTo>
                  <a:pt x="10668" y="725424"/>
                </a:lnTo>
                <a:lnTo>
                  <a:pt x="50292" y="725424"/>
                </a:lnTo>
                <a:lnTo>
                  <a:pt x="50292" y="720852"/>
                </a:lnTo>
                <a:close/>
              </a:path>
              <a:path w="946785" h="731520">
                <a:moveTo>
                  <a:pt x="10668" y="603504"/>
                </a:moveTo>
                <a:lnTo>
                  <a:pt x="0" y="603504"/>
                </a:lnTo>
                <a:lnTo>
                  <a:pt x="0" y="647700"/>
                </a:lnTo>
                <a:lnTo>
                  <a:pt x="10668" y="647700"/>
                </a:lnTo>
                <a:lnTo>
                  <a:pt x="10668" y="603504"/>
                </a:lnTo>
                <a:close/>
              </a:path>
              <a:path w="946785" h="731520">
                <a:moveTo>
                  <a:pt x="10668" y="525780"/>
                </a:moveTo>
                <a:lnTo>
                  <a:pt x="0" y="525780"/>
                </a:lnTo>
                <a:lnTo>
                  <a:pt x="0" y="569976"/>
                </a:lnTo>
                <a:lnTo>
                  <a:pt x="10668" y="569976"/>
                </a:lnTo>
                <a:lnTo>
                  <a:pt x="10668" y="525780"/>
                </a:lnTo>
                <a:close/>
              </a:path>
              <a:path w="946785" h="731520">
                <a:moveTo>
                  <a:pt x="10668" y="448056"/>
                </a:moveTo>
                <a:lnTo>
                  <a:pt x="0" y="448056"/>
                </a:lnTo>
                <a:lnTo>
                  <a:pt x="0" y="492252"/>
                </a:lnTo>
                <a:lnTo>
                  <a:pt x="10668" y="492252"/>
                </a:lnTo>
                <a:lnTo>
                  <a:pt x="10668" y="448056"/>
                </a:lnTo>
                <a:close/>
              </a:path>
              <a:path w="946785" h="731520">
                <a:moveTo>
                  <a:pt x="10668" y="370332"/>
                </a:moveTo>
                <a:lnTo>
                  <a:pt x="0" y="370332"/>
                </a:lnTo>
                <a:lnTo>
                  <a:pt x="0" y="414528"/>
                </a:lnTo>
                <a:lnTo>
                  <a:pt x="10668" y="414528"/>
                </a:lnTo>
                <a:lnTo>
                  <a:pt x="10668" y="370332"/>
                </a:lnTo>
                <a:close/>
              </a:path>
              <a:path w="946785" h="731520">
                <a:moveTo>
                  <a:pt x="10668" y="292608"/>
                </a:moveTo>
                <a:lnTo>
                  <a:pt x="0" y="292608"/>
                </a:lnTo>
                <a:lnTo>
                  <a:pt x="0" y="336804"/>
                </a:lnTo>
                <a:lnTo>
                  <a:pt x="10668" y="336804"/>
                </a:lnTo>
                <a:lnTo>
                  <a:pt x="10668" y="292608"/>
                </a:lnTo>
                <a:close/>
              </a:path>
              <a:path w="946785" h="731520">
                <a:moveTo>
                  <a:pt x="10668" y="214884"/>
                </a:moveTo>
                <a:lnTo>
                  <a:pt x="0" y="214884"/>
                </a:lnTo>
                <a:lnTo>
                  <a:pt x="0" y="259080"/>
                </a:lnTo>
                <a:lnTo>
                  <a:pt x="10668" y="259080"/>
                </a:lnTo>
                <a:lnTo>
                  <a:pt x="10668" y="214884"/>
                </a:lnTo>
                <a:close/>
              </a:path>
              <a:path w="946785" h="731520">
                <a:moveTo>
                  <a:pt x="10668" y="137160"/>
                </a:moveTo>
                <a:lnTo>
                  <a:pt x="0" y="137160"/>
                </a:lnTo>
                <a:lnTo>
                  <a:pt x="0" y="181356"/>
                </a:lnTo>
                <a:lnTo>
                  <a:pt x="10668" y="181356"/>
                </a:lnTo>
                <a:lnTo>
                  <a:pt x="10668" y="137160"/>
                </a:lnTo>
                <a:close/>
              </a:path>
              <a:path w="946785" h="731520">
                <a:moveTo>
                  <a:pt x="10668" y="59436"/>
                </a:moveTo>
                <a:lnTo>
                  <a:pt x="0" y="59436"/>
                </a:lnTo>
                <a:lnTo>
                  <a:pt x="0" y="103632"/>
                </a:lnTo>
                <a:lnTo>
                  <a:pt x="10668" y="103632"/>
                </a:lnTo>
                <a:lnTo>
                  <a:pt x="10668" y="59436"/>
                </a:lnTo>
                <a:close/>
              </a:path>
              <a:path w="946785" h="731520">
                <a:moveTo>
                  <a:pt x="30480" y="0"/>
                </a:moveTo>
                <a:lnTo>
                  <a:pt x="0" y="0"/>
                </a:lnTo>
                <a:lnTo>
                  <a:pt x="0" y="25908"/>
                </a:lnTo>
                <a:lnTo>
                  <a:pt x="10668" y="25908"/>
                </a:lnTo>
                <a:lnTo>
                  <a:pt x="10668" y="12192"/>
                </a:lnTo>
                <a:lnTo>
                  <a:pt x="6096" y="12192"/>
                </a:lnTo>
                <a:lnTo>
                  <a:pt x="10668" y="6096"/>
                </a:lnTo>
                <a:lnTo>
                  <a:pt x="30480" y="6096"/>
                </a:lnTo>
                <a:lnTo>
                  <a:pt x="30480" y="0"/>
                </a:lnTo>
                <a:close/>
              </a:path>
              <a:path w="946785" h="731520">
                <a:moveTo>
                  <a:pt x="10668" y="6096"/>
                </a:moveTo>
                <a:lnTo>
                  <a:pt x="6096" y="12192"/>
                </a:lnTo>
                <a:lnTo>
                  <a:pt x="10668" y="12192"/>
                </a:lnTo>
                <a:lnTo>
                  <a:pt x="10668" y="6096"/>
                </a:lnTo>
                <a:close/>
              </a:path>
              <a:path w="946785" h="731520">
                <a:moveTo>
                  <a:pt x="30480" y="6096"/>
                </a:moveTo>
                <a:lnTo>
                  <a:pt x="10668" y="6096"/>
                </a:lnTo>
                <a:lnTo>
                  <a:pt x="10668" y="12192"/>
                </a:lnTo>
                <a:lnTo>
                  <a:pt x="30480" y="12192"/>
                </a:lnTo>
                <a:lnTo>
                  <a:pt x="30480" y="6096"/>
                </a:lnTo>
                <a:close/>
              </a:path>
              <a:path w="946785" h="731520">
                <a:moveTo>
                  <a:pt x="108204" y="0"/>
                </a:moveTo>
                <a:lnTo>
                  <a:pt x="64008" y="0"/>
                </a:lnTo>
                <a:lnTo>
                  <a:pt x="64008" y="12192"/>
                </a:lnTo>
                <a:lnTo>
                  <a:pt x="108204" y="12192"/>
                </a:lnTo>
                <a:lnTo>
                  <a:pt x="108204" y="0"/>
                </a:lnTo>
                <a:close/>
              </a:path>
              <a:path w="946785" h="731520">
                <a:moveTo>
                  <a:pt x="185928" y="0"/>
                </a:moveTo>
                <a:lnTo>
                  <a:pt x="141732" y="0"/>
                </a:lnTo>
                <a:lnTo>
                  <a:pt x="141732" y="12192"/>
                </a:lnTo>
                <a:lnTo>
                  <a:pt x="185928" y="12192"/>
                </a:lnTo>
                <a:lnTo>
                  <a:pt x="185928" y="0"/>
                </a:lnTo>
                <a:close/>
              </a:path>
              <a:path w="946785" h="731520">
                <a:moveTo>
                  <a:pt x="263652" y="0"/>
                </a:moveTo>
                <a:lnTo>
                  <a:pt x="219456" y="0"/>
                </a:lnTo>
                <a:lnTo>
                  <a:pt x="219456" y="12192"/>
                </a:lnTo>
                <a:lnTo>
                  <a:pt x="263652" y="12192"/>
                </a:lnTo>
                <a:lnTo>
                  <a:pt x="263652" y="0"/>
                </a:lnTo>
                <a:close/>
              </a:path>
              <a:path w="946785" h="731520">
                <a:moveTo>
                  <a:pt x="341376" y="0"/>
                </a:moveTo>
                <a:lnTo>
                  <a:pt x="297180" y="0"/>
                </a:lnTo>
                <a:lnTo>
                  <a:pt x="297180" y="12192"/>
                </a:lnTo>
                <a:lnTo>
                  <a:pt x="341376" y="12192"/>
                </a:lnTo>
                <a:lnTo>
                  <a:pt x="341376" y="0"/>
                </a:lnTo>
                <a:close/>
              </a:path>
              <a:path w="946785" h="731520">
                <a:moveTo>
                  <a:pt x="419100" y="0"/>
                </a:moveTo>
                <a:lnTo>
                  <a:pt x="374904" y="0"/>
                </a:lnTo>
                <a:lnTo>
                  <a:pt x="374904" y="12192"/>
                </a:lnTo>
                <a:lnTo>
                  <a:pt x="419100" y="12192"/>
                </a:lnTo>
                <a:lnTo>
                  <a:pt x="419100" y="0"/>
                </a:lnTo>
                <a:close/>
              </a:path>
              <a:path w="946785" h="731520">
                <a:moveTo>
                  <a:pt x="496824" y="0"/>
                </a:moveTo>
                <a:lnTo>
                  <a:pt x="452628" y="0"/>
                </a:lnTo>
                <a:lnTo>
                  <a:pt x="452628" y="12192"/>
                </a:lnTo>
                <a:lnTo>
                  <a:pt x="496824" y="12192"/>
                </a:lnTo>
                <a:lnTo>
                  <a:pt x="496824" y="0"/>
                </a:lnTo>
                <a:close/>
              </a:path>
              <a:path w="946785" h="731520">
                <a:moveTo>
                  <a:pt x="574548" y="0"/>
                </a:moveTo>
                <a:lnTo>
                  <a:pt x="530352" y="0"/>
                </a:lnTo>
                <a:lnTo>
                  <a:pt x="530352" y="12192"/>
                </a:lnTo>
                <a:lnTo>
                  <a:pt x="574548" y="12192"/>
                </a:lnTo>
                <a:lnTo>
                  <a:pt x="574548" y="0"/>
                </a:lnTo>
                <a:close/>
              </a:path>
              <a:path w="946785" h="731520">
                <a:moveTo>
                  <a:pt x="652272" y="0"/>
                </a:moveTo>
                <a:lnTo>
                  <a:pt x="608076" y="0"/>
                </a:lnTo>
                <a:lnTo>
                  <a:pt x="608076" y="12192"/>
                </a:lnTo>
                <a:lnTo>
                  <a:pt x="652272" y="12192"/>
                </a:lnTo>
                <a:lnTo>
                  <a:pt x="652272" y="0"/>
                </a:lnTo>
                <a:close/>
              </a:path>
              <a:path w="946785" h="731520">
                <a:moveTo>
                  <a:pt x="729996" y="0"/>
                </a:moveTo>
                <a:lnTo>
                  <a:pt x="685800" y="0"/>
                </a:lnTo>
                <a:lnTo>
                  <a:pt x="685800" y="12192"/>
                </a:lnTo>
                <a:lnTo>
                  <a:pt x="729996" y="12192"/>
                </a:lnTo>
                <a:lnTo>
                  <a:pt x="729996" y="0"/>
                </a:lnTo>
                <a:close/>
              </a:path>
              <a:path w="946785" h="731520">
                <a:moveTo>
                  <a:pt x="807720" y="0"/>
                </a:moveTo>
                <a:lnTo>
                  <a:pt x="763524" y="0"/>
                </a:lnTo>
                <a:lnTo>
                  <a:pt x="763524" y="12192"/>
                </a:lnTo>
                <a:lnTo>
                  <a:pt x="807720" y="12192"/>
                </a:lnTo>
                <a:lnTo>
                  <a:pt x="807720" y="0"/>
                </a:lnTo>
                <a:close/>
              </a:path>
              <a:path w="946785" h="731520">
                <a:moveTo>
                  <a:pt x="885444" y="0"/>
                </a:moveTo>
                <a:lnTo>
                  <a:pt x="841248" y="0"/>
                </a:lnTo>
                <a:lnTo>
                  <a:pt x="841248" y="12192"/>
                </a:lnTo>
                <a:lnTo>
                  <a:pt x="885444" y="12192"/>
                </a:lnTo>
                <a:lnTo>
                  <a:pt x="885444" y="0"/>
                </a:lnTo>
                <a:close/>
              </a:path>
              <a:path w="946785" h="731520">
                <a:moveTo>
                  <a:pt x="935736" y="6096"/>
                </a:moveTo>
                <a:lnTo>
                  <a:pt x="935736" y="27432"/>
                </a:lnTo>
                <a:lnTo>
                  <a:pt x="946404" y="27432"/>
                </a:lnTo>
                <a:lnTo>
                  <a:pt x="946404" y="12192"/>
                </a:lnTo>
                <a:lnTo>
                  <a:pt x="941832" y="12192"/>
                </a:lnTo>
                <a:lnTo>
                  <a:pt x="935736" y="6096"/>
                </a:lnTo>
                <a:close/>
              </a:path>
              <a:path w="946785" h="731520">
                <a:moveTo>
                  <a:pt x="946404" y="0"/>
                </a:moveTo>
                <a:lnTo>
                  <a:pt x="918972" y="0"/>
                </a:lnTo>
                <a:lnTo>
                  <a:pt x="918972" y="12192"/>
                </a:lnTo>
                <a:lnTo>
                  <a:pt x="935736" y="12192"/>
                </a:lnTo>
                <a:lnTo>
                  <a:pt x="935736" y="6096"/>
                </a:lnTo>
                <a:lnTo>
                  <a:pt x="946404" y="6096"/>
                </a:lnTo>
                <a:lnTo>
                  <a:pt x="946404" y="0"/>
                </a:lnTo>
                <a:close/>
              </a:path>
              <a:path w="946785" h="731520">
                <a:moveTo>
                  <a:pt x="946404" y="6096"/>
                </a:moveTo>
                <a:lnTo>
                  <a:pt x="935736" y="6096"/>
                </a:lnTo>
                <a:lnTo>
                  <a:pt x="941832" y="12192"/>
                </a:lnTo>
                <a:lnTo>
                  <a:pt x="946404" y="12192"/>
                </a:lnTo>
                <a:lnTo>
                  <a:pt x="946404" y="6096"/>
                </a:lnTo>
                <a:close/>
              </a:path>
              <a:path w="946785" h="731520">
                <a:moveTo>
                  <a:pt x="946404" y="60960"/>
                </a:moveTo>
                <a:lnTo>
                  <a:pt x="935736" y="60960"/>
                </a:lnTo>
                <a:lnTo>
                  <a:pt x="935736" y="105156"/>
                </a:lnTo>
                <a:lnTo>
                  <a:pt x="946404" y="105156"/>
                </a:lnTo>
                <a:lnTo>
                  <a:pt x="946404" y="60960"/>
                </a:lnTo>
                <a:close/>
              </a:path>
              <a:path w="946785" h="731520">
                <a:moveTo>
                  <a:pt x="946404" y="138684"/>
                </a:moveTo>
                <a:lnTo>
                  <a:pt x="935736" y="138684"/>
                </a:lnTo>
                <a:lnTo>
                  <a:pt x="935736" y="184404"/>
                </a:lnTo>
                <a:lnTo>
                  <a:pt x="946404" y="184404"/>
                </a:lnTo>
                <a:lnTo>
                  <a:pt x="946404" y="138684"/>
                </a:lnTo>
                <a:close/>
              </a:path>
              <a:path w="946785" h="731520">
                <a:moveTo>
                  <a:pt x="946404" y="216408"/>
                </a:moveTo>
                <a:lnTo>
                  <a:pt x="935736" y="216408"/>
                </a:lnTo>
                <a:lnTo>
                  <a:pt x="935736" y="262128"/>
                </a:lnTo>
                <a:lnTo>
                  <a:pt x="946404" y="262128"/>
                </a:lnTo>
                <a:lnTo>
                  <a:pt x="946404" y="216408"/>
                </a:lnTo>
                <a:close/>
              </a:path>
              <a:path w="946785" h="731520">
                <a:moveTo>
                  <a:pt x="946404" y="294132"/>
                </a:moveTo>
                <a:lnTo>
                  <a:pt x="935736" y="294132"/>
                </a:lnTo>
                <a:lnTo>
                  <a:pt x="935736" y="339852"/>
                </a:lnTo>
                <a:lnTo>
                  <a:pt x="946404" y="339852"/>
                </a:lnTo>
                <a:lnTo>
                  <a:pt x="946404" y="294132"/>
                </a:lnTo>
                <a:close/>
              </a:path>
              <a:path w="946785" h="731520">
                <a:moveTo>
                  <a:pt x="946404" y="371856"/>
                </a:moveTo>
                <a:lnTo>
                  <a:pt x="935736" y="371856"/>
                </a:lnTo>
                <a:lnTo>
                  <a:pt x="935736" y="417576"/>
                </a:lnTo>
                <a:lnTo>
                  <a:pt x="946404" y="417576"/>
                </a:lnTo>
                <a:lnTo>
                  <a:pt x="946404" y="371856"/>
                </a:lnTo>
                <a:close/>
              </a:path>
              <a:path w="946785" h="731520">
                <a:moveTo>
                  <a:pt x="946404" y="451104"/>
                </a:moveTo>
                <a:lnTo>
                  <a:pt x="935736" y="451104"/>
                </a:lnTo>
                <a:lnTo>
                  <a:pt x="935736" y="495300"/>
                </a:lnTo>
                <a:lnTo>
                  <a:pt x="946404" y="495300"/>
                </a:lnTo>
                <a:lnTo>
                  <a:pt x="946404" y="451104"/>
                </a:lnTo>
                <a:close/>
              </a:path>
              <a:path w="946785" h="731520">
                <a:moveTo>
                  <a:pt x="946404" y="528828"/>
                </a:moveTo>
                <a:lnTo>
                  <a:pt x="935736" y="528828"/>
                </a:lnTo>
                <a:lnTo>
                  <a:pt x="935736" y="573024"/>
                </a:lnTo>
                <a:lnTo>
                  <a:pt x="946404" y="573024"/>
                </a:lnTo>
                <a:lnTo>
                  <a:pt x="946404" y="528828"/>
                </a:lnTo>
                <a:close/>
              </a:path>
              <a:path w="946785" h="731520">
                <a:moveTo>
                  <a:pt x="946404" y="606552"/>
                </a:moveTo>
                <a:lnTo>
                  <a:pt x="935736" y="606552"/>
                </a:lnTo>
                <a:lnTo>
                  <a:pt x="935736" y="650748"/>
                </a:lnTo>
                <a:lnTo>
                  <a:pt x="946404" y="650748"/>
                </a:lnTo>
                <a:lnTo>
                  <a:pt x="946404" y="606552"/>
                </a:lnTo>
                <a:close/>
              </a:path>
              <a:path w="946785" h="731520">
                <a:moveTo>
                  <a:pt x="946404" y="720852"/>
                </a:moveTo>
                <a:lnTo>
                  <a:pt x="941832" y="720852"/>
                </a:lnTo>
                <a:lnTo>
                  <a:pt x="938784" y="723138"/>
                </a:lnTo>
                <a:lnTo>
                  <a:pt x="938784" y="731520"/>
                </a:lnTo>
                <a:lnTo>
                  <a:pt x="946404" y="731520"/>
                </a:lnTo>
                <a:lnTo>
                  <a:pt x="946404" y="720852"/>
                </a:lnTo>
                <a:close/>
              </a:path>
              <a:path w="946785" h="731520">
                <a:moveTo>
                  <a:pt x="946404" y="684276"/>
                </a:moveTo>
                <a:lnTo>
                  <a:pt x="935736" y="684276"/>
                </a:lnTo>
                <a:lnTo>
                  <a:pt x="935736" y="725424"/>
                </a:lnTo>
                <a:lnTo>
                  <a:pt x="938784" y="723138"/>
                </a:lnTo>
                <a:lnTo>
                  <a:pt x="938784" y="720852"/>
                </a:lnTo>
                <a:lnTo>
                  <a:pt x="946404" y="720852"/>
                </a:lnTo>
                <a:lnTo>
                  <a:pt x="946404" y="684276"/>
                </a:lnTo>
                <a:close/>
              </a:path>
              <a:path w="946785" h="731520">
                <a:moveTo>
                  <a:pt x="941832" y="720852"/>
                </a:moveTo>
                <a:lnTo>
                  <a:pt x="938784" y="720852"/>
                </a:lnTo>
                <a:lnTo>
                  <a:pt x="938784" y="723138"/>
                </a:lnTo>
                <a:lnTo>
                  <a:pt x="941832" y="720852"/>
                </a:lnTo>
                <a:close/>
              </a:path>
              <a:path w="946785" h="731520">
                <a:moveTo>
                  <a:pt x="905256" y="720852"/>
                </a:moveTo>
                <a:lnTo>
                  <a:pt x="861060" y="720852"/>
                </a:lnTo>
                <a:lnTo>
                  <a:pt x="861060" y="731520"/>
                </a:lnTo>
                <a:lnTo>
                  <a:pt x="905256" y="731520"/>
                </a:lnTo>
                <a:lnTo>
                  <a:pt x="905256" y="720852"/>
                </a:lnTo>
                <a:close/>
              </a:path>
              <a:path w="946785" h="731520">
                <a:moveTo>
                  <a:pt x="827532" y="720852"/>
                </a:moveTo>
                <a:lnTo>
                  <a:pt x="783336" y="720852"/>
                </a:lnTo>
                <a:lnTo>
                  <a:pt x="783336" y="731520"/>
                </a:lnTo>
                <a:lnTo>
                  <a:pt x="827532" y="731520"/>
                </a:lnTo>
                <a:lnTo>
                  <a:pt x="827532" y="720852"/>
                </a:lnTo>
                <a:close/>
              </a:path>
              <a:path w="946785" h="731520">
                <a:moveTo>
                  <a:pt x="749808" y="720852"/>
                </a:moveTo>
                <a:lnTo>
                  <a:pt x="705612" y="720852"/>
                </a:lnTo>
                <a:lnTo>
                  <a:pt x="705612" y="731520"/>
                </a:lnTo>
                <a:lnTo>
                  <a:pt x="749808" y="731520"/>
                </a:lnTo>
                <a:lnTo>
                  <a:pt x="749808" y="720852"/>
                </a:lnTo>
                <a:close/>
              </a:path>
              <a:path w="946785" h="731520">
                <a:moveTo>
                  <a:pt x="672084" y="720852"/>
                </a:moveTo>
                <a:lnTo>
                  <a:pt x="627888" y="720852"/>
                </a:lnTo>
                <a:lnTo>
                  <a:pt x="627888" y="731520"/>
                </a:lnTo>
                <a:lnTo>
                  <a:pt x="672084" y="731520"/>
                </a:lnTo>
                <a:lnTo>
                  <a:pt x="672084" y="720852"/>
                </a:lnTo>
                <a:close/>
              </a:path>
              <a:path w="946785" h="731520">
                <a:moveTo>
                  <a:pt x="594360" y="720852"/>
                </a:moveTo>
                <a:lnTo>
                  <a:pt x="550164" y="720852"/>
                </a:lnTo>
                <a:lnTo>
                  <a:pt x="550164" y="731520"/>
                </a:lnTo>
                <a:lnTo>
                  <a:pt x="594360" y="731520"/>
                </a:lnTo>
                <a:lnTo>
                  <a:pt x="594360" y="720852"/>
                </a:lnTo>
                <a:close/>
              </a:path>
              <a:path w="946785" h="731520">
                <a:moveTo>
                  <a:pt x="516636" y="720852"/>
                </a:moveTo>
                <a:lnTo>
                  <a:pt x="472440" y="720852"/>
                </a:lnTo>
                <a:lnTo>
                  <a:pt x="472440" y="731520"/>
                </a:lnTo>
                <a:lnTo>
                  <a:pt x="516636" y="731520"/>
                </a:lnTo>
                <a:lnTo>
                  <a:pt x="516636" y="720852"/>
                </a:lnTo>
                <a:close/>
              </a:path>
              <a:path w="946785" h="731520">
                <a:moveTo>
                  <a:pt x="438912" y="720852"/>
                </a:moveTo>
                <a:lnTo>
                  <a:pt x="394716" y="720852"/>
                </a:lnTo>
                <a:lnTo>
                  <a:pt x="394716" y="731520"/>
                </a:lnTo>
                <a:lnTo>
                  <a:pt x="438912" y="731520"/>
                </a:lnTo>
                <a:lnTo>
                  <a:pt x="438912" y="720852"/>
                </a:lnTo>
                <a:close/>
              </a:path>
              <a:path w="946785" h="731520">
                <a:moveTo>
                  <a:pt x="361188" y="720852"/>
                </a:moveTo>
                <a:lnTo>
                  <a:pt x="316992" y="720852"/>
                </a:lnTo>
                <a:lnTo>
                  <a:pt x="316992" y="731520"/>
                </a:lnTo>
                <a:lnTo>
                  <a:pt x="361188" y="731520"/>
                </a:lnTo>
                <a:lnTo>
                  <a:pt x="361188" y="720852"/>
                </a:lnTo>
                <a:close/>
              </a:path>
              <a:path w="946785" h="731520">
                <a:moveTo>
                  <a:pt x="283464" y="720852"/>
                </a:moveTo>
                <a:lnTo>
                  <a:pt x="239268" y="720852"/>
                </a:lnTo>
                <a:lnTo>
                  <a:pt x="239268" y="731520"/>
                </a:lnTo>
                <a:lnTo>
                  <a:pt x="283464" y="731520"/>
                </a:lnTo>
                <a:lnTo>
                  <a:pt x="283464" y="720852"/>
                </a:lnTo>
                <a:close/>
              </a:path>
              <a:path w="946785" h="731520">
                <a:moveTo>
                  <a:pt x="205740" y="720852"/>
                </a:moveTo>
                <a:lnTo>
                  <a:pt x="161544" y="720852"/>
                </a:lnTo>
                <a:lnTo>
                  <a:pt x="161544" y="731520"/>
                </a:lnTo>
                <a:lnTo>
                  <a:pt x="205740" y="731520"/>
                </a:lnTo>
                <a:lnTo>
                  <a:pt x="205740" y="720852"/>
                </a:lnTo>
                <a:close/>
              </a:path>
              <a:path w="946785" h="731520">
                <a:moveTo>
                  <a:pt x="128016" y="720852"/>
                </a:moveTo>
                <a:lnTo>
                  <a:pt x="83820" y="720852"/>
                </a:lnTo>
                <a:lnTo>
                  <a:pt x="83820" y="731520"/>
                </a:lnTo>
                <a:lnTo>
                  <a:pt x="128016" y="731520"/>
                </a:lnTo>
                <a:lnTo>
                  <a:pt x="128016" y="720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/>
          <p:nvPr/>
        </p:nvSpPr>
        <p:spPr>
          <a:xfrm>
            <a:off x="5732139" y="3835120"/>
            <a:ext cx="546716" cy="424901"/>
          </a:xfrm>
          <a:custGeom>
            <a:avLst/>
            <a:gdLst/>
            <a:ahLst/>
            <a:cxnLst/>
            <a:rect l="l" t="t" r="r" b="b"/>
            <a:pathLst>
              <a:path w="478789" h="372110">
                <a:moveTo>
                  <a:pt x="10668" y="359664"/>
                </a:moveTo>
                <a:lnTo>
                  <a:pt x="4572" y="359664"/>
                </a:lnTo>
                <a:lnTo>
                  <a:pt x="4572" y="371856"/>
                </a:lnTo>
                <a:lnTo>
                  <a:pt x="27432" y="371856"/>
                </a:lnTo>
                <a:lnTo>
                  <a:pt x="27432" y="365760"/>
                </a:lnTo>
                <a:lnTo>
                  <a:pt x="10668" y="365760"/>
                </a:lnTo>
                <a:lnTo>
                  <a:pt x="10668" y="359664"/>
                </a:lnTo>
                <a:close/>
              </a:path>
              <a:path w="478789" h="372110">
                <a:moveTo>
                  <a:pt x="10668" y="321564"/>
                </a:moveTo>
                <a:lnTo>
                  <a:pt x="0" y="321564"/>
                </a:lnTo>
                <a:lnTo>
                  <a:pt x="0" y="365760"/>
                </a:lnTo>
                <a:lnTo>
                  <a:pt x="4572" y="365760"/>
                </a:lnTo>
                <a:lnTo>
                  <a:pt x="4572" y="359664"/>
                </a:lnTo>
                <a:lnTo>
                  <a:pt x="10668" y="359664"/>
                </a:lnTo>
                <a:lnTo>
                  <a:pt x="10668" y="321564"/>
                </a:lnTo>
                <a:close/>
              </a:path>
              <a:path w="478789" h="372110">
                <a:moveTo>
                  <a:pt x="27432" y="359664"/>
                </a:moveTo>
                <a:lnTo>
                  <a:pt x="10668" y="359664"/>
                </a:lnTo>
                <a:lnTo>
                  <a:pt x="10668" y="365760"/>
                </a:lnTo>
                <a:lnTo>
                  <a:pt x="27432" y="365760"/>
                </a:lnTo>
                <a:lnTo>
                  <a:pt x="27432" y="359664"/>
                </a:lnTo>
                <a:close/>
              </a:path>
              <a:path w="478789" h="372110">
                <a:moveTo>
                  <a:pt x="10668" y="243840"/>
                </a:moveTo>
                <a:lnTo>
                  <a:pt x="0" y="243840"/>
                </a:lnTo>
                <a:lnTo>
                  <a:pt x="0" y="288036"/>
                </a:lnTo>
                <a:lnTo>
                  <a:pt x="10668" y="288036"/>
                </a:lnTo>
                <a:lnTo>
                  <a:pt x="10668" y="243840"/>
                </a:lnTo>
                <a:close/>
              </a:path>
              <a:path w="478789" h="372110">
                <a:moveTo>
                  <a:pt x="10668" y="166116"/>
                </a:moveTo>
                <a:lnTo>
                  <a:pt x="0" y="166116"/>
                </a:lnTo>
                <a:lnTo>
                  <a:pt x="0" y="210312"/>
                </a:lnTo>
                <a:lnTo>
                  <a:pt x="10668" y="210312"/>
                </a:lnTo>
                <a:lnTo>
                  <a:pt x="10668" y="166116"/>
                </a:lnTo>
                <a:close/>
              </a:path>
              <a:path w="478789" h="372110">
                <a:moveTo>
                  <a:pt x="10668" y="88392"/>
                </a:moveTo>
                <a:lnTo>
                  <a:pt x="0" y="88392"/>
                </a:lnTo>
                <a:lnTo>
                  <a:pt x="0" y="132588"/>
                </a:lnTo>
                <a:lnTo>
                  <a:pt x="10668" y="132588"/>
                </a:lnTo>
                <a:lnTo>
                  <a:pt x="10668" y="88392"/>
                </a:lnTo>
                <a:close/>
              </a:path>
              <a:path w="478789" h="372110">
                <a:moveTo>
                  <a:pt x="10668" y="10668"/>
                </a:moveTo>
                <a:lnTo>
                  <a:pt x="0" y="10668"/>
                </a:lnTo>
                <a:lnTo>
                  <a:pt x="0" y="54864"/>
                </a:lnTo>
                <a:lnTo>
                  <a:pt x="10668" y="54864"/>
                </a:lnTo>
                <a:lnTo>
                  <a:pt x="10668" y="10668"/>
                </a:lnTo>
                <a:close/>
              </a:path>
              <a:path w="478789" h="372110">
                <a:moveTo>
                  <a:pt x="79248" y="0"/>
                </a:moveTo>
                <a:lnTo>
                  <a:pt x="35052" y="0"/>
                </a:lnTo>
                <a:lnTo>
                  <a:pt x="35052" y="12192"/>
                </a:lnTo>
                <a:lnTo>
                  <a:pt x="79248" y="12192"/>
                </a:lnTo>
                <a:lnTo>
                  <a:pt x="79248" y="0"/>
                </a:lnTo>
                <a:close/>
              </a:path>
              <a:path w="478789" h="372110">
                <a:moveTo>
                  <a:pt x="156972" y="0"/>
                </a:moveTo>
                <a:lnTo>
                  <a:pt x="112776" y="0"/>
                </a:lnTo>
                <a:lnTo>
                  <a:pt x="112776" y="12192"/>
                </a:lnTo>
                <a:lnTo>
                  <a:pt x="156972" y="12192"/>
                </a:lnTo>
                <a:lnTo>
                  <a:pt x="156972" y="0"/>
                </a:lnTo>
                <a:close/>
              </a:path>
              <a:path w="478789" h="372110">
                <a:moveTo>
                  <a:pt x="234696" y="0"/>
                </a:moveTo>
                <a:lnTo>
                  <a:pt x="190500" y="0"/>
                </a:lnTo>
                <a:lnTo>
                  <a:pt x="190500" y="12192"/>
                </a:lnTo>
                <a:lnTo>
                  <a:pt x="234696" y="12192"/>
                </a:lnTo>
                <a:lnTo>
                  <a:pt x="234696" y="0"/>
                </a:lnTo>
                <a:close/>
              </a:path>
              <a:path w="478789" h="372110">
                <a:moveTo>
                  <a:pt x="312420" y="0"/>
                </a:moveTo>
                <a:lnTo>
                  <a:pt x="268224" y="0"/>
                </a:lnTo>
                <a:lnTo>
                  <a:pt x="268224" y="12192"/>
                </a:lnTo>
                <a:lnTo>
                  <a:pt x="312420" y="12192"/>
                </a:lnTo>
                <a:lnTo>
                  <a:pt x="312420" y="0"/>
                </a:lnTo>
                <a:close/>
              </a:path>
              <a:path w="478789" h="372110">
                <a:moveTo>
                  <a:pt x="390144" y="0"/>
                </a:moveTo>
                <a:lnTo>
                  <a:pt x="345948" y="0"/>
                </a:lnTo>
                <a:lnTo>
                  <a:pt x="345948" y="12192"/>
                </a:lnTo>
                <a:lnTo>
                  <a:pt x="390144" y="12192"/>
                </a:lnTo>
                <a:lnTo>
                  <a:pt x="390144" y="0"/>
                </a:lnTo>
                <a:close/>
              </a:path>
              <a:path w="478789" h="372110">
                <a:moveTo>
                  <a:pt x="467868" y="0"/>
                </a:moveTo>
                <a:lnTo>
                  <a:pt x="423672" y="0"/>
                </a:lnTo>
                <a:lnTo>
                  <a:pt x="423672" y="12192"/>
                </a:lnTo>
                <a:lnTo>
                  <a:pt x="467868" y="12192"/>
                </a:lnTo>
                <a:lnTo>
                  <a:pt x="467868" y="0"/>
                </a:lnTo>
                <a:close/>
              </a:path>
              <a:path w="478789" h="372110">
                <a:moveTo>
                  <a:pt x="478536" y="33528"/>
                </a:moveTo>
                <a:lnTo>
                  <a:pt x="467868" y="33528"/>
                </a:lnTo>
                <a:lnTo>
                  <a:pt x="467868" y="77724"/>
                </a:lnTo>
                <a:lnTo>
                  <a:pt x="478536" y="77724"/>
                </a:lnTo>
                <a:lnTo>
                  <a:pt x="478536" y="33528"/>
                </a:lnTo>
                <a:close/>
              </a:path>
              <a:path w="478789" h="372110">
                <a:moveTo>
                  <a:pt x="478536" y="111252"/>
                </a:moveTo>
                <a:lnTo>
                  <a:pt x="467868" y="111252"/>
                </a:lnTo>
                <a:lnTo>
                  <a:pt x="467868" y="155448"/>
                </a:lnTo>
                <a:lnTo>
                  <a:pt x="478536" y="155448"/>
                </a:lnTo>
                <a:lnTo>
                  <a:pt x="478536" y="111252"/>
                </a:lnTo>
                <a:close/>
              </a:path>
              <a:path w="478789" h="372110">
                <a:moveTo>
                  <a:pt x="478536" y="188976"/>
                </a:moveTo>
                <a:lnTo>
                  <a:pt x="467868" y="188976"/>
                </a:lnTo>
                <a:lnTo>
                  <a:pt x="467868" y="233172"/>
                </a:lnTo>
                <a:lnTo>
                  <a:pt x="478536" y="233172"/>
                </a:lnTo>
                <a:lnTo>
                  <a:pt x="478536" y="188976"/>
                </a:lnTo>
                <a:close/>
              </a:path>
              <a:path w="478789" h="372110">
                <a:moveTo>
                  <a:pt x="478536" y="266700"/>
                </a:moveTo>
                <a:lnTo>
                  <a:pt x="467868" y="266700"/>
                </a:lnTo>
                <a:lnTo>
                  <a:pt x="467868" y="310896"/>
                </a:lnTo>
                <a:lnTo>
                  <a:pt x="478536" y="310896"/>
                </a:lnTo>
                <a:lnTo>
                  <a:pt x="478536" y="266700"/>
                </a:lnTo>
                <a:close/>
              </a:path>
              <a:path w="478789" h="372110">
                <a:moveTo>
                  <a:pt x="467868" y="359664"/>
                </a:moveTo>
                <a:lnTo>
                  <a:pt x="449580" y="359664"/>
                </a:lnTo>
                <a:lnTo>
                  <a:pt x="449580" y="371856"/>
                </a:lnTo>
                <a:lnTo>
                  <a:pt x="478536" y="371856"/>
                </a:lnTo>
                <a:lnTo>
                  <a:pt x="478536" y="365760"/>
                </a:lnTo>
                <a:lnTo>
                  <a:pt x="467868" y="365760"/>
                </a:lnTo>
                <a:lnTo>
                  <a:pt x="467868" y="359664"/>
                </a:lnTo>
                <a:close/>
              </a:path>
              <a:path w="478789" h="372110">
                <a:moveTo>
                  <a:pt x="478536" y="344424"/>
                </a:moveTo>
                <a:lnTo>
                  <a:pt x="467868" y="344424"/>
                </a:lnTo>
                <a:lnTo>
                  <a:pt x="467868" y="365760"/>
                </a:lnTo>
                <a:lnTo>
                  <a:pt x="473964" y="359664"/>
                </a:lnTo>
                <a:lnTo>
                  <a:pt x="478536" y="359664"/>
                </a:lnTo>
                <a:lnTo>
                  <a:pt x="478536" y="344424"/>
                </a:lnTo>
                <a:close/>
              </a:path>
              <a:path w="478789" h="372110">
                <a:moveTo>
                  <a:pt x="478536" y="359664"/>
                </a:moveTo>
                <a:lnTo>
                  <a:pt x="473964" y="359664"/>
                </a:lnTo>
                <a:lnTo>
                  <a:pt x="467868" y="365760"/>
                </a:lnTo>
                <a:lnTo>
                  <a:pt x="478536" y="365760"/>
                </a:lnTo>
                <a:lnTo>
                  <a:pt x="478536" y="359664"/>
                </a:lnTo>
                <a:close/>
              </a:path>
              <a:path w="478789" h="372110">
                <a:moveTo>
                  <a:pt x="416052" y="359664"/>
                </a:moveTo>
                <a:lnTo>
                  <a:pt x="371856" y="359664"/>
                </a:lnTo>
                <a:lnTo>
                  <a:pt x="371856" y="371856"/>
                </a:lnTo>
                <a:lnTo>
                  <a:pt x="416052" y="371856"/>
                </a:lnTo>
                <a:lnTo>
                  <a:pt x="416052" y="359664"/>
                </a:lnTo>
                <a:close/>
              </a:path>
              <a:path w="478789" h="372110">
                <a:moveTo>
                  <a:pt x="338328" y="359664"/>
                </a:moveTo>
                <a:lnTo>
                  <a:pt x="294132" y="359664"/>
                </a:lnTo>
                <a:lnTo>
                  <a:pt x="294132" y="371856"/>
                </a:lnTo>
                <a:lnTo>
                  <a:pt x="338328" y="371856"/>
                </a:lnTo>
                <a:lnTo>
                  <a:pt x="338328" y="359664"/>
                </a:lnTo>
                <a:close/>
              </a:path>
              <a:path w="478789" h="372110">
                <a:moveTo>
                  <a:pt x="260604" y="359664"/>
                </a:moveTo>
                <a:lnTo>
                  <a:pt x="216408" y="359664"/>
                </a:lnTo>
                <a:lnTo>
                  <a:pt x="216408" y="371856"/>
                </a:lnTo>
                <a:lnTo>
                  <a:pt x="260604" y="371856"/>
                </a:lnTo>
                <a:lnTo>
                  <a:pt x="260604" y="359664"/>
                </a:lnTo>
                <a:close/>
              </a:path>
              <a:path w="478789" h="372110">
                <a:moveTo>
                  <a:pt x="182880" y="359664"/>
                </a:moveTo>
                <a:lnTo>
                  <a:pt x="138684" y="359664"/>
                </a:lnTo>
                <a:lnTo>
                  <a:pt x="138684" y="371856"/>
                </a:lnTo>
                <a:lnTo>
                  <a:pt x="182880" y="371856"/>
                </a:lnTo>
                <a:lnTo>
                  <a:pt x="182880" y="359664"/>
                </a:lnTo>
                <a:close/>
              </a:path>
              <a:path w="478789" h="372110">
                <a:moveTo>
                  <a:pt x="105156" y="359664"/>
                </a:moveTo>
                <a:lnTo>
                  <a:pt x="60960" y="359664"/>
                </a:lnTo>
                <a:lnTo>
                  <a:pt x="60960" y="371856"/>
                </a:lnTo>
                <a:lnTo>
                  <a:pt x="105156" y="371856"/>
                </a:lnTo>
                <a:lnTo>
                  <a:pt x="105156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" name="object 7"/>
          <p:cNvSpPr txBox="1"/>
          <p:nvPr/>
        </p:nvSpPr>
        <p:spPr>
          <a:xfrm>
            <a:off x="3602125" y="1664506"/>
            <a:ext cx="2861916" cy="405262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2–10 </a:t>
            </a:r>
            <a:r>
              <a:rPr sz="685" spc="-5" dirty="0">
                <a:latin typeface="Arial"/>
                <a:cs typeface="Arial"/>
              </a:rPr>
              <a:t>Read </a:t>
            </a:r>
            <a:r>
              <a:rPr sz="685" dirty="0">
                <a:latin typeface="Arial"/>
                <a:cs typeface="Arial"/>
              </a:rPr>
              <a:t>timing for </a:t>
            </a:r>
            <a:r>
              <a:rPr sz="685" spc="-5" dirty="0">
                <a:latin typeface="Arial"/>
                <a:cs typeface="Arial"/>
              </a:rPr>
              <a:t>external code</a:t>
            </a:r>
            <a:r>
              <a:rPr sz="685" spc="-11" dirty="0">
                <a:latin typeface="Arial"/>
                <a:cs typeface="Arial"/>
              </a:rPr>
              <a:t> memory</a:t>
            </a:r>
            <a:endParaRPr sz="685">
              <a:latin typeface="Arial"/>
              <a:cs typeface="Arial"/>
            </a:endParaRPr>
          </a:p>
          <a:p>
            <a:pPr>
              <a:spcBef>
                <a:spcPts val="63"/>
              </a:spcBef>
            </a:pPr>
            <a:endParaRPr sz="742">
              <a:latin typeface="Times New Roman"/>
              <a:cs typeface="Times New Roman"/>
            </a:endParaRPr>
          </a:p>
          <a:p>
            <a:pPr marL="149374"/>
            <a:r>
              <a:rPr sz="1028" spc="-17" dirty="0">
                <a:latin typeface="Times New Roman"/>
                <a:cs typeface="Times New Roman"/>
              </a:rPr>
              <a:t>Timing </a:t>
            </a:r>
            <a:r>
              <a:rPr sz="1028" spc="-5" dirty="0">
                <a:latin typeface="Times New Roman"/>
                <a:cs typeface="Times New Roman"/>
              </a:rPr>
              <a:t>diagram for external CODE </a:t>
            </a:r>
            <a:r>
              <a:rPr sz="1028" spc="-11" dirty="0">
                <a:latin typeface="Times New Roman"/>
                <a:cs typeface="Times New Roman"/>
              </a:rPr>
              <a:t>memory</a:t>
            </a:r>
            <a:r>
              <a:rPr sz="1028" spc="114" dirty="0">
                <a:latin typeface="Times New Roman"/>
                <a:cs typeface="Times New Roman"/>
              </a:rPr>
              <a:t> </a:t>
            </a:r>
            <a:r>
              <a:rPr sz="1028" spc="-5" dirty="0">
                <a:latin typeface="Times New Roman"/>
                <a:cs typeface="Times New Roman"/>
              </a:rPr>
              <a:t>access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2766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5630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935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0C73FE2C-2A68-497C-80D9-1A940FABF266}"/>
              </a:ext>
            </a:extLst>
          </p:cNvPr>
          <p:cNvSpPr txBox="1"/>
          <p:nvPr/>
        </p:nvSpPr>
        <p:spPr>
          <a:xfrm>
            <a:off x="3863473" y="1626219"/>
            <a:ext cx="4390399" cy="1213104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Accessing External Data</a:t>
            </a:r>
            <a:r>
              <a:rPr sz="1370" b="1" spc="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11" dirty="0">
                <a:solidFill>
                  <a:srgbClr val="0000FF"/>
                </a:solidFill>
                <a:latin typeface="Times New Roman"/>
                <a:cs typeface="Times New Roman"/>
              </a:rPr>
              <a:t>Memory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External code memory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RAM </a:t>
            </a:r>
            <a:r>
              <a:rPr sz="1370" spc="-5" dirty="0">
                <a:latin typeface="Times New Roman"/>
                <a:cs typeface="Times New Roman"/>
              </a:rPr>
              <a:t>enabled </a:t>
            </a:r>
            <a:r>
              <a:rPr sz="1370" dirty="0">
                <a:latin typeface="Times New Roman"/>
                <a:cs typeface="Times New Roman"/>
              </a:rPr>
              <a:t>by </a:t>
            </a:r>
            <a:r>
              <a:rPr sz="137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/RD </a:t>
            </a:r>
            <a:r>
              <a:rPr sz="1370" dirty="0">
                <a:latin typeface="Times New Roman"/>
                <a:cs typeface="Times New Roman"/>
              </a:rPr>
              <a:t>&amp;</a:t>
            </a:r>
            <a:r>
              <a:rPr sz="1370" spc="23" dirty="0">
                <a:latin typeface="Times New Roman"/>
                <a:cs typeface="Times New Roman"/>
              </a:rPr>
              <a:t> </a:t>
            </a:r>
            <a:r>
              <a:rPr sz="1370" b="1" dirty="0">
                <a:solidFill>
                  <a:srgbClr val="FF0000"/>
                </a:solidFill>
                <a:latin typeface="Times New Roman"/>
                <a:cs typeface="Times New Roman"/>
              </a:rPr>
              <a:t>/WR</a:t>
            </a:r>
            <a:endParaRPr sz="1370">
              <a:latin typeface="Times New Roman"/>
              <a:cs typeface="Times New Roman"/>
            </a:endParaRPr>
          </a:p>
          <a:p>
            <a:pPr marL="457547"/>
            <a:r>
              <a:rPr sz="1370" spc="-5" dirty="0">
                <a:latin typeface="Times New Roman"/>
                <a:cs typeface="Times New Roman"/>
              </a:rPr>
              <a:t>signals </a:t>
            </a:r>
            <a:r>
              <a:rPr sz="1370" dirty="0">
                <a:latin typeface="Times New Roman"/>
                <a:cs typeface="Times New Roman"/>
              </a:rPr>
              <a:t>using </a:t>
            </a:r>
            <a:r>
              <a:rPr sz="1370" b="1" spc="-5" dirty="0">
                <a:latin typeface="Times New Roman"/>
                <a:cs typeface="Times New Roman"/>
              </a:rPr>
              <a:t>MOVX</a:t>
            </a:r>
            <a:r>
              <a:rPr sz="1370" b="1" spc="5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instruction.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&amp; </a:t>
            </a: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2 </a:t>
            </a:r>
            <a:r>
              <a:rPr sz="1370" spc="-5" dirty="0">
                <a:latin typeface="Times New Roman"/>
                <a:cs typeface="Times New Roman"/>
              </a:rPr>
              <a:t>are unavailable as </a:t>
            </a:r>
            <a:r>
              <a:rPr sz="1370" spc="-11" dirty="0">
                <a:latin typeface="Times New Roman"/>
                <a:cs typeface="Times New Roman"/>
              </a:rPr>
              <a:t>I/O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ports.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233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0 is </a:t>
            </a:r>
            <a:r>
              <a:rPr sz="1370" b="1" spc="-5" dirty="0">
                <a:latin typeface="Times New Roman"/>
                <a:cs typeface="Times New Roman"/>
              </a:rPr>
              <a:t>AD0-AD7 </a:t>
            </a:r>
            <a:r>
              <a:rPr sz="1370" spc="-5" dirty="0">
                <a:latin typeface="Times New Roman"/>
                <a:cs typeface="Times New Roman"/>
              </a:rPr>
              <a:t>bus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spc="-5" dirty="0">
                <a:latin typeface="Times New Roman"/>
                <a:cs typeface="Times New Roman"/>
              </a:rPr>
              <a:t>Port </a:t>
            </a:r>
            <a:r>
              <a:rPr sz="1370" dirty="0">
                <a:latin typeface="Times New Roman"/>
                <a:cs typeface="Times New Roman"/>
              </a:rPr>
              <a:t>2 is </a:t>
            </a:r>
            <a:r>
              <a:rPr sz="1370" b="1" spc="-5" dirty="0">
                <a:latin typeface="Times New Roman"/>
                <a:cs typeface="Times New Roman"/>
              </a:rPr>
              <a:t>A8-A15</a:t>
            </a:r>
            <a:r>
              <a:rPr sz="1370" b="1" spc="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bus.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E4ACC7B0-6AC4-4933-AB24-F4B7F90A6969}"/>
              </a:ext>
            </a:extLst>
          </p:cNvPr>
          <p:cNvSpPr/>
          <p:nvPr/>
        </p:nvSpPr>
        <p:spPr>
          <a:xfrm>
            <a:off x="4632327" y="2952322"/>
            <a:ext cx="3284091" cy="1973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0C245FF8-E5C2-4910-8ED2-93AA096F66B8}"/>
              </a:ext>
            </a:extLst>
          </p:cNvPr>
          <p:cNvSpPr/>
          <p:nvPr/>
        </p:nvSpPr>
        <p:spPr>
          <a:xfrm>
            <a:off x="4947623" y="4395468"/>
            <a:ext cx="516986" cy="386471"/>
          </a:xfrm>
          <a:custGeom>
            <a:avLst/>
            <a:gdLst/>
            <a:ahLst/>
            <a:cxnLst/>
            <a:rect l="l" t="t" r="r" b="b"/>
            <a:pathLst>
              <a:path w="452755" h="338454">
                <a:moveTo>
                  <a:pt x="12192" y="289560"/>
                </a:moveTo>
                <a:lnTo>
                  <a:pt x="0" y="289560"/>
                </a:lnTo>
                <a:lnTo>
                  <a:pt x="0" y="333756"/>
                </a:lnTo>
                <a:lnTo>
                  <a:pt x="12192" y="333756"/>
                </a:lnTo>
                <a:lnTo>
                  <a:pt x="12192" y="289560"/>
                </a:lnTo>
                <a:close/>
              </a:path>
              <a:path w="452755" h="338454">
                <a:moveTo>
                  <a:pt x="12192" y="211836"/>
                </a:moveTo>
                <a:lnTo>
                  <a:pt x="0" y="211836"/>
                </a:lnTo>
                <a:lnTo>
                  <a:pt x="0" y="256032"/>
                </a:lnTo>
                <a:lnTo>
                  <a:pt x="12192" y="256032"/>
                </a:lnTo>
                <a:lnTo>
                  <a:pt x="12192" y="211836"/>
                </a:lnTo>
                <a:close/>
              </a:path>
              <a:path w="452755" h="338454">
                <a:moveTo>
                  <a:pt x="12192" y="134112"/>
                </a:moveTo>
                <a:lnTo>
                  <a:pt x="0" y="134112"/>
                </a:lnTo>
                <a:lnTo>
                  <a:pt x="0" y="178308"/>
                </a:lnTo>
                <a:lnTo>
                  <a:pt x="12192" y="178308"/>
                </a:lnTo>
                <a:lnTo>
                  <a:pt x="12192" y="134112"/>
                </a:lnTo>
                <a:close/>
              </a:path>
              <a:path w="452755" h="338454">
                <a:moveTo>
                  <a:pt x="12192" y="54864"/>
                </a:moveTo>
                <a:lnTo>
                  <a:pt x="0" y="54864"/>
                </a:lnTo>
                <a:lnTo>
                  <a:pt x="0" y="100584"/>
                </a:lnTo>
                <a:lnTo>
                  <a:pt x="12192" y="100584"/>
                </a:lnTo>
                <a:lnTo>
                  <a:pt x="12192" y="54864"/>
                </a:lnTo>
                <a:close/>
              </a:path>
              <a:path w="452755" h="338454">
                <a:moveTo>
                  <a:pt x="33528" y="0"/>
                </a:moveTo>
                <a:lnTo>
                  <a:pt x="0" y="0"/>
                </a:lnTo>
                <a:lnTo>
                  <a:pt x="0" y="22860"/>
                </a:lnTo>
                <a:lnTo>
                  <a:pt x="12192" y="22860"/>
                </a:lnTo>
                <a:lnTo>
                  <a:pt x="12192" y="10668"/>
                </a:lnTo>
                <a:lnTo>
                  <a:pt x="6096" y="10668"/>
                </a:lnTo>
                <a:lnTo>
                  <a:pt x="12192" y="4572"/>
                </a:lnTo>
                <a:lnTo>
                  <a:pt x="33528" y="4572"/>
                </a:lnTo>
                <a:lnTo>
                  <a:pt x="33528" y="0"/>
                </a:lnTo>
                <a:close/>
              </a:path>
              <a:path w="452755" h="338454">
                <a:moveTo>
                  <a:pt x="12192" y="4572"/>
                </a:moveTo>
                <a:lnTo>
                  <a:pt x="6096" y="10668"/>
                </a:lnTo>
                <a:lnTo>
                  <a:pt x="12192" y="10668"/>
                </a:lnTo>
                <a:lnTo>
                  <a:pt x="12192" y="4572"/>
                </a:lnTo>
                <a:close/>
              </a:path>
              <a:path w="452755" h="338454">
                <a:moveTo>
                  <a:pt x="33528" y="4572"/>
                </a:moveTo>
                <a:lnTo>
                  <a:pt x="12192" y="4572"/>
                </a:lnTo>
                <a:lnTo>
                  <a:pt x="12192" y="10668"/>
                </a:lnTo>
                <a:lnTo>
                  <a:pt x="33528" y="10668"/>
                </a:lnTo>
                <a:lnTo>
                  <a:pt x="33528" y="4572"/>
                </a:lnTo>
                <a:close/>
              </a:path>
              <a:path w="452755" h="338454">
                <a:moveTo>
                  <a:pt x="111252" y="0"/>
                </a:moveTo>
                <a:lnTo>
                  <a:pt x="67056" y="0"/>
                </a:lnTo>
                <a:lnTo>
                  <a:pt x="67056" y="10668"/>
                </a:lnTo>
                <a:lnTo>
                  <a:pt x="111252" y="10668"/>
                </a:lnTo>
                <a:lnTo>
                  <a:pt x="111252" y="0"/>
                </a:lnTo>
                <a:close/>
              </a:path>
              <a:path w="452755" h="338454">
                <a:moveTo>
                  <a:pt x="188976" y="0"/>
                </a:moveTo>
                <a:lnTo>
                  <a:pt x="144780" y="0"/>
                </a:lnTo>
                <a:lnTo>
                  <a:pt x="144780" y="10668"/>
                </a:lnTo>
                <a:lnTo>
                  <a:pt x="188976" y="10668"/>
                </a:lnTo>
                <a:lnTo>
                  <a:pt x="188976" y="0"/>
                </a:lnTo>
                <a:close/>
              </a:path>
              <a:path w="452755" h="338454">
                <a:moveTo>
                  <a:pt x="266700" y="0"/>
                </a:moveTo>
                <a:lnTo>
                  <a:pt x="222504" y="0"/>
                </a:lnTo>
                <a:lnTo>
                  <a:pt x="222504" y="10668"/>
                </a:lnTo>
                <a:lnTo>
                  <a:pt x="266700" y="10668"/>
                </a:lnTo>
                <a:lnTo>
                  <a:pt x="266700" y="0"/>
                </a:lnTo>
                <a:close/>
              </a:path>
              <a:path w="452755" h="338454">
                <a:moveTo>
                  <a:pt x="344424" y="0"/>
                </a:moveTo>
                <a:lnTo>
                  <a:pt x="300228" y="0"/>
                </a:lnTo>
                <a:lnTo>
                  <a:pt x="300228" y="10668"/>
                </a:lnTo>
                <a:lnTo>
                  <a:pt x="344424" y="10668"/>
                </a:lnTo>
                <a:lnTo>
                  <a:pt x="344424" y="0"/>
                </a:lnTo>
                <a:close/>
              </a:path>
              <a:path w="452755" h="338454">
                <a:moveTo>
                  <a:pt x="422148" y="0"/>
                </a:moveTo>
                <a:lnTo>
                  <a:pt x="377952" y="0"/>
                </a:lnTo>
                <a:lnTo>
                  <a:pt x="377952" y="10668"/>
                </a:lnTo>
                <a:lnTo>
                  <a:pt x="422148" y="10668"/>
                </a:lnTo>
                <a:lnTo>
                  <a:pt x="422148" y="0"/>
                </a:lnTo>
                <a:close/>
              </a:path>
              <a:path w="452755" h="338454">
                <a:moveTo>
                  <a:pt x="452628" y="13716"/>
                </a:moveTo>
                <a:lnTo>
                  <a:pt x="441960" y="13716"/>
                </a:lnTo>
                <a:lnTo>
                  <a:pt x="441960" y="57912"/>
                </a:lnTo>
                <a:lnTo>
                  <a:pt x="452628" y="57912"/>
                </a:lnTo>
                <a:lnTo>
                  <a:pt x="452628" y="13716"/>
                </a:lnTo>
                <a:close/>
              </a:path>
              <a:path w="452755" h="338454">
                <a:moveTo>
                  <a:pt x="452628" y="91440"/>
                </a:moveTo>
                <a:lnTo>
                  <a:pt x="441960" y="91440"/>
                </a:lnTo>
                <a:lnTo>
                  <a:pt x="441960" y="135636"/>
                </a:lnTo>
                <a:lnTo>
                  <a:pt x="452628" y="135636"/>
                </a:lnTo>
                <a:lnTo>
                  <a:pt x="452628" y="91440"/>
                </a:lnTo>
                <a:close/>
              </a:path>
              <a:path w="452755" h="338454">
                <a:moveTo>
                  <a:pt x="452628" y="169164"/>
                </a:moveTo>
                <a:lnTo>
                  <a:pt x="441960" y="169164"/>
                </a:lnTo>
                <a:lnTo>
                  <a:pt x="441960" y="213360"/>
                </a:lnTo>
                <a:lnTo>
                  <a:pt x="452628" y="213360"/>
                </a:lnTo>
                <a:lnTo>
                  <a:pt x="452628" y="169164"/>
                </a:lnTo>
                <a:close/>
              </a:path>
              <a:path w="452755" h="338454">
                <a:moveTo>
                  <a:pt x="452628" y="246888"/>
                </a:moveTo>
                <a:lnTo>
                  <a:pt x="441960" y="246888"/>
                </a:lnTo>
                <a:lnTo>
                  <a:pt x="441960" y="291084"/>
                </a:lnTo>
                <a:lnTo>
                  <a:pt x="452628" y="291084"/>
                </a:lnTo>
                <a:lnTo>
                  <a:pt x="452628" y="246888"/>
                </a:lnTo>
                <a:close/>
              </a:path>
              <a:path w="452755" h="338454">
                <a:moveTo>
                  <a:pt x="441960" y="327660"/>
                </a:moveTo>
                <a:lnTo>
                  <a:pt x="411480" y="327660"/>
                </a:lnTo>
                <a:lnTo>
                  <a:pt x="411480" y="338328"/>
                </a:lnTo>
                <a:lnTo>
                  <a:pt x="452628" y="338328"/>
                </a:lnTo>
                <a:lnTo>
                  <a:pt x="452628" y="333756"/>
                </a:lnTo>
                <a:lnTo>
                  <a:pt x="441960" y="333756"/>
                </a:lnTo>
                <a:lnTo>
                  <a:pt x="441960" y="327660"/>
                </a:lnTo>
                <a:close/>
              </a:path>
              <a:path w="452755" h="338454">
                <a:moveTo>
                  <a:pt x="452628" y="324612"/>
                </a:moveTo>
                <a:lnTo>
                  <a:pt x="441960" y="324612"/>
                </a:lnTo>
                <a:lnTo>
                  <a:pt x="441960" y="333756"/>
                </a:lnTo>
                <a:lnTo>
                  <a:pt x="448056" y="327660"/>
                </a:lnTo>
                <a:lnTo>
                  <a:pt x="452628" y="327660"/>
                </a:lnTo>
                <a:lnTo>
                  <a:pt x="452628" y="324612"/>
                </a:lnTo>
                <a:close/>
              </a:path>
              <a:path w="452755" h="338454">
                <a:moveTo>
                  <a:pt x="452628" y="327660"/>
                </a:moveTo>
                <a:lnTo>
                  <a:pt x="448056" y="327660"/>
                </a:lnTo>
                <a:lnTo>
                  <a:pt x="441960" y="333756"/>
                </a:lnTo>
                <a:lnTo>
                  <a:pt x="452628" y="333756"/>
                </a:lnTo>
                <a:lnTo>
                  <a:pt x="452628" y="327660"/>
                </a:lnTo>
                <a:close/>
              </a:path>
              <a:path w="452755" h="338454">
                <a:moveTo>
                  <a:pt x="377952" y="327660"/>
                </a:moveTo>
                <a:lnTo>
                  <a:pt x="333756" y="327660"/>
                </a:lnTo>
                <a:lnTo>
                  <a:pt x="333756" y="338328"/>
                </a:lnTo>
                <a:lnTo>
                  <a:pt x="377952" y="338328"/>
                </a:lnTo>
                <a:lnTo>
                  <a:pt x="377952" y="327660"/>
                </a:lnTo>
                <a:close/>
              </a:path>
              <a:path w="452755" h="338454">
                <a:moveTo>
                  <a:pt x="300228" y="327660"/>
                </a:moveTo>
                <a:lnTo>
                  <a:pt x="256032" y="327660"/>
                </a:lnTo>
                <a:lnTo>
                  <a:pt x="256032" y="338328"/>
                </a:lnTo>
                <a:lnTo>
                  <a:pt x="300228" y="338328"/>
                </a:lnTo>
                <a:lnTo>
                  <a:pt x="300228" y="327660"/>
                </a:lnTo>
                <a:close/>
              </a:path>
              <a:path w="452755" h="338454">
                <a:moveTo>
                  <a:pt x="222504" y="327660"/>
                </a:moveTo>
                <a:lnTo>
                  <a:pt x="178308" y="327660"/>
                </a:lnTo>
                <a:lnTo>
                  <a:pt x="178308" y="338328"/>
                </a:lnTo>
                <a:lnTo>
                  <a:pt x="222504" y="338328"/>
                </a:lnTo>
                <a:lnTo>
                  <a:pt x="222504" y="327660"/>
                </a:lnTo>
                <a:close/>
              </a:path>
              <a:path w="452755" h="338454">
                <a:moveTo>
                  <a:pt x="144780" y="327660"/>
                </a:moveTo>
                <a:lnTo>
                  <a:pt x="100584" y="327660"/>
                </a:lnTo>
                <a:lnTo>
                  <a:pt x="100584" y="338328"/>
                </a:lnTo>
                <a:lnTo>
                  <a:pt x="144780" y="338328"/>
                </a:lnTo>
                <a:lnTo>
                  <a:pt x="144780" y="327660"/>
                </a:lnTo>
                <a:close/>
              </a:path>
              <a:path w="452755" h="338454">
                <a:moveTo>
                  <a:pt x="67056" y="327660"/>
                </a:moveTo>
                <a:lnTo>
                  <a:pt x="22860" y="327660"/>
                </a:lnTo>
                <a:lnTo>
                  <a:pt x="22860" y="338328"/>
                </a:lnTo>
                <a:lnTo>
                  <a:pt x="67056" y="338328"/>
                </a:lnTo>
                <a:lnTo>
                  <a:pt x="67056" y="327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49A6012-DD13-40B0-976E-5E8D7C12729F}"/>
              </a:ext>
            </a:extLst>
          </p:cNvPr>
          <p:cNvSpPr txBox="1"/>
          <p:nvPr/>
        </p:nvSpPr>
        <p:spPr>
          <a:xfrm>
            <a:off x="8488943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187F1CE2-DEA1-482F-AEB1-E668DDAEA664}"/>
              </a:ext>
            </a:extLst>
          </p:cNvPr>
          <p:cNvSpPr txBox="1"/>
          <p:nvPr/>
        </p:nvSpPr>
        <p:spPr>
          <a:xfrm>
            <a:off x="3981807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F75D24D-CA02-4EE3-AE61-E4FF0B4E44CB}"/>
              </a:ext>
            </a:extLst>
          </p:cNvPr>
          <p:cNvSpPr/>
          <p:nvPr/>
        </p:nvSpPr>
        <p:spPr>
          <a:xfrm>
            <a:off x="3675530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4235860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889" y="1799273"/>
            <a:ext cx="1790964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</a:t>
            </a:r>
            <a:r>
              <a:rPr sz="685" b="1" spc="-11" dirty="0">
                <a:latin typeface="Arial"/>
                <a:cs typeface="Arial"/>
              </a:rPr>
              <a:t>2–11</a:t>
            </a:r>
            <a:r>
              <a:rPr sz="685" b="1" spc="166" dirty="0">
                <a:latin typeface="Arial"/>
                <a:cs typeface="Arial"/>
              </a:rPr>
              <a:t> </a:t>
            </a:r>
            <a:r>
              <a:rPr sz="685" spc="-5" dirty="0">
                <a:latin typeface="Arial"/>
                <a:cs typeface="Arial"/>
              </a:rPr>
              <a:t>Timing </a:t>
            </a:r>
            <a:r>
              <a:rPr sz="685" dirty="0">
                <a:latin typeface="Arial"/>
                <a:cs typeface="Arial"/>
              </a:rPr>
              <a:t>for </a:t>
            </a:r>
            <a:r>
              <a:rPr sz="685" spc="-5" dirty="0">
                <a:latin typeface="Arial"/>
                <a:cs typeface="Arial"/>
              </a:rPr>
              <a:t>MOVX</a:t>
            </a:r>
            <a:r>
              <a:rPr sz="685" spc="17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instruction</a:t>
            </a:r>
            <a:endParaRPr sz="68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609" y="2448112"/>
            <a:ext cx="4651100" cy="223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/>
          <p:nvPr/>
        </p:nvSpPr>
        <p:spPr>
          <a:xfrm>
            <a:off x="6691626" y="4380576"/>
            <a:ext cx="672155" cy="423451"/>
          </a:xfrm>
          <a:custGeom>
            <a:avLst/>
            <a:gdLst/>
            <a:ahLst/>
            <a:cxnLst/>
            <a:rect l="l" t="t" r="r" b="b"/>
            <a:pathLst>
              <a:path w="588645" h="370839">
                <a:moveTo>
                  <a:pt x="10668" y="359664"/>
                </a:moveTo>
                <a:lnTo>
                  <a:pt x="6096" y="359664"/>
                </a:lnTo>
                <a:lnTo>
                  <a:pt x="6096" y="370332"/>
                </a:lnTo>
                <a:lnTo>
                  <a:pt x="10668" y="370332"/>
                </a:lnTo>
                <a:lnTo>
                  <a:pt x="10668" y="359664"/>
                </a:lnTo>
                <a:close/>
              </a:path>
              <a:path w="588645" h="370839">
                <a:moveTo>
                  <a:pt x="12192" y="321564"/>
                </a:moveTo>
                <a:lnTo>
                  <a:pt x="0" y="321564"/>
                </a:lnTo>
                <a:lnTo>
                  <a:pt x="0" y="365760"/>
                </a:lnTo>
                <a:lnTo>
                  <a:pt x="6096" y="365760"/>
                </a:lnTo>
                <a:lnTo>
                  <a:pt x="6096" y="359664"/>
                </a:lnTo>
                <a:lnTo>
                  <a:pt x="12192" y="359664"/>
                </a:lnTo>
                <a:lnTo>
                  <a:pt x="12192" y="321564"/>
                </a:lnTo>
                <a:close/>
              </a:path>
              <a:path w="588645" h="370839">
                <a:moveTo>
                  <a:pt x="12192" y="359664"/>
                </a:moveTo>
                <a:lnTo>
                  <a:pt x="10668" y="359664"/>
                </a:lnTo>
                <a:lnTo>
                  <a:pt x="10668" y="365760"/>
                </a:lnTo>
                <a:lnTo>
                  <a:pt x="12192" y="365760"/>
                </a:lnTo>
                <a:lnTo>
                  <a:pt x="12192" y="359664"/>
                </a:lnTo>
                <a:close/>
              </a:path>
              <a:path w="588645" h="370839">
                <a:moveTo>
                  <a:pt x="12192" y="243840"/>
                </a:moveTo>
                <a:lnTo>
                  <a:pt x="0" y="243840"/>
                </a:lnTo>
                <a:lnTo>
                  <a:pt x="0" y="288036"/>
                </a:lnTo>
                <a:lnTo>
                  <a:pt x="12192" y="288036"/>
                </a:lnTo>
                <a:lnTo>
                  <a:pt x="12192" y="243840"/>
                </a:lnTo>
                <a:close/>
              </a:path>
              <a:path w="588645" h="370839">
                <a:moveTo>
                  <a:pt x="12192" y="166116"/>
                </a:moveTo>
                <a:lnTo>
                  <a:pt x="0" y="166116"/>
                </a:lnTo>
                <a:lnTo>
                  <a:pt x="0" y="210312"/>
                </a:lnTo>
                <a:lnTo>
                  <a:pt x="12192" y="210312"/>
                </a:lnTo>
                <a:lnTo>
                  <a:pt x="12192" y="166116"/>
                </a:lnTo>
                <a:close/>
              </a:path>
              <a:path w="588645" h="370839">
                <a:moveTo>
                  <a:pt x="12192" y="88392"/>
                </a:moveTo>
                <a:lnTo>
                  <a:pt x="0" y="88392"/>
                </a:lnTo>
                <a:lnTo>
                  <a:pt x="0" y="132588"/>
                </a:lnTo>
                <a:lnTo>
                  <a:pt x="12192" y="132588"/>
                </a:lnTo>
                <a:lnTo>
                  <a:pt x="12192" y="88392"/>
                </a:lnTo>
                <a:close/>
              </a:path>
              <a:path w="588645" h="370839">
                <a:moveTo>
                  <a:pt x="12192" y="9144"/>
                </a:moveTo>
                <a:lnTo>
                  <a:pt x="0" y="9144"/>
                </a:lnTo>
                <a:lnTo>
                  <a:pt x="0" y="54864"/>
                </a:lnTo>
                <a:lnTo>
                  <a:pt x="12192" y="54864"/>
                </a:lnTo>
                <a:lnTo>
                  <a:pt x="12192" y="9144"/>
                </a:lnTo>
                <a:close/>
              </a:path>
              <a:path w="588645" h="370839">
                <a:moveTo>
                  <a:pt x="79248" y="0"/>
                </a:moveTo>
                <a:lnTo>
                  <a:pt x="35052" y="0"/>
                </a:lnTo>
                <a:lnTo>
                  <a:pt x="35052" y="12192"/>
                </a:lnTo>
                <a:lnTo>
                  <a:pt x="79248" y="12192"/>
                </a:lnTo>
                <a:lnTo>
                  <a:pt x="79248" y="0"/>
                </a:lnTo>
                <a:close/>
              </a:path>
              <a:path w="588645" h="370839">
                <a:moveTo>
                  <a:pt x="156972" y="0"/>
                </a:moveTo>
                <a:lnTo>
                  <a:pt x="112776" y="0"/>
                </a:lnTo>
                <a:lnTo>
                  <a:pt x="112776" y="12192"/>
                </a:lnTo>
                <a:lnTo>
                  <a:pt x="156972" y="12192"/>
                </a:lnTo>
                <a:lnTo>
                  <a:pt x="156972" y="0"/>
                </a:lnTo>
                <a:close/>
              </a:path>
              <a:path w="588645" h="370839">
                <a:moveTo>
                  <a:pt x="234696" y="0"/>
                </a:moveTo>
                <a:lnTo>
                  <a:pt x="190500" y="0"/>
                </a:lnTo>
                <a:lnTo>
                  <a:pt x="190500" y="12192"/>
                </a:lnTo>
                <a:lnTo>
                  <a:pt x="234696" y="12192"/>
                </a:lnTo>
                <a:lnTo>
                  <a:pt x="234696" y="0"/>
                </a:lnTo>
                <a:close/>
              </a:path>
              <a:path w="588645" h="370839">
                <a:moveTo>
                  <a:pt x="312420" y="0"/>
                </a:moveTo>
                <a:lnTo>
                  <a:pt x="268224" y="0"/>
                </a:lnTo>
                <a:lnTo>
                  <a:pt x="268224" y="12192"/>
                </a:lnTo>
                <a:lnTo>
                  <a:pt x="312420" y="12192"/>
                </a:lnTo>
                <a:lnTo>
                  <a:pt x="312420" y="0"/>
                </a:lnTo>
                <a:close/>
              </a:path>
              <a:path w="588645" h="370839">
                <a:moveTo>
                  <a:pt x="390144" y="0"/>
                </a:moveTo>
                <a:lnTo>
                  <a:pt x="345948" y="0"/>
                </a:lnTo>
                <a:lnTo>
                  <a:pt x="345948" y="12192"/>
                </a:lnTo>
                <a:lnTo>
                  <a:pt x="390144" y="12192"/>
                </a:lnTo>
                <a:lnTo>
                  <a:pt x="390144" y="0"/>
                </a:lnTo>
                <a:close/>
              </a:path>
              <a:path w="588645" h="370839">
                <a:moveTo>
                  <a:pt x="469392" y="0"/>
                </a:moveTo>
                <a:lnTo>
                  <a:pt x="423672" y="0"/>
                </a:lnTo>
                <a:lnTo>
                  <a:pt x="423672" y="12192"/>
                </a:lnTo>
                <a:lnTo>
                  <a:pt x="469392" y="12192"/>
                </a:lnTo>
                <a:lnTo>
                  <a:pt x="469392" y="0"/>
                </a:lnTo>
                <a:close/>
              </a:path>
              <a:path w="588645" h="370839">
                <a:moveTo>
                  <a:pt x="547116" y="0"/>
                </a:moveTo>
                <a:lnTo>
                  <a:pt x="501396" y="0"/>
                </a:lnTo>
                <a:lnTo>
                  <a:pt x="501396" y="12192"/>
                </a:lnTo>
                <a:lnTo>
                  <a:pt x="547116" y="12192"/>
                </a:lnTo>
                <a:lnTo>
                  <a:pt x="547116" y="0"/>
                </a:lnTo>
                <a:close/>
              </a:path>
              <a:path w="588645" h="370839">
                <a:moveTo>
                  <a:pt x="576072" y="6096"/>
                </a:moveTo>
                <a:lnTo>
                  <a:pt x="576072" y="47244"/>
                </a:lnTo>
                <a:lnTo>
                  <a:pt x="588264" y="47244"/>
                </a:lnTo>
                <a:lnTo>
                  <a:pt x="588264" y="12192"/>
                </a:lnTo>
                <a:lnTo>
                  <a:pt x="579120" y="12192"/>
                </a:lnTo>
                <a:lnTo>
                  <a:pt x="579120" y="9144"/>
                </a:lnTo>
                <a:lnTo>
                  <a:pt x="576072" y="6096"/>
                </a:lnTo>
                <a:close/>
              </a:path>
              <a:path w="588645" h="370839">
                <a:moveTo>
                  <a:pt x="579120" y="9144"/>
                </a:moveTo>
                <a:lnTo>
                  <a:pt x="579120" y="12192"/>
                </a:lnTo>
                <a:lnTo>
                  <a:pt x="582168" y="12192"/>
                </a:lnTo>
                <a:lnTo>
                  <a:pt x="579120" y="9144"/>
                </a:lnTo>
                <a:close/>
              </a:path>
              <a:path w="588645" h="370839">
                <a:moveTo>
                  <a:pt x="588264" y="0"/>
                </a:moveTo>
                <a:lnTo>
                  <a:pt x="579120" y="0"/>
                </a:lnTo>
                <a:lnTo>
                  <a:pt x="579120" y="9144"/>
                </a:lnTo>
                <a:lnTo>
                  <a:pt x="582168" y="12192"/>
                </a:lnTo>
                <a:lnTo>
                  <a:pt x="588264" y="12192"/>
                </a:lnTo>
                <a:lnTo>
                  <a:pt x="588264" y="0"/>
                </a:lnTo>
                <a:close/>
              </a:path>
              <a:path w="588645" h="370839">
                <a:moveTo>
                  <a:pt x="588264" y="80772"/>
                </a:moveTo>
                <a:lnTo>
                  <a:pt x="576072" y="80772"/>
                </a:lnTo>
                <a:lnTo>
                  <a:pt x="576072" y="126492"/>
                </a:lnTo>
                <a:lnTo>
                  <a:pt x="588264" y="126492"/>
                </a:lnTo>
                <a:lnTo>
                  <a:pt x="588264" y="80772"/>
                </a:lnTo>
                <a:close/>
              </a:path>
              <a:path w="588645" h="370839">
                <a:moveTo>
                  <a:pt x="588264" y="158496"/>
                </a:moveTo>
                <a:lnTo>
                  <a:pt x="576072" y="158496"/>
                </a:lnTo>
                <a:lnTo>
                  <a:pt x="576072" y="204216"/>
                </a:lnTo>
                <a:lnTo>
                  <a:pt x="588264" y="204216"/>
                </a:lnTo>
                <a:lnTo>
                  <a:pt x="588264" y="158496"/>
                </a:lnTo>
                <a:close/>
              </a:path>
              <a:path w="588645" h="370839">
                <a:moveTo>
                  <a:pt x="588264" y="236220"/>
                </a:moveTo>
                <a:lnTo>
                  <a:pt x="576072" y="236220"/>
                </a:lnTo>
                <a:lnTo>
                  <a:pt x="576072" y="281940"/>
                </a:lnTo>
                <a:lnTo>
                  <a:pt x="588264" y="281940"/>
                </a:lnTo>
                <a:lnTo>
                  <a:pt x="588264" y="236220"/>
                </a:lnTo>
                <a:close/>
              </a:path>
              <a:path w="588645" h="370839">
                <a:moveTo>
                  <a:pt x="588264" y="313944"/>
                </a:moveTo>
                <a:lnTo>
                  <a:pt x="576072" y="313944"/>
                </a:lnTo>
                <a:lnTo>
                  <a:pt x="576072" y="359664"/>
                </a:lnTo>
                <a:lnTo>
                  <a:pt x="588264" y="359664"/>
                </a:lnTo>
                <a:lnTo>
                  <a:pt x="588264" y="313944"/>
                </a:lnTo>
                <a:close/>
              </a:path>
              <a:path w="588645" h="370839">
                <a:moveTo>
                  <a:pt x="554736" y="359664"/>
                </a:moveTo>
                <a:lnTo>
                  <a:pt x="510540" y="359664"/>
                </a:lnTo>
                <a:lnTo>
                  <a:pt x="510540" y="370332"/>
                </a:lnTo>
                <a:lnTo>
                  <a:pt x="554736" y="370332"/>
                </a:lnTo>
                <a:lnTo>
                  <a:pt x="554736" y="359664"/>
                </a:lnTo>
                <a:close/>
              </a:path>
              <a:path w="588645" h="370839">
                <a:moveTo>
                  <a:pt x="477012" y="359664"/>
                </a:moveTo>
                <a:lnTo>
                  <a:pt x="432816" y="359664"/>
                </a:lnTo>
                <a:lnTo>
                  <a:pt x="432816" y="370332"/>
                </a:lnTo>
                <a:lnTo>
                  <a:pt x="477012" y="370332"/>
                </a:lnTo>
                <a:lnTo>
                  <a:pt x="477012" y="359664"/>
                </a:lnTo>
                <a:close/>
              </a:path>
              <a:path w="588645" h="370839">
                <a:moveTo>
                  <a:pt x="399288" y="359664"/>
                </a:moveTo>
                <a:lnTo>
                  <a:pt x="355092" y="359664"/>
                </a:lnTo>
                <a:lnTo>
                  <a:pt x="355092" y="370332"/>
                </a:lnTo>
                <a:lnTo>
                  <a:pt x="399288" y="370332"/>
                </a:lnTo>
                <a:lnTo>
                  <a:pt x="399288" y="359664"/>
                </a:lnTo>
                <a:close/>
              </a:path>
              <a:path w="588645" h="370839">
                <a:moveTo>
                  <a:pt x="321564" y="359664"/>
                </a:moveTo>
                <a:lnTo>
                  <a:pt x="277368" y="359664"/>
                </a:lnTo>
                <a:lnTo>
                  <a:pt x="277368" y="370332"/>
                </a:lnTo>
                <a:lnTo>
                  <a:pt x="321564" y="370332"/>
                </a:lnTo>
                <a:lnTo>
                  <a:pt x="321564" y="359664"/>
                </a:lnTo>
                <a:close/>
              </a:path>
              <a:path w="588645" h="370839">
                <a:moveTo>
                  <a:pt x="243840" y="359664"/>
                </a:moveTo>
                <a:lnTo>
                  <a:pt x="199644" y="359664"/>
                </a:lnTo>
                <a:lnTo>
                  <a:pt x="199644" y="370332"/>
                </a:lnTo>
                <a:lnTo>
                  <a:pt x="243840" y="370332"/>
                </a:lnTo>
                <a:lnTo>
                  <a:pt x="243840" y="359664"/>
                </a:lnTo>
                <a:close/>
              </a:path>
              <a:path w="588645" h="370839">
                <a:moveTo>
                  <a:pt x="166116" y="359664"/>
                </a:moveTo>
                <a:lnTo>
                  <a:pt x="121920" y="359664"/>
                </a:lnTo>
                <a:lnTo>
                  <a:pt x="121920" y="370332"/>
                </a:lnTo>
                <a:lnTo>
                  <a:pt x="166116" y="370332"/>
                </a:lnTo>
                <a:lnTo>
                  <a:pt x="166116" y="359664"/>
                </a:lnTo>
                <a:close/>
              </a:path>
              <a:path w="588645" h="370839">
                <a:moveTo>
                  <a:pt x="88392" y="359664"/>
                </a:moveTo>
                <a:lnTo>
                  <a:pt x="44196" y="359664"/>
                </a:lnTo>
                <a:lnTo>
                  <a:pt x="44196" y="370332"/>
                </a:lnTo>
                <a:lnTo>
                  <a:pt x="88392" y="370332"/>
                </a:lnTo>
                <a:lnTo>
                  <a:pt x="88392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" name="object 7"/>
          <p:cNvSpPr txBox="1"/>
          <p:nvPr/>
        </p:nvSpPr>
        <p:spPr>
          <a:xfrm>
            <a:off x="5957257" y="4816791"/>
            <a:ext cx="1475551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dirty="0">
                <a:latin typeface="Times New Roman"/>
                <a:cs typeface="Times New Roman"/>
              </a:rPr>
              <a:t>For </a:t>
            </a:r>
            <a:r>
              <a:rPr sz="1028" spc="-5" dirty="0">
                <a:latin typeface="Times New Roman"/>
                <a:cs typeface="Times New Roman"/>
              </a:rPr>
              <a:t>external </a:t>
            </a:r>
            <a:r>
              <a:rPr sz="1028" spc="-63" dirty="0">
                <a:latin typeface="Times New Roman"/>
                <a:cs typeface="Times New Roman"/>
              </a:rPr>
              <a:t>DATA</a:t>
            </a:r>
            <a:r>
              <a:rPr sz="1028" spc="-69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Times New Roman"/>
                <a:cs typeface="Times New Roman"/>
              </a:rPr>
              <a:t>memory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3516" y="3599223"/>
            <a:ext cx="669980" cy="423451"/>
          </a:xfrm>
          <a:custGeom>
            <a:avLst/>
            <a:gdLst/>
            <a:ahLst/>
            <a:cxnLst/>
            <a:rect l="l" t="t" r="r" b="b"/>
            <a:pathLst>
              <a:path w="586739" h="370839">
                <a:moveTo>
                  <a:pt x="9144" y="359664"/>
                </a:moveTo>
                <a:lnTo>
                  <a:pt x="4572" y="359664"/>
                </a:lnTo>
                <a:lnTo>
                  <a:pt x="4572" y="370332"/>
                </a:lnTo>
                <a:lnTo>
                  <a:pt x="9144" y="370332"/>
                </a:lnTo>
                <a:lnTo>
                  <a:pt x="9144" y="359664"/>
                </a:lnTo>
                <a:close/>
              </a:path>
              <a:path w="586739" h="370839">
                <a:moveTo>
                  <a:pt x="10668" y="321564"/>
                </a:moveTo>
                <a:lnTo>
                  <a:pt x="0" y="321564"/>
                </a:lnTo>
                <a:lnTo>
                  <a:pt x="0" y="365760"/>
                </a:lnTo>
                <a:lnTo>
                  <a:pt x="4572" y="365760"/>
                </a:lnTo>
                <a:lnTo>
                  <a:pt x="4572" y="359664"/>
                </a:lnTo>
                <a:lnTo>
                  <a:pt x="10668" y="359664"/>
                </a:lnTo>
                <a:lnTo>
                  <a:pt x="10668" y="321564"/>
                </a:lnTo>
                <a:close/>
              </a:path>
              <a:path w="586739" h="370839">
                <a:moveTo>
                  <a:pt x="10668" y="359664"/>
                </a:moveTo>
                <a:lnTo>
                  <a:pt x="9144" y="359664"/>
                </a:lnTo>
                <a:lnTo>
                  <a:pt x="9144" y="365760"/>
                </a:lnTo>
                <a:lnTo>
                  <a:pt x="10668" y="365760"/>
                </a:lnTo>
                <a:lnTo>
                  <a:pt x="10668" y="359664"/>
                </a:lnTo>
                <a:close/>
              </a:path>
              <a:path w="586739" h="370839">
                <a:moveTo>
                  <a:pt x="10668" y="243840"/>
                </a:moveTo>
                <a:lnTo>
                  <a:pt x="0" y="243840"/>
                </a:lnTo>
                <a:lnTo>
                  <a:pt x="0" y="288036"/>
                </a:lnTo>
                <a:lnTo>
                  <a:pt x="10668" y="288036"/>
                </a:lnTo>
                <a:lnTo>
                  <a:pt x="10668" y="243840"/>
                </a:lnTo>
                <a:close/>
              </a:path>
              <a:path w="586739" h="370839">
                <a:moveTo>
                  <a:pt x="10668" y="166116"/>
                </a:moveTo>
                <a:lnTo>
                  <a:pt x="0" y="166116"/>
                </a:lnTo>
                <a:lnTo>
                  <a:pt x="0" y="210312"/>
                </a:lnTo>
                <a:lnTo>
                  <a:pt x="10668" y="210312"/>
                </a:lnTo>
                <a:lnTo>
                  <a:pt x="10668" y="166116"/>
                </a:lnTo>
                <a:close/>
              </a:path>
              <a:path w="586739" h="370839">
                <a:moveTo>
                  <a:pt x="10668" y="88392"/>
                </a:moveTo>
                <a:lnTo>
                  <a:pt x="0" y="88392"/>
                </a:lnTo>
                <a:lnTo>
                  <a:pt x="0" y="132588"/>
                </a:lnTo>
                <a:lnTo>
                  <a:pt x="10668" y="132588"/>
                </a:lnTo>
                <a:lnTo>
                  <a:pt x="10668" y="88392"/>
                </a:lnTo>
                <a:close/>
              </a:path>
              <a:path w="586739" h="370839">
                <a:moveTo>
                  <a:pt x="10668" y="10668"/>
                </a:moveTo>
                <a:lnTo>
                  <a:pt x="0" y="10668"/>
                </a:lnTo>
                <a:lnTo>
                  <a:pt x="0" y="54864"/>
                </a:lnTo>
                <a:lnTo>
                  <a:pt x="10668" y="54864"/>
                </a:lnTo>
                <a:lnTo>
                  <a:pt x="10668" y="10668"/>
                </a:lnTo>
                <a:close/>
              </a:path>
              <a:path w="586739" h="370839">
                <a:moveTo>
                  <a:pt x="79248" y="0"/>
                </a:moveTo>
                <a:lnTo>
                  <a:pt x="33528" y="0"/>
                </a:lnTo>
                <a:lnTo>
                  <a:pt x="33528" y="12192"/>
                </a:lnTo>
                <a:lnTo>
                  <a:pt x="79248" y="12192"/>
                </a:lnTo>
                <a:lnTo>
                  <a:pt x="79248" y="0"/>
                </a:lnTo>
                <a:close/>
              </a:path>
              <a:path w="586739" h="370839">
                <a:moveTo>
                  <a:pt x="156972" y="0"/>
                </a:moveTo>
                <a:lnTo>
                  <a:pt x="112776" y="0"/>
                </a:lnTo>
                <a:lnTo>
                  <a:pt x="112776" y="12192"/>
                </a:lnTo>
                <a:lnTo>
                  <a:pt x="156972" y="12192"/>
                </a:lnTo>
                <a:lnTo>
                  <a:pt x="156972" y="0"/>
                </a:lnTo>
                <a:close/>
              </a:path>
              <a:path w="586739" h="370839">
                <a:moveTo>
                  <a:pt x="234696" y="0"/>
                </a:moveTo>
                <a:lnTo>
                  <a:pt x="190500" y="0"/>
                </a:lnTo>
                <a:lnTo>
                  <a:pt x="190500" y="12192"/>
                </a:lnTo>
                <a:lnTo>
                  <a:pt x="234696" y="12192"/>
                </a:lnTo>
                <a:lnTo>
                  <a:pt x="234696" y="0"/>
                </a:lnTo>
                <a:close/>
              </a:path>
              <a:path w="586739" h="370839">
                <a:moveTo>
                  <a:pt x="312420" y="0"/>
                </a:moveTo>
                <a:lnTo>
                  <a:pt x="268224" y="0"/>
                </a:lnTo>
                <a:lnTo>
                  <a:pt x="268224" y="12192"/>
                </a:lnTo>
                <a:lnTo>
                  <a:pt x="312420" y="12192"/>
                </a:lnTo>
                <a:lnTo>
                  <a:pt x="312420" y="0"/>
                </a:lnTo>
                <a:close/>
              </a:path>
              <a:path w="586739" h="370839">
                <a:moveTo>
                  <a:pt x="390144" y="0"/>
                </a:moveTo>
                <a:lnTo>
                  <a:pt x="345948" y="0"/>
                </a:lnTo>
                <a:lnTo>
                  <a:pt x="345948" y="12192"/>
                </a:lnTo>
                <a:lnTo>
                  <a:pt x="390144" y="12192"/>
                </a:lnTo>
                <a:lnTo>
                  <a:pt x="390144" y="0"/>
                </a:lnTo>
                <a:close/>
              </a:path>
              <a:path w="586739" h="370839">
                <a:moveTo>
                  <a:pt x="467868" y="0"/>
                </a:moveTo>
                <a:lnTo>
                  <a:pt x="423672" y="0"/>
                </a:lnTo>
                <a:lnTo>
                  <a:pt x="423672" y="12192"/>
                </a:lnTo>
                <a:lnTo>
                  <a:pt x="467868" y="12192"/>
                </a:lnTo>
                <a:lnTo>
                  <a:pt x="467868" y="0"/>
                </a:lnTo>
                <a:close/>
              </a:path>
              <a:path w="586739" h="370839">
                <a:moveTo>
                  <a:pt x="545592" y="0"/>
                </a:moveTo>
                <a:lnTo>
                  <a:pt x="501396" y="0"/>
                </a:lnTo>
                <a:lnTo>
                  <a:pt x="501396" y="12192"/>
                </a:lnTo>
                <a:lnTo>
                  <a:pt x="545592" y="12192"/>
                </a:lnTo>
                <a:lnTo>
                  <a:pt x="545592" y="0"/>
                </a:lnTo>
                <a:close/>
              </a:path>
              <a:path w="586739" h="370839">
                <a:moveTo>
                  <a:pt x="576072" y="6096"/>
                </a:moveTo>
                <a:lnTo>
                  <a:pt x="576072" y="48768"/>
                </a:lnTo>
                <a:lnTo>
                  <a:pt x="586740" y="48768"/>
                </a:lnTo>
                <a:lnTo>
                  <a:pt x="586740" y="12192"/>
                </a:lnTo>
                <a:lnTo>
                  <a:pt x="579120" y="12192"/>
                </a:lnTo>
                <a:lnTo>
                  <a:pt x="579120" y="10160"/>
                </a:lnTo>
                <a:lnTo>
                  <a:pt x="576072" y="6096"/>
                </a:lnTo>
                <a:close/>
              </a:path>
              <a:path w="586739" h="370839">
                <a:moveTo>
                  <a:pt x="579120" y="10160"/>
                </a:moveTo>
                <a:lnTo>
                  <a:pt x="579120" y="12192"/>
                </a:lnTo>
                <a:lnTo>
                  <a:pt x="580644" y="12192"/>
                </a:lnTo>
                <a:lnTo>
                  <a:pt x="579120" y="10160"/>
                </a:lnTo>
                <a:close/>
              </a:path>
              <a:path w="586739" h="370839">
                <a:moveTo>
                  <a:pt x="586740" y="0"/>
                </a:moveTo>
                <a:lnTo>
                  <a:pt x="579120" y="0"/>
                </a:lnTo>
                <a:lnTo>
                  <a:pt x="579120" y="10160"/>
                </a:lnTo>
                <a:lnTo>
                  <a:pt x="580644" y="12192"/>
                </a:lnTo>
                <a:lnTo>
                  <a:pt x="586740" y="12192"/>
                </a:lnTo>
                <a:lnTo>
                  <a:pt x="586740" y="0"/>
                </a:lnTo>
                <a:close/>
              </a:path>
              <a:path w="586739" h="370839">
                <a:moveTo>
                  <a:pt x="586740" y="80772"/>
                </a:moveTo>
                <a:lnTo>
                  <a:pt x="576072" y="80772"/>
                </a:lnTo>
                <a:lnTo>
                  <a:pt x="576072" y="126492"/>
                </a:lnTo>
                <a:lnTo>
                  <a:pt x="586740" y="126492"/>
                </a:lnTo>
                <a:lnTo>
                  <a:pt x="586740" y="80772"/>
                </a:lnTo>
                <a:close/>
              </a:path>
              <a:path w="586739" h="370839">
                <a:moveTo>
                  <a:pt x="586740" y="158496"/>
                </a:moveTo>
                <a:lnTo>
                  <a:pt x="576072" y="158496"/>
                </a:lnTo>
                <a:lnTo>
                  <a:pt x="576072" y="204216"/>
                </a:lnTo>
                <a:lnTo>
                  <a:pt x="586740" y="204216"/>
                </a:lnTo>
                <a:lnTo>
                  <a:pt x="586740" y="158496"/>
                </a:lnTo>
                <a:close/>
              </a:path>
              <a:path w="586739" h="370839">
                <a:moveTo>
                  <a:pt x="586740" y="236220"/>
                </a:moveTo>
                <a:lnTo>
                  <a:pt x="576072" y="236220"/>
                </a:lnTo>
                <a:lnTo>
                  <a:pt x="576072" y="281940"/>
                </a:lnTo>
                <a:lnTo>
                  <a:pt x="586740" y="281940"/>
                </a:lnTo>
                <a:lnTo>
                  <a:pt x="586740" y="236220"/>
                </a:lnTo>
                <a:close/>
              </a:path>
              <a:path w="586739" h="370839">
                <a:moveTo>
                  <a:pt x="586740" y="315468"/>
                </a:moveTo>
                <a:lnTo>
                  <a:pt x="576072" y="315468"/>
                </a:lnTo>
                <a:lnTo>
                  <a:pt x="576072" y="359664"/>
                </a:lnTo>
                <a:lnTo>
                  <a:pt x="586740" y="359664"/>
                </a:lnTo>
                <a:lnTo>
                  <a:pt x="586740" y="315468"/>
                </a:lnTo>
                <a:close/>
              </a:path>
              <a:path w="586739" h="370839">
                <a:moveTo>
                  <a:pt x="554736" y="359664"/>
                </a:moveTo>
                <a:lnTo>
                  <a:pt x="509016" y="359664"/>
                </a:lnTo>
                <a:lnTo>
                  <a:pt x="509016" y="370332"/>
                </a:lnTo>
                <a:lnTo>
                  <a:pt x="554736" y="370332"/>
                </a:lnTo>
                <a:lnTo>
                  <a:pt x="554736" y="359664"/>
                </a:lnTo>
                <a:close/>
              </a:path>
              <a:path w="586739" h="370839">
                <a:moveTo>
                  <a:pt x="477012" y="359664"/>
                </a:moveTo>
                <a:lnTo>
                  <a:pt x="431292" y="359664"/>
                </a:lnTo>
                <a:lnTo>
                  <a:pt x="431292" y="370332"/>
                </a:lnTo>
                <a:lnTo>
                  <a:pt x="477012" y="370332"/>
                </a:lnTo>
                <a:lnTo>
                  <a:pt x="477012" y="359664"/>
                </a:lnTo>
                <a:close/>
              </a:path>
              <a:path w="586739" h="370839">
                <a:moveTo>
                  <a:pt x="399288" y="359664"/>
                </a:moveTo>
                <a:lnTo>
                  <a:pt x="353568" y="359664"/>
                </a:lnTo>
                <a:lnTo>
                  <a:pt x="353568" y="370332"/>
                </a:lnTo>
                <a:lnTo>
                  <a:pt x="399288" y="370332"/>
                </a:lnTo>
                <a:lnTo>
                  <a:pt x="399288" y="359664"/>
                </a:lnTo>
                <a:close/>
              </a:path>
              <a:path w="586739" h="370839">
                <a:moveTo>
                  <a:pt x="321564" y="359664"/>
                </a:moveTo>
                <a:lnTo>
                  <a:pt x="275844" y="359664"/>
                </a:lnTo>
                <a:lnTo>
                  <a:pt x="275844" y="370332"/>
                </a:lnTo>
                <a:lnTo>
                  <a:pt x="321564" y="370332"/>
                </a:lnTo>
                <a:lnTo>
                  <a:pt x="321564" y="359664"/>
                </a:lnTo>
                <a:close/>
              </a:path>
              <a:path w="586739" h="370839">
                <a:moveTo>
                  <a:pt x="242316" y="359664"/>
                </a:moveTo>
                <a:lnTo>
                  <a:pt x="198120" y="359664"/>
                </a:lnTo>
                <a:lnTo>
                  <a:pt x="198120" y="370332"/>
                </a:lnTo>
                <a:lnTo>
                  <a:pt x="242316" y="370332"/>
                </a:lnTo>
                <a:lnTo>
                  <a:pt x="242316" y="359664"/>
                </a:lnTo>
                <a:close/>
              </a:path>
              <a:path w="586739" h="370839">
                <a:moveTo>
                  <a:pt x="164592" y="359664"/>
                </a:moveTo>
                <a:lnTo>
                  <a:pt x="120396" y="359664"/>
                </a:lnTo>
                <a:lnTo>
                  <a:pt x="120396" y="370332"/>
                </a:lnTo>
                <a:lnTo>
                  <a:pt x="164592" y="370332"/>
                </a:lnTo>
                <a:lnTo>
                  <a:pt x="164592" y="359664"/>
                </a:lnTo>
                <a:close/>
              </a:path>
              <a:path w="586739" h="370839">
                <a:moveTo>
                  <a:pt x="86868" y="359664"/>
                </a:moveTo>
                <a:lnTo>
                  <a:pt x="42672" y="359664"/>
                </a:lnTo>
                <a:lnTo>
                  <a:pt x="42672" y="370332"/>
                </a:lnTo>
                <a:lnTo>
                  <a:pt x="86868" y="370332"/>
                </a:lnTo>
                <a:lnTo>
                  <a:pt x="86868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9"/>
          <p:cNvSpPr txBox="1"/>
          <p:nvPr/>
        </p:nvSpPr>
        <p:spPr>
          <a:xfrm>
            <a:off x="8085531" y="5267506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8395" y="5267506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2118" y="1613647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656E2277-A8C5-4BC0-87B5-12580EE660E3}"/>
              </a:ext>
            </a:extLst>
          </p:cNvPr>
          <p:cNvSpPr txBox="1"/>
          <p:nvPr/>
        </p:nvSpPr>
        <p:spPr>
          <a:xfrm>
            <a:off x="3756074" y="1395859"/>
            <a:ext cx="1420444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2–1 </a:t>
            </a:r>
            <a:r>
              <a:rPr sz="685" spc="-5" dirty="0">
                <a:latin typeface="Arial"/>
                <a:cs typeface="Arial"/>
              </a:rPr>
              <a:t>8051 </a:t>
            </a:r>
            <a:r>
              <a:rPr sz="685" dirty="0">
                <a:latin typeface="Arial"/>
                <a:cs typeface="Arial"/>
              </a:rPr>
              <a:t>block</a:t>
            </a:r>
            <a:r>
              <a:rPr sz="685" spc="-34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diagram</a:t>
            </a:r>
            <a:endParaRPr sz="685">
              <a:latin typeface="Arial"/>
              <a:cs typeface="Arial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DAF5F60F-87B5-4F29-B781-D311CCB08F33}"/>
              </a:ext>
            </a:extLst>
          </p:cNvPr>
          <p:cNvSpPr/>
          <p:nvPr/>
        </p:nvSpPr>
        <p:spPr>
          <a:xfrm>
            <a:off x="4406254" y="1944127"/>
            <a:ext cx="4923276" cy="3833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0046C126-9B1D-4729-A292-B1AEAE0D96B7}"/>
              </a:ext>
            </a:extLst>
          </p:cNvPr>
          <p:cNvSpPr txBox="1"/>
          <p:nvPr/>
        </p:nvSpPr>
        <p:spPr>
          <a:xfrm>
            <a:off x="5742723" y="1072169"/>
            <a:ext cx="2049820" cy="64738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>
              <a:spcBef>
                <a:spcPts val="114"/>
              </a:spcBef>
            </a:pPr>
            <a:r>
              <a:rPr sz="1028" dirty="0">
                <a:latin typeface="Times New Roman"/>
                <a:cs typeface="Times New Roman"/>
              </a:rPr>
              <a:t>PSEN’ - use </a:t>
            </a:r>
            <a:r>
              <a:rPr sz="1028" spc="-5" dirty="0">
                <a:latin typeface="Times New Roman"/>
                <a:cs typeface="Times New Roman"/>
              </a:rPr>
              <a:t>external </a:t>
            </a:r>
            <a:r>
              <a:rPr sz="1028" dirty="0">
                <a:latin typeface="Times New Roman"/>
                <a:cs typeface="Times New Roman"/>
              </a:rPr>
              <a:t>Program</a:t>
            </a:r>
            <a:r>
              <a:rPr sz="1028" spc="-166" dirty="0">
                <a:latin typeface="Times New Roman"/>
                <a:cs typeface="Times New Roman"/>
              </a:rPr>
              <a:t> </a:t>
            </a:r>
            <a:r>
              <a:rPr sz="1028" spc="-11" dirty="0">
                <a:latin typeface="Times New Roman"/>
                <a:cs typeface="Times New Roman"/>
              </a:rPr>
              <a:t>memory  ALE </a:t>
            </a:r>
            <a:r>
              <a:rPr sz="1028" dirty="0">
                <a:latin typeface="Times New Roman"/>
                <a:cs typeface="Times New Roman"/>
              </a:rPr>
              <a:t>– </a:t>
            </a:r>
            <a:r>
              <a:rPr sz="1028" spc="-5" dirty="0">
                <a:latin typeface="Times New Roman"/>
                <a:cs typeface="Times New Roman"/>
              </a:rPr>
              <a:t>Address/Data</a:t>
            </a:r>
            <a:r>
              <a:rPr sz="1028" spc="-23" dirty="0">
                <a:latin typeface="Times New Roman"/>
                <a:cs typeface="Times New Roman"/>
              </a:rPr>
              <a:t> </a:t>
            </a:r>
            <a:r>
              <a:rPr sz="1028" spc="-5" dirty="0">
                <a:latin typeface="Times New Roman"/>
                <a:cs typeface="Times New Roman"/>
              </a:rPr>
              <a:t>multiplexing</a:t>
            </a:r>
            <a:endParaRPr sz="1028" dirty="0">
              <a:latin typeface="Times New Roman"/>
              <a:cs typeface="Times New Roman"/>
            </a:endParaRPr>
          </a:p>
          <a:p>
            <a:pPr marL="260317" marR="206658" indent="-261041"/>
            <a:r>
              <a:rPr sz="1028" spc="-46" dirty="0">
                <a:latin typeface="Times New Roman"/>
                <a:cs typeface="Times New Roman"/>
              </a:rPr>
              <a:t>EA’ </a:t>
            </a:r>
            <a:r>
              <a:rPr sz="1028" dirty="0">
                <a:latin typeface="Times New Roman"/>
                <a:cs typeface="Times New Roman"/>
              </a:rPr>
              <a:t>– 5V </a:t>
            </a:r>
            <a:r>
              <a:rPr sz="1028" spc="-5" dirty="0">
                <a:latin typeface="Times New Roman"/>
                <a:cs typeface="Times New Roman"/>
              </a:rPr>
              <a:t>for </a:t>
            </a:r>
            <a:r>
              <a:rPr sz="1028" dirty="0">
                <a:latin typeface="Times New Roman"/>
                <a:cs typeface="Times New Roman"/>
              </a:rPr>
              <a:t>internal </a:t>
            </a:r>
            <a:r>
              <a:rPr sz="1028" spc="-5" dirty="0">
                <a:latin typeface="Times New Roman"/>
                <a:cs typeface="Times New Roman"/>
              </a:rPr>
              <a:t>ROM, </a:t>
            </a:r>
            <a:r>
              <a:rPr sz="1028" dirty="0">
                <a:latin typeface="Times New Roman"/>
                <a:cs typeface="Times New Roman"/>
              </a:rPr>
              <a:t>0V</a:t>
            </a:r>
            <a:r>
              <a:rPr sz="1028" spc="-148" dirty="0">
                <a:latin typeface="Times New Roman"/>
                <a:cs typeface="Times New Roman"/>
              </a:rPr>
              <a:t> </a:t>
            </a:r>
            <a:r>
              <a:rPr sz="1028" spc="-5" dirty="0">
                <a:latin typeface="Times New Roman"/>
                <a:cs typeface="Times New Roman"/>
              </a:rPr>
              <a:t>for  external ROM</a:t>
            </a:r>
            <a:endParaRPr sz="1028" dirty="0">
              <a:latin typeface="Times New Roman"/>
              <a:cs typeface="Times New Roman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3F96F44A-7444-46F3-8C67-2C757827DA7C}"/>
              </a:ext>
            </a:extLst>
          </p:cNvPr>
          <p:cNvSpPr txBox="1"/>
          <p:nvPr/>
        </p:nvSpPr>
        <p:spPr>
          <a:xfrm>
            <a:off x="8350219" y="4864091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EC5B3351-9770-4A9C-A57B-6A340367E6B6}"/>
              </a:ext>
            </a:extLst>
          </p:cNvPr>
          <p:cNvSpPr txBox="1"/>
          <p:nvPr/>
        </p:nvSpPr>
        <p:spPr>
          <a:xfrm>
            <a:off x="3799579" y="4864092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202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FC3F5D60-D37C-4AAF-B1AA-FD81EF81AB08}"/>
              </a:ext>
            </a:extLst>
          </p:cNvPr>
          <p:cNvSpPr txBox="1"/>
          <p:nvPr/>
        </p:nvSpPr>
        <p:spPr>
          <a:xfrm>
            <a:off x="3392825" y="1626219"/>
            <a:ext cx="4779770" cy="2107708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137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Decoding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17" dirty="0">
                <a:latin typeface="Times New Roman"/>
                <a:cs typeface="Times New Roman"/>
              </a:rPr>
              <a:t>If </a:t>
            </a:r>
            <a:r>
              <a:rPr sz="1370" b="1" spc="-5" dirty="0">
                <a:latin typeface="Times New Roman"/>
                <a:cs typeface="Times New Roman"/>
              </a:rPr>
              <a:t>multiple </a:t>
            </a:r>
            <a:r>
              <a:rPr sz="1370" spc="-5" dirty="0">
                <a:latin typeface="Times New Roman"/>
                <a:cs typeface="Times New Roman"/>
              </a:rPr>
              <a:t>ROMs and/or RAMs are interfaced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an</a:t>
            </a:r>
            <a:r>
              <a:rPr sz="1370" spc="92" dirty="0">
                <a:latin typeface="Times New Roman"/>
                <a:cs typeface="Times New Roman"/>
              </a:rPr>
              <a:t> </a:t>
            </a:r>
            <a:r>
              <a:rPr sz="1370" dirty="0">
                <a:latin typeface="Times New Roman"/>
                <a:cs typeface="Times New Roman"/>
              </a:rPr>
              <a:t>8051,</a:t>
            </a:r>
            <a:endParaRPr sz="1370">
              <a:latin typeface="Times New Roman"/>
              <a:cs typeface="Times New Roman"/>
            </a:endParaRPr>
          </a:p>
          <a:p>
            <a:pPr marL="457547"/>
            <a:r>
              <a:rPr sz="1370" b="1" spc="-5" dirty="0">
                <a:latin typeface="Times New Roman"/>
                <a:cs typeface="Times New Roman"/>
              </a:rPr>
              <a:t>address decoding </a:t>
            </a:r>
            <a:r>
              <a:rPr sz="1370" dirty="0">
                <a:latin typeface="Times New Roman"/>
                <a:cs typeface="Times New Roman"/>
              </a:rPr>
              <a:t>is</a:t>
            </a:r>
            <a:r>
              <a:rPr sz="1370" spc="-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required.</a:t>
            </a:r>
            <a:endParaRPr sz="1370">
              <a:latin typeface="Times New Roman"/>
              <a:cs typeface="Times New Roman"/>
            </a:endParaRPr>
          </a:p>
          <a:p>
            <a:pPr marL="457547" marR="316875" lvl="1" indent="-197231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11" dirty="0">
                <a:latin typeface="Times New Roman"/>
                <a:cs typeface="Times New Roman"/>
              </a:rPr>
              <a:t>Typically, </a:t>
            </a:r>
            <a:r>
              <a:rPr sz="1370" dirty="0">
                <a:latin typeface="Times New Roman"/>
                <a:cs typeface="Times New Roman"/>
              </a:rPr>
              <a:t>a </a:t>
            </a:r>
            <a:r>
              <a:rPr sz="1370" spc="-5" dirty="0">
                <a:latin typeface="Times New Roman"/>
                <a:cs typeface="Times New Roman"/>
              </a:rPr>
              <a:t>decoder </a:t>
            </a:r>
            <a:r>
              <a:rPr sz="1370" spc="-17" dirty="0">
                <a:latin typeface="Times New Roman"/>
                <a:cs typeface="Times New Roman"/>
              </a:rPr>
              <a:t>IC </a:t>
            </a:r>
            <a:r>
              <a:rPr sz="1370" spc="-5" dirty="0">
                <a:latin typeface="Times New Roman"/>
                <a:cs typeface="Times New Roman"/>
              </a:rPr>
              <a:t>such as 74HC138 </a:t>
            </a:r>
            <a:r>
              <a:rPr sz="1370" dirty="0">
                <a:latin typeface="Times New Roman"/>
                <a:cs typeface="Times New Roman"/>
              </a:rPr>
              <a:t>is </a:t>
            </a:r>
            <a:r>
              <a:rPr sz="1370" spc="-5" dirty="0">
                <a:latin typeface="Times New Roman"/>
                <a:cs typeface="Times New Roman"/>
              </a:rPr>
              <a:t>used with </a:t>
            </a:r>
            <a:r>
              <a:rPr sz="1370" dirty="0">
                <a:latin typeface="Times New Roman"/>
                <a:cs typeface="Times New Roman"/>
              </a:rPr>
              <a:t>its  outputs </a:t>
            </a:r>
            <a:r>
              <a:rPr sz="1370" spc="-5" dirty="0">
                <a:latin typeface="Times New Roman"/>
                <a:cs typeface="Times New Roman"/>
              </a:rPr>
              <a:t>connected </a:t>
            </a:r>
            <a:r>
              <a:rPr sz="1370" dirty="0">
                <a:latin typeface="Times New Roman"/>
                <a:cs typeface="Times New Roman"/>
              </a:rPr>
              <a:t>to the </a:t>
            </a:r>
            <a:r>
              <a:rPr sz="1370" spc="-5" dirty="0">
                <a:latin typeface="Times New Roman"/>
                <a:cs typeface="Times New Roman"/>
              </a:rPr>
              <a:t>chop select (</a:t>
            </a:r>
            <a:r>
              <a:rPr sz="1370" b="1" spc="-5" dirty="0">
                <a:latin typeface="Times New Roman"/>
                <a:cs typeface="Times New Roman"/>
              </a:rPr>
              <a:t>/CS</a:t>
            </a:r>
            <a:r>
              <a:rPr sz="1370" spc="-5" dirty="0">
                <a:latin typeface="Times New Roman"/>
                <a:cs typeface="Times New Roman"/>
              </a:rPr>
              <a:t>) </a:t>
            </a:r>
            <a:r>
              <a:rPr sz="1370" dirty="0">
                <a:latin typeface="Times New Roman"/>
                <a:cs typeface="Times New Roman"/>
              </a:rPr>
              <a:t>inputs on the  </a:t>
            </a:r>
            <a:r>
              <a:rPr sz="1370" spc="-5" dirty="0">
                <a:latin typeface="Times New Roman"/>
                <a:cs typeface="Times New Roman"/>
              </a:rPr>
              <a:t>memory </a:t>
            </a:r>
            <a:r>
              <a:rPr sz="1370" spc="-11" dirty="0">
                <a:latin typeface="Times New Roman"/>
                <a:cs typeface="Times New Roman"/>
              </a:rPr>
              <a:t>ICs.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Remember enable lines: </a:t>
            </a:r>
            <a:r>
              <a:rPr sz="1370" b="1" spc="-5" dirty="0">
                <a:latin typeface="Times New Roman"/>
                <a:cs typeface="Times New Roman"/>
              </a:rPr>
              <a:t>/PSEN </a:t>
            </a:r>
            <a:r>
              <a:rPr sz="1370" spc="-5" dirty="0">
                <a:latin typeface="Times New Roman"/>
                <a:cs typeface="Times New Roman"/>
              </a:rPr>
              <a:t>for code memory (ROM)</a:t>
            </a:r>
            <a:r>
              <a:rPr sz="1370" spc="8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and</a:t>
            </a:r>
            <a:endParaRPr sz="1370">
              <a:latin typeface="Times New Roman"/>
              <a:cs typeface="Times New Roman"/>
            </a:endParaRPr>
          </a:p>
          <a:p>
            <a:pPr marL="457547"/>
            <a:r>
              <a:rPr sz="1370" b="1" spc="-5" dirty="0">
                <a:latin typeface="Times New Roman"/>
                <a:cs typeface="Times New Roman"/>
              </a:rPr>
              <a:t>/RD </a:t>
            </a:r>
            <a:r>
              <a:rPr sz="1370" dirty="0">
                <a:latin typeface="Times New Roman"/>
                <a:cs typeface="Times New Roman"/>
              </a:rPr>
              <a:t>&amp; </a:t>
            </a:r>
            <a:r>
              <a:rPr sz="1370" b="1" dirty="0">
                <a:latin typeface="Times New Roman"/>
                <a:cs typeface="Times New Roman"/>
              </a:rPr>
              <a:t>/WR </a:t>
            </a:r>
            <a:r>
              <a:rPr sz="1370" spc="-5" dirty="0">
                <a:latin typeface="Times New Roman"/>
                <a:cs typeface="Times New Roman"/>
              </a:rPr>
              <a:t>for data memory</a:t>
            </a:r>
            <a:r>
              <a:rPr sz="137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(RAM)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5" dirty="0">
                <a:latin typeface="Times New Roman"/>
                <a:cs typeface="Times New Roman"/>
              </a:rPr>
              <a:t>Accommodate </a:t>
            </a:r>
            <a:r>
              <a:rPr sz="1370" dirty="0">
                <a:latin typeface="Times New Roman"/>
                <a:cs typeface="Times New Roman"/>
              </a:rPr>
              <a:t>up to </a:t>
            </a:r>
            <a:r>
              <a:rPr sz="1370" spc="-5" dirty="0">
                <a:latin typeface="Times New Roman"/>
                <a:cs typeface="Times New Roman"/>
              </a:rPr>
              <a:t>64KB each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spc="-5" dirty="0">
                <a:latin typeface="Times New Roman"/>
                <a:cs typeface="Times New Roman"/>
              </a:rPr>
              <a:t>ROM and</a:t>
            </a:r>
            <a:r>
              <a:rPr sz="1370" spc="28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RAM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32541178-F52B-4106-AA77-58CB62B4F581}"/>
              </a:ext>
            </a:extLst>
          </p:cNvPr>
          <p:cNvSpPr txBox="1"/>
          <p:nvPr/>
        </p:nvSpPr>
        <p:spPr>
          <a:xfrm>
            <a:off x="8018296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0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5FAAF056-0344-45BE-8F98-41E05C2472D8}"/>
              </a:ext>
            </a:extLst>
          </p:cNvPr>
          <p:cNvSpPr txBox="1"/>
          <p:nvPr/>
        </p:nvSpPr>
        <p:spPr>
          <a:xfrm>
            <a:off x="3511160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CD0E4C92-2450-459F-BA40-CEF9EB7E63AB}"/>
              </a:ext>
            </a:extLst>
          </p:cNvPr>
          <p:cNvSpPr/>
          <p:nvPr/>
        </p:nvSpPr>
        <p:spPr>
          <a:xfrm>
            <a:off x="320488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97687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41</a:t>
            </a:fld>
            <a:endParaRPr spc="-5" dirty="0"/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56B87400-7DF9-49D8-875E-67692E7DFAA4}"/>
              </a:ext>
            </a:extLst>
          </p:cNvPr>
          <p:cNvSpPr txBox="1"/>
          <p:nvPr/>
        </p:nvSpPr>
        <p:spPr>
          <a:xfrm>
            <a:off x="3534889" y="2135450"/>
            <a:ext cx="1406668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2–13 </a:t>
            </a:r>
            <a:r>
              <a:rPr sz="685" spc="-5" dirty="0">
                <a:latin typeface="Arial"/>
                <a:cs typeface="Arial"/>
              </a:rPr>
              <a:t>Address</a:t>
            </a:r>
            <a:r>
              <a:rPr sz="685" spc="-11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decoding</a:t>
            </a:r>
            <a:endParaRPr sz="685">
              <a:latin typeface="Arial"/>
              <a:cs typeface="Arial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705878ED-FFDE-42AA-941D-CD03E0EF4791}"/>
              </a:ext>
            </a:extLst>
          </p:cNvPr>
          <p:cNvSpPr/>
          <p:nvPr/>
        </p:nvSpPr>
        <p:spPr>
          <a:xfrm>
            <a:off x="4841787" y="3195811"/>
            <a:ext cx="548164" cy="423451"/>
          </a:xfrm>
          <a:custGeom>
            <a:avLst/>
            <a:gdLst/>
            <a:ahLst/>
            <a:cxnLst/>
            <a:rect l="l" t="t" r="r" b="b"/>
            <a:pathLst>
              <a:path w="480060" h="370839">
                <a:moveTo>
                  <a:pt x="10668" y="359664"/>
                </a:moveTo>
                <a:lnTo>
                  <a:pt x="6096" y="359664"/>
                </a:lnTo>
                <a:lnTo>
                  <a:pt x="6096" y="370332"/>
                </a:lnTo>
                <a:lnTo>
                  <a:pt x="27432" y="370332"/>
                </a:lnTo>
                <a:lnTo>
                  <a:pt x="27432" y="365760"/>
                </a:lnTo>
                <a:lnTo>
                  <a:pt x="10668" y="365760"/>
                </a:lnTo>
                <a:lnTo>
                  <a:pt x="10668" y="359664"/>
                </a:lnTo>
                <a:close/>
              </a:path>
              <a:path w="480060" h="370839">
                <a:moveTo>
                  <a:pt x="10668" y="321564"/>
                </a:moveTo>
                <a:lnTo>
                  <a:pt x="0" y="321564"/>
                </a:lnTo>
                <a:lnTo>
                  <a:pt x="0" y="365760"/>
                </a:lnTo>
                <a:lnTo>
                  <a:pt x="6096" y="365760"/>
                </a:lnTo>
                <a:lnTo>
                  <a:pt x="6096" y="359664"/>
                </a:lnTo>
                <a:lnTo>
                  <a:pt x="10668" y="359664"/>
                </a:lnTo>
                <a:lnTo>
                  <a:pt x="10668" y="321564"/>
                </a:lnTo>
                <a:close/>
              </a:path>
              <a:path w="480060" h="370839">
                <a:moveTo>
                  <a:pt x="27432" y="359664"/>
                </a:moveTo>
                <a:lnTo>
                  <a:pt x="10668" y="359664"/>
                </a:lnTo>
                <a:lnTo>
                  <a:pt x="10668" y="365760"/>
                </a:lnTo>
                <a:lnTo>
                  <a:pt x="27432" y="365760"/>
                </a:lnTo>
                <a:lnTo>
                  <a:pt x="27432" y="359664"/>
                </a:lnTo>
                <a:close/>
              </a:path>
              <a:path w="480060" h="370839">
                <a:moveTo>
                  <a:pt x="10668" y="243840"/>
                </a:moveTo>
                <a:lnTo>
                  <a:pt x="0" y="243840"/>
                </a:lnTo>
                <a:lnTo>
                  <a:pt x="0" y="288036"/>
                </a:lnTo>
                <a:lnTo>
                  <a:pt x="10668" y="288036"/>
                </a:lnTo>
                <a:lnTo>
                  <a:pt x="10668" y="243840"/>
                </a:lnTo>
                <a:close/>
              </a:path>
              <a:path w="480060" h="370839">
                <a:moveTo>
                  <a:pt x="10668" y="166116"/>
                </a:moveTo>
                <a:lnTo>
                  <a:pt x="0" y="166116"/>
                </a:lnTo>
                <a:lnTo>
                  <a:pt x="0" y="210312"/>
                </a:lnTo>
                <a:lnTo>
                  <a:pt x="10668" y="210312"/>
                </a:lnTo>
                <a:lnTo>
                  <a:pt x="10668" y="166116"/>
                </a:lnTo>
                <a:close/>
              </a:path>
              <a:path w="480060" h="370839">
                <a:moveTo>
                  <a:pt x="10668" y="88392"/>
                </a:moveTo>
                <a:lnTo>
                  <a:pt x="0" y="88392"/>
                </a:lnTo>
                <a:lnTo>
                  <a:pt x="0" y="132588"/>
                </a:lnTo>
                <a:lnTo>
                  <a:pt x="10668" y="132588"/>
                </a:lnTo>
                <a:lnTo>
                  <a:pt x="10668" y="88392"/>
                </a:lnTo>
                <a:close/>
              </a:path>
              <a:path w="480060" h="370839">
                <a:moveTo>
                  <a:pt x="10668" y="10668"/>
                </a:moveTo>
                <a:lnTo>
                  <a:pt x="0" y="10668"/>
                </a:lnTo>
                <a:lnTo>
                  <a:pt x="0" y="54864"/>
                </a:lnTo>
                <a:lnTo>
                  <a:pt x="10668" y="54864"/>
                </a:lnTo>
                <a:lnTo>
                  <a:pt x="10668" y="10668"/>
                </a:lnTo>
                <a:close/>
              </a:path>
              <a:path w="480060" h="370839">
                <a:moveTo>
                  <a:pt x="79248" y="0"/>
                </a:moveTo>
                <a:lnTo>
                  <a:pt x="35052" y="0"/>
                </a:lnTo>
                <a:lnTo>
                  <a:pt x="35052" y="12192"/>
                </a:lnTo>
                <a:lnTo>
                  <a:pt x="79248" y="12192"/>
                </a:lnTo>
                <a:lnTo>
                  <a:pt x="79248" y="0"/>
                </a:lnTo>
                <a:close/>
              </a:path>
              <a:path w="480060" h="370839">
                <a:moveTo>
                  <a:pt x="156972" y="0"/>
                </a:moveTo>
                <a:lnTo>
                  <a:pt x="112776" y="0"/>
                </a:lnTo>
                <a:lnTo>
                  <a:pt x="112776" y="12192"/>
                </a:lnTo>
                <a:lnTo>
                  <a:pt x="156972" y="12192"/>
                </a:lnTo>
                <a:lnTo>
                  <a:pt x="156972" y="0"/>
                </a:lnTo>
                <a:close/>
              </a:path>
              <a:path w="480060" h="370839">
                <a:moveTo>
                  <a:pt x="234696" y="0"/>
                </a:moveTo>
                <a:lnTo>
                  <a:pt x="190500" y="0"/>
                </a:lnTo>
                <a:lnTo>
                  <a:pt x="190500" y="12192"/>
                </a:lnTo>
                <a:lnTo>
                  <a:pt x="234696" y="12192"/>
                </a:lnTo>
                <a:lnTo>
                  <a:pt x="234696" y="0"/>
                </a:lnTo>
                <a:close/>
              </a:path>
              <a:path w="480060" h="370839">
                <a:moveTo>
                  <a:pt x="312420" y="0"/>
                </a:moveTo>
                <a:lnTo>
                  <a:pt x="268224" y="0"/>
                </a:lnTo>
                <a:lnTo>
                  <a:pt x="268224" y="12192"/>
                </a:lnTo>
                <a:lnTo>
                  <a:pt x="312420" y="12192"/>
                </a:lnTo>
                <a:lnTo>
                  <a:pt x="312420" y="0"/>
                </a:lnTo>
                <a:close/>
              </a:path>
              <a:path w="480060" h="370839">
                <a:moveTo>
                  <a:pt x="390144" y="0"/>
                </a:moveTo>
                <a:lnTo>
                  <a:pt x="345948" y="0"/>
                </a:lnTo>
                <a:lnTo>
                  <a:pt x="345948" y="12192"/>
                </a:lnTo>
                <a:lnTo>
                  <a:pt x="390144" y="12192"/>
                </a:lnTo>
                <a:lnTo>
                  <a:pt x="390144" y="0"/>
                </a:lnTo>
                <a:close/>
              </a:path>
              <a:path w="480060" h="370839">
                <a:moveTo>
                  <a:pt x="467868" y="0"/>
                </a:moveTo>
                <a:lnTo>
                  <a:pt x="423672" y="0"/>
                </a:lnTo>
                <a:lnTo>
                  <a:pt x="423672" y="12192"/>
                </a:lnTo>
                <a:lnTo>
                  <a:pt x="467868" y="12192"/>
                </a:lnTo>
                <a:lnTo>
                  <a:pt x="467868" y="0"/>
                </a:lnTo>
                <a:close/>
              </a:path>
              <a:path w="480060" h="370839">
                <a:moveTo>
                  <a:pt x="480060" y="33528"/>
                </a:moveTo>
                <a:lnTo>
                  <a:pt x="467868" y="33528"/>
                </a:lnTo>
                <a:lnTo>
                  <a:pt x="467868" y="77724"/>
                </a:lnTo>
                <a:lnTo>
                  <a:pt x="480060" y="77724"/>
                </a:lnTo>
                <a:lnTo>
                  <a:pt x="480060" y="33528"/>
                </a:lnTo>
                <a:close/>
              </a:path>
              <a:path w="480060" h="370839">
                <a:moveTo>
                  <a:pt x="480060" y="111252"/>
                </a:moveTo>
                <a:lnTo>
                  <a:pt x="467868" y="111252"/>
                </a:lnTo>
                <a:lnTo>
                  <a:pt x="467868" y="155448"/>
                </a:lnTo>
                <a:lnTo>
                  <a:pt x="480060" y="155448"/>
                </a:lnTo>
                <a:lnTo>
                  <a:pt x="480060" y="111252"/>
                </a:lnTo>
                <a:close/>
              </a:path>
              <a:path w="480060" h="370839">
                <a:moveTo>
                  <a:pt x="480060" y="188976"/>
                </a:moveTo>
                <a:lnTo>
                  <a:pt x="467868" y="188976"/>
                </a:lnTo>
                <a:lnTo>
                  <a:pt x="467868" y="233172"/>
                </a:lnTo>
                <a:lnTo>
                  <a:pt x="480060" y="233172"/>
                </a:lnTo>
                <a:lnTo>
                  <a:pt x="480060" y="188976"/>
                </a:lnTo>
                <a:close/>
              </a:path>
              <a:path w="480060" h="370839">
                <a:moveTo>
                  <a:pt x="480060" y="266700"/>
                </a:moveTo>
                <a:lnTo>
                  <a:pt x="467868" y="266700"/>
                </a:lnTo>
                <a:lnTo>
                  <a:pt x="467868" y="310896"/>
                </a:lnTo>
                <a:lnTo>
                  <a:pt x="480060" y="310896"/>
                </a:lnTo>
                <a:lnTo>
                  <a:pt x="480060" y="266700"/>
                </a:lnTo>
                <a:close/>
              </a:path>
              <a:path w="480060" h="370839">
                <a:moveTo>
                  <a:pt x="467868" y="359664"/>
                </a:moveTo>
                <a:lnTo>
                  <a:pt x="451104" y="359664"/>
                </a:lnTo>
                <a:lnTo>
                  <a:pt x="451104" y="370332"/>
                </a:lnTo>
                <a:lnTo>
                  <a:pt x="480060" y="370332"/>
                </a:lnTo>
                <a:lnTo>
                  <a:pt x="480060" y="365760"/>
                </a:lnTo>
                <a:lnTo>
                  <a:pt x="467868" y="365760"/>
                </a:lnTo>
                <a:lnTo>
                  <a:pt x="467868" y="359664"/>
                </a:lnTo>
                <a:close/>
              </a:path>
              <a:path w="480060" h="370839">
                <a:moveTo>
                  <a:pt x="480060" y="344424"/>
                </a:moveTo>
                <a:lnTo>
                  <a:pt x="467868" y="344424"/>
                </a:lnTo>
                <a:lnTo>
                  <a:pt x="467868" y="365760"/>
                </a:lnTo>
                <a:lnTo>
                  <a:pt x="473964" y="359664"/>
                </a:lnTo>
                <a:lnTo>
                  <a:pt x="480060" y="359664"/>
                </a:lnTo>
                <a:lnTo>
                  <a:pt x="480060" y="344424"/>
                </a:lnTo>
                <a:close/>
              </a:path>
              <a:path w="480060" h="370839">
                <a:moveTo>
                  <a:pt x="480060" y="359664"/>
                </a:moveTo>
                <a:lnTo>
                  <a:pt x="473964" y="359664"/>
                </a:lnTo>
                <a:lnTo>
                  <a:pt x="467868" y="365760"/>
                </a:lnTo>
                <a:lnTo>
                  <a:pt x="480060" y="365760"/>
                </a:lnTo>
                <a:lnTo>
                  <a:pt x="480060" y="359664"/>
                </a:lnTo>
                <a:close/>
              </a:path>
              <a:path w="480060" h="370839">
                <a:moveTo>
                  <a:pt x="417576" y="359664"/>
                </a:moveTo>
                <a:lnTo>
                  <a:pt x="371856" y="359664"/>
                </a:lnTo>
                <a:lnTo>
                  <a:pt x="371856" y="370332"/>
                </a:lnTo>
                <a:lnTo>
                  <a:pt x="417576" y="370332"/>
                </a:lnTo>
                <a:lnTo>
                  <a:pt x="417576" y="359664"/>
                </a:lnTo>
                <a:close/>
              </a:path>
              <a:path w="480060" h="370839">
                <a:moveTo>
                  <a:pt x="339852" y="359664"/>
                </a:moveTo>
                <a:lnTo>
                  <a:pt x="294132" y="359664"/>
                </a:lnTo>
                <a:lnTo>
                  <a:pt x="294132" y="370332"/>
                </a:lnTo>
                <a:lnTo>
                  <a:pt x="339852" y="370332"/>
                </a:lnTo>
                <a:lnTo>
                  <a:pt x="339852" y="359664"/>
                </a:lnTo>
                <a:close/>
              </a:path>
              <a:path w="480060" h="370839">
                <a:moveTo>
                  <a:pt x="262128" y="359664"/>
                </a:moveTo>
                <a:lnTo>
                  <a:pt x="216408" y="359664"/>
                </a:lnTo>
                <a:lnTo>
                  <a:pt x="216408" y="370332"/>
                </a:lnTo>
                <a:lnTo>
                  <a:pt x="262128" y="370332"/>
                </a:lnTo>
                <a:lnTo>
                  <a:pt x="262128" y="359664"/>
                </a:lnTo>
                <a:close/>
              </a:path>
              <a:path w="480060" h="370839">
                <a:moveTo>
                  <a:pt x="184404" y="359664"/>
                </a:moveTo>
                <a:lnTo>
                  <a:pt x="138684" y="359664"/>
                </a:lnTo>
                <a:lnTo>
                  <a:pt x="138684" y="370332"/>
                </a:lnTo>
                <a:lnTo>
                  <a:pt x="184404" y="370332"/>
                </a:lnTo>
                <a:lnTo>
                  <a:pt x="184404" y="359664"/>
                </a:lnTo>
                <a:close/>
              </a:path>
              <a:path w="480060" h="370839">
                <a:moveTo>
                  <a:pt x="105156" y="359664"/>
                </a:moveTo>
                <a:lnTo>
                  <a:pt x="60960" y="359664"/>
                </a:lnTo>
                <a:lnTo>
                  <a:pt x="60960" y="370332"/>
                </a:lnTo>
                <a:lnTo>
                  <a:pt x="105156" y="370332"/>
                </a:lnTo>
                <a:lnTo>
                  <a:pt x="105156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E94923F4-A8E5-4297-B395-2E52C2005903}"/>
              </a:ext>
            </a:extLst>
          </p:cNvPr>
          <p:cNvSpPr/>
          <p:nvPr/>
        </p:nvSpPr>
        <p:spPr>
          <a:xfrm>
            <a:off x="6322701" y="3237576"/>
            <a:ext cx="546716" cy="423451"/>
          </a:xfrm>
          <a:custGeom>
            <a:avLst/>
            <a:gdLst/>
            <a:ahLst/>
            <a:cxnLst/>
            <a:rect l="l" t="t" r="r" b="b"/>
            <a:pathLst>
              <a:path w="478789" h="370839">
                <a:moveTo>
                  <a:pt x="10668" y="359664"/>
                </a:moveTo>
                <a:lnTo>
                  <a:pt x="4572" y="359664"/>
                </a:lnTo>
                <a:lnTo>
                  <a:pt x="4572" y="370332"/>
                </a:lnTo>
                <a:lnTo>
                  <a:pt x="27432" y="370332"/>
                </a:lnTo>
                <a:lnTo>
                  <a:pt x="27432" y="364236"/>
                </a:lnTo>
                <a:lnTo>
                  <a:pt x="10668" y="364236"/>
                </a:lnTo>
                <a:lnTo>
                  <a:pt x="10668" y="359664"/>
                </a:lnTo>
                <a:close/>
              </a:path>
              <a:path w="478789" h="370839">
                <a:moveTo>
                  <a:pt x="10668" y="320040"/>
                </a:moveTo>
                <a:lnTo>
                  <a:pt x="0" y="320040"/>
                </a:lnTo>
                <a:lnTo>
                  <a:pt x="0" y="364236"/>
                </a:lnTo>
                <a:lnTo>
                  <a:pt x="4572" y="364236"/>
                </a:lnTo>
                <a:lnTo>
                  <a:pt x="4572" y="359664"/>
                </a:lnTo>
                <a:lnTo>
                  <a:pt x="10668" y="359664"/>
                </a:lnTo>
                <a:lnTo>
                  <a:pt x="10668" y="320040"/>
                </a:lnTo>
                <a:close/>
              </a:path>
              <a:path w="478789" h="370839">
                <a:moveTo>
                  <a:pt x="27432" y="359664"/>
                </a:moveTo>
                <a:lnTo>
                  <a:pt x="10668" y="359664"/>
                </a:lnTo>
                <a:lnTo>
                  <a:pt x="10668" y="364236"/>
                </a:lnTo>
                <a:lnTo>
                  <a:pt x="27432" y="364236"/>
                </a:lnTo>
                <a:lnTo>
                  <a:pt x="27432" y="359664"/>
                </a:lnTo>
                <a:close/>
              </a:path>
              <a:path w="478789" h="370839">
                <a:moveTo>
                  <a:pt x="10668" y="242316"/>
                </a:moveTo>
                <a:lnTo>
                  <a:pt x="0" y="242316"/>
                </a:lnTo>
                <a:lnTo>
                  <a:pt x="0" y="286512"/>
                </a:lnTo>
                <a:lnTo>
                  <a:pt x="10668" y="286512"/>
                </a:lnTo>
                <a:lnTo>
                  <a:pt x="10668" y="242316"/>
                </a:lnTo>
                <a:close/>
              </a:path>
              <a:path w="478789" h="370839">
                <a:moveTo>
                  <a:pt x="10668" y="164592"/>
                </a:moveTo>
                <a:lnTo>
                  <a:pt x="0" y="164592"/>
                </a:lnTo>
                <a:lnTo>
                  <a:pt x="0" y="208788"/>
                </a:lnTo>
                <a:lnTo>
                  <a:pt x="10668" y="208788"/>
                </a:lnTo>
                <a:lnTo>
                  <a:pt x="10668" y="164592"/>
                </a:lnTo>
                <a:close/>
              </a:path>
              <a:path w="478789" h="370839">
                <a:moveTo>
                  <a:pt x="10668" y="86868"/>
                </a:moveTo>
                <a:lnTo>
                  <a:pt x="0" y="86868"/>
                </a:lnTo>
                <a:lnTo>
                  <a:pt x="0" y="131064"/>
                </a:lnTo>
                <a:lnTo>
                  <a:pt x="10668" y="131064"/>
                </a:lnTo>
                <a:lnTo>
                  <a:pt x="10668" y="86868"/>
                </a:lnTo>
                <a:close/>
              </a:path>
              <a:path w="478789" h="370839">
                <a:moveTo>
                  <a:pt x="10668" y="9144"/>
                </a:moveTo>
                <a:lnTo>
                  <a:pt x="0" y="9144"/>
                </a:lnTo>
                <a:lnTo>
                  <a:pt x="0" y="53340"/>
                </a:lnTo>
                <a:lnTo>
                  <a:pt x="10668" y="53340"/>
                </a:lnTo>
                <a:lnTo>
                  <a:pt x="10668" y="9144"/>
                </a:lnTo>
                <a:close/>
              </a:path>
              <a:path w="478789" h="370839">
                <a:moveTo>
                  <a:pt x="79248" y="0"/>
                </a:moveTo>
                <a:lnTo>
                  <a:pt x="35052" y="0"/>
                </a:lnTo>
                <a:lnTo>
                  <a:pt x="35052" y="10668"/>
                </a:lnTo>
                <a:lnTo>
                  <a:pt x="79248" y="10668"/>
                </a:lnTo>
                <a:lnTo>
                  <a:pt x="79248" y="0"/>
                </a:lnTo>
                <a:close/>
              </a:path>
              <a:path w="478789" h="370839">
                <a:moveTo>
                  <a:pt x="156972" y="0"/>
                </a:moveTo>
                <a:lnTo>
                  <a:pt x="112776" y="0"/>
                </a:lnTo>
                <a:lnTo>
                  <a:pt x="112776" y="10668"/>
                </a:lnTo>
                <a:lnTo>
                  <a:pt x="156972" y="10668"/>
                </a:lnTo>
                <a:lnTo>
                  <a:pt x="156972" y="0"/>
                </a:lnTo>
                <a:close/>
              </a:path>
              <a:path w="478789" h="370839">
                <a:moveTo>
                  <a:pt x="234696" y="0"/>
                </a:moveTo>
                <a:lnTo>
                  <a:pt x="190500" y="0"/>
                </a:lnTo>
                <a:lnTo>
                  <a:pt x="190500" y="10668"/>
                </a:lnTo>
                <a:lnTo>
                  <a:pt x="234696" y="10668"/>
                </a:lnTo>
                <a:lnTo>
                  <a:pt x="234696" y="0"/>
                </a:lnTo>
                <a:close/>
              </a:path>
              <a:path w="478789" h="370839">
                <a:moveTo>
                  <a:pt x="312420" y="0"/>
                </a:moveTo>
                <a:lnTo>
                  <a:pt x="268224" y="0"/>
                </a:lnTo>
                <a:lnTo>
                  <a:pt x="268224" y="10668"/>
                </a:lnTo>
                <a:lnTo>
                  <a:pt x="312420" y="10668"/>
                </a:lnTo>
                <a:lnTo>
                  <a:pt x="312420" y="0"/>
                </a:lnTo>
                <a:close/>
              </a:path>
              <a:path w="478789" h="370839">
                <a:moveTo>
                  <a:pt x="390144" y="0"/>
                </a:moveTo>
                <a:lnTo>
                  <a:pt x="345948" y="0"/>
                </a:lnTo>
                <a:lnTo>
                  <a:pt x="345948" y="10668"/>
                </a:lnTo>
                <a:lnTo>
                  <a:pt x="390144" y="10668"/>
                </a:lnTo>
                <a:lnTo>
                  <a:pt x="390144" y="0"/>
                </a:lnTo>
                <a:close/>
              </a:path>
              <a:path w="478789" h="370839">
                <a:moveTo>
                  <a:pt x="467868" y="0"/>
                </a:moveTo>
                <a:lnTo>
                  <a:pt x="423672" y="0"/>
                </a:lnTo>
                <a:lnTo>
                  <a:pt x="423672" y="10668"/>
                </a:lnTo>
                <a:lnTo>
                  <a:pt x="467868" y="10668"/>
                </a:lnTo>
                <a:lnTo>
                  <a:pt x="467868" y="0"/>
                </a:lnTo>
                <a:close/>
              </a:path>
              <a:path w="478789" h="370839">
                <a:moveTo>
                  <a:pt x="478536" y="33528"/>
                </a:moveTo>
                <a:lnTo>
                  <a:pt x="467868" y="33528"/>
                </a:lnTo>
                <a:lnTo>
                  <a:pt x="467868" y="77724"/>
                </a:lnTo>
                <a:lnTo>
                  <a:pt x="478536" y="77724"/>
                </a:lnTo>
                <a:lnTo>
                  <a:pt x="478536" y="33528"/>
                </a:lnTo>
                <a:close/>
              </a:path>
              <a:path w="478789" h="370839">
                <a:moveTo>
                  <a:pt x="478536" y="111252"/>
                </a:moveTo>
                <a:lnTo>
                  <a:pt x="467868" y="111252"/>
                </a:lnTo>
                <a:lnTo>
                  <a:pt x="467868" y="155448"/>
                </a:lnTo>
                <a:lnTo>
                  <a:pt x="478536" y="155448"/>
                </a:lnTo>
                <a:lnTo>
                  <a:pt x="478536" y="111252"/>
                </a:lnTo>
                <a:close/>
              </a:path>
              <a:path w="478789" h="370839">
                <a:moveTo>
                  <a:pt x="478536" y="188976"/>
                </a:moveTo>
                <a:lnTo>
                  <a:pt x="467868" y="188976"/>
                </a:lnTo>
                <a:lnTo>
                  <a:pt x="467868" y="233172"/>
                </a:lnTo>
                <a:lnTo>
                  <a:pt x="478536" y="233172"/>
                </a:lnTo>
                <a:lnTo>
                  <a:pt x="478536" y="188976"/>
                </a:lnTo>
                <a:close/>
              </a:path>
              <a:path w="478789" h="370839">
                <a:moveTo>
                  <a:pt x="478536" y="266700"/>
                </a:moveTo>
                <a:lnTo>
                  <a:pt x="467868" y="266700"/>
                </a:lnTo>
                <a:lnTo>
                  <a:pt x="467868" y="310896"/>
                </a:lnTo>
                <a:lnTo>
                  <a:pt x="478536" y="310896"/>
                </a:lnTo>
                <a:lnTo>
                  <a:pt x="478536" y="266700"/>
                </a:lnTo>
                <a:close/>
              </a:path>
              <a:path w="478789" h="370839">
                <a:moveTo>
                  <a:pt x="467868" y="359664"/>
                </a:moveTo>
                <a:lnTo>
                  <a:pt x="449580" y="359664"/>
                </a:lnTo>
                <a:lnTo>
                  <a:pt x="449580" y="370332"/>
                </a:lnTo>
                <a:lnTo>
                  <a:pt x="478536" y="370332"/>
                </a:lnTo>
                <a:lnTo>
                  <a:pt x="478536" y="364236"/>
                </a:lnTo>
                <a:lnTo>
                  <a:pt x="467868" y="364236"/>
                </a:lnTo>
                <a:lnTo>
                  <a:pt x="467868" y="359664"/>
                </a:lnTo>
                <a:close/>
              </a:path>
              <a:path w="478789" h="370839">
                <a:moveTo>
                  <a:pt x="478536" y="344424"/>
                </a:moveTo>
                <a:lnTo>
                  <a:pt x="467868" y="344424"/>
                </a:lnTo>
                <a:lnTo>
                  <a:pt x="467868" y="364236"/>
                </a:lnTo>
                <a:lnTo>
                  <a:pt x="473964" y="359664"/>
                </a:lnTo>
                <a:lnTo>
                  <a:pt x="478536" y="359664"/>
                </a:lnTo>
                <a:lnTo>
                  <a:pt x="478536" y="344424"/>
                </a:lnTo>
                <a:close/>
              </a:path>
              <a:path w="478789" h="370839">
                <a:moveTo>
                  <a:pt x="478536" y="359664"/>
                </a:moveTo>
                <a:lnTo>
                  <a:pt x="473964" y="359664"/>
                </a:lnTo>
                <a:lnTo>
                  <a:pt x="467868" y="364236"/>
                </a:lnTo>
                <a:lnTo>
                  <a:pt x="478536" y="364236"/>
                </a:lnTo>
                <a:lnTo>
                  <a:pt x="478536" y="359664"/>
                </a:lnTo>
                <a:close/>
              </a:path>
              <a:path w="478789" h="370839">
                <a:moveTo>
                  <a:pt x="416052" y="359664"/>
                </a:moveTo>
                <a:lnTo>
                  <a:pt x="371856" y="359664"/>
                </a:lnTo>
                <a:lnTo>
                  <a:pt x="371856" y="370332"/>
                </a:lnTo>
                <a:lnTo>
                  <a:pt x="416052" y="370332"/>
                </a:lnTo>
                <a:lnTo>
                  <a:pt x="416052" y="359664"/>
                </a:lnTo>
                <a:close/>
              </a:path>
              <a:path w="478789" h="370839">
                <a:moveTo>
                  <a:pt x="338328" y="359664"/>
                </a:moveTo>
                <a:lnTo>
                  <a:pt x="294132" y="359664"/>
                </a:lnTo>
                <a:lnTo>
                  <a:pt x="294132" y="370332"/>
                </a:lnTo>
                <a:lnTo>
                  <a:pt x="338328" y="370332"/>
                </a:lnTo>
                <a:lnTo>
                  <a:pt x="338328" y="359664"/>
                </a:lnTo>
                <a:close/>
              </a:path>
              <a:path w="478789" h="370839">
                <a:moveTo>
                  <a:pt x="260604" y="359664"/>
                </a:moveTo>
                <a:lnTo>
                  <a:pt x="216408" y="359664"/>
                </a:lnTo>
                <a:lnTo>
                  <a:pt x="216408" y="370332"/>
                </a:lnTo>
                <a:lnTo>
                  <a:pt x="260604" y="370332"/>
                </a:lnTo>
                <a:lnTo>
                  <a:pt x="260604" y="359664"/>
                </a:lnTo>
                <a:close/>
              </a:path>
              <a:path w="478789" h="370839">
                <a:moveTo>
                  <a:pt x="182880" y="359664"/>
                </a:moveTo>
                <a:lnTo>
                  <a:pt x="138684" y="359664"/>
                </a:lnTo>
                <a:lnTo>
                  <a:pt x="138684" y="370332"/>
                </a:lnTo>
                <a:lnTo>
                  <a:pt x="182880" y="370332"/>
                </a:lnTo>
                <a:lnTo>
                  <a:pt x="182880" y="359664"/>
                </a:lnTo>
                <a:close/>
              </a:path>
              <a:path w="478789" h="370839">
                <a:moveTo>
                  <a:pt x="105156" y="359664"/>
                </a:moveTo>
                <a:lnTo>
                  <a:pt x="60960" y="359664"/>
                </a:lnTo>
                <a:lnTo>
                  <a:pt x="60960" y="370332"/>
                </a:lnTo>
                <a:lnTo>
                  <a:pt x="105156" y="370332"/>
                </a:lnTo>
                <a:lnTo>
                  <a:pt x="105156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B77F881C-83AC-4655-B67C-2A20344C41E3}"/>
              </a:ext>
            </a:extLst>
          </p:cNvPr>
          <p:cNvSpPr/>
          <p:nvPr/>
        </p:nvSpPr>
        <p:spPr>
          <a:xfrm>
            <a:off x="3696728" y="2297864"/>
            <a:ext cx="3981595" cy="316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EAC6A9C1-9369-405B-ABEB-4F01D637B5C7}"/>
              </a:ext>
            </a:extLst>
          </p:cNvPr>
          <p:cNvSpPr txBox="1"/>
          <p:nvPr/>
        </p:nvSpPr>
        <p:spPr>
          <a:xfrm>
            <a:off x="5224630" y="3727738"/>
            <a:ext cx="332815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02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28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4BDCCE6A-FD68-474C-88AA-3AA6C8BC07E0}"/>
              </a:ext>
            </a:extLst>
          </p:cNvPr>
          <p:cNvSpPr txBox="1"/>
          <p:nvPr/>
        </p:nvSpPr>
        <p:spPr>
          <a:xfrm>
            <a:off x="6968316" y="3680753"/>
            <a:ext cx="326289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1028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418C9855-D111-4A05-A1C0-4169AC9EB98D}"/>
              </a:ext>
            </a:extLst>
          </p:cNvPr>
          <p:cNvSpPr txBox="1"/>
          <p:nvPr/>
        </p:nvSpPr>
        <p:spPr>
          <a:xfrm>
            <a:off x="8085531" y="5603683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3" name="object 11">
            <a:extLst>
              <a:ext uri="{FF2B5EF4-FFF2-40B4-BE49-F238E27FC236}">
                <a16:creationId xmlns:a16="http://schemas.microsoft.com/office/drawing/2014/main" id="{4DA9E0C0-5A28-4856-8684-D67E90E0269A}"/>
              </a:ext>
            </a:extLst>
          </p:cNvPr>
          <p:cNvSpPr txBox="1"/>
          <p:nvPr/>
        </p:nvSpPr>
        <p:spPr>
          <a:xfrm>
            <a:off x="3578395" y="5603683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4D0CF639-6C52-4784-A789-12F181F4E39F}"/>
              </a:ext>
            </a:extLst>
          </p:cNvPr>
          <p:cNvSpPr/>
          <p:nvPr/>
        </p:nvSpPr>
        <p:spPr>
          <a:xfrm>
            <a:off x="3272118" y="1949824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CE50536-D51D-4203-A24E-76FFD597B987}"/>
              </a:ext>
            </a:extLst>
          </p:cNvPr>
          <p:cNvSpPr txBox="1"/>
          <p:nvPr/>
        </p:nvSpPr>
        <p:spPr>
          <a:xfrm>
            <a:off x="3688351" y="1143001"/>
            <a:ext cx="4815299" cy="727330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Overlapping the External Code and Data</a:t>
            </a:r>
            <a:r>
              <a:rPr sz="137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Spaces</a:t>
            </a:r>
            <a:endParaRPr sz="1370">
              <a:latin typeface="Times New Roman"/>
              <a:cs typeface="Times New Roman"/>
            </a:endParaRPr>
          </a:p>
          <a:p>
            <a:pPr marL="457547" marR="5801" indent="-197231">
              <a:spcBef>
                <a:spcPts val="331"/>
              </a:spcBef>
            </a:pPr>
            <a:r>
              <a:rPr sz="1370" spc="-5" dirty="0">
                <a:latin typeface="Courier New"/>
                <a:cs typeface="Courier New"/>
              </a:rPr>
              <a:t>o </a:t>
            </a:r>
            <a:r>
              <a:rPr sz="1370" spc="-5" dirty="0">
                <a:latin typeface="Times New Roman"/>
                <a:cs typeface="Times New Roman"/>
              </a:rPr>
              <a:t>A RAM can occupy code and data memory space </a:t>
            </a:r>
            <a:r>
              <a:rPr sz="1370" dirty="0">
                <a:latin typeface="Times New Roman"/>
                <a:cs typeface="Times New Roman"/>
              </a:rPr>
              <a:t>by using the  </a:t>
            </a:r>
            <a:r>
              <a:rPr sz="1370" spc="-5" dirty="0">
                <a:latin typeface="Times New Roman"/>
                <a:cs typeface="Times New Roman"/>
              </a:rPr>
              <a:t>following circuit.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56C7CC95-7DA1-416C-91E4-22930CBB95B2}"/>
              </a:ext>
            </a:extLst>
          </p:cNvPr>
          <p:cNvSpPr/>
          <p:nvPr/>
        </p:nvSpPr>
        <p:spPr>
          <a:xfrm>
            <a:off x="4352628" y="2140258"/>
            <a:ext cx="3264804" cy="208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AB9934C8-2BC1-4773-A88D-8D99296BEC1A}"/>
              </a:ext>
            </a:extLst>
          </p:cNvPr>
          <p:cNvSpPr/>
          <p:nvPr/>
        </p:nvSpPr>
        <p:spPr>
          <a:xfrm>
            <a:off x="4313085" y="3976056"/>
            <a:ext cx="36979" cy="7251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0" y="6350"/>
                </a:moveTo>
                <a:lnTo>
                  <a:pt x="32004" y="6350"/>
                </a:lnTo>
                <a:lnTo>
                  <a:pt x="32004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03AD4CC1-A1FF-4D27-B389-4A422FCE5CE8}"/>
              </a:ext>
            </a:extLst>
          </p:cNvPr>
          <p:cNvSpPr/>
          <p:nvPr/>
        </p:nvSpPr>
        <p:spPr>
          <a:xfrm>
            <a:off x="4313085" y="3970255"/>
            <a:ext cx="5801" cy="5801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0" y="5079"/>
                </a:moveTo>
                <a:lnTo>
                  <a:pt x="4572" y="5079"/>
                </a:lnTo>
                <a:lnTo>
                  <a:pt x="4572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F0B20411-BED1-4EA6-AA3C-ED4D3BB95528}"/>
              </a:ext>
            </a:extLst>
          </p:cNvPr>
          <p:cNvSpPr/>
          <p:nvPr/>
        </p:nvSpPr>
        <p:spPr>
          <a:xfrm>
            <a:off x="4306124" y="3970255"/>
            <a:ext cx="7251" cy="5801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0" y="5079"/>
                </a:moveTo>
                <a:lnTo>
                  <a:pt x="6096" y="5079"/>
                </a:lnTo>
                <a:lnTo>
                  <a:pt x="609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60553A5-B8DC-471B-80AA-61028E31F087}"/>
              </a:ext>
            </a:extLst>
          </p:cNvPr>
          <p:cNvSpPr/>
          <p:nvPr/>
        </p:nvSpPr>
        <p:spPr>
          <a:xfrm>
            <a:off x="4306125" y="3926750"/>
            <a:ext cx="12326" cy="43505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38100"/>
                </a:moveTo>
                <a:lnTo>
                  <a:pt x="10668" y="38100"/>
                </a:lnTo>
                <a:lnTo>
                  <a:pt x="1066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31975C58-E365-4876-8894-C62362ABDECD}"/>
              </a:ext>
            </a:extLst>
          </p:cNvPr>
          <p:cNvSpPr/>
          <p:nvPr/>
        </p:nvSpPr>
        <p:spPr>
          <a:xfrm>
            <a:off x="4318305" y="3969676"/>
            <a:ext cx="31904" cy="7251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27432" y="0"/>
                </a:moveTo>
                <a:lnTo>
                  <a:pt x="0" y="0"/>
                </a:lnTo>
                <a:lnTo>
                  <a:pt x="0" y="6096"/>
                </a:lnTo>
                <a:lnTo>
                  <a:pt x="27432" y="6096"/>
                </a:lnTo>
                <a:lnTo>
                  <a:pt x="274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A53F6366-DF36-4595-A5FB-ECC64A8794CF}"/>
              </a:ext>
            </a:extLst>
          </p:cNvPr>
          <p:cNvSpPr/>
          <p:nvPr/>
        </p:nvSpPr>
        <p:spPr>
          <a:xfrm>
            <a:off x="4306125" y="3837418"/>
            <a:ext cx="12326" cy="50756"/>
          </a:xfrm>
          <a:custGeom>
            <a:avLst/>
            <a:gdLst/>
            <a:ahLst/>
            <a:cxnLst/>
            <a:rect l="l" t="t" r="r" b="b"/>
            <a:pathLst>
              <a:path w="10794" h="44450">
                <a:moveTo>
                  <a:pt x="10668" y="0"/>
                </a:moveTo>
                <a:lnTo>
                  <a:pt x="0" y="0"/>
                </a:lnTo>
                <a:lnTo>
                  <a:pt x="0" y="44196"/>
                </a:lnTo>
                <a:lnTo>
                  <a:pt x="10668" y="44196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6DBBBE1A-B33F-4C7F-8763-656689E8F454}"/>
              </a:ext>
            </a:extLst>
          </p:cNvPr>
          <p:cNvSpPr/>
          <p:nvPr/>
        </p:nvSpPr>
        <p:spPr>
          <a:xfrm>
            <a:off x="4306125" y="3748668"/>
            <a:ext cx="12326" cy="50756"/>
          </a:xfrm>
          <a:custGeom>
            <a:avLst/>
            <a:gdLst/>
            <a:ahLst/>
            <a:cxnLst/>
            <a:rect l="l" t="t" r="r" b="b"/>
            <a:pathLst>
              <a:path w="10794" h="44450">
                <a:moveTo>
                  <a:pt x="10668" y="0"/>
                </a:moveTo>
                <a:lnTo>
                  <a:pt x="0" y="0"/>
                </a:lnTo>
                <a:lnTo>
                  <a:pt x="0" y="44196"/>
                </a:lnTo>
                <a:lnTo>
                  <a:pt x="10668" y="44196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1" name="object 23">
            <a:extLst>
              <a:ext uri="{FF2B5EF4-FFF2-40B4-BE49-F238E27FC236}">
                <a16:creationId xmlns:a16="http://schemas.microsoft.com/office/drawing/2014/main" id="{755454F2-5C10-4BFD-8CAA-865DB22F6FA9}"/>
              </a:ext>
            </a:extLst>
          </p:cNvPr>
          <p:cNvSpPr/>
          <p:nvPr/>
        </p:nvSpPr>
        <p:spPr>
          <a:xfrm>
            <a:off x="4306125" y="3659917"/>
            <a:ext cx="12326" cy="50756"/>
          </a:xfrm>
          <a:custGeom>
            <a:avLst/>
            <a:gdLst/>
            <a:ahLst/>
            <a:cxnLst/>
            <a:rect l="l" t="t" r="r" b="b"/>
            <a:pathLst>
              <a:path w="10794" h="44450">
                <a:moveTo>
                  <a:pt x="10668" y="0"/>
                </a:moveTo>
                <a:lnTo>
                  <a:pt x="0" y="0"/>
                </a:lnTo>
                <a:lnTo>
                  <a:pt x="0" y="44196"/>
                </a:lnTo>
                <a:lnTo>
                  <a:pt x="10668" y="44196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2" name="object 24">
            <a:extLst>
              <a:ext uri="{FF2B5EF4-FFF2-40B4-BE49-F238E27FC236}">
                <a16:creationId xmlns:a16="http://schemas.microsoft.com/office/drawing/2014/main" id="{D59B75F8-4767-4451-BA9D-2792A347A992}"/>
              </a:ext>
            </a:extLst>
          </p:cNvPr>
          <p:cNvSpPr/>
          <p:nvPr/>
        </p:nvSpPr>
        <p:spPr>
          <a:xfrm>
            <a:off x="4306125" y="3571167"/>
            <a:ext cx="12326" cy="50756"/>
          </a:xfrm>
          <a:custGeom>
            <a:avLst/>
            <a:gdLst/>
            <a:ahLst/>
            <a:cxnLst/>
            <a:rect l="l" t="t" r="r" b="b"/>
            <a:pathLst>
              <a:path w="10794" h="44450">
                <a:moveTo>
                  <a:pt x="10668" y="0"/>
                </a:moveTo>
                <a:lnTo>
                  <a:pt x="0" y="0"/>
                </a:lnTo>
                <a:lnTo>
                  <a:pt x="0" y="44196"/>
                </a:lnTo>
                <a:lnTo>
                  <a:pt x="10668" y="44196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A669D-34CF-4B70-B01D-8203CB6A67A3}"/>
              </a:ext>
            </a:extLst>
          </p:cNvPr>
          <p:cNvSpPr/>
          <p:nvPr/>
        </p:nvSpPr>
        <p:spPr>
          <a:xfrm>
            <a:off x="4306125" y="3480676"/>
            <a:ext cx="12326" cy="52206"/>
          </a:xfrm>
          <a:custGeom>
            <a:avLst/>
            <a:gdLst/>
            <a:ahLst/>
            <a:cxnLst/>
            <a:rect l="l" t="t" r="r" b="b"/>
            <a:pathLst>
              <a:path w="10794" h="45720">
                <a:moveTo>
                  <a:pt x="10668" y="0"/>
                </a:moveTo>
                <a:lnTo>
                  <a:pt x="0" y="0"/>
                </a:lnTo>
                <a:lnTo>
                  <a:pt x="0" y="45720"/>
                </a:lnTo>
                <a:lnTo>
                  <a:pt x="10668" y="45720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D9E16D40-E0B2-428B-8E38-1E0F63B3277D}"/>
              </a:ext>
            </a:extLst>
          </p:cNvPr>
          <p:cNvSpPr/>
          <p:nvPr/>
        </p:nvSpPr>
        <p:spPr>
          <a:xfrm>
            <a:off x="4313085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5" name="object 27">
            <a:extLst>
              <a:ext uri="{FF2B5EF4-FFF2-40B4-BE49-F238E27FC236}">
                <a16:creationId xmlns:a16="http://schemas.microsoft.com/office/drawing/2014/main" id="{4ADF14D4-68F5-4471-9C19-3C90A954E6EB}"/>
              </a:ext>
            </a:extLst>
          </p:cNvPr>
          <p:cNvSpPr/>
          <p:nvPr/>
        </p:nvSpPr>
        <p:spPr>
          <a:xfrm>
            <a:off x="4401834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4D295C26-B73E-478C-B3EC-EF29B9399141}"/>
              </a:ext>
            </a:extLst>
          </p:cNvPr>
          <p:cNvSpPr/>
          <p:nvPr/>
        </p:nvSpPr>
        <p:spPr>
          <a:xfrm>
            <a:off x="4490586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3724064D-2BA0-4E64-B337-705DF0F21412}"/>
              </a:ext>
            </a:extLst>
          </p:cNvPr>
          <p:cNvSpPr/>
          <p:nvPr/>
        </p:nvSpPr>
        <p:spPr>
          <a:xfrm>
            <a:off x="4579337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A65E2E7A-3106-4E74-95D2-294A3BB32C55}"/>
              </a:ext>
            </a:extLst>
          </p:cNvPr>
          <p:cNvSpPr/>
          <p:nvPr/>
        </p:nvSpPr>
        <p:spPr>
          <a:xfrm>
            <a:off x="4668088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9" name="object 31">
            <a:extLst>
              <a:ext uri="{FF2B5EF4-FFF2-40B4-BE49-F238E27FC236}">
                <a16:creationId xmlns:a16="http://schemas.microsoft.com/office/drawing/2014/main" id="{3701B4BB-F715-4AEE-A849-B721EDC79790}"/>
              </a:ext>
            </a:extLst>
          </p:cNvPr>
          <p:cNvSpPr/>
          <p:nvPr/>
        </p:nvSpPr>
        <p:spPr>
          <a:xfrm>
            <a:off x="4756838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0" name="object 32">
            <a:extLst>
              <a:ext uri="{FF2B5EF4-FFF2-40B4-BE49-F238E27FC236}">
                <a16:creationId xmlns:a16="http://schemas.microsoft.com/office/drawing/2014/main" id="{0998F494-D930-405F-AE4C-D4B4AC28FC56}"/>
              </a:ext>
            </a:extLst>
          </p:cNvPr>
          <p:cNvSpPr/>
          <p:nvPr/>
        </p:nvSpPr>
        <p:spPr>
          <a:xfrm>
            <a:off x="4845589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1" name="object 33">
            <a:extLst>
              <a:ext uri="{FF2B5EF4-FFF2-40B4-BE49-F238E27FC236}">
                <a16:creationId xmlns:a16="http://schemas.microsoft.com/office/drawing/2014/main" id="{B9B2D384-84ED-4971-A64A-358B98082819}"/>
              </a:ext>
            </a:extLst>
          </p:cNvPr>
          <p:cNvSpPr/>
          <p:nvPr/>
        </p:nvSpPr>
        <p:spPr>
          <a:xfrm>
            <a:off x="4934339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276B97F0-8686-4DE2-9012-6B85A35A22FB}"/>
              </a:ext>
            </a:extLst>
          </p:cNvPr>
          <p:cNvSpPr/>
          <p:nvPr/>
        </p:nvSpPr>
        <p:spPr>
          <a:xfrm>
            <a:off x="5023090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3" name="object 35">
            <a:extLst>
              <a:ext uri="{FF2B5EF4-FFF2-40B4-BE49-F238E27FC236}">
                <a16:creationId xmlns:a16="http://schemas.microsoft.com/office/drawing/2014/main" id="{4EAB2A93-1C3F-4FC4-99B5-6B9182FBA67B}"/>
              </a:ext>
            </a:extLst>
          </p:cNvPr>
          <p:cNvSpPr/>
          <p:nvPr/>
        </p:nvSpPr>
        <p:spPr>
          <a:xfrm>
            <a:off x="5111841" y="3437172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19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4" name="object 36">
            <a:extLst>
              <a:ext uri="{FF2B5EF4-FFF2-40B4-BE49-F238E27FC236}">
                <a16:creationId xmlns:a16="http://schemas.microsoft.com/office/drawing/2014/main" id="{5F86A472-0D88-4CA8-B15C-355CAE6564FD}"/>
              </a:ext>
            </a:extLst>
          </p:cNvPr>
          <p:cNvSpPr/>
          <p:nvPr/>
        </p:nvSpPr>
        <p:spPr>
          <a:xfrm>
            <a:off x="5200591" y="3437172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19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5" name="object 37">
            <a:extLst>
              <a:ext uri="{FF2B5EF4-FFF2-40B4-BE49-F238E27FC236}">
                <a16:creationId xmlns:a16="http://schemas.microsoft.com/office/drawing/2014/main" id="{65C9D1B8-DDF8-462E-8F08-258092FB04F8}"/>
              </a:ext>
            </a:extLst>
          </p:cNvPr>
          <p:cNvSpPr/>
          <p:nvPr/>
        </p:nvSpPr>
        <p:spPr>
          <a:xfrm>
            <a:off x="5289342" y="3437172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19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6" name="object 38">
            <a:extLst>
              <a:ext uri="{FF2B5EF4-FFF2-40B4-BE49-F238E27FC236}">
                <a16:creationId xmlns:a16="http://schemas.microsoft.com/office/drawing/2014/main" id="{029B9A1B-5792-4CE9-A5E0-37115779BCF1}"/>
              </a:ext>
            </a:extLst>
          </p:cNvPr>
          <p:cNvSpPr/>
          <p:nvPr/>
        </p:nvSpPr>
        <p:spPr>
          <a:xfrm>
            <a:off x="5378093" y="3437172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7" name="object 39">
            <a:extLst>
              <a:ext uri="{FF2B5EF4-FFF2-40B4-BE49-F238E27FC236}">
                <a16:creationId xmlns:a16="http://schemas.microsoft.com/office/drawing/2014/main" id="{3499B8A6-5661-46DC-8A5D-1F53CFDF8942}"/>
              </a:ext>
            </a:extLst>
          </p:cNvPr>
          <p:cNvSpPr/>
          <p:nvPr/>
        </p:nvSpPr>
        <p:spPr>
          <a:xfrm>
            <a:off x="5468583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8" name="object 40">
            <a:extLst>
              <a:ext uri="{FF2B5EF4-FFF2-40B4-BE49-F238E27FC236}">
                <a16:creationId xmlns:a16="http://schemas.microsoft.com/office/drawing/2014/main" id="{856DA5E9-8466-426A-A33B-02130ED63EC1}"/>
              </a:ext>
            </a:extLst>
          </p:cNvPr>
          <p:cNvSpPr/>
          <p:nvPr/>
        </p:nvSpPr>
        <p:spPr>
          <a:xfrm>
            <a:off x="5557333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9" name="object 41">
            <a:extLst>
              <a:ext uri="{FF2B5EF4-FFF2-40B4-BE49-F238E27FC236}">
                <a16:creationId xmlns:a16="http://schemas.microsoft.com/office/drawing/2014/main" id="{F70FE544-299E-4706-82A8-7770FD96D47D}"/>
              </a:ext>
            </a:extLst>
          </p:cNvPr>
          <p:cNvSpPr/>
          <p:nvPr/>
        </p:nvSpPr>
        <p:spPr>
          <a:xfrm>
            <a:off x="5646084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D4B27745-8AC9-4951-991C-F4AFA053BFB4}"/>
              </a:ext>
            </a:extLst>
          </p:cNvPr>
          <p:cNvSpPr/>
          <p:nvPr/>
        </p:nvSpPr>
        <p:spPr>
          <a:xfrm>
            <a:off x="5734834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E13AA266-4998-4FF9-A792-809AB3C745E1}"/>
              </a:ext>
            </a:extLst>
          </p:cNvPr>
          <p:cNvSpPr/>
          <p:nvPr/>
        </p:nvSpPr>
        <p:spPr>
          <a:xfrm>
            <a:off x="5823585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8B0A25F3-17C4-4CD3-84ED-786DF6176B25}"/>
              </a:ext>
            </a:extLst>
          </p:cNvPr>
          <p:cNvSpPr/>
          <p:nvPr/>
        </p:nvSpPr>
        <p:spPr>
          <a:xfrm>
            <a:off x="5912336" y="3437172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3" name="object 45">
            <a:extLst>
              <a:ext uri="{FF2B5EF4-FFF2-40B4-BE49-F238E27FC236}">
                <a16:creationId xmlns:a16="http://schemas.microsoft.com/office/drawing/2014/main" id="{E2E8245C-DB78-4F98-866B-419A6B6A92C1}"/>
              </a:ext>
            </a:extLst>
          </p:cNvPr>
          <p:cNvSpPr/>
          <p:nvPr/>
        </p:nvSpPr>
        <p:spPr>
          <a:xfrm>
            <a:off x="5968023" y="3470236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4" name="object 46">
            <a:extLst>
              <a:ext uri="{FF2B5EF4-FFF2-40B4-BE49-F238E27FC236}">
                <a16:creationId xmlns:a16="http://schemas.microsoft.com/office/drawing/2014/main" id="{B656743A-78B3-431D-8134-61417B7C0AEF}"/>
              </a:ext>
            </a:extLst>
          </p:cNvPr>
          <p:cNvSpPr/>
          <p:nvPr/>
        </p:nvSpPr>
        <p:spPr>
          <a:xfrm>
            <a:off x="5968023" y="3558987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5" name="object 47">
            <a:extLst>
              <a:ext uri="{FF2B5EF4-FFF2-40B4-BE49-F238E27FC236}">
                <a16:creationId xmlns:a16="http://schemas.microsoft.com/office/drawing/2014/main" id="{AFB377E8-8169-4554-81F0-4C4C0A042DE7}"/>
              </a:ext>
            </a:extLst>
          </p:cNvPr>
          <p:cNvSpPr/>
          <p:nvPr/>
        </p:nvSpPr>
        <p:spPr>
          <a:xfrm>
            <a:off x="5968023" y="3647737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6" name="object 48">
            <a:extLst>
              <a:ext uri="{FF2B5EF4-FFF2-40B4-BE49-F238E27FC236}">
                <a16:creationId xmlns:a16="http://schemas.microsoft.com/office/drawing/2014/main" id="{E32D2EF3-9C0B-46C3-A236-586C93432B84}"/>
              </a:ext>
            </a:extLst>
          </p:cNvPr>
          <p:cNvSpPr/>
          <p:nvPr/>
        </p:nvSpPr>
        <p:spPr>
          <a:xfrm>
            <a:off x="5968023" y="3736488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2B428E01-7D77-4AE0-949F-4DD512F350F4}"/>
              </a:ext>
            </a:extLst>
          </p:cNvPr>
          <p:cNvSpPr/>
          <p:nvPr/>
        </p:nvSpPr>
        <p:spPr>
          <a:xfrm>
            <a:off x="5968023" y="3825238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8" name="object 50">
            <a:extLst>
              <a:ext uri="{FF2B5EF4-FFF2-40B4-BE49-F238E27FC236}">
                <a16:creationId xmlns:a16="http://schemas.microsoft.com/office/drawing/2014/main" id="{9B0FE15A-8E3A-4339-852D-9FCE252A2CB6}"/>
              </a:ext>
            </a:extLst>
          </p:cNvPr>
          <p:cNvSpPr/>
          <p:nvPr/>
        </p:nvSpPr>
        <p:spPr>
          <a:xfrm>
            <a:off x="5968023" y="3913988"/>
            <a:ext cx="14501" cy="50756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12192" y="0"/>
                </a:moveTo>
                <a:lnTo>
                  <a:pt x="0" y="0"/>
                </a:lnTo>
                <a:lnTo>
                  <a:pt x="0" y="44196"/>
                </a:lnTo>
                <a:lnTo>
                  <a:pt x="12192" y="44196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31DA60DB-F86E-45C3-82A7-59A3B697D8DE}"/>
              </a:ext>
            </a:extLst>
          </p:cNvPr>
          <p:cNvSpPr/>
          <p:nvPr/>
        </p:nvSpPr>
        <p:spPr>
          <a:xfrm>
            <a:off x="5898413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0" name="object 52">
            <a:extLst>
              <a:ext uri="{FF2B5EF4-FFF2-40B4-BE49-F238E27FC236}">
                <a16:creationId xmlns:a16="http://schemas.microsoft.com/office/drawing/2014/main" id="{49D24E4D-63D6-4C06-81C6-9E1CCF253581}"/>
              </a:ext>
            </a:extLst>
          </p:cNvPr>
          <p:cNvSpPr/>
          <p:nvPr/>
        </p:nvSpPr>
        <p:spPr>
          <a:xfrm>
            <a:off x="5809663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1" name="object 53">
            <a:extLst>
              <a:ext uri="{FF2B5EF4-FFF2-40B4-BE49-F238E27FC236}">
                <a16:creationId xmlns:a16="http://schemas.microsoft.com/office/drawing/2014/main" id="{7749C3D5-921A-4A9E-8347-CAAEA4753CBF}"/>
              </a:ext>
            </a:extLst>
          </p:cNvPr>
          <p:cNvSpPr/>
          <p:nvPr/>
        </p:nvSpPr>
        <p:spPr>
          <a:xfrm>
            <a:off x="5719173" y="3969677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2" name="object 54">
            <a:extLst>
              <a:ext uri="{FF2B5EF4-FFF2-40B4-BE49-F238E27FC236}">
                <a16:creationId xmlns:a16="http://schemas.microsoft.com/office/drawing/2014/main" id="{DA333F7B-960A-4518-B15D-C782CA4C6395}"/>
              </a:ext>
            </a:extLst>
          </p:cNvPr>
          <p:cNvSpPr/>
          <p:nvPr/>
        </p:nvSpPr>
        <p:spPr>
          <a:xfrm>
            <a:off x="5630423" y="3969677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A774E18B-8BBC-4EE8-B5EA-367EF8DB3385}"/>
              </a:ext>
            </a:extLst>
          </p:cNvPr>
          <p:cNvSpPr/>
          <p:nvPr/>
        </p:nvSpPr>
        <p:spPr>
          <a:xfrm>
            <a:off x="5541672" y="3969677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4" name="object 56">
            <a:extLst>
              <a:ext uri="{FF2B5EF4-FFF2-40B4-BE49-F238E27FC236}">
                <a16:creationId xmlns:a16="http://schemas.microsoft.com/office/drawing/2014/main" id="{4FF804BD-506B-4D6E-A016-4382517A9540}"/>
              </a:ext>
            </a:extLst>
          </p:cNvPr>
          <p:cNvSpPr/>
          <p:nvPr/>
        </p:nvSpPr>
        <p:spPr>
          <a:xfrm>
            <a:off x="5452921" y="3969677"/>
            <a:ext cx="52206" cy="14501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45720" y="0"/>
                </a:moveTo>
                <a:lnTo>
                  <a:pt x="0" y="0"/>
                </a:lnTo>
                <a:lnTo>
                  <a:pt x="0" y="12192"/>
                </a:lnTo>
                <a:lnTo>
                  <a:pt x="45720" y="12192"/>
                </a:lnTo>
                <a:lnTo>
                  <a:pt x="45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5" name="object 57">
            <a:extLst>
              <a:ext uri="{FF2B5EF4-FFF2-40B4-BE49-F238E27FC236}">
                <a16:creationId xmlns:a16="http://schemas.microsoft.com/office/drawing/2014/main" id="{C3FEA36F-ECDC-4B0B-B16C-AE617166492F}"/>
              </a:ext>
            </a:extLst>
          </p:cNvPr>
          <p:cNvSpPr/>
          <p:nvPr/>
        </p:nvSpPr>
        <p:spPr>
          <a:xfrm>
            <a:off x="5364171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6" name="object 58">
            <a:extLst>
              <a:ext uri="{FF2B5EF4-FFF2-40B4-BE49-F238E27FC236}">
                <a16:creationId xmlns:a16="http://schemas.microsoft.com/office/drawing/2014/main" id="{6B46BD1B-75B1-4DD0-B3F2-71BE99466ACE}"/>
              </a:ext>
            </a:extLst>
          </p:cNvPr>
          <p:cNvSpPr/>
          <p:nvPr/>
        </p:nvSpPr>
        <p:spPr>
          <a:xfrm>
            <a:off x="5275420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7" name="object 59">
            <a:extLst>
              <a:ext uri="{FF2B5EF4-FFF2-40B4-BE49-F238E27FC236}">
                <a16:creationId xmlns:a16="http://schemas.microsoft.com/office/drawing/2014/main" id="{7F8B54C5-C031-42A3-8F90-9BFEA786CBC6}"/>
              </a:ext>
            </a:extLst>
          </p:cNvPr>
          <p:cNvSpPr/>
          <p:nvPr/>
        </p:nvSpPr>
        <p:spPr>
          <a:xfrm>
            <a:off x="5186669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8" name="object 60">
            <a:extLst>
              <a:ext uri="{FF2B5EF4-FFF2-40B4-BE49-F238E27FC236}">
                <a16:creationId xmlns:a16="http://schemas.microsoft.com/office/drawing/2014/main" id="{C6284FB1-995A-4699-BF5E-D8531286DACF}"/>
              </a:ext>
            </a:extLst>
          </p:cNvPr>
          <p:cNvSpPr/>
          <p:nvPr/>
        </p:nvSpPr>
        <p:spPr>
          <a:xfrm>
            <a:off x="5097919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9" name="object 61">
            <a:extLst>
              <a:ext uri="{FF2B5EF4-FFF2-40B4-BE49-F238E27FC236}">
                <a16:creationId xmlns:a16="http://schemas.microsoft.com/office/drawing/2014/main" id="{A054960B-25E1-484F-B2D9-83DD221673D6}"/>
              </a:ext>
            </a:extLst>
          </p:cNvPr>
          <p:cNvSpPr/>
          <p:nvPr/>
        </p:nvSpPr>
        <p:spPr>
          <a:xfrm>
            <a:off x="5009168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0" name="object 62">
            <a:extLst>
              <a:ext uri="{FF2B5EF4-FFF2-40B4-BE49-F238E27FC236}">
                <a16:creationId xmlns:a16="http://schemas.microsoft.com/office/drawing/2014/main" id="{EBFAED41-5A91-41BD-889E-8A19855DFD12}"/>
              </a:ext>
            </a:extLst>
          </p:cNvPr>
          <p:cNvSpPr/>
          <p:nvPr/>
        </p:nvSpPr>
        <p:spPr>
          <a:xfrm>
            <a:off x="4920418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1" name="object 63">
            <a:extLst>
              <a:ext uri="{FF2B5EF4-FFF2-40B4-BE49-F238E27FC236}">
                <a16:creationId xmlns:a16="http://schemas.microsoft.com/office/drawing/2014/main" id="{20CFB185-1FD8-4A86-AEC5-1E1F5BD91D47}"/>
              </a:ext>
            </a:extLst>
          </p:cNvPr>
          <p:cNvSpPr/>
          <p:nvPr/>
        </p:nvSpPr>
        <p:spPr>
          <a:xfrm>
            <a:off x="4831667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2" name="object 64">
            <a:extLst>
              <a:ext uri="{FF2B5EF4-FFF2-40B4-BE49-F238E27FC236}">
                <a16:creationId xmlns:a16="http://schemas.microsoft.com/office/drawing/2014/main" id="{526AF034-F18E-4585-829F-20CA7CA201EB}"/>
              </a:ext>
            </a:extLst>
          </p:cNvPr>
          <p:cNvSpPr/>
          <p:nvPr/>
        </p:nvSpPr>
        <p:spPr>
          <a:xfrm>
            <a:off x="4742916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3" name="object 65">
            <a:extLst>
              <a:ext uri="{FF2B5EF4-FFF2-40B4-BE49-F238E27FC236}">
                <a16:creationId xmlns:a16="http://schemas.microsoft.com/office/drawing/2014/main" id="{2A34259C-5F5D-42C9-97B9-25E4E6B4B0E4}"/>
              </a:ext>
            </a:extLst>
          </p:cNvPr>
          <p:cNvSpPr/>
          <p:nvPr/>
        </p:nvSpPr>
        <p:spPr>
          <a:xfrm>
            <a:off x="4654166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4" name="object 66">
            <a:extLst>
              <a:ext uri="{FF2B5EF4-FFF2-40B4-BE49-F238E27FC236}">
                <a16:creationId xmlns:a16="http://schemas.microsoft.com/office/drawing/2014/main" id="{5433146A-A3D6-442D-89A3-124A93AB72A5}"/>
              </a:ext>
            </a:extLst>
          </p:cNvPr>
          <p:cNvSpPr/>
          <p:nvPr/>
        </p:nvSpPr>
        <p:spPr>
          <a:xfrm>
            <a:off x="4565415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5" name="object 67">
            <a:extLst>
              <a:ext uri="{FF2B5EF4-FFF2-40B4-BE49-F238E27FC236}">
                <a16:creationId xmlns:a16="http://schemas.microsoft.com/office/drawing/2014/main" id="{652F0D08-343C-41E7-A1B6-064E549C2992}"/>
              </a:ext>
            </a:extLst>
          </p:cNvPr>
          <p:cNvSpPr/>
          <p:nvPr/>
        </p:nvSpPr>
        <p:spPr>
          <a:xfrm>
            <a:off x="4476665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6" name="object 68">
            <a:extLst>
              <a:ext uri="{FF2B5EF4-FFF2-40B4-BE49-F238E27FC236}">
                <a16:creationId xmlns:a16="http://schemas.microsoft.com/office/drawing/2014/main" id="{822C20DA-82E3-4D78-98B7-648BE0F29652}"/>
              </a:ext>
            </a:extLst>
          </p:cNvPr>
          <p:cNvSpPr/>
          <p:nvPr/>
        </p:nvSpPr>
        <p:spPr>
          <a:xfrm>
            <a:off x="4387914" y="3969677"/>
            <a:ext cx="50756" cy="14501"/>
          </a:xfrm>
          <a:custGeom>
            <a:avLst/>
            <a:gdLst/>
            <a:ahLst/>
            <a:cxnLst/>
            <a:rect l="l" t="t" r="r" b="b"/>
            <a:pathLst>
              <a:path w="44450" h="12700">
                <a:moveTo>
                  <a:pt x="44196" y="0"/>
                </a:moveTo>
                <a:lnTo>
                  <a:pt x="0" y="0"/>
                </a:lnTo>
                <a:lnTo>
                  <a:pt x="0" y="12192"/>
                </a:lnTo>
                <a:lnTo>
                  <a:pt x="44196" y="12192"/>
                </a:lnTo>
                <a:lnTo>
                  <a:pt x="44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7" name="object 69">
            <a:extLst>
              <a:ext uri="{FF2B5EF4-FFF2-40B4-BE49-F238E27FC236}">
                <a16:creationId xmlns:a16="http://schemas.microsoft.com/office/drawing/2014/main" id="{68A8863E-0032-48D5-83F7-3F0FCEA553F5}"/>
              </a:ext>
            </a:extLst>
          </p:cNvPr>
          <p:cNvSpPr txBox="1"/>
          <p:nvPr/>
        </p:nvSpPr>
        <p:spPr>
          <a:xfrm>
            <a:off x="4511467" y="4268411"/>
            <a:ext cx="2084624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dirty="0">
                <a:latin typeface="Times New Roman"/>
                <a:cs typeface="Times New Roman"/>
              </a:rPr>
              <a:t>For </a:t>
            </a:r>
            <a:r>
              <a:rPr sz="1028" spc="-5" dirty="0">
                <a:latin typeface="Times New Roman"/>
                <a:cs typeface="Times New Roman"/>
              </a:rPr>
              <a:t>external CODE </a:t>
            </a:r>
            <a:r>
              <a:rPr sz="1028" dirty="0">
                <a:latin typeface="Times New Roman"/>
                <a:cs typeface="Times New Roman"/>
              </a:rPr>
              <a:t>and </a:t>
            </a:r>
            <a:r>
              <a:rPr sz="1028" spc="-63" dirty="0">
                <a:latin typeface="Times New Roman"/>
                <a:cs typeface="Times New Roman"/>
              </a:rPr>
              <a:t>DATA </a:t>
            </a:r>
            <a:r>
              <a:rPr sz="1028" spc="-11" dirty="0">
                <a:latin typeface="Times New Roman"/>
                <a:cs typeface="Times New Roman"/>
              </a:rPr>
              <a:t>memory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58" name="object 70">
            <a:extLst>
              <a:ext uri="{FF2B5EF4-FFF2-40B4-BE49-F238E27FC236}">
                <a16:creationId xmlns:a16="http://schemas.microsoft.com/office/drawing/2014/main" id="{3352E367-E826-4CE8-A5CA-A3F56644DC0D}"/>
              </a:ext>
            </a:extLst>
          </p:cNvPr>
          <p:cNvSpPr txBox="1"/>
          <p:nvPr/>
        </p:nvSpPr>
        <p:spPr>
          <a:xfrm>
            <a:off x="8313820" y="4649518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9" name="object 71">
            <a:extLst>
              <a:ext uri="{FF2B5EF4-FFF2-40B4-BE49-F238E27FC236}">
                <a16:creationId xmlns:a16="http://schemas.microsoft.com/office/drawing/2014/main" id="{6373F401-17E9-48F0-B085-F9BB2F7C8884}"/>
              </a:ext>
            </a:extLst>
          </p:cNvPr>
          <p:cNvSpPr txBox="1"/>
          <p:nvPr/>
        </p:nvSpPr>
        <p:spPr>
          <a:xfrm>
            <a:off x="3806684" y="4649518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1" name="object 73">
            <a:extLst>
              <a:ext uri="{FF2B5EF4-FFF2-40B4-BE49-F238E27FC236}">
                <a16:creationId xmlns:a16="http://schemas.microsoft.com/office/drawing/2014/main" id="{0A869DD1-6656-41CC-B074-9A15A90F4193}"/>
              </a:ext>
            </a:extLst>
          </p:cNvPr>
          <p:cNvSpPr/>
          <p:nvPr/>
        </p:nvSpPr>
        <p:spPr>
          <a:xfrm>
            <a:off x="3500408" y="99566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64343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7211" y="4829393"/>
            <a:ext cx="126164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Arial"/>
                <a:cs typeface="Arial"/>
              </a:rPr>
              <a:t>43</a:t>
            </a:r>
            <a:endParaRPr sz="685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86198" y="2478804"/>
          <a:ext cx="2523301" cy="22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26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FFH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80H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 marR="34163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Special</a:t>
                      </a:r>
                      <a:r>
                        <a:rPr sz="11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  Registers  (SFRs)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6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7FH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30H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solidFill>
                            <a:srgbClr val="E46B09"/>
                          </a:solidFill>
                          <a:latin typeface="Arial"/>
                          <a:cs typeface="Arial"/>
                        </a:rPr>
                        <a:t>General Purpose</a:t>
                      </a:r>
                      <a:r>
                        <a:rPr sz="1100" b="1" spc="5" dirty="0">
                          <a:solidFill>
                            <a:srgbClr val="E46B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E46B09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6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2FH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20H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solidFill>
                            <a:srgbClr val="00B04F"/>
                          </a:solidFill>
                          <a:latin typeface="Arial"/>
                          <a:cs typeface="Arial"/>
                        </a:rPr>
                        <a:t>Bit </a:t>
                      </a:r>
                      <a:r>
                        <a:rPr sz="1100" b="1" spc="-10" dirty="0">
                          <a:solidFill>
                            <a:srgbClr val="00B04F"/>
                          </a:solidFill>
                          <a:latin typeface="Arial"/>
                          <a:cs typeface="Arial"/>
                        </a:rPr>
                        <a:t>Addressable</a:t>
                      </a:r>
                      <a:r>
                        <a:rPr sz="1100" b="1" spc="5" dirty="0">
                          <a:solidFill>
                            <a:srgbClr val="00B0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00B04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6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1FH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00H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02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Register banks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37837" y="2713301"/>
            <a:ext cx="601822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17" dirty="0">
                <a:solidFill>
                  <a:srgbClr val="C00000"/>
                </a:solidFill>
                <a:latin typeface="Arial"/>
                <a:cs typeface="Arial"/>
              </a:rPr>
              <a:t>Address</a:t>
            </a:r>
            <a:endParaRPr sz="1142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47274" y="3204398"/>
          <a:ext cx="1392169" cy="22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22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solidFill>
                            <a:srgbClr val="0032C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898868" y="3212740"/>
            <a:ext cx="1595190" cy="585158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11" dirty="0">
                <a:solidFill>
                  <a:srgbClr val="C00000"/>
                </a:solidFill>
                <a:latin typeface="Calibri"/>
                <a:cs typeface="Calibri"/>
              </a:rPr>
              <a:t>32H</a:t>
            </a:r>
            <a:endParaRPr sz="1142">
              <a:latin typeface="Calibri"/>
              <a:cs typeface="Calibri"/>
            </a:endParaRPr>
          </a:p>
          <a:p>
            <a:pPr>
              <a:spcBef>
                <a:spcPts val="28"/>
              </a:spcBef>
            </a:pPr>
            <a:endParaRPr sz="1428">
              <a:latin typeface="Times New Roman"/>
              <a:cs typeface="Times New Roman"/>
            </a:endParaRPr>
          </a:p>
          <a:p>
            <a:pPr marL="99341"/>
            <a:r>
              <a:rPr sz="1142" b="1" spc="-5" dirty="0">
                <a:latin typeface="Arial"/>
                <a:cs typeface="Arial"/>
              </a:rPr>
              <a:t>One memory</a:t>
            </a:r>
            <a:r>
              <a:rPr sz="1142" b="1" spc="-69" dirty="0">
                <a:latin typeface="Arial"/>
                <a:cs typeface="Arial"/>
              </a:rPr>
              <a:t> </a:t>
            </a:r>
            <a:r>
              <a:rPr sz="1142" b="1" spc="-5" dirty="0">
                <a:latin typeface="Arial"/>
                <a:cs typeface="Arial"/>
              </a:rPr>
              <a:t>location</a:t>
            </a:r>
            <a:endParaRPr sz="114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7942" y="2713301"/>
            <a:ext cx="896932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5" dirty="0">
                <a:solidFill>
                  <a:srgbClr val="0032CC"/>
                </a:solidFill>
                <a:latin typeface="Arial"/>
                <a:cs typeface="Arial"/>
              </a:rPr>
              <a:t>8-bit</a:t>
            </a:r>
            <a:r>
              <a:rPr sz="1142" b="1" spc="-7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142" b="1" spc="-5" dirty="0">
                <a:solidFill>
                  <a:srgbClr val="0032CC"/>
                </a:solidFill>
                <a:latin typeface="Arial"/>
                <a:cs typeface="Arial"/>
              </a:rPr>
              <a:t>content</a:t>
            </a:r>
            <a:endParaRPr sz="114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09891" y="2934883"/>
            <a:ext cx="74829" cy="231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2" name="object 12"/>
          <p:cNvSpPr/>
          <p:nvPr/>
        </p:nvSpPr>
        <p:spPr>
          <a:xfrm>
            <a:off x="7919212" y="2934883"/>
            <a:ext cx="76569" cy="231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13"/>
          <p:cNvSpPr txBox="1"/>
          <p:nvPr/>
        </p:nvSpPr>
        <p:spPr>
          <a:xfrm>
            <a:off x="3810000" y="1075765"/>
            <a:ext cx="3339748" cy="1305158"/>
          </a:xfrm>
          <a:prstGeom prst="rect">
            <a:avLst/>
          </a:prstGeom>
        </p:spPr>
        <p:txBody>
          <a:bodyPr vert="horz" wrap="square" lIns="0" tIns="197224" rIns="0" bIns="0" rtlCol="0">
            <a:spAutoFit/>
          </a:bodyPr>
          <a:lstStyle/>
          <a:p>
            <a:pPr marL="1640936">
              <a:spcBef>
                <a:spcPts val="1553"/>
              </a:spcBef>
            </a:pPr>
            <a:r>
              <a:rPr sz="2055" b="1" spc="-5" dirty="0">
                <a:solidFill>
                  <a:srgbClr val="0032CC"/>
                </a:solidFill>
                <a:latin typeface="Arial"/>
                <a:cs typeface="Arial"/>
              </a:rPr>
              <a:t>Internal</a:t>
            </a:r>
            <a:r>
              <a:rPr sz="2055" b="1" spc="-4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55" b="1" spc="-28" dirty="0">
                <a:solidFill>
                  <a:srgbClr val="0032CC"/>
                </a:solidFill>
                <a:latin typeface="Arial"/>
                <a:cs typeface="Arial"/>
              </a:rPr>
              <a:t>RAM</a:t>
            </a:r>
            <a:endParaRPr sz="2055">
              <a:latin typeface="Arial"/>
              <a:cs typeface="Arial"/>
            </a:endParaRPr>
          </a:p>
          <a:p>
            <a:pPr marL="211008" indent="-197231">
              <a:spcBef>
                <a:spcPts val="959"/>
              </a:spcBef>
              <a:buFont typeface="Arial"/>
              <a:buChar char="•"/>
              <a:tabLst>
                <a:tab pos="211734" algn="l"/>
              </a:tabLst>
            </a:pPr>
            <a:r>
              <a:rPr sz="1370" b="1" spc="-5" dirty="0">
                <a:latin typeface="Arial"/>
                <a:cs typeface="Arial"/>
              </a:rPr>
              <a:t>256 locations </a:t>
            </a:r>
            <a:r>
              <a:rPr sz="1370" dirty="0">
                <a:latin typeface="Arial"/>
                <a:cs typeface="Arial"/>
              </a:rPr>
              <a:t>from </a:t>
            </a:r>
            <a:r>
              <a:rPr sz="1370" spc="-5" dirty="0">
                <a:latin typeface="Arial"/>
                <a:cs typeface="Arial"/>
              </a:rPr>
              <a:t>address </a:t>
            </a:r>
            <a:r>
              <a:rPr sz="1370" b="1" spc="-5" dirty="0">
                <a:latin typeface="Arial"/>
                <a:cs typeface="Arial"/>
              </a:rPr>
              <a:t>00H </a:t>
            </a:r>
            <a:r>
              <a:rPr sz="1370" dirty="0">
                <a:latin typeface="Arial"/>
                <a:cs typeface="Arial"/>
              </a:rPr>
              <a:t>to</a:t>
            </a:r>
            <a:r>
              <a:rPr sz="1370" spc="-69" dirty="0">
                <a:latin typeface="Arial"/>
                <a:cs typeface="Arial"/>
              </a:rPr>
              <a:t> </a:t>
            </a:r>
            <a:r>
              <a:rPr sz="1370" b="1" spc="-5" dirty="0">
                <a:latin typeface="Arial"/>
                <a:cs typeface="Arial"/>
              </a:rPr>
              <a:t>FFH</a:t>
            </a:r>
            <a:endParaRPr sz="1370">
              <a:latin typeface="Arial"/>
              <a:cs typeface="Arial"/>
            </a:endParaRPr>
          </a:p>
          <a:p>
            <a:pPr marL="211008" indent="-197231">
              <a:spcBef>
                <a:spcPts val="326"/>
              </a:spcBef>
              <a:buChar char="•"/>
              <a:tabLst>
                <a:tab pos="211734" algn="l"/>
              </a:tabLst>
            </a:pPr>
            <a:r>
              <a:rPr sz="1370" dirty="0">
                <a:latin typeface="Arial"/>
                <a:cs typeface="Arial"/>
              </a:rPr>
              <a:t>The content of </a:t>
            </a:r>
            <a:r>
              <a:rPr sz="1370" spc="-5" dirty="0">
                <a:latin typeface="Arial"/>
                <a:cs typeface="Arial"/>
              </a:rPr>
              <a:t>one location is 8</a:t>
            </a:r>
            <a:r>
              <a:rPr sz="1370" spc="-74" dirty="0">
                <a:latin typeface="Arial"/>
                <a:cs typeface="Arial"/>
              </a:rPr>
              <a:t> </a:t>
            </a:r>
            <a:r>
              <a:rPr sz="1370" spc="-5" dirty="0">
                <a:latin typeface="Arial"/>
                <a:cs typeface="Arial"/>
              </a:rPr>
              <a:t>bit.</a:t>
            </a:r>
            <a:endParaRPr sz="1370">
              <a:latin typeface="Arial"/>
              <a:cs typeface="Arial"/>
            </a:endParaRPr>
          </a:p>
          <a:p>
            <a:pPr marL="144297">
              <a:spcBef>
                <a:spcPts val="160"/>
              </a:spcBef>
            </a:pPr>
            <a:r>
              <a:rPr sz="1142" b="1" spc="-17" dirty="0">
                <a:solidFill>
                  <a:srgbClr val="C00000"/>
                </a:solidFill>
                <a:latin typeface="Arial"/>
                <a:cs typeface="Arial"/>
              </a:rPr>
              <a:t>Address</a:t>
            </a:r>
            <a:endParaRPr sz="114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8742" y="1172053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>
            <a:extLst>
              <a:ext uri="{FF2B5EF4-FFF2-40B4-BE49-F238E27FC236}">
                <a16:creationId xmlns:a16="http://schemas.microsoft.com/office/drawing/2014/main" id="{0EE80D1F-A714-4C5B-AAAE-9FC9CAC8832F}"/>
              </a:ext>
            </a:extLst>
          </p:cNvPr>
          <p:cNvSpPr/>
          <p:nvPr/>
        </p:nvSpPr>
        <p:spPr>
          <a:xfrm>
            <a:off x="4398408" y="1479177"/>
            <a:ext cx="3395185" cy="357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41C6A232-3688-4276-9222-EC49F8C91B67}"/>
              </a:ext>
            </a:extLst>
          </p:cNvPr>
          <p:cNvSpPr txBox="1"/>
          <p:nvPr/>
        </p:nvSpPr>
        <p:spPr>
          <a:xfrm>
            <a:off x="3577956" y="4099916"/>
            <a:ext cx="742489" cy="64712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indent="-1451" algn="ctr">
              <a:spcBef>
                <a:spcPts val="114"/>
              </a:spcBef>
            </a:pP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banks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00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-1F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E442B201-C23F-480D-B926-07D3D3910287}"/>
              </a:ext>
            </a:extLst>
          </p:cNvPr>
          <p:cNvSpPr/>
          <p:nvPr/>
        </p:nvSpPr>
        <p:spPr>
          <a:xfrm>
            <a:off x="7284599" y="4220568"/>
            <a:ext cx="43505" cy="129065"/>
          </a:xfrm>
          <a:custGeom>
            <a:avLst/>
            <a:gdLst/>
            <a:ahLst/>
            <a:cxnLst/>
            <a:rect l="l" t="t" r="r" b="b"/>
            <a:pathLst>
              <a:path w="38100" h="113029">
                <a:moveTo>
                  <a:pt x="22860" y="57912"/>
                </a:moveTo>
                <a:lnTo>
                  <a:pt x="15240" y="57912"/>
                </a:lnTo>
                <a:lnTo>
                  <a:pt x="15240" y="108204"/>
                </a:lnTo>
                <a:lnTo>
                  <a:pt x="0" y="108204"/>
                </a:lnTo>
                <a:lnTo>
                  <a:pt x="0" y="112776"/>
                </a:lnTo>
                <a:lnTo>
                  <a:pt x="12192" y="112776"/>
                </a:lnTo>
                <a:lnTo>
                  <a:pt x="15240" y="111252"/>
                </a:lnTo>
                <a:lnTo>
                  <a:pt x="16764" y="111252"/>
                </a:lnTo>
                <a:lnTo>
                  <a:pt x="18288" y="109728"/>
                </a:lnTo>
                <a:lnTo>
                  <a:pt x="19812" y="109728"/>
                </a:lnTo>
                <a:lnTo>
                  <a:pt x="19812" y="59436"/>
                </a:lnTo>
                <a:lnTo>
                  <a:pt x="27432" y="59436"/>
                </a:lnTo>
                <a:lnTo>
                  <a:pt x="22860" y="57912"/>
                </a:lnTo>
                <a:close/>
              </a:path>
              <a:path w="38100" h="113029">
                <a:moveTo>
                  <a:pt x="15240" y="106680"/>
                </a:moveTo>
                <a:lnTo>
                  <a:pt x="13716" y="106680"/>
                </a:lnTo>
                <a:lnTo>
                  <a:pt x="12192" y="108204"/>
                </a:lnTo>
                <a:lnTo>
                  <a:pt x="15240" y="108204"/>
                </a:lnTo>
                <a:lnTo>
                  <a:pt x="15240" y="106680"/>
                </a:lnTo>
                <a:close/>
              </a:path>
              <a:path w="38100" h="113029">
                <a:moveTo>
                  <a:pt x="22860" y="59436"/>
                </a:moveTo>
                <a:lnTo>
                  <a:pt x="19812" y="59436"/>
                </a:lnTo>
                <a:lnTo>
                  <a:pt x="19812" y="60960"/>
                </a:lnTo>
                <a:lnTo>
                  <a:pt x="21336" y="60960"/>
                </a:lnTo>
                <a:lnTo>
                  <a:pt x="22860" y="59436"/>
                </a:lnTo>
                <a:close/>
              </a:path>
              <a:path w="38100" h="113029">
                <a:moveTo>
                  <a:pt x="35052" y="54864"/>
                </a:moveTo>
                <a:lnTo>
                  <a:pt x="22860" y="54864"/>
                </a:lnTo>
                <a:lnTo>
                  <a:pt x="1981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22860" y="57912"/>
                </a:lnTo>
                <a:lnTo>
                  <a:pt x="27432" y="59436"/>
                </a:lnTo>
                <a:lnTo>
                  <a:pt x="35052" y="59436"/>
                </a:lnTo>
                <a:lnTo>
                  <a:pt x="35052" y="54864"/>
                </a:lnTo>
                <a:close/>
              </a:path>
              <a:path w="38100" h="113029">
                <a:moveTo>
                  <a:pt x="38100" y="54864"/>
                </a:moveTo>
                <a:lnTo>
                  <a:pt x="35052" y="54864"/>
                </a:lnTo>
                <a:lnTo>
                  <a:pt x="35052" y="59436"/>
                </a:lnTo>
                <a:lnTo>
                  <a:pt x="36576" y="59436"/>
                </a:lnTo>
                <a:lnTo>
                  <a:pt x="38100" y="57912"/>
                </a:lnTo>
                <a:lnTo>
                  <a:pt x="38100" y="54864"/>
                </a:lnTo>
                <a:close/>
              </a:path>
              <a:path w="38100" h="113029">
                <a:moveTo>
                  <a:pt x="15240" y="6096"/>
                </a:moveTo>
                <a:lnTo>
                  <a:pt x="15240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6388"/>
                </a:lnTo>
                <a:lnTo>
                  <a:pt x="22860" y="54864"/>
                </a:lnTo>
                <a:lnTo>
                  <a:pt x="28956" y="54864"/>
                </a:lnTo>
                <a:lnTo>
                  <a:pt x="22860" y="53340"/>
                </a:lnTo>
                <a:lnTo>
                  <a:pt x="19812" y="53340"/>
                </a:lnTo>
                <a:lnTo>
                  <a:pt x="19812" y="7620"/>
                </a:lnTo>
                <a:lnTo>
                  <a:pt x="16764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15240" y="6096"/>
                </a:moveTo>
                <a:lnTo>
                  <a:pt x="13716" y="6096"/>
                </a:lnTo>
                <a:lnTo>
                  <a:pt x="15240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6096" y="0"/>
                </a:moveTo>
                <a:lnTo>
                  <a:pt x="0" y="0"/>
                </a:lnTo>
                <a:lnTo>
                  <a:pt x="0" y="4572"/>
                </a:lnTo>
                <a:lnTo>
                  <a:pt x="6096" y="6096"/>
                </a:lnTo>
                <a:lnTo>
                  <a:pt x="15240" y="6096"/>
                </a:lnTo>
                <a:lnTo>
                  <a:pt x="16764" y="7620"/>
                </a:lnTo>
                <a:lnTo>
                  <a:pt x="19812" y="7620"/>
                </a:lnTo>
                <a:lnTo>
                  <a:pt x="19812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485F1C97-59ED-4721-BE86-0368F061D2B7}"/>
              </a:ext>
            </a:extLst>
          </p:cNvPr>
          <p:cNvSpPr/>
          <p:nvPr/>
        </p:nvSpPr>
        <p:spPr>
          <a:xfrm>
            <a:off x="3478766" y="1699007"/>
            <a:ext cx="1016570" cy="912159"/>
          </a:xfrm>
          <a:custGeom>
            <a:avLst/>
            <a:gdLst/>
            <a:ahLst/>
            <a:cxnLst/>
            <a:rect l="l" t="t" r="r" b="b"/>
            <a:pathLst>
              <a:path w="890269" h="798829">
                <a:moveTo>
                  <a:pt x="890016" y="0"/>
                </a:moveTo>
                <a:lnTo>
                  <a:pt x="0" y="0"/>
                </a:lnTo>
                <a:lnTo>
                  <a:pt x="0" y="798576"/>
                </a:lnTo>
                <a:lnTo>
                  <a:pt x="890016" y="798576"/>
                </a:lnTo>
                <a:lnTo>
                  <a:pt x="890016" y="790956"/>
                </a:lnTo>
                <a:lnTo>
                  <a:pt x="13716" y="790956"/>
                </a:lnTo>
                <a:lnTo>
                  <a:pt x="6096" y="784860"/>
                </a:lnTo>
                <a:lnTo>
                  <a:pt x="13716" y="784860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890016" y="6096"/>
                </a:lnTo>
                <a:lnTo>
                  <a:pt x="890016" y="0"/>
                </a:lnTo>
                <a:close/>
              </a:path>
              <a:path w="890269" h="798829">
                <a:moveTo>
                  <a:pt x="13716" y="784860"/>
                </a:moveTo>
                <a:lnTo>
                  <a:pt x="6096" y="784860"/>
                </a:lnTo>
                <a:lnTo>
                  <a:pt x="13716" y="790956"/>
                </a:lnTo>
                <a:lnTo>
                  <a:pt x="13716" y="784860"/>
                </a:lnTo>
                <a:close/>
              </a:path>
              <a:path w="890269" h="798829">
                <a:moveTo>
                  <a:pt x="876300" y="784860"/>
                </a:moveTo>
                <a:lnTo>
                  <a:pt x="13716" y="784860"/>
                </a:lnTo>
                <a:lnTo>
                  <a:pt x="13716" y="790956"/>
                </a:lnTo>
                <a:lnTo>
                  <a:pt x="876300" y="790956"/>
                </a:lnTo>
                <a:lnTo>
                  <a:pt x="876300" y="784860"/>
                </a:lnTo>
                <a:close/>
              </a:path>
              <a:path w="890269" h="798829">
                <a:moveTo>
                  <a:pt x="876300" y="6096"/>
                </a:moveTo>
                <a:lnTo>
                  <a:pt x="876300" y="790956"/>
                </a:lnTo>
                <a:lnTo>
                  <a:pt x="882396" y="784860"/>
                </a:lnTo>
                <a:lnTo>
                  <a:pt x="890016" y="784860"/>
                </a:lnTo>
                <a:lnTo>
                  <a:pt x="890016" y="13716"/>
                </a:lnTo>
                <a:lnTo>
                  <a:pt x="882396" y="13716"/>
                </a:lnTo>
                <a:lnTo>
                  <a:pt x="876300" y="6096"/>
                </a:lnTo>
                <a:close/>
              </a:path>
              <a:path w="890269" h="798829">
                <a:moveTo>
                  <a:pt x="890016" y="784860"/>
                </a:moveTo>
                <a:lnTo>
                  <a:pt x="882396" y="784860"/>
                </a:lnTo>
                <a:lnTo>
                  <a:pt x="876300" y="790956"/>
                </a:lnTo>
                <a:lnTo>
                  <a:pt x="890016" y="790956"/>
                </a:lnTo>
                <a:lnTo>
                  <a:pt x="890016" y="784860"/>
                </a:lnTo>
                <a:close/>
              </a:path>
              <a:path w="890269" h="798829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890269" h="798829">
                <a:moveTo>
                  <a:pt x="8763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876300" y="13716"/>
                </a:lnTo>
                <a:lnTo>
                  <a:pt x="876300" y="6096"/>
                </a:lnTo>
                <a:close/>
              </a:path>
              <a:path w="890269" h="798829">
                <a:moveTo>
                  <a:pt x="890016" y="6096"/>
                </a:moveTo>
                <a:lnTo>
                  <a:pt x="876300" y="6096"/>
                </a:lnTo>
                <a:lnTo>
                  <a:pt x="882396" y="13716"/>
                </a:lnTo>
                <a:lnTo>
                  <a:pt x="890016" y="13716"/>
                </a:lnTo>
                <a:lnTo>
                  <a:pt x="8900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D069A16C-7CDB-4F4A-9077-5CDC805213E3}"/>
              </a:ext>
            </a:extLst>
          </p:cNvPr>
          <p:cNvSpPr txBox="1"/>
          <p:nvPr/>
        </p:nvSpPr>
        <p:spPr>
          <a:xfrm>
            <a:off x="3506608" y="1707130"/>
            <a:ext cx="886055" cy="19648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14568" marR="33354" indent="-145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General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purpose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30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-7F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1713">
              <a:latin typeface="Times New Roman"/>
              <a:cs typeface="Times New Roman"/>
            </a:endParaRPr>
          </a:p>
          <a:p>
            <a:pPr marR="5801" algn="ctr"/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Bit- 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dd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ss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370" b="1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</a:t>
            </a:r>
            <a:endParaRPr sz="1370">
              <a:latin typeface="Calibri"/>
              <a:cs typeface="Calibri"/>
            </a:endParaRPr>
          </a:p>
          <a:p>
            <a:pPr marR="5801" algn="ctr"/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(20H-2FH)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FF82E405-21A0-4B84-9550-7F7019BD81EE}"/>
              </a:ext>
            </a:extLst>
          </p:cNvPr>
          <p:cNvSpPr txBox="1"/>
          <p:nvPr/>
        </p:nvSpPr>
        <p:spPr>
          <a:xfrm>
            <a:off x="7824060" y="2490224"/>
            <a:ext cx="733788" cy="106877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Special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function  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registers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(SFRs)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80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-FF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636FC82E-D872-4E04-9C7E-A23F91AE4172}"/>
              </a:ext>
            </a:extLst>
          </p:cNvPr>
          <p:cNvSpPr txBox="1"/>
          <p:nvPr/>
        </p:nvSpPr>
        <p:spPr>
          <a:xfrm>
            <a:off x="8219089" y="506225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A532132B-D3BB-4380-A396-5502E7636C92}"/>
              </a:ext>
            </a:extLst>
          </p:cNvPr>
          <p:cNvSpPr/>
          <p:nvPr/>
        </p:nvSpPr>
        <p:spPr>
          <a:xfrm>
            <a:off x="3405676" y="1408393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344457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002" y="3554948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/>
          <p:nvPr/>
        </p:nvSpPr>
        <p:spPr>
          <a:xfrm>
            <a:off x="5705106" y="3554948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/>
          <p:nvPr/>
        </p:nvSpPr>
        <p:spPr>
          <a:xfrm>
            <a:off x="4829781" y="3560168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" name="object 7"/>
          <p:cNvSpPr/>
          <p:nvPr/>
        </p:nvSpPr>
        <p:spPr>
          <a:xfrm>
            <a:off x="4829781" y="3786395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8"/>
          <p:cNvSpPr/>
          <p:nvPr/>
        </p:nvSpPr>
        <p:spPr>
          <a:xfrm>
            <a:off x="6183664" y="3554948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9"/>
          <p:cNvSpPr/>
          <p:nvPr/>
        </p:nvSpPr>
        <p:spPr>
          <a:xfrm>
            <a:off x="7053767" y="3554948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10"/>
          <p:cNvSpPr/>
          <p:nvPr/>
        </p:nvSpPr>
        <p:spPr>
          <a:xfrm>
            <a:off x="6178442" y="3560168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1" name="object 11"/>
          <p:cNvSpPr/>
          <p:nvPr/>
        </p:nvSpPr>
        <p:spPr>
          <a:xfrm>
            <a:off x="6178442" y="3786395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2" name="object 12"/>
          <p:cNvSpPr txBox="1"/>
          <p:nvPr/>
        </p:nvSpPr>
        <p:spPr>
          <a:xfrm>
            <a:off x="3625558" y="1512239"/>
            <a:ext cx="4139519" cy="3180678"/>
          </a:xfrm>
          <a:prstGeom prst="rect">
            <a:avLst/>
          </a:prstGeom>
        </p:spPr>
        <p:txBody>
          <a:bodyPr vert="horz" wrap="square" lIns="0" tIns="116014" rIns="0" bIns="0" rtlCol="0">
            <a:spAutoFit/>
          </a:bodyPr>
          <a:lstStyle/>
          <a:p>
            <a:pPr marL="384311">
              <a:spcBef>
                <a:spcPts val="913"/>
              </a:spcBef>
            </a:pP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General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Purpose</a:t>
            </a:r>
            <a:r>
              <a:rPr sz="2055" b="1" spc="-34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RAM</a:t>
            </a:r>
            <a:endParaRPr sz="2055">
              <a:latin typeface="Calibri"/>
              <a:cs typeface="Calibri"/>
            </a:endParaRPr>
          </a:p>
          <a:p>
            <a:pPr marL="196506" indent="-197231">
              <a:spcBef>
                <a:spcPts val="536"/>
              </a:spcBef>
              <a:buFont typeface="Arial"/>
              <a:buChar char="•"/>
              <a:tabLst>
                <a:tab pos="197231" algn="l"/>
              </a:tabLst>
            </a:pPr>
            <a:r>
              <a:rPr sz="1370" b="1" spc="-5" dirty="0">
                <a:latin typeface="Calibri"/>
                <a:cs typeface="Calibri"/>
              </a:rPr>
              <a:t>Address from </a:t>
            </a:r>
            <a:r>
              <a:rPr sz="1370" b="1" dirty="0">
                <a:latin typeface="Calibri"/>
                <a:cs typeface="Calibri"/>
              </a:rPr>
              <a:t>30H </a:t>
            </a:r>
            <a:r>
              <a:rPr sz="1370" b="1" spc="-5" dirty="0">
                <a:latin typeface="Calibri"/>
                <a:cs typeface="Calibri"/>
              </a:rPr>
              <a:t>to</a:t>
            </a:r>
            <a:r>
              <a:rPr sz="1370" b="1" spc="-69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7FH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65"/>
              </a:spcBef>
              <a:buChar char="•"/>
              <a:tabLst>
                <a:tab pos="197231" algn="l"/>
              </a:tabLst>
            </a:pPr>
            <a:r>
              <a:rPr sz="1370" dirty="0">
                <a:latin typeface="Arial"/>
                <a:cs typeface="Arial"/>
              </a:rPr>
              <a:t>The content of </a:t>
            </a:r>
            <a:r>
              <a:rPr sz="1370" spc="-5" dirty="0">
                <a:latin typeface="Arial"/>
                <a:cs typeface="Arial"/>
              </a:rPr>
              <a:t>one location is 8</a:t>
            </a:r>
            <a:r>
              <a:rPr sz="1370" spc="-69" dirty="0">
                <a:latin typeface="Arial"/>
                <a:cs typeface="Arial"/>
              </a:rPr>
              <a:t> </a:t>
            </a:r>
            <a:r>
              <a:rPr sz="1370" spc="-5" dirty="0">
                <a:latin typeface="Arial"/>
                <a:cs typeface="Arial"/>
              </a:rPr>
              <a:t>bit.</a:t>
            </a:r>
            <a:endParaRPr sz="1370">
              <a:latin typeface="Arial"/>
              <a:cs typeface="Arial"/>
            </a:endParaRPr>
          </a:p>
          <a:p>
            <a:pPr>
              <a:spcBef>
                <a:spcPts val="290"/>
              </a:spcBef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b="1" dirty="0">
                <a:latin typeface="Calibri"/>
                <a:cs typeface="Calibri"/>
              </a:rPr>
              <a:t> A,30H</a:t>
            </a:r>
            <a:endParaRPr sz="1370">
              <a:latin typeface="Calibri"/>
              <a:cs typeface="Calibri"/>
            </a:endParaRPr>
          </a:p>
          <a:p>
            <a:pPr marL="196506" marR="5801" indent="-197231">
              <a:spcBef>
                <a:spcPts val="326"/>
              </a:spcBef>
            </a:pPr>
            <a:r>
              <a:rPr sz="1370" dirty="0">
                <a:latin typeface="Calibri"/>
                <a:cs typeface="Calibri"/>
              </a:rPr>
              <a:t>This instruction </a:t>
            </a:r>
            <a:r>
              <a:rPr sz="1370" spc="-5" dirty="0">
                <a:latin typeface="Calibri"/>
                <a:cs typeface="Calibri"/>
              </a:rPr>
              <a:t>moves (reads) </a:t>
            </a:r>
            <a:r>
              <a:rPr sz="1370" dirty="0">
                <a:latin typeface="Calibri"/>
                <a:cs typeface="Calibri"/>
              </a:rPr>
              <a:t>the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location</a:t>
            </a:r>
            <a:r>
              <a:rPr sz="1370" b="1" spc="-1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30H  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(NOT data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30H) </a:t>
            </a:r>
            <a:r>
              <a:rPr sz="1370" b="1" spc="-5" dirty="0">
                <a:latin typeface="Calibri"/>
                <a:cs typeface="Calibri"/>
              </a:rPr>
              <a:t>to </a:t>
            </a:r>
            <a:r>
              <a:rPr sz="1370" b="1" spc="-11" dirty="0">
                <a:latin typeface="Calibri"/>
                <a:cs typeface="Calibri"/>
              </a:rPr>
              <a:t>register</a:t>
            </a:r>
            <a:r>
              <a:rPr sz="1370" b="1" spc="-23" dirty="0">
                <a:latin typeface="Calibri"/>
                <a:cs typeface="Calibri"/>
              </a:rPr>
              <a:t> </a:t>
            </a:r>
            <a:r>
              <a:rPr sz="1370" b="1" spc="5" dirty="0">
                <a:latin typeface="Calibri"/>
                <a:cs typeface="Calibri"/>
              </a:rPr>
              <a:t>A.</a:t>
            </a:r>
            <a:endParaRPr sz="137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7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1313">
              <a:latin typeface="Times New Roman"/>
              <a:cs typeface="Times New Roman"/>
            </a:endParaRPr>
          </a:p>
          <a:p>
            <a:pPr marL="999934">
              <a:tabLst>
                <a:tab pos="2261634" algn="l"/>
              </a:tabLst>
            </a:pPr>
            <a:r>
              <a:rPr sz="1142" b="1" spc="-5" dirty="0">
                <a:latin typeface="Calibri"/>
                <a:cs typeface="Calibri"/>
              </a:rPr>
              <a:t>A</a:t>
            </a:r>
            <a:r>
              <a:rPr sz="1142" spc="-5" dirty="0">
                <a:latin typeface="Times New Roman"/>
                <a:cs typeface="Times New Roman"/>
              </a:rPr>
              <a:t>	</a:t>
            </a:r>
            <a:r>
              <a:rPr sz="1142" b="1" spc="-11" dirty="0">
                <a:latin typeface="Calibri"/>
                <a:cs typeface="Calibri"/>
              </a:rPr>
              <a:t>30H</a:t>
            </a:r>
            <a:endParaRPr sz="1142"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148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b="1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31H,R4</a:t>
            </a:r>
            <a:endParaRPr sz="1370">
              <a:latin typeface="Calibri"/>
              <a:cs typeface="Calibri"/>
            </a:endParaRPr>
          </a:p>
          <a:p>
            <a:pPr marL="196506" marR="93540" indent="-197231">
              <a:spcBef>
                <a:spcPts val="331"/>
              </a:spcBef>
            </a:pPr>
            <a:r>
              <a:rPr sz="1370" dirty="0">
                <a:latin typeface="Calibri"/>
                <a:cs typeface="Calibri"/>
              </a:rPr>
              <a:t>This instruction </a:t>
            </a:r>
            <a:r>
              <a:rPr sz="1370" spc="-5" dirty="0">
                <a:latin typeface="Calibri"/>
                <a:cs typeface="Calibri"/>
              </a:rPr>
              <a:t>moves (writes) </a:t>
            </a:r>
            <a:r>
              <a:rPr sz="1370" dirty="0">
                <a:latin typeface="Calibri"/>
                <a:cs typeface="Calibri"/>
              </a:rPr>
              <a:t>the </a:t>
            </a:r>
            <a:r>
              <a:rPr sz="1370" b="1" spc="-5" dirty="0">
                <a:latin typeface="Calibri"/>
                <a:cs typeface="Calibri"/>
              </a:rPr>
              <a:t>content </a:t>
            </a:r>
            <a:r>
              <a:rPr sz="1370" b="1" dirty="0">
                <a:latin typeface="Calibri"/>
                <a:cs typeface="Calibri"/>
              </a:rPr>
              <a:t>of </a:t>
            </a:r>
            <a:r>
              <a:rPr sz="1370" b="1" spc="-11" dirty="0">
                <a:latin typeface="Calibri"/>
                <a:cs typeface="Calibri"/>
              </a:rPr>
              <a:t>register</a:t>
            </a:r>
            <a:r>
              <a:rPr sz="1370" b="1" spc="-160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R4  to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location</a:t>
            </a:r>
            <a:r>
              <a:rPr sz="1370" b="1" spc="-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31H</a:t>
            </a:r>
            <a:r>
              <a:rPr sz="1370" b="1" spc="-5" dirty="0">
                <a:latin typeface="Calibri"/>
                <a:cs typeface="Calibri"/>
              </a:rPr>
              <a:t>.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7432" y="3431391"/>
            <a:ext cx="689557" cy="216076"/>
          </a:xfrm>
          <a:custGeom>
            <a:avLst/>
            <a:gdLst/>
            <a:ahLst/>
            <a:cxnLst/>
            <a:rect l="l" t="t" r="r" b="b"/>
            <a:pathLst>
              <a:path w="603885" h="189230">
                <a:moveTo>
                  <a:pt x="96012" y="141732"/>
                </a:moveTo>
                <a:lnTo>
                  <a:pt x="0" y="141732"/>
                </a:lnTo>
                <a:lnTo>
                  <a:pt x="30480" y="188976"/>
                </a:lnTo>
                <a:lnTo>
                  <a:pt x="96012" y="141732"/>
                </a:lnTo>
                <a:close/>
              </a:path>
              <a:path w="603885" h="189230">
                <a:moveTo>
                  <a:pt x="603504" y="0"/>
                </a:moveTo>
                <a:lnTo>
                  <a:pt x="536724" y="169"/>
                </a:lnTo>
                <a:lnTo>
                  <a:pt x="471600" y="2878"/>
                </a:lnTo>
                <a:lnTo>
                  <a:pt x="408646" y="8001"/>
                </a:lnTo>
                <a:lnTo>
                  <a:pt x="348375" y="15409"/>
                </a:lnTo>
                <a:lnTo>
                  <a:pt x="291300" y="24976"/>
                </a:lnTo>
                <a:lnTo>
                  <a:pt x="237934" y="36576"/>
                </a:lnTo>
                <a:lnTo>
                  <a:pt x="188791" y="50080"/>
                </a:lnTo>
                <a:lnTo>
                  <a:pt x="144384" y="65362"/>
                </a:lnTo>
                <a:lnTo>
                  <a:pt x="105227" y="82296"/>
                </a:lnTo>
                <a:lnTo>
                  <a:pt x="71832" y="100753"/>
                </a:lnTo>
                <a:lnTo>
                  <a:pt x="24384" y="141732"/>
                </a:lnTo>
                <a:lnTo>
                  <a:pt x="71628" y="141732"/>
                </a:lnTo>
                <a:lnTo>
                  <a:pt x="92775" y="120294"/>
                </a:lnTo>
                <a:lnTo>
                  <a:pt x="120950" y="100134"/>
                </a:lnTo>
                <a:lnTo>
                  <a:pt x="155624" y="81396"/>
                </a:lnTo>
                <a:lnTo>
                  <a:pt x="196268" y="64224"/>
                </a:lnTo>
                <a:lnTo>
                  <a:pt x="242353" y="48763"/>
                </a:lnTo>
                <a:lnTo>
                  <a:pt x="293351" y="35157"/>
                </a:lnTo>
                <a:lnTo>
                  <a:pt x="348731" y="23550"/>
                </a:lnTo>
                <a:lnTo>
                  <a:pt x="407965" y="14086"/>
                </a:lnTo>
                <a:lnTo>
                  <a:pt x="470525" y="6911"/>
                </a:lnTo>
                <a:lnTo>
                  <a:pt x="535881" y="2167"/>
                </a:lnTo>
                <a:lnTo>
                  <a:pt x="60350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/>
          <p:nvPr/>
        </p:nvSpPr>
        <p:spPr>
          <a:xfrm>
            <a:off x="5910452" y="3429651"/>
            <a:ext cx="708409" cy="217526"/>
          </a:xfrm>
          <a:custGeom>
            <a:avLst/>
            <a:gdLst/>
            <a:ahLst/>
            <a:cxnLst/>
            <a:rect l="l" t="t" r="r" b="b"/>
            <a:pathLst>
              <a:path w="620395" h="190500">
                <a:moveTo>
                  <a:pt x="47244" y="0"/>
                </a:moveTo>
                <a:lnTo>
                  <a:pt x="0" y="0"/>
                </a:lnTo>
                <a:lnTo>
                  <a:pt x="66922" y="1282"/>
                </a:lnTo>
                <a:lnTo>
                  <a:pt x="131552" y="5034"/>
                </a:lnTo>
                <a:lnTo>
                  <a:pt x="193463" y="11111"/>
                </a:lnTo>
                <a:lnTo>
                  <a:pt x="252228" y="19372"/>
                </a:lnTo>
                <a:lnTo>
                  <a:pt x="307421" y="29671"/>
                </a:lnTo>
                <a:lnTo>
                  <a:pt x="358615" y="41867"/>
                </a:lnTo>
                <a:lnTo>
                  <a:pt x="405384" y="55816"/>
                </a:lnTo>
                <a:lnTo>
                  <a:pt x="447300" y="71374"/>
                </a:lnTo>
                <a:lnTo>
                  <a:pt x="483938" y="88399"/>
                </a:lnTo>
                <a:lnTo>
                  <a:pt x="539673" y="126273"/>
                </a:lnTo>
                <a:lnTo>
                  <a:pt x="569176" y="168293"/>
                </a:lnTo>
                <a:lnTo>
                  <a:pt x="573024" y="190500"/>
                </a:lnTo>
                <a:lnTo>
                  <a:pt x="620268" y="190500"/>
                </a:lnTo>
                <a:lnTo>
                  <a:pt x="605161" y="146837"/>
                </a:lnTo>
                <a:lnTo>
                  <a:pt x="562116" y="106746"/>
                </a:lnTo>
                <a:lnTo>
                  <a:pt x="494544" y="71374"/>
                </a:lnTo>
                <a:lnTo>
                  <a:pt x="452628" y="55816"/>
                </a:lnTo>
                <a:lnTo>
                  <a:pt x="405859" y="41867"/>
                </a:lnTo>
                <a:lnTo>
                  <a:pt x="354665" y="29671"/>
                </a:lnTo>
                <a:lnTo>
                  <a:pt x="299472" y="19372"/>
                </a:lnTo>
                <a:lnTo>
                  <a:pt x="240707" y="11111"/>
                </a:lnTo>
                <a:lnTo>
                  <a:pt x="178796" y="5034"/>
                </a:lnTo>
                <a:lnTo>
                  <a:pt x="114166" y="1282"/>
                </a:lnTo>
                <a:lnTo>
                  <a:pt x="47244" y="0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5" name="object 15"/>
          <p:cNvSpPr/>
          <p:nvPr/>
        </p:nvSpPr>
        <p:spPr>
          <a:xfrm>
            <a:off x="5240471" y="3422690"/>
            <a:ext cx="1387091" cy="233478"/>
          </a:xfrm>
          <a:custGeom>
            <a:avLst/>
            <a:gdLst/>
            <a:ahLst/>
            <a:cxnLst/>
            <a:rect l="l" t="t" r="r" b="b"/>
            <a:pathLst>
              <a:path w="1214754" h="204469">
                <a:moveTo>
                  <a:pt x="27940" y="143256"/>
                </a:moveTo>
                <a:lnTo>
                  <a:pt x="4572" y="143256"/>
                </a:lnTo>
                <a:lnTo>
                  <a:pt x="1524" y="146304"/>
                </a:lnTo>
                <a:lnTo>
                  <a:pt x="0" y="149352"/>
                </a:lnTo>
                <a:lnTo>
                  <a:pt x="0" y="150876"/>
                </a:lnTo>
                <a:lnTo>
                  <a:pt x="1524" y="152400"/>
                </a:lnTo>
                <a:lnTo>
                  <a:pt x="30480" y="201168"/>
                </a:lnTo>
                <a:lnTo>
                  <a:pt x="32004" y="202692"/>
                </a:lnTo>
                <a:lnTo>
                  <a:pt x="33528" y="202692"/>
                </a:lnTo>
                <a:lnTo>
                  <a:pt x="35052" y="204216"/>
                </a:lnTo>
                <a:lnTo>
                  <a:pt x="38100" y="204216"/>
                </a:lnTo>
                <a:lnTo>
                  <a:pt x="39624" y="202692"/>
                </a:lnTo>
                <a:lnTo>
                  <a:pt x="52307" y="193548"/>
                </a:lnTo>
                <a:lnTo>
                  <a:pt x="41148" y="193548"/>
                </a:lnTo>
                <a:lnTo>
                  <a:pt x="32004" y="192024"/>
                </a:lnTo>
                <a:lnTo>
                  <a:pt x="37737" y="187984"/>
                </a:lnTo>
                <a:lnTo>
                  <a:pt x="17796" y="155448"/>
                </a:lnTo>
                <a:lnTo>
                  <a:pt x="6096" y="155448"/>
                </a:lnTo>
                <a:lnTo>
                  <a:pt x="12192" y="146304"/>
                </a:lnTo>
                <a:lnTo>
                  <a:pt x="25908" y="146304"/>
                </a:lnTo>
                <a:lnTo>
                  <a:pt x="27940" y="143256"/>
                </a:lnTo>
                <a:close/>
              </a:path>
              <a:path w="1214754" h="204469">
                <a:moveTo>
                  <a:pt x="1165860" y="187452"/>
                </a:moveTo>
                <a:lnTo>
                  <a:pt x="1153668" y="187452"/>
                </a:lnTo>
                <a:lnTo>
                  <a:pt x="1153668" y="201168"/>
                </a:lnTo>
                <a:lnTo>
                  <a:pt x="1156716" y="204216"/>
                </a:lnTo>
                <a:lnTo>
                  <a:pt x="1210056" y="204216"/>
                </a:lnTo>
                <a:lnTo>
                  <a:pt x="1213104" y="201168"/>
                </a:lnTo>
                <a:lnTo>
                  <a:pt x="1213104" y="199644"/>
                </a:lnTo>
                <a:lnTo>
                  <a:pt x="1214628" y="198120"/>
                </a:lnTo>
                <a:lnTo>
                  <a:pt x="1200912" y="198120"/>
                </a:lnTo>
                <a:lnTo>
                  <a:pt x="1200912" y="196596"/>
                </a:lnTo>
                <a:lnTo>
                  <a:pt x="1165860" y="196596"/>
                </a:lnTo>
                <a:lnTo>
                  <a:pt x="1159764" y="190500"/>
                </a:lnTo>
                <a:lnTo>
                  <a:pt x="1165860" y="190500"/>
                </a:lnTo>
                <a:lnTo>
                  <a:pt x="1165860" y="187452"/>
                </a:lnTo>
                <a:close/>
              </a:path>
              <a:path w="1214754" h="204469">
                <a:moveTo>
                  <a:pt x="1213104" y="187452"/>
                </a:moveTo>
                <a:lnTo>
                  <a:pt x="1200912" y="187452"/>
                </a:lnTo>
                <a:lnTo>
                  <a:pt x="1200912" y="198120"/>
                </a:lnTo>
                <a:lnTo>
                  <a:pt x="1207008" y="190500"/>
                </a:lnTo>
                <a:lnTo>
                  <a:pt x="1213612" y="190500"/>
                </a:lnTo>
                <a:lnTo>
                  <a:pt x="1213104" y="187452"/>
                </a:lnTo>
                <a:close/>
              </a:path>
              <a:path w="1214754" h="204469">
                <a:moveTo>
                  <a:pt x="1213612" y="190500"/>
                </a:moveTo>
                <a:lnTo>
                  <a:pt x="1207008" y="190500"/>
                </a:lnTo>
                <a:lnTo>
                  <a:pt x="1200912" y="198120"/>
                </a:lnTo>
                <a:lnTo>
                  <a:pt x="1214628" y="198120"/>
                </a:lnTo>
                <a:lnTo>
                  <a:pt x="1214628" y="196596"/>
                </a:lnTo>
                <a:lnTo>
                  <a:pt x="1213612" y="190500"/>
                </a:lnTo>
                <a:close/>
              </a:path>
              <a:path w="1214754" h="204469">
                <a:moveTo>
                  <a:pt x="1165860" y="190500"/>
                </a:moveTo>
                <a:lnTo>
                  <a:pt x="1159764" y="190500"/>
                </a:lnTo>
                <a:lnTo>
                  <a:pt x="1165860" y="196596"/>
                </a:lnTo>
                <a:lnTo>
                  <a:pt x="1165860" y="190500"/>
                </a:lnTo>
                <a:close/>
              </a:path>
              <a:path w="1214754" h="204469">
                <a:moveTo>
                  <a:pt x="1200912" y="190500"/>
                </a:moveTo>
                <a:lnTo>
                  <a:pt x="1165860" y="190500"/>
                </a:lnTo>
                <a:lnTo>
                  <a:pt x="1165860" y="196596"/>
                </a:lnTo>
                <a:lnTo>
                  <a:pt x="1200912" y="196596"/>
                </a:lnTo>
                <a:lnTo>
                  <a:pt x="1200912" y="190500"/>
                </a:lnTo>
                <a:close/>
              </a:path>
              <a:path w="1214754" h="204469">
                <a:moveTo>
                  <a:pt x="37737" y="187984"/>
                </a:moveTo>
                <a:lnTo>
                  <a:pt x="32004" y="192024"/>
                </a:lnTo>
                <a:lnTo>
                  <a:pt x="41148" y="193548"/>
                </a:lnTo>
                <a:lnTo>
                  <a:pt x="37737" y="187984"/>
                </a:lnTo>
                <a:close/>
              </a:path>
              <a:path w="1214754" h="204469">
                <a:moveTo>
                  <a:pt x="99060" y="144780"/>
                </a:moveTo>
                <a:lnTo>
                  <a:pt x="37737" y="187984"/>
                </a:lnTo>
                <a:lnTo>
                  <a:pt x="41148" y="193548"/>
                </a:lnTo>
                <a:lnTo>
                  <a:pt x="52307" y="193548"/>
                </a:lnTo>
                <a:lnTo>
                  <a:pt x="105156" y="155448"/>
                </a:lnTo>
                <a:lnTo>
                  <a:pt x="102108" y="155448"/>
                </a:lnTo>
                <a:lnTo>
                  <a:pt x="99060" y="144780"/>
                </a:lnTo>
                <a:close/>
              </a:path>
              <a:path w="1214754" h="204469">
                <a:moveTo>
                  <a:pt x="691896" y="13716"/>
                </a:moveTo>
                <a:lnTo>
                  <a:pt x="644652" y="13716"/>
                </a:lnTo>
                <a:lnTo>
                  <a:pt x="701040" y="16764"/>
                </a:lnTo>
                <a:lnTo>
                  <a:pt x="755904" y="21336"/>
                </a:lnTo>
                <a:lnTo>
                  <a:pt x="809244" y="27432"/>
                </a:lnTo>
                <a:lnTo>
                  <a:pt x="882396" y="41148"/>
                </a:lnTo>
                <a:lnTo>
                  <a:pt x="928116" y="50292"/>
                </a:lnTo>
                <a:lnTo>
                  <a:pt x="970788" y="62484"/>
                </a:lnTo>
                <a:lnTo>
                  <a:pt x="1008888" y="74676"/>
                </a:lnTo>
                <a:lnTo>
                  <a:pt x="1027176" y="82296"/>
                </a:lnTo>
                <a:lnTo>
                  <a:pt x="1043940" y="88392"/>
                </a:lnTo>
                <a:lnTo>
                  <a:pt x="1074420" y="103632"/>
                </a:lnTo>
                <a:lnTo>
                  <a:pt x="1088136" y="111252"/>
                </a:lnTo>
                <a:lnTo>
                  <a:pt x="1100328" y="120396"/>
                </a:lnTo>
                <a:lnTo>
                  <a:pt x="1110996" y="128016"/>
                </a:lnTo>
                <a:lnTo>
                  <a:pt x="1120140" y="137160"/>
                </a:lnTo>
                <a:lnTo>
                  <a:pt x="1129284" y="144780"/>
                </a:lnTo>
                <a:lnTo>
                  <a:pt x="1136904" y="153924"/>
                </a:lnTo>
                <a:lnTo>
                  <a:pt x="1143000" y="161544"/>
                </a:lnTo>
                <a:lnTo>
                  <a:pt x="1147572" y="170688"/>
                </a:lnTo>
                <a:lnTo>
                  <a:pt x="1153668" y="188976"/>
                </a:lnTo>
                <a:lnTo>
                  <a:pt x="1153668" y="187452"/>
                </a:lnTo>
                <a:lnTo>
                  <a:pt x="1165860" y="187452"/>
                </a:lnTo>
                <a:lnTo>
                  <a:pt x="1165860" y="185928"/>
                </a:lnTo>
                <a:lnTo>
                  <a:pt x="1162812" y="176784"/>
                </a:lnTo>
                <a:lnTo>
                  <a:pt x="1159764" y="166116"/>
                </a:lnTo>
                <a:lnTo>
                  <a:pt x="1129284" y="128016"/>
                </a:lnTo>
                <a:lnTo>
                  <a:pt x="1094232" y="100584"/>
                </a:lnTo>
                <a:lnTo>
                  <a:pt x="1031748" y="70104"/>
                </a:lnTo>
                <a:lnTo>
                  <a:pt x="1013460" y="64008"/>
                </a:lnTo>
                <a:lnTo>
                  <a:pt x="993648" y="56388"/>
                </a:lnTo>
                <a:lnTo>
                  <a:pt x="973836" y="50292"/>
                </a:lnTo>
                <a:lnTo>
                  <a:pt x="969264" y="48985"/>
                </a:lnTo>
                <a:lnTo>
                  <a:pt x="954024" y="45720"/>
                </a:lnTo>
                <a:lnTo>
                  <a:pt x="929640" y="41148"/>
                </a:lnTo>
                <a:lnTo>
                  <a:pt x="906780" y="36576"/>
                </a:lnTo>
                <a:lnTo>
                  <a:pt x="882396" y="32004"/>
                </a:lnTo>
                <a:lnTo>
                  <a:pt x="856488" y="27432"/>
                </a:lnTo>
                <a:lnTo>
                  <a:pt x="804672" y="21336"/>
                </a:lnTo>
                <a:lnTo>
                  <a:pt x="749808" y="16764"/>
                </a:lnTo>
                <a:lnTo>
                  <a:pt x="691896" y="13716"/>
                </a:lnTo>
                <a:close/>
              </a:path>
              <a:path w="1214754" h="204469">
                <a:moveTo>
                  <a:pt x="633984" y="0"/>
                </a:moveTo>
                <a:lnTo>
                  <a:pt x="609600" y="0"/>
                </a:lnTo>
                <a:lnTo>
                  <a:pt x="609600" y="601"/>
                </a:lnTo>
                <a:lnTo>
                  <a:pt x="644652" y="1524"/>
                </a:lnTo>
                <a:lnTo>
                  <a:pt x="702564" y="4572"/>
                </a:lnTo>
                <a:lnTo>
                  <a:pt x="757428" y="9144"/>
                </a:lnTo>
                <a:lnTo>
                  <a:pt x="810768" y="15240"/>
                </a:lnTo>
                <a:lnTo>
                  <a:pt x="836676" y="19812"/>
                </a:lnTo>
                <a:lnTo>
                  <a:pt x="861060" y="22860"/>
                </a:lnTo>
                <a:lnTo>
                  <a:pt x="885444" y="28956"/>
                </a:lnTo>
                <a:lnTo>
                  <a:pt x="931164" y="38100"/>
                </a:lnTo>
                <a:lnTo>
                  <a:pt x="969264" y="48985"/>
                </a:lnTo>
                <a:lnTo>
                  <a:pt x="1018032" y="62484"/>
                </a:lnTo>
                <a:lnTo>
                  <a:pt x="1056132" y="74676"/>
                </a:lnTo>
                <a:lnTo>
                  <a:pt x="1091184" y="89916"/>
                </a:lnTo>
                <a:lnTo>
                  <a:pt x="1106424" y="96012"/>
                </a:lnTo>
                <a:lnTo>
                  <a:pt x="1121664" y="103632"/>
                </a:lnTo>
                <a:lnTo>
                  <a:pt x="1135380" y="112776"/>
                </a:lnTo>
                <a:lnTo>
                  <a:pt x="1147572" y="120396"/>
                </a:lnTo>
                <a:lnTo>
                  <a:pt x="1158240" y="128016"/>
                </a:lnTo>
                <a:lnTo>
                  <a:pt x="1168908" y="137160"/>
                </a:lnTo>
                <a:lnTo>
                  <a:pt x="1178052" y="144780"/>
                </a:lnTo>
                <a:lnTo>
                  <a:pt x="1190244" y="163068"/>
                </a:lnTo>
                <a:lnTo>
                  <a:pt x="1194816" y="170688"/>
                </a:lnTo>
                <a:lnTo>
                  <a:pt x="1199388" y="179832"/>
                </a:lnTo>
                <a:lnTo>
                  <a:pt x="1200912" y="188976"/>
                </a:lnTo>
                <a:lnTo>
                  <a:pt x="1200912" y="187452"/>
                </a:lnTo>
                <a:lnTo>
                  <a:pt x="1213104" y="187452"/>
                </a:lnTo>
                <a:lnTo>
                  <a:pt x="1213104" y="185928"/>
                </a:lnTo>
                <a:lnTo>
                  <a:pt x="1194816" y="146304"/>
                </a:lnTo>
                <a:lnTo>
                  <a:pt x="1165860" y="117348"/>
                </a:lnTo>
                <a:lnTo>
                  <a:pt x="1127760" y="92964"/>
                </a:lnTo>
                <a:lnTo>
                  <a:pt x="1078992" y="70104"/>
                </a:lnTo>
                <a:lnTo>
                  <a:pt x="1001268" y="44196"/>
                </a:lnTo>
                <a:lnTo>
                  <a:pt x="932688" y="28956"/>
                </a:lnTo>
                <a:lnTo>
                  <a:pt x="908304" y="22860"/>
                </a:lnTo>
                <a:lnTo>
                  <a:pt x="883920" y="19812"/>
                </a:lnTo>
                <a:lnTo>
                  <a:pt x="858012" y="15240"/>
                </a:lnTo>
                <a:lnTo>
                  <a:pt x="804672" y="9144"/>
                </a:lnTo>
                <a:lnTo>
                  <a:pt x="749808" y="4572"/>
                </a:lnTo>
                <a:lnTo>
                  <a:pt x="691896" y="1524"/>
                </a:lnTo>
                <a:lnTo>
                  <a:pt x="633984" y="0"/>
                </a:lnTo>
                <a:close/>
              </a:path>
              <a:path w="1214754" h="204469">
                <a:moveTo>
                  <a:pt x="12192" y="146304"/>
                </a:moveTo>
                <a:lnTo>
                  <a:pt x="6096" y="155448"/>
                </a:lnTo>
                <a:lnTo>
                  <a:pt x="17796" y="155448"/>
                </a:lnTo>
                <a:lnTo>
                  <a:pt x="12192" y="146304"/>
                </a:lnTo>
                <a:close/>
              </a:path>
              <a:path w="1214754" h="204469">
                <a:moveTo>
                  <a:pt x="45110" y="143256"/>
                </a:moveTo>
                <a:lnTo>
                  <a:pt x="30480" y="143256"/>
                </a:lnTo>
                <a:lnTo>
                  <a:pt x="25908" y="146304"/>
                </a:lnTo>
                <a:lnTo>
                  <a:pt x="12192" y="146304"/>
                </a:lnTo>
                <a:lnTo>
                  <a:pt x="17796" y="155448"/>
                </a:lnTo>
                <a:lnTo>
                  <a:pt x="33528" y="155448"/>
                </a:lnTo>
                <a:lnTo>
                  <a:pt x="42672" y="146304"/>
                </a:lnTo>
                <a:lnTo>
                  <a:pt x="45110" y="143256"/>
                </a:lnTo>
                <a:close/>
              </a:path>
              <a:path w="1214754" h="204469">
                <a:moveTo>
                  <a:pt x="599329" y="331"/>
                </a:moveTo>
                <a:lnTo>
                  <a:pt x="586740" y="737"/>
                </a:lnTo>
                <a:lnTo>
                  <a:pt x="586740" y="13716"/>
                </a:lnTo>
                <a:lnTo>
                  <a:pt x="537972" y="13716"/>
                </a:lnTo>
                <a:lnTo>
                  <a:pt x="490728" y="15240"/>
                </a:lnTo>
                <a:lnTo>
                  <a:pt x="443484" y="19812"/>
                </a:lnTo>
                <a:lnTo>
                  <a:pt x="399288" y="22860"/>
                </a:lnTo>
                <a:lnTo>
                  <a:pt x="355092" y="28956"/>
                </a:lnTo>
                <a:lnTo>
                  <a:pt x="274320" y="44196"/>
                </a:lnTo>
                <a:lnTo>
                  <a:pt x="237744" y="53340"/>
                </a:lnTo>
                <a:lnTo>
                  <a:pt x="220980" y="57912"/>
                </a:lnTo>
                <a:lnTo>
                  <a:pt x="149352" y="88392"/>
                </a:lnTo>
                <a:lnTo>
                  <a:pt x="105156" y="115824"/>
                </a:lnTo>
                <a:lnTo>
                  <a:pt x="96012" y="121920"/>
                </a:lnTo>
                <a:lnTo>
                  <a:pt x="80772" y="137160"/>
                </a:lnTo>
                <a:lnTo>
                  <a:pt x="73152" y="146304"/>
                </a:lnTo>
                <a:lnTo>
                  <a:pt x="71628" y="147828"/>
                </a:lnTo>
                <a:lnTo>
                  <a:pt x="71628" y="149352"/>
                </a:lnTo>
                <a:lnTo>
                  <a:pt x="73152" y="152400"/>
                </a:lnTo>
                <a:lnTo>
                  <a:pt x="73152" y="153924"/>
                </a:lnTo>
                <a:lnTo>
                  <a:pt x="76200" y="155448"/>
                </a:lnTo>
                <a:lnTo>
                  <a:pt x="83918" y="155448"/>
                </a:lnTo>
                <a:lnTo>
                  <a:pt x="86081" y="153924"/>
                </a:lnTo>
                <a:lnTo>
                  <a:pt x="83820" y="153924"/>
                </a:lnTo>
                <a:lnTo>
                  <a:pt x="77724" y="143256"/>
                </a:lnTo>
                <a:lnTo>
                  <a:pt x="92964" y="143256"/>
                </a:lnTo>
                <a:lnTo>
                  <a:pt x="103632" y="132588"/>
                </a:lnTo>
                <a:lnTo>
                  <a:pt x="112776" y="124968"/>
                </a:lnTo>
                <a:lnTo>
                  <a:pt x="121920" y="118872"/>
                </a:lnTo>
                <a:lnTo>
                  <a:pt x="132588" y="112776"/>
                </a:lnTo>
                <a:lnTo>
                  <a:pt x="143256" y="105156"/>
                </a:lnTo>
                <a:lnTo>
                  <a:pt x="167640" y="92964"/>
                </a:lnTo>
                <a:lnTo>
                  <a:pt x="195072" y="80772"/>
                </a:lnTo>
                <a:lnTo>
                  <a:pt x="210312" y="76200"/>
                </a:lnTo>
                <a:lnTo>
                  <a:pt x="225552" y="70104"/>
                </a:lnTo>
                <a:lnTo>
                  <a:pt x="240792" y="65532"/>
                </a:lnTo>
                <a:lnTo>
                  <a:pt x="257556" y="59436"/>
                </a:lnTo>
                <a:lnTo>
                  <a:pt x="274320" y="54864"/>
                </a:lnTo>
                <a:lnTo>
                  <a:pt x="348996" y="38100"/>
                </a:lnTo>
                <a:lnTo>
                  <a:pt x="429768" y="25908"/>
                </a:lnTo>
                <a:lnTo>
                  <a:pt x="518160" y="16764"/>
                </a:lnTo>
                <a:lnTo>
                  <a:pt x="609600" y="13716"/>
                </a:lnTo>
                <a:lnTo>
                  <a:pt x="609600" y="601"/>
                </a:lnTo>
                <a:lnTo>
                  <a:pt x="599329" y="331"/>
                </a:lnTo>
                <a:close/>
              </a:path>
              <a:path w="1214754" h="204469">
                <a:moveTo>
                  <a:pt x="106680" y="144780"/>
                </a:moveTo>
                <a:lnTo>
                  <a:pt x="99060" y="144780"/>
                </a:lnTo>
                <a:lnTo>
                  <a:pt x="102108" y="155448"/>
                </a:lnTo>
                <a:lnTo>
                  <a:pt x="105156" y="155448"/>
                </a:lnTo>
                <a:lnTo>
                  <a:pt x="108204" y="153924"/>
                </a:lnTo>
                <a:lnTo>
                  <a:pt x="108204" y="147828"/>
                </a:lnTo>
                <a:lnTo>
                  <a:pt x="106680" y="144780"/>
                </a:lnTo>
                <a:close/>
              </a:path>
              <a:path w="1214754" h="204469">
                <a:moveTo>
                  <a:pt x="92964" y="143256"/>
                </a:moveTo>
                <a:lnTo>
                  <a:pt x="77724" y="143256"/>
                </a:lnTo>
                <a:lnTo>
                  <a:pt x="83820" y="153924"/>
                </a:lnTo>
                <a:lnTo>
                  <a:pt x="89916" y="146304"/>
                </a:lnTo>
                <a:lnTo>
                  <a:pt x="92964" y="143256"/>
                </a:lnTo>
                <a:close/>
              </a:path>
              <a:path w="1214754" h="204469">
                <a:moveTo>
                  <a:pt x="105156" y="143256"/>
                </a:moveTo>
                <a:lnTo>
                  <a:pt x="92964" y="143256"/>
                </a:lnTo>
                <a:lnTo>
                  <a:pt x="89916" y="146304"/>
                </a:lnTo>
                <a:lnTo>
                  <a:pt x="83820" y="153924"/>
                </a:lnTo>
                <a:lnTo>
                  <a:pt x="86081" y="153924"/>
                </a:lnTo>
                <a:lnTo>
                  <a:pt x="99060" y="144780"/>
                </a:lnTo>
                <a:lnTo>
                  <a:pt x="106680" y="144780"/>
                </a:lnTo>
                <a:lnTo>
                  <a:pt x="105156" y="143256"/>
                </a:lnTo>
                <a:close/>
              </a:path>
              <a:path w="1214754" h="204469">
                <a:moveTo>
                  <a:pt x="586740" y="0"/>
                </a:moveTo>
                <a:lnTo>
                  <a:pt x="489204" y="3048"/>
                </a:lnTo>
                <a:lnTo>
                  <a:pt x="441960" y="6096"/>
                </a:lnTo>
                <a:lnTo>
                  <a:pt x="397764" y="10668"/>
                </a:lnTo>
                <a:lnTo>
                  <a:pt x="353568" y="16764"/>
                </a:lnTo>
                <a:lnTo>
                  <a:pt x="310896" y="24384"/>
                </a:lnTo>
                <a:lnTo>
                  <a:pt x="271272" y="32004"/>
                </a:lnTo>
                <a:lnTo>
                  <a:pt x="214884" y="45720"/>
                </a:lnTo>
                <a:lnTo>
                  <a:pt x="179832" y="56388"/>
                </a:lnTo>
                <a:lnTo>
                  <a:pt x="164592" y="60960"/>
                </a:lnTo>
                <a:lnTo>
                  <a:pt x="147828" y="67056"/>
                </a:lnTo>
                <a:lnTo>
                  <a:pt x="132588" y="73152"/>
                </a:lnTo>
                <a:lnTo>
                  <a:pt x="118872" y="79248"/>
                </a:lnTo>
                <a:lnTo>
                  <a:pt x="105156" y="86868"/>
                </a:lnTo>
                <a:lnTo>
                  <a:pt x="92964" y="92964"/>
                </a:lnTo>
                <a:lnTo>
                  <a:pt x="80772" y="100584"/>
                </a:lnTo>
                <a:lnTo>
                  <a:pt x="68580" y="106680"/>
                </a:lnTo>
                <a:lnTo>
                  <a:pt x="57912" y="114300"/>
                </a:lnTo>
                <a:lnTo>
                  <a:pt x="39624" y="129540"/>
                </a:lnTo>
                <a:lnTo>
                  <a:pt x="32004" y="137160"/>
                </a:lnTo>
                <a:lnTo>
                  <a:pt x="25908" y="146304"/>
                </a:lnTo>
                <a:lnTo>
                  <a:pt x="30480" y="143256"/>
                </a:lnTo>
                <a:lnTo>
                  <a:pt x="45110" y="143256"/>
                </a:lnTo>
                <a:lnTo>
                  <a:pt x="48768" y="138684"/>
                </a:lnTo>
                <a:lnTo>
                  <a:pt x="57912" y="131064"/>
                </a:lnTo>
                <a:lnTo>
                  <a:pt x="67056" y="124968"/>
                </a:lnTo>
                <a:lnTo>
                  <a:pt x="76200" y="117348"/>
                </a:lnTo>
                <a:lnTo>
                  <a:pt x="86868" y="111252"/>
                </a:lnTo>
                <a:lnTo>
                  <a:pt x="99060" y="103632"/>
                </a:lnTo>
                <a:lnTo>
                  <a:pt x="111252" y="97536"/>
                </a:lnTo>
                <a:lnTo>
                  <a:pt x="152400" y="79248"/>
                </a:lnTo>
                <a:lnTo>
                  <a:pt x="167640" y="73152"/>
                </a:lnTo>
                <a:lnTo>
                  <a:pt x="184404" y="68580"/>
                </a:lnTo>
                <a:lnTo>
                  <a:pt x="201168" y="62484"/>
                </a:lnTo>
                <a:lnTo>
                  <a:pt x="217932" y="57912"/>
                </a:lnTo>
                <a:lnTo>
                  <a:pt x="241096" y="52120"/>
                </a:lnTo>
                <a:lnTo>
                  <a:pt x="254508" y="47244"/>
                </a:lnTo>
                <a:lnTo>
                  <a:pt x="307848" y="33528"/>
                </a:lnTo>
                <a:lnTo>
                  <a:pt x="345948" y="25908"/>
                </a:lnTo>
                <a:lnTo>
                  <a:pt x="387096" y="18288"/>
                </a:lnTo>
                <a:lnTo>
                  <a:pt x="428244" y="13716"/>
                </a:lnTo>
                <a:lnTo>
                  <a:pt x="472440" y="7620"/>
                </a:lnTo>
                <a:lnTo>
                  <a:pt x="562356" y="1524"/>
                </a:lnTo>
                <a:lnTo>
                  <a:pt x="586740" y="737"/>
                </a:lnTo>
                <a:lnTo>
                  <a:pt x="586740" y="0"/>
                </a:lnTo>
                <a:close/>
              </a:path>
              <a:path w="1214754" h="204469">
                <a:moveTo>
                  <a:pt x="586740" y="737"/>
                </a:moveTo>
                <a:lnTo>
                  <a:pt x="562356" y="1524"/>
                </a:lnTo>
                <a:lnTo>
                  <a:pt x="472440" y="7620"/>
                </a:lnTo>
                <a:lnTo>
                  <a:pt x="428244" y="13716"/>
                </a:lnTo>
                <a:lnTo>
                  <a:pt x="387096" y="18288"/>
                </a:lnTo>
                <a:lnTo>
                  <a:pt x="345948" y="25908"/>
                </a:lnTo>
                <a:lnTo>
                  <a:pt x="307848" y="33528"/>
                </a:lnTo>
                <a:lnTo>
                  <a:pt x="254508" y="47244"/>
                </a:lnTo>
                <a:lnTo>
                  <a:pt x="241096" y="52120"/>
                </a:lnTo>
                <a:lnTo>
                  <a:pt x="254508" y="48768"/>
                </a:lnTo>
                <a:lnTo>
                  <a:pt x="274320" y="44196"/>
                </a:lnTo>
                <a:lnTo>
                  <a:pt x="355092" y="28956"/>
                </a:lnTo>
                <a:lnTo>
                  <a:pt x="399288" y="22860"/>
                </a:lnTo>
                <a:lnTo>
                  <a:pt x="443484" y="19812"/>
                </a:lnTo>
                <a:lnTo>
                  <a:pt x="490728" y="15240"/>
                </a:lnTo>
                <a:lnTo>
                  <a:pt x="537972" y="13716"/>
                </a:lnTo>
                <a:lnTo>
                  <a:pt x="586740" y="13716"/>
                </a:lnTo>
                <a:lnTo>
                  <a:pt x="586740" y="737"/>
                </a:lnTo>
                <a:close/>
              </a:path>
              <a:path w="1214754" h="204469">
                <a:moveTo>
                  <a:pt x="609600" y="601"/>
                </a:moveTo>
                <a:lnTo>
                  <a:pt x="609600" y="13716"/>
                </a:lnTo>
                <a:lnTo>
                  <a:pt x="691896" y="13716"/>
                </a:lnTo>
                <a:lnTo>
                  <a:pt x="749808" y="16764"/>
                </a:lnTo>
                <a:lnTo>
                  <a:pt x="804672" y="21336"/>
                </a:lnTo>
                <a:lnTo>
                  <a:pt x="856488" y="27432"/>
                </a:lnTo>
                <a:lnTo>
                  <a:pt x="906780" y="36576"/>
                </a:lnTo>
                <a:lnTo>
                  <a:pt x="929640" y="41148"/>
                </a:lnTo>
                <a:lnTo>
                  <a:pt x="954024" y="45720"/>
                </a:lnTo>
                <a:lnTo>
                  <a:pt x="969264" y="48985"/>
                </a:lnTo>
                <a:lnTo>
                  <a:pt x="931164" y="38100"/>
                </a:lnTo>
                <a:lnTo>
                  <a:pt x="885444" y="28956"/>
                </a:lnTo>
                <a:lnTo>
                  <a:pt x="861060" y="22860"/>
                </a:lnTo>
                <a:lnTo>
                  <a:pt x="836676" y="19812"/>
                </a:lnTo>
                <a:lnTo>
                  <a:pt x="810768" y="15240"/>
                </a:lnTo>
                <a:lnTo>
                  <a:pt x="757428" y="9144"/>
                </a:lnTo>
                <a:lnTo>
                  <a:pt x="702564" y="4572"/>
                </a:lnTo>
                <a:lnTo>
                  <a:pt x="644652" y="1524"/>
                </a:lnTo>
                <a:lnTo>
                  <a:pt x="609600" y="601"/>
                </a:lnTo>
                <a:close/>
              </a:path>
              <a:path w="1214754" h="204469">
                <a:moveTo>
                  <a:pt x="586740" y="0"/>
                </a:moveTo>
                <a:lnTo>
                  <a:pt x="586740" y="737"/>
                </a:lnTo>
                <a:lnTo>
                  <a:pt x="599329" y="331"/>
                </a:lnTo>
                <a:lnTo>
                  <a:pt x="586740" y="0"/>
                </a:lnTo>
                <a:close/>
              </a:path>
              <a:path w="1214754" h="204469">
                <a:moveTo>
                  <a:pt x="609600" y="0"/>
                </a:moveTo>
                <a:lnTo>
                  <a:pt x="599329" y="331"/>
                </a:lnTo>
                <a:lnTo>
                  <a:pt x="609600" y="601"/>
                </a:lnTo>
                <a:lnTo>
                  <a:pt x="609600" y="0"/>
                </a:lnTo>
                <a:close/>
              </a:path>
              <a:path w="1214754" h="204469">
                <a:moveTo>
                  <a:pt x="609600" y="0"/>
                </a:moveTo>
                <a:lnTo>
                  <a:pt x="586740" y="0"/>
                </a:lnTo>
                <a:lnTo>
                  <a:pt x="599329" y="331"/>
                </a:lnTo>
                <a:lnTo>
                  <a:pt x="609600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/>
          <p:nvPr/>
        </p:nvSpPr>
        <p:spPr>
          <a:xfrm>
            <a:off x="4835002" y="4773094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7" name="object 17"/>
          <p:cNvSpPr/>
          <p:nvPr/>
        </p:nvSpPr>
        <p:spPr>
          <a:xfrm>
            <a:off x="5705106" y="4773094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8" name="object 18"/>
          <p:cNvSpPr/>
          <p:nvPr/>
        </p:nvSpPr>
        <p:spPr>
          <a:xfrm>
            <a:off x="4829781" y="4778314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9" name="object 19"/>
          <p:cNvSpPr/>
          <p:nvPr/>
        </p:nvSpPr>
        <p:spPr>
          <a:xfrm>
            <a:off x="4829781" y="5004540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0" name="object 20"/>
          <p:cNvSpPr txBox="1"/>
          <p:nvPr/>
        </p:nvSpPr>
        <p:spPr>
          <a:xfrm>
            <a:off x="4539166" y="4781217"/>
            <a:ext cx="252329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142" b="1" spc="-11" dirty="0">
                <a:latin typeface="Calibri"/>
                <a:cs typeface="Calibri"/>
              </a:rPr>
              <a:t>31</a:t>
            </a:r>
            <a:r>
              <a:rPr sz="1142" b="1" spc="-5" dirty="0">
                <a:latin typeface="Calibri"/>
                <a:cs typeface="Calibri"/>
              </a:rPr>
              <a:t>H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83664" y="4773094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2" name="object 22"/>
          <p:cNvSpPr/>
          <p:nvPr/>
        </p:nvSpPr>
        <p:spPr>
          <a:xfrm>
            <a:off x="7053767" y="4773094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3" name="object 23"/>
          <p:cNvSpPr/>
          <p:nvPr/>
        </p:nvSpPr>
        <p:spPr>
          <a:xfrm>
            <a:off x="6178442" y="4778314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4" name="object 24"/>
          <p:cNvSpPr/>
          <p:nvPr/>
        </p:nvSpPr>
        <p:spPr>
          <a:xfrm>
            <a:off x="6178442" y="5004540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5" name="object 25"/>
          <p:cNvSpPr txBox="1"/>
          <p:nvPr/>
        </p:nvSpPr>
        <p:spPr>
          <a:xfrm>
            <a:off x="5870424" y="4781217"/>
            <a:ext cx="464779" cy="479616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6676">
              <a:spcBef>
                <a:spcPts val="109"/>
              </a:spcBef>
            </a:pPr>
            <a:r>
              <a:rPr sz="1142" b="1" spc="-5" dirty="0">
                <a:latin typeface="Calibri"/>
                <a:cs typeface="Calibri"/>
              </a:rPr>
              <a:t>R4</a:t>
            </a:r>
            <a:endParaRPr sz="1142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19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5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47432" y="4649537"/>
            <a:ext cx="689557" cy="216076"/>
          </a:xfrm>
          <a:custGeom>
            <a:avLst/>
            <a:gdLst/>
            <a:ahLst/>
            <a:cxnLst/>
            <a:rect l="l" t="t" r="r" b="b"/>
            <a:pathLst>
              <a:path w="603885" h="189229">
                <a:moveTo>
                  <a:pt x="96012" y="141732"/>
                </a:moveTo>
                <a:lnTo>
                  <a:pt x="0" y="141732"/>
                </a:lnTo>
                <a:lnTo>
                  <a:pt x="30480" y="188976"/>
                </a:lnTo>
                <a:lnTo>
                  <a:pt x="96012" y="141732"/>
                </a:lnTo>
                <a:close/>
              </a:path>
              <a:path w="603885" h="189229">
                <a:moveTo>
                  <a:pt x="603504" y="0"/>
                </a:moveTo>
                <a:lnTo>
                  <a:pt x="536724" y="169"/>
                </a:lnTo>
                <a:lnTo>
                  <a:pt x="471600" y="2878"/>
                </a:lnTo>
                <a:lnTo>
                  <a:pt x="408646" y="8001"/>
                </a:lnTo>
                <a:lnTo>
                  <a:pt x="348375" y="15409"/>
                </a:lnTo>
                <a:lnTo>
                  <a:pt x="291300" y="24976"/>
                </a:lnTo>
                <a:lnTo>
                  <a:pt x="237934" y="36576"/>
                </a:lnTo>
                <a:lnTo>
                  <a:pt x="188791" y="50080"/>
                </a:lnTo>
                <a:lnTo>
                  <a:pt x="144384" y="65362"/>
                </a:lnTo>
                <a:lnTo>
                  <a:pt x="105227" y="82296"/>
                </a:lnTo>
                <a:lnTo>
                  <a:pt x="71832" y="100753"/>
                </a:lnTo>
                <a:lnTo>
                  <a:pt x="24384" y="141732"/>
                </a:lnTo>
                <a:lnTo>
                  <a:pt x="71628" y="141732"/>
                </a:lnTo>
                <a:lnTo>
                  <a:pt x="92775" y="120294"/>
                </a:lnTo>
                <a:lnTo>
                  <a:pt x="120950" y="100134"/>
                </a:lnTo>
                <a:lnTo>
                  <a:pt x="155624" y="81396"/>
                </a:lnTo>
                <a:lnTo>
                  <a:pt x="196268" y="64224"/>
                </a:lnTo>
                <a:lnTo>
                  <a:pt x="242353" y="48763"/>
                </a:lnTo>
                <a:lnTo>
                  <a:pt x="293351" y="35157"/>
                </a:lnTo>
                <a:lnTo>
                  <a:pt x="348731" y="23550"/>
                </a:lnTo>
                <a:lnTo>
                  <a:pt x="407965" y="14086"/>
                </a:lnTo>
                <a:lnTo>
                  <a:pt x="470525" y="6911"/>
                </a:lnTo>
                <a:lnTo>
                  <a:pt x="535881" y="2167"/>
                </a:lnTo>
                <a:lnTo>
                  <a:pt x="60350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7" name="object 27"/>
          <p:cNvSpPr/>
          <p:nvPr/>
        </p:nvSpPr>
        <p:spPr>
          <a:xfrm>
            <a:off x="5910452" y="4647797"/>
            <a:ext cx="708409" cy="217526"/>
          </a:xfrm>
          <a:custGeom>
            <a:avLst/>
            <a:gdLst/>
            <a:ahLst/>
            <a:cxnLst/>
            <a:rect l="l" t="t" r="r" b="b"/>
            <a:pathLst>
              <a:path w="620395" h="190500">
                <a:moveTo>
                  <a:pt x="47244" y="0"/>
                </a:moveTo>
                <a:lnTo>
                  <a:pt x="0" y="0"/>
                </a:lnTo>
                <a:lnTo>
                  <a:pt x="66922" y="1282"/>
                </a:lnTo>
                <a:lnTo>
                  <a:pt x="131552" y="5034"/>
                </a:lnTo>
                <a:lnTo>
                  <a:pt x="193463" y="11111"/>
                </a:lnTo>
                <a:lnTo>
                  <a:pt x="252228" y="19372"/>
                </a:lnTo>
                <a:lnTo>
                  <a:pt x="307421" y="29671"/>
                </a:lnTo>
                <a:lnTo>
                  <a:pt x="358615" y="41867"/>
                </a:lnTo>
                <a:lnTo>
                  <a:pt x="405384" y="55816"/>
                </a:lnTo>
                <a:lnTo>
                  <a:pt x="447300" y="71374"/>
                </a:lnTo>
                <a:lnTo>
                  <a:pt x="483938" y="88399"/>
                </a:lnTo>
                <a:lnTo>
                  <a:pt x="539673" y="126273"/>
                </a:lnTo>
                <a:lnTo>
                  <a:pt x="569176" y="168293"/>
                </a:lnTo>
                <a:lnTo>
                  <a:pt x="573024" y="190500"/>
                </a:lnTo>
                <a:lnTo>
                  <a:pt x="620268" y="190500"/>
                </a:lnTo>
                <a:lnTo>
                  <a:pt x="605161" y="146837"/>
                </a:lnTo>
                <a:lnTo>
                  <a:pt x="562116" y="106746"/>
                </a:lnTo>
                <a:lnTo>
                  <a:pt x="494544" y="71374"/>
                </a:lnTo>
                <a:lnTo>
                  <a:pt x="452628" y="55816"/>
                </a:lnTo>
                <a:lnTo>
                  <a:pt x="405859" y="41867"/>
                </a:lnTo>
                <a:lnTo>
                  <a:pt x="354665" y="29671"/>
                </a:lnTo>
                <a:lnTo>
                  <a:pt x="299472" y="19372"/>
                </a:lnTo>
                <a:lnTo>
                  <a:pt x="240707" y="11111"/>
                </a:lnTo>
                <a:lnTo>
                  <a:pt x="178796" y="5034"/>
                </a:lnTo>
                <a:lnTo>
                  <a:pt x="114166" y="1282"/>
                </a:lnTo>
                <a:lnTo>
                  <a:pt x="47244" y="0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8" name="object 28"/>
          <p:cNvSpPr/>
          <p:nvPr/>
        </p:nvSpPr>
        <p:spPr>
          <a:xfrm>
            <a:off x="5240471" y="4640837"/>
            <a:ext cx="1387091" cy="233478"/>
          </a:xfrm>
          <a:custGeom>
            <a:avLst/>
            <a:gdLst/>
            <a:ahLst/>
            <a:cxnLst/>
            <a:rect l="l" t="t" r="r" b="b"/>
            <a:pathLst>
              <a:path w="1214754" h="204470">
                <a:moveTo>
                  <a:pt x="27940" y="143256"/>
                </a:moveTo>
                <a:lnTo>
                  <a:pt x="4572" y="143256"/>
                </a:lnTo>
                <a:lnTo>
                  <a:pt x="1524" y="146304"/>
                </a:lnTo>
                <a:lnTo>
                  <a:pt x="0" y="149352"/>
                </a:lnTo>
                <a:lnTo>
                  <a:pt x="0" y="150876"/>
                </a:lnTo>
                <a:lnTo>
                  <a:pt x="1524" y="152400"/>
                </a:lnTo>
                <a:lnTo>
                  <a:pt x="30480" y="201168"/>
                </a:lnTo>
                <a:lnTo>
                  <a:pt x="32004" y="202692"/>
                </a:lnTo>
                <a:lnTo>
                  <a:pt x="33528" y="202692"/>
                </a:lnTo>
                <a:lnTo>
                  <a:pt x="35052" y="204216"/>
                </a:lnTo>
                <a:lnTo>
                  <a:pt x="38100" y="204216"/>
                </a:lnTo>
                <a:lnTo>
                  <a:pt x="39624" y="202692"/>
                </a:lnTo>
                <a:lnTo>
                  <a:pt x="52307" y="193548"/>
                </a:lnTo>
                <a:lnTo>
                  <a:pt x="41148" y="193548"/>
                </a:lnTo>
                <a:lnTo>
                  <a:pt x="32004" y="192024"/>
                </a:lnTo>
                <a:lnTo>
                  <a:pt x="37737" y="187984"/>
                </a:lnTo>
                <a:lnTo>
                  <a:pt x="17796" y="155448"/>
                </a:lnTo>
                <a:lnTo>
                  <a:pt x="6096" y="155448"/>
                </a:lnTo>
                <a:lnTo>
                  <a:pt x="12192" y="146304"/>
                </a:lnTo>
                <a:lnTo>
                  <a:pt x="25908" y="146304"/>
                </a:lnTo>
                <a:lnTo>
                  <a:pt x="27940" y="143256"/>
                </a:lnTo>
                <a:close/>
              </a:path>
              <a:path w="1214754" h="204470">
                <a:moveTo>
                  <a:pt x="1165860" y="187452"/>
                </a:moveTo>
                <a:lnTo>
                  <a:pt x="1153668" y="187452"/>
                </a:lnTo>
                <a:lnTo>
                  <a:pt x="1153668" y="201168"/>
                </a:lnTo>
                <a:lnTo>
                  <a:pt x="1156716" y="204216"/>
                </a:lnTo>
                <a:lnTo>
                  <a:pt x="1210056" y="204216"/>
                </a:lnTo>
                <a:lnTo>
                  <a:pt x="1213104" y="201168"/>
                </a:lnTo>
                <a:lnTo>
                  <a:pt x="1213104" y="199644"/>
                </a:lnTo>
                <a:lnTo>
                  <a:pt x="1214628" y="198120"/>
                </a:lnTo>
                <a:lnTo>
                  <a:pt x="1200912" y="198120"/>
                </a:lnTo>
                <a:lnTo>
                  <a:pt x="1200912" y="196596"/>
                </a:lnTo>
                <a:lnTo>
                  <a:pt x="1165860" y="196596"/>
                </a:lnTo>
                <a:lnTo>
                  <a:pt x="1159764" y="190500"/>
                </a:lnTo>
                <a:lnTo>
                  <a:pt x="1165860" y="190500"/>
                </a:lnTo>
                <a:lnTo>
                  <a:pt x="1165860" y="187452"/>
                </a:lnTo>
                <a:close/>
              </a:path>
              <a:path w="1214754" h="204470">
                <a:moveTo>
                  <a:pt x="1213104" y="187452"/>
                </a:moveTo>
                <a:lnTo>
                  <a:pt x="1200912" y="187452"/>
                </a:lnTo>
                <a:lnTo>
                  <a:pt x="1200912" y="198120"/>
                </a:lnTo>
                <a:lnTo>
                  <a:pt x="1207008" y="190500"/>
                </a:lnTo>
                <a:lnTo>
                  <a:pt x="1213612" y="190500"/>
                </a:lnTo>
                <a:lnTo>
                  <a:pt x="1213104" y="187452"/>
                </a:lnTo>
                <a:close/>
              </a:path>
              <a:path w="1214754" h="204470">
                <a:moveTo>
                  <a:pt x="1213612" y="190500"/>
                </a:moveTo>
                <a:lnTo>
                  <a:pt x="1207008" y="190500"/>
                </a:lnTo>
                <a:lnTo>
                  <a:pt x="1200912" y="198120"/>
                </a:lnTo>
                <a:lnTo>
                  <a:pt x="1214628" y="198120"/>
                </a:lnTo>
                <a:lnTo>
                  <a:pt x="1214628" y="196596"/>
                </a:lnTo>
                <a:lnTo>
                  <a:pt x="1213612" y="190500"/>
                </a:lnTo>
                <a:close/>
              </a:path>
              <a:path w="1214754" h="204470">
                <a:moveTo>
                  <a:pt x="1165860" y="190500"/>
                </a:moveTo>
                <a:lnTo>
                  <a:pt x="1159764" y="190500"/>
                </a:lnTo>
                <a:lnTo>
                  <a:pt x="1165860" y="196596"/>
                </a:lnTo>
                <a:lnTo>
                  <a:pt x="1165860" y="190500"/>
                </a:lnTo>
                <a:close/>
              </a:path>
              <a:path w="1214754" h="204470">
                <a:moveTo>
                  <a:pt x="1200912" y="190500"/>
                </a:moveTo>
                <a:lnTo>
                  <a:pt x="1165860" y="190500"/>
                </a:lnTo>
                <a:lnTo>
                  <a:pt x="1165860" y="196596"/>
                </a:lnTo>
                <a:lnTo>
                  <a:pt x="1200912" y="196596"/>
                </a:lnTo>
                <a:lnTo>
                  <a:pt x="1200912" y="190500"/>
                </a:lnTo>
                <a:close/>
              </a:path>
              <a:path w="1214754" h="204470">
                <a:moveTo>
                  <a:pt x="37737" y="187984"/>
                </a:moveTo>
                <a:lnTo>
                  <a:pt x="32004" y="192024"/>
                </a:lnTo>
                <a:lnTo>
                  <a:pt x="41148" y="193548"/>
                </a:lnTo>
                <a:lnTo>
                  <a:pt x="37737" y="187984"/>
                </a:lnTo>
                <a:close/>
              </a:path>
              <a:path w="1214754" h="204470">
                <a:moveTo>
                  <a:pt x="99060" y="144780"/>
                </a:moveTo>
                <a:lnTo>
                  <a:pt x="37737" y="187984"/>
                </a:lnTo>
                <a:lnTo>
                  <a:pt x="41148" y="193548"/>
                </a:lnTo>
                <a:lnTo>
                  <a:pt x="52307" y="193548"/>
                </a:lnTo>
                <a:lnTo>
                  <a:pt x="105156" y="155448"/>
                </a:lnTo>
                <a:lnTo>
                  <a:pt x="102108" y="155448"/>
                </a:lnTo>
                <a:lnTo>
                  <a:pt x="99060" y="144780"/>
                </a:lnTo>
                <a:close/>
              </a:path>
              <a:path w="1214754" h="204470">
                <a:moveTo>
                  <a:pt x="691896" y="13716"/>
                </a:moveTo>
                <a:lnTo>
                  <a:pt x="644652" y="13716"/>
                </a:lnTo>
                <a:lnTo>
                  <a:pt x="701040" y="16764"/>
                </a:lnTo>
                <a:lnTo>
                  <a:pt x="755904" y="21336"/>
                </a:lnTo>
                <a:lnTo>
                  <a:pt x="809244" y="27432"/>
                </a:lnTo>
                <a:lnTo>
                  <a:pt x="882396" y="41148"/>
                </a:lnTo>
                <a:lnTo>
                  <a:pt x="928116" y="50292"/>
                </a:lnTo>
                <a:lnTo>
                  <a:pt x="970788" y="62484"/>
                </a:lnTo>
                <a:lnTo>
                  <a:pt x="1008888" y="74676"/>
                </a:lnTo>
                <a:lnTo>
                  <a:pt x="1027176" y="82296"/>
                </a:lnTo>
                <a:lnTo>
                  <a:pt x="1043940" y="88392"/>
                </a:lnTo>
                <a:lnTo>
                  <a:pt x="1074420" y="103632"/>
                </a:lnTo>
                <a:lnTo>
                  <a:pt x="1088136" y="111252"/>
                </a:lnTo>
                <a:lnTo>
                  <a:pt x="1100328" y="120396"/>
                </a:lnTo>
                <a:lnTo>
                  <a:pt x="1110996" y="128016"/>
                </a:lnTo>
                <a:lnTo>
                  <a:pt x="1120140" y="137160"/>
                </a:lnTo>
                <a:lnTo>
                  <a:pt x="1129284" y="144780"/>
                </a:lnTo>
                <a:lnTo>
                  <a:pt x="1136904" y="153924"/>
                </a:lnTo>
                <a:lnTo>
                  <a:pt x="1143000" y="161544"/>
                </a:lnTo>
                <a:lnTo>
                  <a:pt x="1147572" y="170688"/>
                </a:lnTo>
                <a:lnTo>
                  <a:pt x="1153668" y="188976"/>
                </a:lnTo>
                <a:lnTo>
                  <a:pt x="1153668" y="187452"/>
                </a:lnTo>
                <a:lnTo>
                  <a:pt x="1165860" y="187452"/>
                </a:lnTo>
                <a:lnTo>
                  <a:pt x="1165860" y="185928"/>
                </a:lnTo>
                <a:lnTo>
                  <a:pt x="1162812" y="176784"/>
                </a:lnTo>
                <a:lnTo>
                  <a:pt x="1159764" y="166116"/>
                </a:lnTo>
                <a:lnTo>
                  <a:pt x="1129284" y="128016"/>
                </a:lnTo>
                <a:lnTo>
                  <a:pt x="1094232" y="100584"/>
                </a:lnTo>
                <a:lnTo>
                  <a:pt x="1031748" y="70104"/>
                </a:lnTo>
                <a:lnTo>
                  <a:pt x="1013460" y="64008"/>
                </a:lnTo>
                <a:lnTo>
                  <a:pt x="993648" y="56388"/>
                </a:lnTo>
                <a:lnTo>
                  <a:pt x="973836" y="50292"/>
                </a:lnTo>
                <a:lnTo>
                  <a:pt x="969264" y="48985"/>
                </a:lnTo>
                <a:lnTo>
                  <a:pt x="954024" y="45720"/>
                </a:lnTo>
                <a:lnTo>
                  <a:pt x="929640" y="41148"/>
                </a:lnTo>
                <a:lnTo>
                  <a:pt x="906780" y="36576"/>
                </a:lnTo>
                <a:lnTo>
                  <a:pt x="882396" y="32004"/>
                </a:lnTo>
                <a:lnTo>
                  <a:pt x="856488" y="27432"/>
                </a:lnTo>
                <a:lnTo>
                  <a:pt x="804672" y="21336"/>
                </a:lnTo>
                <a:lnTo>
                  <a:pt x="749808" y="16764"/>
                </a:lnTo>
                <a:lnTo>
                  <a:pt x="691896" y="13716"/>
                </a:lnTo>
                <a:close/>
              </a:path>
              <a:path w="1214754" h="204470">
                <a:moveTo>
                  <a:pt x="633984" y="0"/>
                </a:moveTo>
                <a:lnTo>
                  <a:pt x="609600" y="0"/>
                </a:lnTo>
                <a:lnTo>
                  <a:pt x="609600" y="601"/>
                </a:lnTo>
                <a:lnTo>
                  <a:pt x="644652" y="1524"/>
                </a:lnTo>
                <a:lnTo>
                  <a:pt x="702564" y="4572"/>
                </a:lnTo>
                <a:lnTo>
                  <a:pt x="757428" y="9144"/>
                </a:lnTo>
                <a:lnTo>
                  <a:pt x="810768" y="15240"/>
                </a:lnTo>
                <a:lnTo>
                  <a:pt x="836676" y="19812"/>
                </a:lnTo>
                <a:lnTo>
                  <a:pt x="861060" y="22860"/>
                </a:lnTo>
                <a:lnTo>
                  <a:pt x="885444" y="28956"/>
                </a:lnTo>
                <a:lnTo>
                  <a:pt x="931164" y="38100"/>
                </a:lnTo>
                <a:lnTo>
                  <a:pt x="969264" y="48985"/>
                </a:lnTo>
                <a:lnTo>
                  <a:pt x="1018032" y="62484"/>
                </a:lnTo>
                <a:lnTo>
                  <a:pt x="1056132" y="74676"/>
                </a:lnTo>
                <a:lnTo>
                  <a:pt x="1091184" y="89916"/>
                </a:lnTo>
                <a:lnTo>
                  <a:pt x="1106424" y="96012"/>
                </a:lnTo>
                <a:lnTo>
                  <a:pt x="1121664" y="103632"/>
                </a:lnTo>
                <a:lnTo>
                  <a:pt x="1135380" y="112776"/>
                </a:lnTo>
                <a:lnTo>
                  <a:pt x="1147572" y="120396"/>
                </a:lnTo>
                <a:lnTo>
                  <a:pt x="1158240" y="128016"/>
                </a:lnTo>
                <a:lnTo>
                  <a:pt x="1168908" y="137160"/>
                </a:lnTo>
                <a:lnTo>
                  <a:pt x="1178052" y="144780"/>
                </a:lnTo>
                <a:lnTo>
                  <a:pt x="1190244" y="163068"/>
                </a:lnTo>
                <a:lnTo>
                  <a:pt x="1194816" y="170688"/>
                </a:lnTo>
                <a:lnTo>
                  <a:pt x="1199388" y="179832"/>
                </a:lnTo>
                <a:lnTo>
                  <a:pt x="1200912" y="188976"/>
                </a:lnTo>
                <a:lnTo>
                  <a:pt x="1200912" y="187452"/>
                </a:lnTo>
                <a:lnTo>
                  <a:pt x="1213104" y="187452"/>
                </a:lnTo>
                <a:lnTo>
                  <a:pt x="1213104" y="185928"/>
                </a:lnTo>
                <a:lnTo>
                  <a:pt x="1194816" y="146304"/>
                </a:lnTo>
                <a:lnTo>
                  <a:pt x="1165860" y="117348"/>
                </a:lnTo>
                <a:lnTo>
                  <a:pt x="1127760" y="92964"/>
                </a:lnTo>
                <a:lnTo>
                  <a:pt x="1078992" y="70104"/>
                </a:lnTo>
                <a:lnTo>
                  <a:pt x="1001268" y="44196"/>
                </a:lnTo>
                <a:lnTo>
                  <a:pt x="932688" y="28956"/>
                </a:lnTo>
                <a:lnTo>
                  <a:pt x="908304" y="22860"/>
                </a:lnTo>
                <a:lnTo>
                  <a:pt x="883920" y="19812"/>
                </a:lnTo>
                <a:lnTo>
                  <a:pt x="858012" y="15240"/>
                </a:lnTo>
                <a:lnTo>
                  <a:pt x="804672" y="9144"/>
                </a:lnTo>
                <a:lnTo>
                  <a:pt x="749808" y="4572"/>
                </a:lnTo>
                <a:lnTo>
                  <a:pt x="691896" y="1524"/>
                </a:lnTo>
                <a:lnTo>
                  <a:pt x="633984" y="0"/>
                </a:lnTo>
                <a:close/>
              </a:path>
              <a:path w="1214754" h="204470">
                <a:moveTo>
                  <a:pt x="12192" y="146304"/>
                </a:moveTo>
                <a:lnTo>
                  <a:pt x="6096" y="155448"/>
                </a:lnTo>
                <a:lnTo>
                  <a:pt x="17796" y="155448"/>
                </a:lnTo>
                <a:lnTo>
                  <a:pt x="12192" y="146304"/>
                </a:lnTo>
                <a:close/>
              </a:path>
              <a:path w="1214754" h="204470">
                <a:moveTo>
                  <a:pt x="45110" y="143256"/>
                </a:moveTo>
                <a:lnTo>
                  <a:pt x="30480" y="143256"/>
                </a:lnTo>
                <a:lnTo>
                  <a:pt x="25908" y="146304"/>
                </a:lnTo>
                <a:lnTo>
                  <a:pt x="12192" y="146304"/>
                </a:lnTo>
                <a:lnTo>
                  <a:pt x="17796" y="155448"/>
                </a:lnTo>
                <a:lnTo>
                  <a:pt x="33528" y="155448"/>
                </a:lnTo>
                <a:lnTo>
                  <a:pt x="42672" y="146304"/>
                </a:lnTo>
                <a:lnTo>
                  <a:pt x="45110" y="143256"/>
                </a:lnTo>
                <a:close/>
              </a:path>
              <a:path w="1214754" h="204470">
                <a:moveTo>
                  <a:pt x="599329" y="331"/>
                </a:moveTo>
                <a:lnTo>
                  <a:pt x="586740" y="737"/>
                </a:lnTo>
                <a:lnTo>
                  <a:pt x="586740" y="13716"/>
                </a:lnTo>
                <a:lnTo>
                  <a:pt x="537972" y="13716"/>
                </a:lnTo>
                <a:lnTo>
                  <a:pt x="490728" y="15240"/>
                </a:lnTo>
                <a:lnTo>
                  <a:pt x="443484" y="19812"/>
                </a:lnTo>
                <a:lnTo>
                  <a:pt x="399288" y="22860"/>
                </a:lnTo>
                <a:lnTo>
                  <a:pt x="355092" y="28956"/>
                </a:lnTo>
                <a:lnTo>
                  <a:pt x="274320" y="44196"/>
                </a:lnTo>
                <a:lnTo>
                  <a:pt x="237744" y="53340"/>
                </a:lnTo>
                <a:lnTo>
                  <a:pt x="220980" y="57912"/>
                </a:lnTo>
                <a:lnTo>
                  <a:pt x="149352" y="88392"/>
                </a:lnTo>
                <a:lnTo>
                  <a:pt x="105156" y="115824"/>
                </a:lnTo>
                <a:lnTo>
                  <a:pt x="96012" y="121920"/>
                </a:lnTo>
                <a:lnTo>
                  <a:pt x="80772" y="137160"/>
                </a:lnTo>
                <a:lnTo>
                  <a:pt x="73152" y="146304"/>
                </a:lnTo>
                <a:lnTo>
                  <a:pt x="71628" y="147828"/>
                </a:lnTo>
                <a:lnTo>
                  <a:pt x="71628" y="149352"/>
                </a:lnTo>
                <a:lnTo>
                  <a:pt x="73152" y="152400"/>
                </a:lnTo>
                <a:lnTo>
                  <a:pt x="73152" y="153924"/>
                </a:lnTo>
                <a:lnTo>
                  <a:pt x="76200" y="155448"/>
                </a:lnTo>
                <a:lnTo>
                  <a:pt x="83918" y="155448"/>
                </a:lnTo>
                <a:lnTo>
                  <a:pt x="86081" y="153924"/>
                </a:lnTo>
                <a:lnTo>
                  <a:pt x="83820" y="153924"/>
                </a:lnTo>
                <a:lnTo>
                  <a:pt x="77724" y="143256"/>
                </a:lnTo>
                <a:lnTo>
                  <a:pt x="92964" y="143256"/>
                </a:lnTo>
                <a:lnTo>
                  <a:pt x="103632" y="132588"/>
                </a:lnTo>
                <a:lnTo>
                  <a:pt x="112776" y="124968"/>
                </a:lnTo>
                <a:lnTo>
                  <a:pt x="121920" y="118872"/>
                </a:lnTo>
                <a:lnTo>
                  <a:pt x="132588" y="112776"/>
                </a:lnTo>
                <a:lnTo>
                  <a:pt x="143256" y="105156"/>
                </a:lnTo>
                <a:lnTo>
                  <a:pt x="167640" y="92964"/>
                </a:lnTo>
                <a:lnTo>
                  <a:pt x="195072" y="80772"/>
                </a:lnTo>
                <a:lnTo>
                  <a:pt x="210312" y="76200"/>
                </a:lnTo>
                <a:lnTo>
                  <a:pt x="225552" y="70104"/>
                </a:lnTo>
                <a:lnTo>
                  <a:pt x="240792" y="65532"/>
                </a:lnTo>
                <a:lnTo>
                  <a:pt x="257556" y="59436"/>
                </a:lnTo>
                <a:lnTo>
                  <a:pt x="274320" y="54864"/>
                </a:lnTo>
                <a:lnTo>
                  <a:pt x="348996" y="38100"/>
                </a:lnTo>
                <a:lnTo>
                  <a:pt x="429768" y="25908"/>
                </a:lnTo>
                <a:lnTo>
                  <a:pt x="518160" y="16764"/>
                </a:lnTo>
                <a:lnTo>
                  <a:pt x="609600" y="13716"/>
                </a:lnTo>
                <a:lnTo>
                  <a:pt x="609600" y="601"/>
                </a:lnTo>
                <a:lnTo>
                  <a:pt x="599329" y="331"/>
                </a:lnTo>
                <a:close/>
              </a:path>
              <a:path w="1214754" h="204470">
                <a:moveTo>
                  <a:pt x="106680" y="144780"/>
                </a:moveTo>
                <a:lnTo>
                  <a:pt x="99060" y="144780"/>
                </a:lnTo>
                <a:lnTo>
                  <a:pt x="102108" y="155448"/>
                </a:lnTo>
                <a:lnTo>
                  <a:pt x="105156" y="155448"/>
                </a:lnTo>
                <a:lnTo>
                  <a:pt x="108204" y="153924"/>
                </a:lnTo>
                <a:lnTo>
                  <a:pt x="108204" y="147828"/>
                </a:lnTo>
                <a:lnTo>
                  <a:pt x="106680" y="144780"/>
                </a:lnTo>
                <a:close/>
              </a:path>
              <a:path w="1214754" h="204470">
                <a:moveTo>
                  <a:pt x="92964" y="143256"/>
                </a:moveTo>
                <a:lnTo>
                  <a:pt x="77724" y="143256"/>
                </a:lnTo>
                <a:lnTo>
                  <a:pt x="83820" y="153924"/>
                </a:lnTo>
                <a:lnTo>
                  <a:pt x="89916" y="146304"/>
                </a:lnTo>
                <a:lnTo>
                  <a:pt x="92964" y="143256"/>
                </a:lnTo>
                <a:close/>
              </a:path>
              <a:path w="1214754" h="204470">
                <a:moveTo>
                  <a:pt x="105156" y="143256"/>
                </a:moveTo>
                <a:lnTo>
                  <a:pt x="92964" y="143256"/>
                </a:lnTo>
                <a:lnTo>
                  <a:pt x="89916" y="146304"/>
                </a:lnTo>
                <a:lnTo>
                  <a:pt x="83820" y="153924"/>
                </a:lnTo>
                <a:lnTo>
                  <a:pt x="86081" y="153924"/>
                </a:lnTo>
                <a:lnTo>
                  <a:pt x="99060" y="144780"/>
                </a:lnTo>
                <a:lnTo>
                  <a:pt x="106680" y="144780"/>
                </a:lnTo>
                <a:lnTo>
                  <a:pt x="105156" y="143256"/>
                </a:lnTo>
                <a:close/>
              </a:path>
              <a:path w="1214754" h="204470">
                <a:moveTo>
                  <a:pt x="586740" y="0"/>
                </a:moveTo>
                <a:lnTo>
                  <a:pt x="489204" y="3048"/>
                </a:lnTo>
                <a:lnTo>
                  <a:pt x="441960" y="6096"/>
                </a:lnTo>
                <a:lnTo>
                  <a:pt x="397764" y="10668"/>
                </a:lnTo>
                <a:lnTo>
                  <a:pt x="353568" y="16764"/>
                </a:lnTo>
                <a:lnTo>
                  <a:pt x="310896" y="24384"/>
                </a:lnTo>
                <a:lnTo>
                  <a:pt x="271272" y="32004"/>
                </a:lnTo>
                <a:lnTo>
                  <a:pt x="214884" y="45720"/>
                </a:lnTo>
                <a:lnTo>
                  <a:pt x="179832" y="56388"/>
                </a:lnTo>
                <a:lnTo>
                  <a:pt x="164592" y="60960"/>
                </a:lnTo>
                <a:lnTo>
                  <a:pt x="147828" y="67056"/>
                </a:lnTo>
                <a:lnTo>
                  <a:pt x="132588" y="73152"/>
                </a:lnTo>
                <a:lnTo>
                  <a:pt x="118872" y="79248"/>
                </a:lnTo>
                <a:lnTo>
                  <a:pt x="105156" y="86868"/>
                </a:lnTo>
                <a:lnTo>
                  <a:pt x="92964" y="92964"/>
                </a:lnTo>
                <a:lnTo>
                  <a:pt x="80772" y="100584"/>
                </a:lnTo>
                <a:lnTo>
                  <a:pt x="68580" y="106680"/>
                </a:lnTo>
                <a:lnTo>
                  <a:pt x="57912" y="114300"/>
                </a:lnTo>
                <a:lnTo>
                  <a:pt x="39624" y="129540"/>
                </a:lnTo>
                <a:lnTo>
                  <a:pt x="32004" y="137160"/>
                </a:lnTo>
                <a:lnTo>
                  <a:pt x="25908" y="146304"/>
                </a:lnTo>
                <a:lnTo>
                  <a:pt x="30480" y="143256"/>
                </a:lnTo>
                <a:lnTo>
                  <a:pt x="45110" y="143256"/>
                </a:lnTo>
                <a:lnTo>
                  <a:pt x="48768" y="138684"/>
                </a:lnTo>
                <a:lnTo>
                  <a:pt x="57912" y="131064"/>
                </a:lnTo>
                <a:lnTo>
                  <a:pt x="67056" y="124968"/>
                </a:lnTo>
                <a:lnTo>
                  <a:pt x="76200" y="117348"/>
                </a:lnTo>
                <a:lnTo>
                  <a:pt x="86868" y="111252"/>
                </a:lnTo>
                <a:lnTo>
                  <a:pt x="99060" y="103632"/>
                </a:lnTo>
                <a:lnTo>
                  <a:pt x="111252" y="97536"/>
                </a:lnTo>
                <a:lnTo>
                  <a:pt x="152400" y="79248"/>
                </a:lnTo>
                <a:lnTo>
                  <a:pt x="167640" y="73152"/>
                </a:lnTo>
                <a:lnTo>
                  <a:pt x="184404" y="68580"/>
                </a:lnTo>
                <a:lnTo>
                  <a:pt x="201168" y="62484"/>
                </a:lnTo>
                <a:lnTo>
                  <a:pt x="217932" y="57912"/>
                </a:lnTo>
                <a:lnTo>
                  <a:pt x="241096" y="52120"/>
                </a:lnTo>
                <a:lnTo>
                  <a:pt x="254508" y="47244"/>
                </a:lnTo>
                <a:lnTo>
                  <a:pt x="307848" y="33528"/>
                </a:lnTo>
                <a:lnTo>
                  <a:pt x="345948" y="25908"/>
                </a:lnTo>
                <a:lnTo>
                  <a:pt x="387096" y="18288"/>
                </a:lnTo>
                <a:lnTo>
                  <a:pt x="428244" y="13716"/>
                </a:lnTo>
                <a:lnTo>
                  <a:pt x="472440" y="7620"/>
                </a:lnTo>
                <a:lnTo>
                  <a:pt x="562356" y="1524"/>
                </a:lnTo>
                <a:lnTo>
                  <a:pt x="586740" y="737"/>
                </a:lnTo>
                <a:lnTo>
                  <a:pt x="586740" y="0"/>
                </a:lnTo>
                <a:close/>
              </a:path>
              <a:path w="1214754" h="204470">
                <a:moveTo>
                  <a:pt x="586740" y="737"/>
                </a:moveTo>
                <a:lnTo>
                  <a:pt x="562356" y="1524"/>
                </a:lnTo>
                <a:lnTo>
                  <a:pt x="472440" y="7620"/>
                </a:lnTo>
                <a:lnTo>
                  <a:pt x="428244" y="13716"/>
                </a:lnTo>
                <a:lnTo>
                  <a:pt x="387096" y="18288"/>
                </a:lnTo>
                <a:lnTo>
                  <a:pt x="345948" y="25908"/>
                </a:lnTo>
                <a:lnTo>
                  <a:pt x="307848" y="33528"/>
                </a:lnTo>
                <a:lnTo>
                  <a:pt x="254508" y="47244"/>
                </a:lnTo>
                <a:lnTo>
                  <a:pt x="241096" y="52120"/>
                </a:lnTo>
                <a:lnTo>
                  <a:pt x="254508" y="48768"/>
                </a:lnTo>
                <a:lnTo>
                  <a:pt x="274320" y="44196"/>
                </a:lnTo>
                <a:lnTo>
                  <a:pt x="355092" y="28956"/>
                </a:lnTo>
                <a:lnTo>
                  <a:pt x="399288" y="22860"/>
                </a:lnTo>
                <a:lnTo>
                  <a:pt x="443484" y="19812"/>
                </a:lnTo>
                <a:lnTo>
                  <a:pt x="490728" y="15240"/>
                </a:lnTo>
                <a:lnTo>
                  <a:pt x="537972" y="13716"/>
                </a:lnTo>
                <a:lnTo>
                  <a:pt x="586740" y="13716"/>
                </a:lnTo>
                <a:lnTo>
                  <a:pt x="586740" y="737"/>
                </a:lnTo>
                <a:close/>
              </a:path>
              <a:path w="1214754" h="204470">
                <a:moveTo>
                  <a:pt x="609600" y="601"/>
                </a:moveTo>
                <a:lnTo>
                  <a:pt x="609600" y="13716"/>
                </a:lnTo>
                <a:lnTo>
                  <a:pt x="691896" y="13716"/>
                </a:lnTo>
                <a:lnTo>
                  <a:pt x="749808" y="16764"/>
                </a:lnTo>
                <a:lnTo>
                  <a:pt x="804672" y="21336"/>
                </a:lnTo>
                <a:lnTo>
                  <a:pt x="856488" y="27432"/>
                </a:lnTo>
                <a:lnTo>
                  <a:pt x="906780" y="36576"/>
                </a:lnTo>
                <a:lnTo>
                  <a:pt x="929640" y="41148"/>
                </a:lnTo>
                <a:lnTo>
                  <a:pt x="954024" y="45720"/>
                </a:lnTo>
                <a:lnTo>
                  <a:pt x="969264" y="48985"/>
                </a:lnTo>
                <a:lnTo>
                  <a:pt x="931164" y="38100"/>
                </a:lnTo>
                <a:lnTo>
                  <a:pt x="885444" y="28956"/>
                </a:lnTo>
                <a:lnTo>
                  <a:pt x="861060" y="22860"/>
                </a:lnTo>
                <a:lnTo>
                  <a:pt x="836676" y="19812"/>
                </a:lnTo>
                <a:lnTo>
                  <a:pt x="810768" y="15240"/>
                </a:lnTo>
                <a:lnTo>
                  <a:pt x="757428" y="9144"/>
                </a:lnTo>
                <a:lnTo>
                  <a:pt x="702564" y="4572"/>
                </a:lnTo>
                <a:lnTo>
                  <a:pt x="644652" y="1524"/>
                </a:lnTo>
                <a:lnTo>
                  <a:pt x="609600" y="601"/>
                </a:lnTo>
                <a:close/>
              </a:path>
              <a:path w="1214754" h="204470">
                <a:moveTo>
                  <a:pt x="586740" y="0"/>
                </a:moveTo>
                <a:lnTo>
                  <a:pt x="586740" y="737"/>
                </a:lnTo>
                <a:lnTo>
                  <a:pt x="599329" y="331"/>
                </a:lnTo>
                <a:lnTo>
                  <a:pt x="586740" y="0"/>
                </a:lnTo>
                <a:close/>
              </a:path>
              <a:path w="1214754" h="204470">
                <a:moveTo>
                  <a:pt x="609600" y="0"/>
                </a:moveTo>
                <a:lnTo>
                  <a:pt x="599329" y="331"/>
                </a:lnTo>
                <a:lnTo>
                  <a:pt x="609600" y="601"/>
                </a:lnTo>
                <a:lnTo>
                  <a:pt x="609600" y="0"/>
                </a:lnTo>
                <a:close/>
              </a:path>
              <a:path w="1214754" h="204470">
                <a:moveTo>
                  <a:pt x="609600" y="0"/>
                </a:moveTo>
                <a:lnTo>
                  <a:pt x="586740" y="0"/>
                </a:lnTo>
                <a:lnTo>
                  <a:pt x="599329" y="331"/>
                </a:lnTo>
                <a:lnTo>
                  <a:pt x="609600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9" name="object 29"/>
          <p:cNvSpPr txBox="1"/>
          <p:nvPr/>
        </p:nvSpPr>
        <p:spPr>
          <a:xfrm>
            <a:off x="8306715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3302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1">
            <a:extLst>
              <a:ext uri="{FF2B5EF4-FFF2-40B4-BE49-F238E27FC236}">
                <a16:creationId xmlns:a16="http://schemas.microsoft.com/office/drawing/2014/main" id="{760A0ABB-88FB-497D-9617-E8D227633720}"/>
              </a:ext>
            </a:extLst>
          </p:cNvPr>
          <p:cNvSpPr/>
          <p:nvPr/>
        </p:nvSpPr>
        <p:spPr>
          <a:xfrm>
            <a:off x="4486033" y="1294673"/>
            <a:ext cx="3395185" cy="3726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32">
            <a:extLst>
              <a:ext uri="{FF2B5EF4-FFF2-40B4-BE49-F238E27FC236}">
                <a16:creationId xmlns:a16="http://schemas.microsoft.com/office/drawing/2014/main" id="{1FAD9AF0-4D12-4305-8AC8-8ADE58F95935}"/>
              </a:ext>
            </a:extLst>
          </p:cNvPr>
          <p:cNvSpPr/>
          <p:nvPr/>
        </p:nvSpPr>
        <p:spPr>
          <a:xfrm>
            <a:off x="3566391" y="2714409"/>
            <a:ext cx="1060076" cy="950600"/>
          </a:xfrm>
          <a:custGeom>
            <a:avLst/>
            <a:gdLst/>
            <a:ahLst/>
            <a:cxnLst/>
            <a:rect l="l" t="t" r="r" b="b"/>
            <a:pathLst>
              <a:path w="928369" h="798829">
                <a:moveTo>
                  <a:pt x="928116" y="0"/>
                </a:moveTo>
                <a:lnTo>
                  <a:pt x="0" y="0"/>
                </a:lnTo>
                <a:lnTo>
                  <a:pt x="0" y="798576"/>
                </a:lnTo>
                <a:lnTo>
                  <a:pt x="928116" y="798576"/>
                </a:lnTo>
                <a:lnTo>
                  <a:pt x="928116" y="790956"/>
                </a:lnTo>
                <a:lnTo>
                  <a:pt x="13716" y="790956"/>
                </a:lnTo>
                <a:lnTo>
                  <a:pt x="6096" y="784860"/>
                </a:lnTo>
                <a:lnTo>
                  <a:pt x="13716" y="784860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928116" y="6096"/>
                </a:lnTo>
                <a:lnTo>
                  <a:pt x="928116" y="0"/>
                </a:lnTo>
                <a:close/>
              </a:path>
              <a:path w="928369" h="798829">
                <a:moveTo>
                  <a:pt x="13716" y="784860"/>
                </a:moveTo>
                <a:lnTo>
                  <a:pt x="6096" y="784860"/>
                </a:lnTo>
                <a:lnTo>
                  <a:pt x="13716" y="790956"/>
                </a:lnTo>
                <a:lnTo>
                  <a:pt x="13716" y="784860"/>
                </a:lnTo>
                <a:close/>
              </a:path>
              <a:path w="928369" h="798829">
                <a:moveTo>
                  <a:pt x="914400" y="784860"/>
                </a:moveTo>
                <a:lnTo>
                  <a:pt x="13716" y="784860"/>
                </a:lnTo>
                <a:lnTo>
                  <a:pt x="13716" y="790956"/>
                </a:lnTo>
                <a:lnTo>
                  <a:pt x="914400" y="790956"/>
                </a:lnTo>
                <a:lnTo>
                  <a:pt x="914400" y="784860"/>
                </a:lnTo>
                <a:close/>
              </a:path>
              <a:path w="928369" h="798829">
                <a:moveTo>
                  <a:pt x="914400" y="6096"/>
                </a:moveTo>
                <a:lnTo>
                  <a:pt x="914400" y="790956"/>
                </a:lnTo>
                <a:lnTo>
                  <a:pt x="920496" y="784860"/>
                </a:lnTo>
                <a:lnTo>
                  <a:pt x="928116" y="784860"/>
                </a:lnTo>
                <a:lnTo>
                  <a:pt x="928116" y="13716"/>
                </a:lnTo>
                <a:lnTo>
                  <a:pt x="920496" y="13716"/>
                </a:lnTo>
                <a:lnTo>
                  <a:pt x="914400" y="6096"/>
                </a:lnTo>
                <a:close/>
              </a:path>
              <a:path w="928369" h="798829">
                <a:moveTo>
                  <a:pt x="928116" y="784860"/>
                </a:moveTo>
                <a:lnTo>
                  <a:pt x="920496" y="784860"/>
                </a:lnTo>
                <a:lnTo>
                  <a:pt x="914400" y="790956"/>
                </a:lnTo>
                <a:lnTo>
                  <a:pt x="928116" y="790956"/>
                </a:lnTo>
                <a:lnTo>
                  <a:pt x="928116" y="784860"/>
                </a:lnTo>
                <a:close/>
              </a:path>
              <a:path w="928369" h="798829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928369" h="798829">
                <a:moveTo>
                  <a:pt x="914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914400" y="13716"/>
                </a:lnTo>
                <a:lnTo>
                  <a:pt x="914400" y="6096"/>
                </a:lnTo>
                <a:close/>
              </a:path>
              <a:path w="928369" h="798829">
                <a:moveTo>
                  <a:pt x="928116" y="6096"/>
                </a:moveTo>
                <a:lnTo>
                  <a:pt x="914400" y="6096"/>
                </a:lnTo>
                <a:lnTo>
                  <a:pt x="920496" y="13716"/>
                </a:lnTo>
                <a:lnTo>
                  <a:pt x="928116" y="13716"/>
                </a:lnTo>
                <a:lnTo>
                  <a:pt x="9281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33">
            <a:extLst>
              <a:ext uri="{FF2B5EF4-FFF2-40B4-BE49-F238E27FC236}">
                <a16:creationId xmlns:a16="http://schemas.microsoft.com/office/drawing/2014/main" id="{9F60462C-FFED-4C48-B0BB-A927C2CCE38A}"/>
              </a:ext>
            </a:extLst>
          </p:cNvPr>
          <p:cNvSpPr txBox="1"/>
          <p:nvPr/>
        </p:nvSpPr>
        <p:spPr>
          <a:xfrm>
            <a:off x="3665582" y="4066129"/>
            <a:ext cx="742489" cy="64712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indent="-1451" algn="ctr">
              <a:spcBef>
                <a:spcPts val="114"/>
              </a:spcBef>
            </a:pP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banks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00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-1F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38B90102-B192-4ADE-9C22-6A2F736DE16A}"/>
              </a:ext>
            </a:extLst>
          </p:cNvPr>
          <p:cNvSpPr/>
          <p:nvPr/>
        </p:nvSpPr>
        <p:spPr>
          <a:xfrm>
            <a:off x="7372225" y="4181341"/>
            <a:ext cx="43505" cy="134505"/>
          </a:xfrm>
          <a:custGeom>
            <a:avLst/>
            <a:gdLst/>
            <a:ahLst/>
            <a:cxnLst/>
            <a:rect l="l" t="t" r="r" b="b"/>
            <a:pathLst>
              <a:path w="38100" h="113029">
                <a:moveTo>
                  <a:pt x="22860" y="57912"/>
                </a:moveTo>
                <a:lnTo>
                  <a:pt x="15240" y="57912"/>
                </a:lnTo>
                <a:lnTo>
                  <a:pt x="15240" y="108204"/>
                </a:lnTo>
                <a:lnTo>
                  <a:pt x="0" y="108204"/>
                </a:lnTo>
                <a:lnTo>
                  <a:pt x="0" y="112776"/>
                </a:lnTo>
                <a:lnTo>
                  <a:pt x="12192" y="112776"/>
                </a:lnTo>
                <a:lnTo>
                  <a:pt x="15240" y="111252"/>
                </a:lnTo>
                <a:lnTo>
                  <a:pt x="16764" y="111252"/>
                </a:lnTo>
                <a:lnTo>
                  <a:pt x="18288" y="109728"/>
                </a:lnTo>
                <a:lnTo>
                  <a:pt x="19812" y="109728"/>
                </a:lnTo>
                <a:lnTo>
                  <a:pt x="19812" y="59436"/>
                </a:lnTo>
                <a:lnTo>
                  <a:pt x="27432" y="59436"/>
                </a:lnTo>
                <a:lnTo>
                  <a:pt x="22860" y="57912"/>
                </a:lnTo>
                <a:close/>
              </a:path>
              <a:path w="38100" h="113029">
                <a:moveTo>
                  <a:pt x="15240" y="106680"/>
                </a:moveTo>
                <a:lnTo>
                  <a:pt x="13716" y="106680"/>
                </a:lnTo>
                <a:lnTo>
                  <a:pt x="12192" y="108204"/>
                </a:lnTo>
                <a:lnTo>
                  <a:pt x="15240" y="108204"/>
                </a:lnTo>
                <a:lnTo>
                  <a:pt x="15240" y="106680"/>
                </a:lnTo>
                <a:close/>
              </a:path>
              <a:path w="38100" h="113029">
                <a:moveTo>
                  <a:pt x="22860" y="59436"/>
                </a:moveTo>
                <a:lnTo>
                  <a:pt x="19812" y="59436"/>
                </a:lnTo>
                <a:lnTo>
                  <a:pt x="19812" y="60960"/>
                </a:lnTo>
                <a:lnTo>
                  <a:pt x="21336" y="60960"/>
                </a:lnTo>
                <a:lnTo>
                  <a:pt x="22860" y="59436"/>
                </a:lnTo>
                <a:close/>
              </a:path>
              <a:path w="38100" h="113029">
                <a:moveTo>
                  <a:pt x="35052" y="54864"/>
                </a:moveTo>
                <a:lnTo>
                  <a:pt x="22860" y="54864"/>
                </a:lnTo>
                <a:lnTo>
                  <a:pt x="1981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22860" y="57912"/>
                </a:lnTo>
                <a:lnTo>
                  <a:pt x="27432" y="59436"/>
                </a:lnTo>
                <a:lnTo>
                  <a:pt x="35052" y="59436"/>
                </a:lnTo>
                <a:lnTo>
                  <a:pt x="35052" y="54864"/>
                </a:lnTo>
                <a:close/>
              </a:path>
              <a:path w="38100" h="113029">
                <a:moveTo>
                  <a:pt x="38100" y="54864"/>
                </a:moveTo>
                <a:lnTo>
                  <a:pt x="35052" y="54864"/>
                </a:lnTo>
                <a:lnTo>
                  <a:pt x="35052" y="59436"/>
                </a:lnTo>
                <a:lnTo>
                  <a:pt x="36576" y="59436"/>
                </a:lnTo>
                <a:lnTo>
                  <a:pt x="38100" y="57912"/>
                </a:lnTo>
                <a:lnTo>
                  <a:pt x="38100" y="54864"/>
                </a:lnTo>
                <a:close/>
              </a:path>
              <a:path w="38100" h="113029">
                <a:moveTo>
                  <a:pt x="15240" y="6096"/>
                </a:moveTo>
                <a:lnTo>
                  <a:pt x="15240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6388"/>
                </a:lnTo>
                <a:lnTo>
                  <a:pt x="22860" y="54864"/>
                </a:lnTo>
                <a:lnTo>
                  <a:pt x="28956" y="54864"/>
                </a:lnTo>
                <a:lnTo>
                  <a:pt x="22860" y="53340"/>
                </a:lnTo>
                <a:lnTo>
                  <a:pt x="19812" y="53340"/>
                </a:lnTo>
                <a:lnTo>
                  <a:pt x="19812" y="7620"/>
                </a:lnTo>
                <a:lnTo>
                  <a:pt x="16764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15240" y="6096"/>
                </a:moveTo>
                <a:lnTo>
                  <a:pt x="13716" y="6096"/>
                </a:lnTo>
                <a:lnTo>
                  <a:pt x="15240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6096" y="0"/>
                </a:moveTo>
                <a:lnTo>
                  <a:pt x="0" y="0"/>
                </a:lnTo>
                <a:lnTo>
                  <a:pt x="0" y="4572"/>
                </a:lnTo>
                <a:lnTo>
                  <a:pt x="6096" y="6096"/>
                </a:lnTo>
                <a:lnTo>
                  <a:pt x="15240" y="6096"/>
                </a:lnTo>
                <a:lnTo>
                  <a:pt x="16764" y="7620"/>
                </a:lnTo>
                <a:lnTo>
                  <a:pt x="19812" y="7620"/>
                </a:lnTo>
                <a:lnTo>
                  <a:pt x="19812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6A416FCD-7917-4232-8971-36E270321661}"/>
              </a:ext>
            </a:extLst>
          </p:cNvPr>
          <p:cNvSpPr txBox="1"/>
          <p:nvPr/>
        </p:nvSpPr>
        <p:spPr>
          <a:xfrm>
            <a:off x="3660362" y="1673343"/>
            <a:ext cx="886055" cy="19648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5076" marR="143573" indent="-145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General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purpose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30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-7F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1713">
              <a:latin typeface="Times New Roman"/>
              <a:cs typeface="Times New Roman"/>
            </a:endParaRPr>
          </a:p>
          <a:p>
            <a:pPr marR="5801" indent="-3626" algn="ctr"/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Bit- 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dd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ss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370" b="1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</a:t>
            </a:r>
            <a:endParaRPr sz="1370">
              <a:latin typeface="Calibri"/>
              <a:cs typeface="Calibri"/>
            </a:endParaRPr>
          </a:p>
          <a:p>
            <a:pPr marR="5801" algn="ctr"/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(20H-2FH)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36">
            <a:extLst>
              <a:ext uri="{FF2B5EF4-FFF2-40B4-BE49-F238E27FC236}">
                <a16:creationId xmlns:a16="http://schemas.microsoft.com/office/drawing/2014/main" id="{65E776CA-C3A5-436A-A1A5-00710823BCD1}"/>
              </a:ext>
            </a:extLst>
          </p:cNvPr>
          <p:cNvSpPr txBox="1"/>
          <p:nvPr/>
        </p:nvSpPr>
        <p:spPr>
          <a:xfrm>
            <a:off x="7911685" y="2456437"/>
            <a:ext cx="733788" cy="106877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Special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function  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registers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(SFRs)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80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-FF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9" name="object 38">
            <a:extLst>
              <a:ext uri="{FF2B5EF4-FFF2-40B4-BE49-F238E27FC236}">
                <a16:creationId xmlns:a16="http://schemas.microsoft.com/office/drawing/2014/main" id="{3BC61723-5477-4A93-A702-7D3F6685B85B}"/>
              </a:ext>
            </a:extLst>
          </p:cNvPr>
          <p:cNvSpPr txBox="1"/>
          <p:nvPr/>
        </p:nvSpPr>
        <p:spPr>
          <a:xfrm>
            <a:off x="8306715" y="5028463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0" name="object 39">
            <a:extLst>
              <a:ext uri="{FF2B5EF4-FFF2-40B4-BE49-F238E27FC236}">
                <a16:creationId xmlns:a16="http://schemas.microsoft.com/office/drawing/2014/main" id="{8A0536ED-09C1-4366-BB5F-379F1511B165}"/>
              </a:ext>
            </a:extLst>
          </p:cNvPr>
          <p:cNvSpPr/>
          <p:nvPr/>
        </p:nvSpPr>
        <p:spPr>
          <a:xfrm>
            <a:off x="3493302" y="1210236"/>
            <a:ext cx="5205396" cy="4064611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682767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1056" y="3188275"/>
            <a:ext cx="1089079" cy="516503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4502">
              <a:spcBef>
                <a:spcPts val="439"/>
              </a:spcBef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b="1" dirty="0">
                <a:latin typeface="Calibri"/>
                <a:cs typeface="Calibri"/>
              </a:rPr>
              <a:t>SETB</a:t>
            </a:r>
            <a:r>
              <a:rPr sz="1370" b="1" spc="-63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20H.0</a:t>
            </a:r>
            <a:endParaRPr sz="1370">
              <a:latin typeface="Calibri"/>
              <a:cs typeface="Calibri"/>
            </a:endParaRPr>
          </a:p>
          <a:p>
            <a:pPr marL="14502">
              <a:spcBef>
                <a:spcPts val="331"/>
              </a:spcBef>
            </a:pPr>
            <a:r>
              <a:rPr sz="1370" dirty="0">
                <a:latin typeface="Calibri"/>
                <a:cs typeface="Calibri"/>
              </a:rPr>
              <a:t>or </a:t>
            </a:r>
            <a:r>
              <a:rPr sz="1370" b="1" dirty="0">
                <a:latin typeface="Calibri"/>
                <a:cs typeface="Calibri"/>
              </a:rPr>
              <a:t>SETB</a:t>
            </a:r>
            <a:r>
              <a:rPr sz="1370" b="1" spc="-23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00H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1055" y="4190634"/>
            <a:ext cx="1273252" cy="516503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4502">
              <a:spcBef>
                <a:spcPts val="439"/>
              </a:spcBef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b="1" spc="-34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C,31H</a:t>
            </a:r>
            <a:endParaRPr sz="1370">
              <a:latin typeface="Calibri"/>
              <a:cs typeface="Calibri"/>
            </a:endParaRPr>
          </a:p>
          <a:p>
            <a:pPr marL="14502">
              <a:spcBef>
                <a:spcPts val="331"/>
              </a:spcBef>
            </a:pPr>
            <a:r>
              <a:rPr sz="1370" dirty="0">
                <a:latin typeface="Calibri"/>
                <a:cs typeface="Calibri"/>
              </a:rPr>
              <a:t>or </a:t>
            </a:r>
            <a:r>
              <a:rPr sz="1370" b="1" spc="-11" dirty="0">
                <a:latin typeface="Calibri"/>
                <a:cs typeface="Calibri"/>
              </a:rPr>
              <a:t>MOV </a:t>
            </a:r>
            <a:r>
              <a:rPr sz="1370" b="1" dirty="0">
                <a:latin typeface="Calibri"/>
                <a:cs typeface="Calibri"/>
              </a:rPr>
              <a:t>C,</a:t>
            </a:r>
            <a:r>
              <a:rPr sz="1370" b="1" spc="-34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26H.1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5518" y="2894757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8"/>
          <p:cNvSpPr/>
          <p:nvPr/>
        </p:nvSpPr>
        <p:spPr>
          <a:xfrm>
            <a:off x="5835622" y="2894757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9"/>
          <p:cNvSpPr/>
          <p:nvPr/>
        </p:nvSpPr>
        <p:spPr>
          <a:xfrm>
            <a:off x="4960297" y="2899976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10"/>
          <p:cNvSpPr/>
          <p:nvPr/>
        </p:nvSpPr>
        <p:spPr>
          <a:xfrm>
            <a:off x="4960297" y="3126204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1" name="object 11"/>
          <p:cNvSpPr/>
          <p:nvPr/>
        </p:nvSpPr>
        <p:spPr>
          <a:xfrm>
            <a:off x="6314179" y="2894757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2" name="object 12"/>
          <p:cNvSpPr/>
          <p:nvPr/>
        </p:nvSpPr>
        <p:spPr>
          <a:xfrm>
            <a:off x="7184283" y="2894757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13"/>
          <p:cNvSpPr/>
          <p:nvPr/>
        </p:nvSpPr>
        <p:spPr>
          <a:xfrm>
            <a:off x="6308957" y="2899976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/>
          <p:nvPr/>
        </p:nvSpPr>
        <p:spPr>
          <a:xfrm>
            <a:off x="6308957" y="3126204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5" name="object 15"/>
          <p:cNvSpPr txBox="1"/>
          <p:nvPr/>
        </p:nvSpPr>
        <p:spPr>
          <a:xfrm>
            <a:off x="3611055" y="1243594"/>
            <a:ext cx="4734815" cy="1877372"/>
          </a:xfrm>
          <a:prstGeom prst="rect">
            <a:avLst/>
          </a:prstGeom>
        </p:spPr>
        <p:txBody>
          <a:bodyPr vert="horz" wrap="square" lIns="0" tIns="116014" rIns="0" bIns="0" rtlCol="0">
            <a:spAutoFit/>
          </a:bodyPr>
          <a:lstStyle/>
          <a:p>
            <a:pPr marL="398813">
              <a:spcBef>
                <a:spcPts val="913"/>
              </a:spcBef>
            </a:pP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Bit Addressable</a:t>
            </a:r>
            <a:r>
              <a:rPr sz="2055" b="1" spc="-28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RAM</a:t>
            </a:r>
            <a:endParaRPr sz="2055">
              <a:latin typeface="Calibri"/>
              <a:cs typeface="Calibri"/>
            </a:endParaRPr>
          </a:p>
          <a:p>
            <a:pPr marL="211008" indent="-197231">
              <a:spcBef>
                <a:spcPts val="536"/>
              </a:spcBef>
              <a:buFont typeface="Arial"/>
              <a:buChar char="•"/>
              <a:tabLst>
                <a:tab pos="211734" algn="l"/>
              </a:tabLst>
            </a:pPr>
            <a:r>
              <a:rPr sz="1370" b="1" spc="-5" dirty="0">
                <a:latin typeface="Calibri"/>
                <a:cs typeface="Calibri"/>
              </a:rPr>
              <a:t>Address from </a:t>
            </a:r>
            <a:r>
              <a:rPr sz="1370" b="1" dirty="0">
                <a:latin typeface="Calibri"/>
                <a:cs typeface="Calibri"/>
              </a:rPr>
              <a:t>20H </a:t>
            </a:r>
            <a:r>
              <a:rPr sz="1370" b="1" spc="-5" dirty="0">
                <a:latin typeface="Calibri"/>
                <a:cs typeface="Calibri"/>
              </a:rPr>
              <a:t>to</a:t>
            </a:r>
            <a:r>
              <a:rPr sz="1370" b="1" spc="-69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2FH</a:t>
            </a:r>
            <a:endParaRPr sz="1370">
              <a:latin typeface="Calibri"/>
              <a:cs typeface="Calibri"/>
            </a:endParaRPr>
          </a:p>
          <a:p>
            <a:pPr marL="211008" indent="-197231">
              <a:spcBef>
                <a:spcPts val="365"/>
              </a:spcBef>
              <a:buChar char="•"/>
              <a:tabLst>
                <a:tab pos="211734" algn="l"/>
              </a:tabLst>
            </a:pPr>
            <a:r>
              <a:rPr sz="1370" dirty="0">
                <a:latin typeface="Arial"/>
                <a:cs typeface="Arial"/>
              </a:rPr>
              <a:t>The content of </a:t>
            </a:r>
            <a:r>
              <a:rPr sz="1370" spc="-5" dirty="0">
                <a:latin typeface="Arial"/>
                <a:cs typeface="Arial"/>
              </a:rPr>
              <a:t>one location is 8</a:t>
            </a:r>
            <a:r>
              <a:rPr sz="1370" spc="-69" dirty="0">
                <a:latin typeface="Arial"/>
                <a:cs typeface="Arial"/>
              </a:rPr>
              <a:t> </a:t>
            </a:r>
            <a:r>
              <a:rPr sz="1370" spc="-5" dirty="0">
                <a:latin typeface="Arial"/>
                <a:cs typeface="Arial"/>
              </a:rPr>
              <a:t>bit.</a:t>
            </a:r>
            <a:endParaRPr sz="1370">
              <a:latin typeface="Arial"/>
              <a:cs typeface="Arial"/>
            </a:endParaRPr>
          </a:p>
          <a:p>
            <a:pPr marL="211008" indent="-197231">
              <a:spcBef>
                <a:spcPts val="331"/>
              </a:spcBef>
              <a:buChar char="•"/>
              <a:tabLst>
                <a:tab pos="211734" algn="l"/>
              </a:tabLst>
            </a:pPr>
            <a:r>
              <a:rPr sz="1370" spc="-5" dirty="0">
                <a:latin typeface="Arial"/>
                <a:cs typeface="Arial"/>
              </a:rPr>
              <a:t>Can read/write a </a:t>
            </a:r>
            <a:r>
              <a:rPr sz="1370" b="1" spc="-17" dirty="0">
                <a:solidFill>
                  <a:srgbClr val="FF0000"/>
                </a:solidFill>
                <a:latin typeface="Arial"/>
                <a:cs typeface="Arial"/>
              </a:rPr>
              <a:t>byte </a:t>
            </a:r>
            <a:r>
              <a:rPr sz="1370" spc="-5" dirty="0">
                <a:latin typeface="Arial"/>
                <a:cs typeface="Arial"/>
              </a:rPr>
              <a:t>or a</a:t>
            </a:r>
            <a:r>
              <a:rPr sz="1370" spc="63" dirty="0">
                <a:latin typeface="Arial"/>
                <a:cs typeface="Arial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Arial"/>
                <a:cs typeface="Arial"/>
              </a:rPr>
              <a:t>bit</a:t>
            </a:r>
            <a:endParaRPr sz="1370">
              <a:latin typeface="Arial"/>
              <a:cs typeface="Arial"/>
            </a:endParaRPr>
          </a:p>
          <a:p>
            <a:pPr marL="14502">
              <a:spcBef>
                <a:spcPts val="286"/>
              </a:spcBef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b="1" spc="-11" dirty="0">
                <a:latin typeface="Calibri"/>
                <a:cs typeface="Calibri"/>
              </a:rPr>
              <a:t>MOV </a:t>
            </a:r>
            <a:r>
              <a:rPr sz="1370" b="1" spc="-5" dirty="0">
                <a:latin typeface="Calibri"/>
                <a:cs typeface="Calibri"/>
              </a:rPr>
              <a:t>20H, </a:t>
            </a:r>
            <a:r>
              <a:rPr sz="1370" b="1" dirty="0">
                <a:latin typeface="Calibri"/>
                <a:cs typeface="Calibri"/>
              </a:rPr>
              <a:t>A ; </a:t>
            </a:r>
            <a:r>
              <a:rPr sz="1370" spc="-5" dirty="0">
                <a:latin typeface="Calibri"/>
                <a:cs typeface="Calibri"/>
              </a:rPr>
              <a:t>writes </a:t>
            </a:r>
            <a:r>
              <a:rPr sz="1370" dirty="0">
                <a:latin typeface="Calibri"/>
                <a:cs typeface="Calibri"/>
              </a:rPr>
              <a:t>the </a:t>
            </a:r>
            <a:r>
              <a:rPr sz="1370" b="1" spc="-5" dirty="0">
                <a:latin typeface="Calibri"/>
                <a:cs typeface="Calibri"/>
              </a:rPr>
              <a:t>content </a:t>
            </a:r>
            <a:r>
              <a:rPr sz="1370" b="1" dirty="0">
                <a:latin typeface="Calibri"/>
                <a:cs typeface="Calibri"/>
              </a:rPr>
              <a:t>of </a:t>
            </a:r>
            <a:r>
              <a:rPr sz="1370" b="1" spc="-11" dirty="0">
                <a:latin typeface="Calibri"/>
                <a:cs typeface="Calibri"/>
              </a:rPr>
              <a:t>register </a:t>
            </a:r>
            <a:r>
              <a:rPr sz="1370" b="1" dirty="0">
                <a:latin typeface="Calibri"/>
                <a:cs typeface="Calibri"/>
              </a:rPr>
              <a:t>A </a:t>
            </a:r>
            <a:r>
              <a:rPr sz="1370" b="1" spc="-5" dirty="0">
                <a:latin typeface="Calibri"/>
                <a:cs typeface="Calibri"/>
              </a:rPr>
              <a:t>to location</a:t>
            </a:r>
            <a:r>
              <a:rPr sz="1370" b="1" spc="-86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20H.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57"/>
              </a:spcBef>
            </a:pPr>
            <a:endParaRPr sz="1428">
              <a:latin typeface="Times New Roman"/>
              <a:cs typeface="Times New Roman"/>
            </a:endParaRPr>
          </a:p>
          <a:p>
            <a:pPr marL="1057943">
              <a:tabLst>
                <a:tab pos="2406658" algn="l"/>
              </a:tabLst>
            </a:pPr>
            <a:r>
              <a:rPr sz="1142" b="1" spc="-11" dirty="0">
                <a:latin typeface="Calibri"/>
                <a:cs typeface="Calibri"/>
              </a:rPr>
              <a:t>20H</a:t>
            </a:r>
            <a:r>
              <a:rPr sz="1142" spc="-11" dirty="0">
                <a:latin typeface="Times New Roman"/>
                <a:cs typeface="Times New Roman"/>
              </a:rPr>
              <a:t>	</a:t>
            </a:r>
            <a:r>
              <a:rPr sz="1142" b="1" spc="-5" dirty="0">
                <a:latin typeface="Calibri"/>
                <a:cs typeface="Calibri"/>
              </a:rPr>
              <a:t>A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77948" y="2771200"/>
            <a:ext cx="689557" cy="216076"/>
          </a:xfrm>
          <a:custGeom>
            <a:avLst/>
            <a:gdLst/>
            <a:ahLst/>
            <a:cxnLst/>
            <a:rect l="l" t="t" r="r" b="b"/>
            <a:pathLst>
              <a:path w="603885" h="189230">
                <a:moveTo>
                  <a:pt x="96012" y="141732"/>
                </a:moveTo>
                <a:lnTo>
                  <a:pt x="0" y="141732"/>
                </a:lnTo>
                <a:lnTo>
                  <a:pt x="30480" y="188976"/>
                </a:lnTo>
                <a:lnTo>
                  <a:pt x="96012" y="141732"/>
                </a:lnTo>
                <a:close/>
              </a:path>
              <a:path w="603885" h="189230">
                <a:moveTo>
                  <a:pt x="603504" y="0"/>
                </a:moveTo>
                <a:lnTo>
                  <a:pt x="536724" y="169"/>
                </a:lnTo>
                <a:lnTo>
                  <a:pt x="471600" y="2878"/>
                </a:lnTo>
                <a:lnTo>
                  <a:pt x="408646" y="8001"/>
                </a:lnTo>
                <a:lnTo>
                  <a:pt x="348375" y="15409"/>
                </a:lnTo>
                <a:lnTo>
                  <a:pt x="291300" y="24976"/>
                </a:lnTo>
                <a:lnTo>
                  <a:pt x="237934" y="36576"/>
                </a:lnTo>
                <a:lnTo>
                  <a:pt x="188791" y="50080"/>
                </a:lnTo>
                <a:lnTo>
                  <a:pt x="144384" y="65362"/>
                </a:lnTo>
                <a:lnTo>
                  <a:pt x="105227" y="82296"/>
                </a:lnTo>
                <a:lnTo>
                  <a:pt x="71832" y="100753"/>
                </a:lnTo>
                <a:lnTo>
                  <a:pt x="24384" y="141732"/>
                </a:lnTo>
                <a:lnTo>
                  <a:pt x="71628" y="141732"/>
                </a:lnTo>
                <a:lnTo>
                  <a:pt x="92775" y="120294"/>
                </a:lnTo>
                <a:lnTo>
                  <a:pt x="120950" y="100134"/>
                </a:lnTo>
                <a:lnTo>
                  <a:pt x="155624" y="81396"/>
                </a:lnTo>
                <a:lnTo>
                  <a:pt x="196268" y="64224"/>
                </a:lnTo>
                <a:lnTo>
                  <a:pt x="242353" y="48763"/>
                </a:lnTo>
                <a:lnTo>
                  <a:pt x="293351" y="35157"/>
                </a:lnTo>
                <a:lnTo>
                  <a:pt x="348731" y="23550"/>
                </a:lnTo>
                <a:lnTo>
                  <a:pt x="407965" y="14086"/>
                </a:lnTo>
                <a:lnTo>
                  <a:pt x="470525" y="6911"/>
                </a:lnTo>
                <a:lnTo>
                  <a:pt x="535881" y="2167"/>
                </a:lnTo>
                <a:lnTo>
                  <a:pt x="60350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7" name="object 17"/>
          <p:cNvSpPr/>
          <p:nvPr/>
        </p:nvSpPr>
        <p:spPr>
          <a:xfrm>
            <a:off x="6040967" y="2769460"/>
            <a:ext cx="708409" cy="217526"/>
          </a:xfrm>
          <a:custGeom>
            <a:avLst/>
            <a:gdLst/>
            <a:ahLst/>
            <a:cxnLst/>
            <a:rect l="l" t="t" r="r" b="b"/>
            <a:pathLst>
              <a:path w="620395" h="190500">
                <a:moveTo>
                  <a:pt x="47244" y="0"/>
                </a:moveTo>
                <a:lnTo>
                  <a:pt x="0" y="0"/>
                </a:lnTo>
                <a:lnTo>
                  <a:pt x="66922" y="1282"/>
                </a:lnTo>
                <a:lnTo>
                  <a:pt x="131552" y="5034"/>
                </a:lnTo>
                <a:lnTo>
                  <a:pt x="193463" y="11111"/>
                </a:lnTo>
                <a:lnTo>
                  <a:pt x="252228" y="19372"/>
                </a:lnTo>
                <a:lnTo>
                  <a:pt x="307421" y="29671"/>
                </a:lnTo>
                <a:lnTo>
                  <a:pt x="358615" y="41867"/>
                </a:lnTo>
                <a:lnTo>
                  <a:pt x="405384" y="55816"/>
                </a:lnTo>
                <a:lnTo>
                  <a:pt x="447300" y="71374"/>
                </a:lnTo>
                <a:lnTo>
                  <a:pt x="483938" y="88399"/>
                </a:lnTo>
                <a:lnTo>
                  <a:pt x="539673" y="126273"/>
                </a:lnTo>
                <a:lnTo>
                  <a:pt x="569176" y="168293"/>
                </a:lnTo>
                <a:lnTo>
                  <a:pt x="573024" y="190500"/>
                </a:lnTo>
                <a:lnTo>
                  <a:pt x="620268" y="190500"/>
                </a:lnTo>
                <a:lnTo>
                  <a:pt x="605161" y="146837"/>
                </a:lnTo>
                <a:lnTo>
                  <a:pt x="562116" y="106746"/>
                </a:lnTo>
                <a:lnTo>
                  <a:pt x="494544" y="71374"/>
                </a:lnTo>
                <a:lnTo>
                  <a:pt x="452628" y="55816"/>
                </a:lnTo>
                <a:lnTo>
                  <a:pt x="405859" y="41867"/>
                </a:lnTo>
                <a:lnTo>
                  <a:pt x="354665" y="29671"/>
                </a:lnTo>
                <a:lnTo>
                  <a:pt x="299472" y="19372"/>
                </a:lnTo>
                <a:lnTo>
                  <a:pt x="240707" y="11111"/>
                </a:lnTo>
                <a:lnTo>
                  <a:pt x="178796" y="5034"/>
                </a:lnTo>
                <a:lnTo>
                  <a:pt x="114166" y="1282"/>
                </a:lnTo>
                <a:lnTo>
                  <a:pt x="47244" y="0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8" name="object 18"/>
          <p:cNvSpPr/>
          <p:nvPr/>
        </p:nvSpPr>
        <p:spPr>
          <a:xfrm>
            <a:off x="5370986" y="2762499"/>
            <a:ext cx="1387091" cy="233478"/>
          </a:xfrm>
          <a:custGeom>
            <a:avLst/>
            <a:gdLst/>
            <a:ahLst/>
            <a:cxnLst/>
            <a:rect l="l" t="t" r="r" b="b"/>
            <a:pathLst>
              <a:path w="1214754" h="204469">
                <a:moveTo>
                  <a:pt x="27940" y="143256"/>
                </a:moveTo>
                <a:lnTo>
                  <a:pt x="4572" y="143256"/>
                </a:lnTo>
                <a:lnTo>
                  <a:pt x="1524" y="146304"/>
                </a:lnTo>
                <a:lnTo>
                  <a:pt x="0" y="149352"/>
                </a:lnTo>
                <a:lnTo>
                  <a:pt x="0" y="150876"/>
                </a:lnTo>
                <a:lnTo>
                  <a:pt x="1524" y="152400"/>
                </a:lnTo>
                <a:lnTo>
                  <a:pt x="30480" y="201168"/>
                </a:lnTo>
                <a:lnTo>
                  <a:pt x="32004" y="202692"/>
                </a:lnTo>
                <a:lnTo>
                  <a:pt x="33528" y="202692"/>
                </a:lnTo>
                <a:lnTo>
                  <a:pt x="35052" y="204216"/>
                </a:lnTo>
                <a:lnTo>
                  <a:pt x="38100" y="204216"/>
                </a:lnTo>
                <a:lnTo>
                  <a:pt x="39624" y="202692"/>
                </a:lnTo>
                <a:lnTo>
                  <a:pt x="52307" y="193548"/>
                </a:lnTo>
                <a:lnTo>
                  <a:pt x="41148" y="193548"/>
                </a:lnTo>
                <a:lnTo>
                  <a:pt x="32004" y="192024"/>
                </a:lnTo>
                <a:lnTo>
                  <a:pt x="37737" y="187984"/>
                </a:lnTo>
                <a:lnTo>
                  <a:pt x="17796" y="155448"/>
                </a:lnTo>
                <a:lnTo>
                  <a:pt x="6096" y="155448"/>
                </a:lnTo>
                <a:lnTo>
                  <a:pt x="12192" y="146304"/>
                </a:lnTo>
                <a:lnTo>
                  <a:pt x="25908" y="146304"/>
                </a:lnTo>
                <a:lnTo>
                  <a:pt x="27940" y="143256"/>
                </a:lnTo>
                <a:close/>
              </a:path>
              <a:path w="1214754" h="204469">
                <a:moveTo>
                  <a:pt x="1165860" y="187452"/>
                </a:moveTo>
                <a:lnTo>
                  <a:pt x="1153668" y="187452"/>
                </a:lnTo>
                <a:lnTo>
                  <a:pt x="1153668" y="201168"/>
                </a:lnTo>
                <a:lnTo>
                  <a:pt x="1156716" y="204216"/>
                </a:lnTo>
                <a:lnTo>
                  <a:pt x="1210056" y="204216"/>
                </a:lnTo>
                <a:lnTo>
                  <a:pt x="1213104" y="201168"/>
                </a:lnTo>
                <a:lnTo>
                  <a:pt x="1213104" y="199644"/>
                </a:lnTo>
                <a:lnTo>
                  <a:pt x="1214628" y="198120"/>
                </a:lnTo>
                <a:lnTo>
                  <a:pt x="1200912" y="198120"/>
                </a:lnTo>
                <a:lnTo>
                  <a:pt x="1200912" y="196596"/>
                </a:lnTo>
                <a:lnTo>
                  <a:pt x="1165860" y="196596"/>
                </a:lnTo>
                <a:lnTo>
                  <a:pt x="1159764" y="190500"/>
                </a:lnTo>
                <a:lnTo>
                  <a:pt x="1165860" y="190500"/>
                </a:lnTo>
                <a:lnTo>
                  <a:pt x="1165860" y="187452"/>
                </a:lnTo>
                <a:close/>
              </a:path>
              <a:path w="1214754" h="204469">
                <a:moveTo>
                  <a:pt x="1213104" y="187452"/>
                </a:moveTo>
                <a:lnTo>
                  <a:pt x="1200912" y="187452"/>
                </a:lnTo>
                <a:lnTo>
                  <a:pt x="1200912" y="198120"/>
                </a:lnTo>
                <a:lnTo>
                  <a:pt x="1207008" y="190500"/>
                </a:lnTo>
                <a:lnTo>
                  <a:pt x="1213612" y="190500"/>
                </a:lnTo>
                <a:lnTo>
                  <a:pt x="1213104" y="187452"/>
                </a:lnTo>
                <a:close/>
              </a:path>
              <a:path w="1214754" h="204469">
                <a:moveTo>
                  <a:pt x="1213612" y="190500"/>
                </a:moveTo>
                <a:lnTo>
                  <a:pt x="1207008" y="190500"/>
                </a:lnTo>
                <a:lnTo>
                  <a:pt x="1200912" y="198120"/>
                </a:lnTo>
                <a:lnTo>
                  <a:pt x="1214628" y="198120"/>
                </a:lnTo>
                <a:lnTo>
                  <a:pt x="1214628" y="196596"/>
                </a:lnTo>
                <a:lnTo>
                  <a:pt x="1213612" y="190500"/>
                </a:lnTo>
                <a:close/>
              </a:path>
              <a:path w="1214754" h="204469">
                <a:moveTo>
                  <a:pt x="1165860" y="190500"/>
                </a:moveTo>
                <a:lnTo>
                  <a:pt x="1159764" y="190500"/>
                </a:lnTo>
                <a:lnTo>
                  <a:pt x="1165860" y="196596"/>
                </a:lnTo>
                <a:lnTo>
                  <a:pt x="1165860" y="190500"/>
                </a:lnTo>
                <a:close/>
              </a:path>
              <a:path w="1214754" h="204469">
                <a:moveTo>
                  <a:pt x="1200912" y="190500"/>
                </a:moveTo>
                <a:lnTo>
                  <a:pt x="1165860" y="190500"/>
                </a:lnTo>
                <a:lnTo>
                  <a:pt x="1165860" y="196596"/>
                </a:lnTo>
                <a:lnTo>
                  <a:pt x="1200912" y="196596"/>
                </a:lnTo>
                <a:lnTo>
                  <a:pt x="1200912" y="190500"/>
                </a:lnTo>
                <a:close/>
              </a:path>
              <a:path w="1214754" h="204469">
                <a:moveTo>
                  <a:pt x="37737" y="187984"/>
                </a:moveTo>
                <a:lnTo>
                  <a:pt x="32004" y="192024"/>
                </a:lnTo>
                <a:lnTo>
                  <a:pt x="41148" y="193548"/>
                </a:lnTo>
                <a:lnTo>
                  <a:pt x="37737" y="187984"/>
                </a:lnTo>
                <a:close/>
              </a:path>
              <a:path w="1214754" h="204469">
                <a:moveTo>
                  <a:pt x="99060" y="144780"/>
                </a:moveTo>
                <a:lnTo>
                  <a:pt x="37737" y="187984"/>
                </a:lnTo>
                <a:lnTo>
                  <a:pt x="41148" y="193548"/>
                </a:lnTo>
                <a:lnTo>
                  <a:pt x="52307" y="193548"/>
                </a:lnTo>
                <a:lnTo>
                  <a:pt x="105156" y="155448"/>
                </a:lnTo>
                <a:lnTo>
                  <a:pt x="102108" y="155448"/>
                </a:lnTo>
                <a:lnTo>
                  <a:pt x="99060" y="144780"/>
                </a:lnTo>
                <a:close/>
              </a:path>
              <a:path w="1214754" h="204469">
                <a:moveTo>
                  <a:pt x="691896" y="13716"/>
                </a:moveTo>
                <a:lnTo>
                  <a:pt x="644652" y="13716"/>
                </a:lnTo>
                <a:lnTo>
                  <a:pt x="701040" y="16764"/>
                </a:lnTo>
                <a:lnTo>
                  <a:pt x="755904" y="21336"/>
                </a:lnTo>
                <a:lnTo>
                  <a:pt x="809244" y="27432"/>
                </a:lnTo>
                <a:lnTo>
                  <a:pt x="882396" y="41148"/>
                </a:lnTo>
                <a:lnTo>
                  <a:pt x="928116" y="50292"/>
                </a:lnTo>
                <a:lnTo>
                  <a:pt x="970788" y="62484"/>
                </a:lnTo>
                <a:lnTo>
                  <a:pt x="1008888" y="74676"/>
                </a:lnTo>
                <a:lnTo>
                  <a:pt x="1027176" y="82296"/>
                </a:lnTo>
                <a:lnTo>
                  <a:pt x="1043940" y="88392"/>
                </a:lnTo>
                <a:lnTo>
                  <a:pt x="1074420" y="103632"/>
                </a:lnTo>
                <a:lnTo>
                  <a:pt x="1088136" y="111252"/>
                </a:lnTo>
                <a:lnTo>
                  <a:pt x="1100328" y="120396"/>
                </a:lnTo>
                <a:lnTo>
                  <a:pt x="1110996" y="128016"/>
                </a:lnTo>
                <a:lnTo>
                  <a:pt x="1120140" y="137160"/>
                </a:lnTo>
                <a:lnTo>
                  <a:pt x="1129284" y="144780"/>
                </a:lnTo>
                <a:lnTo>
                  <a:pt x="1136904" y="153924"/>
                </a:lnTo>
                <a:lnTo>
                  <a:pt x="1143000" y="161544"/>
                </a:lnTo>
                <a:lnTo>
                  <a:pt x="1147572" y="170688"/>
                </a:lnTo>
                <a:lnTo>
                  <a:pt x="1153668" y="188976"/>
                </a:lnTo>
                <a:lnTo>
                  <a:pt x="1153668" y="187452"/>
                </a:lnTo>
                <a:lnTo>
                  <a:pt x="1165860" y="187452"/>
                </a:lnTo>
                <a:lnTo>
                  <a:pt x="1165860" y="185928"/>
                </a:lnTo>
                <a:lnTo>
                  <a:pt x="1162812" y="176784"/>
                </a:lnTo>
                <a:lnTo>
                  <a:pt x="1159764" y="166116"/>
                </a:lnTo>
                <a:lnTo>
                  <a:pt x="1129284" y="128016"/>
                </a:lnTo>
                <a:lnTo>
                  <a:pt x="1094232" y="100584"/>
                </a:lnTo>
                <a:lnTo>
                  <a:pt x="1031748" y="70104"/>
                </a:lnTo>
                <a:lnTo>
                  <a:pt x="1013460" y="64008"/>
                </a:lnTo>
                <a:lnTo>
                  <a:pt x="993648" y="56388"/>
                </a:lnTo>
                <a:lnTo>
                  <a:pt x="973836" y="50292"/>
                </a:lnTo>
                <a:lnTo>
                  <a:pt x="969264" y="48985"/>
                </a:lnTo>
                <a:lnTo>
                  <a:pt x="954024" y="45720"/>
                </a:lnTo>
                <a:lnTo>
                  <a:pt x="929640" y="41148"/>
                </a:lnTo>
                <a:lnTo>
                  <a:pt x="906780" y="36576"/>
                </a:lnTo>
                <a:lnTo>
                  <a:pt x="882396" y="32004"/>
                </a:lnTo>
                <a:lnTo>
                  <a:pt x="856488" y="27432"/>
                </a:lnTo>
                <a:lnTo>
                  <a:pt x="804672" y="21336"/>
                </a:lnTo>
                <a:lnTo>
                  <a:pt x="749808" y="16764"/>
                </a:lnTo>
                <a:lnTo>
                  <a:pt x="691896" y="13716"/>
                </a:lnTo>
                <a:close/>
              </a:path>
              <a:path w="1214754" h="204469">
                <a:moveTo>
                  <a:pt x="633984" y="0"/>
                </a:moveTo>
                <a:lnTo>
                  <a:pt x="609600" y="0"/>
                </a:lnTo>
                <a:lnTo>
                  <a:pt x="609600" y="601"/>
                </a:lnTo>
                <a:lnTo>
                  <a:pt x="644652" y="1524"/>
                </a:lnTo>
                <a:lnTo>
                  <a:pt x="702564" y="4572"/>
                </a:lnTo>
                <a:lnTo>
                  <a:pt x="757428" y="9144"/>
                </a:lnTo>
                <a:lnTo>
                  <a:pt x="810768" y="15240"/>
                </a:lnTo>
                <a:lnTo>
                  <a:pt x="836676" y="19812"/>
                </a:lnTo>
                <a:lnTo>
                  <a:pt x="861060" y="22860"/>
                </a:lnTo>
                <a:lnTo>
                  <a:pt x="885444" y="28956"/>
                </a:lnTo>
                <a:lnTo>
                  <a:pt x="931164" y="38100"/>
                </a:lnTo>
                <a:lnTo>
                  <a:pt x="969264" y="48985"/>
                </a:lnTo>
                <a:lnTo>
                  <a:pt x="1018032" y="62484"/>
                </a:lnTo>
                <a:lnTo>
                  <a:pt x="1056132" y="74676"/>
                </a:lnTo>
                <a:lnTo>
                  <a:pt x="1091184" y="89916"/>
                </a:lnTo>
                <a:lnTo>
                  <a:pt x="1106424" y="96012"/>
                </a:lnTo>
                <a:lnTo>
                  <a:pt x="1121664" y="103632"/>
                </a:lnTo>
                <a:lnTo>
                  <a:pt x="1135380" y="112776"/>
                </a:lnTo>
                <a:lnTo>
                  <a:pt x="1147572" y="120396"/>
                </a:lnTo>
                <a:lnTo>
                  <a:pt x="1158240" y="128016"/>
                </a:lnTo>
                <a:lnTo>
                  <a:pt x="1168908" y="137160"/>
                </a:lnTo>
                <a:lnTo>
                  <a:pt x="1178052" y="144780"/>
                </a:lnTo>
                <a:lnTo>
                  <a:pt x="1190244" y="163068"/>
                </a:lnTo>
                <a:lnTo>
                  <a:pt x="1194816" y="170688"/>
                </a:lnTo>
                <a:lnTo>
                  <a:pt x="1199388" y="179832"/>
                </a:lnTo>
                <a:lnTo>
                  <a:pt x="1200912" y="188976"/>
                </a:lnTo>
                <a:lnTo>
                  <a:pt x="1200912" y="187452"/>
                </a:lnTo>
                <a:lnTo>
                  <a:pt x="1213104" y="187452"/>
                </a:lnTo>
                <a:lnTo>
                  <a:pt x="1213104" y="185928"/>
                </a:lnTo>
                <a:lnTo>
                  <a:pt x="1194816" y="146304"/>
                </a:lnTo>
                <a:lnTo>
                  <a:pt x="1165860" y="117348"/>
                </a:lnTo>
                <a:lnTo>
                  <a:pt x="1127760" y="92964"/>
                </a:lnTo>
                <a:lnTo>
                  <a:pt x="1078992" y="70104"/>
                </a:lnTo>
                <a:lnTo>
                  <a:pt x="1001268" y="44196"/>
                </a:lnTo>
                <a:lnTo>
                  <a:pt x="932688" y="28956"/>
                </a:lnTo>
                <a:lnTo>
                  <a:pt x="908304" y="22860"/>
                </a:lnTo>
                <a:lnTo>
                  <a:pt x="883920" y="19812"/>
                </a:lnTo>
                <a:lnTo>
                  <a:pt x="858012" y="15240"/>
                </a:lnTo>
                <a:lnTo>
                  <a:pt x="804672" y="9144"/>
                </a:lnTo>
                <a:lnTo>
                  <a:pt x="749808" y="4572"/>
                </a:lnTo>
                <a:lnTo>
                  <a:pt x="691896" y="1524"/>
                </a:lnTo>
                <a:lnTo>
                  <a:pt x="633984" y="0"/>
                </a:lnTo>
                <a:close/>
              </a:path>
              <a:path w="1214754" h="204469">
                <a:moveTo>
                  <a:pt x="12192" y="146304"/>
                </a:moveTo>
                <a:lnTo>
                  <a:pt x="6096" y="155448"/>
                </a:lnTo>
                <a:lnTo>
                  <a:pt x="17796" y="155448"/>
                </a:lnTo>
                <a:lnTo>
                  <a:pt x="12192" y="146304"/>
                </a:lnTo>
                <a:close/>
              </a:path>
              <a:path w="1214754" h="204469">
                <a:moveTo>
                  <a:pt x="45110" y="143256"/>
                </a:moveTo>
                <a:lnTo>
                  <a:pt x="30480" y="143256"/>
                </a:lnTo>
                <a:lnTo>
                  <a:pt x="25908" y="146304"/>
                </a:lnTo>
                <a:lnTo>
                  <a:pt x="12192" y="146304"/>
                </a:lnTo>
                <a:lnTo>
                  <a:pt x="17796" y="155448"/>
                </a:lnTo>
                <a:lnTo>
                  <a:pt x="33528" y="155448"/>
                </a:lnTo>
                <a:lnTo>
                  <a:pt x="42672" y="146304"/>
                </a:lnTo>
                <a:lnTo>
                  <a:pt x="45110" y="143256"/>
                </a:lnTo>
                <a:close/>
              </a:path>
              <a:path w="1214754" h="204469">
                <a:moveTo>
                  <a:pt x="599329" y="331"/>
                </a:moveTo>
                <a:lnTo>
                  <a:pt x="586740" y="737"/>
                </a:lnTo>
                <a:lnTo>
                  <a:pt x="586740" y="13716"/>
                </a:lnTo>
                <a:lnTo>
                  <a:pt x="537972" y="13716"/>
                </a:lnTo>
                <a:lnTo>
                  <a:pt x="490728" y="15240"/>
                </a:lnTo>
                <a:lnTo>
                  <a:pt x="443484" y="19812"/>
                </a:lnTo>
                <a:lnTo>
                  <a:pt x="399288" y="22860"/>
                </a:lnTo>
                <a:lnTo>
                  <a:pt x="355092" y="28956"/>
                </a:lnTo>
                <a:lnTo>
                  <a:pt x="274320" y="44196"/>
                </a:lnTo>
                <a:lnTo>
                  <a:pt x="237744" y="53340"/>
                </a:lnTo>
                <a:lnTo>
                  <a:pt x="220980" y="57912"/>
                </a:lnTo>
                <a:lnTo>
                  <a:pt x="149352" y="88392"/>
                </a:lnTo>
                <a:lnTo>
                  <a:pt x="105156" y="115824"/>
                </a:lnTo>
                <a:lnTo>
                  <a:pt x="96012" y="121920"/>
                </a:lnTo>
                <a:lnTo>
                  <a:pt x="80772" y="137160"/>
                </a:lnTo>
                <a:lnTo>
                  <a:pt x="73152" y="146304"/>
                </a:lnTo>
                <a:lnTo>
                  <a:pt x="71628" y="147828"/>
                </a:lnTo>
                <a:lnTo>
                  <a:pt x="71628" y="149352"/>
                </a:lnTo>
                <a:lnTo>
                  <a:pt x="73152" y="152400"/>
                </a:lnTo>
                <a:lnTo>
                  <a:pt x="73152" y="153924"/>
                </a:lnTo>
                <a:lnTo>
                  <a:pt x="76200" y="155448"/>
                </a:lnTo>
                <a:lnTo>
                  <a:pt x="83918" y="155448"/>
                </a:lnTo>
                <a:lnTo>
                  <a:pt x="86081" y="153924"/>
                </a:lnTo>
                <a:lnTo>
                  <a:pt x="83820" y="153924"/>
                </a:lnTo>
                <a:lnTo>
                  <a:pt x="77724" y="143256"/>
                </a:lnTo>
                <a:lnTo>
                  <a:pt x="92964" y="143256"/>
                </a:lnTo>
                <a:lnTo>
                  <a:pt x="103632" y="132588"/>
                </a:lnTo>
                <a:lnTo>
                  <a:pt x="112776" y="124968"/>
                </a:lnTo>
                <a:lnTo>
                  <a:pt x="121920" y="118872"/>
                </a:lnTo>
                <a:lnTo>
                  <a:pt x="132588" y="112776"/>
                </a:lnTo>
                <a:lnTo>
                  <a:pt x="143256" y="105156"/>
                </a:lnTo>
                <a:lnTo>
                  <a:pt x="167640" y="92964"/>
                </a:lnTo>
                <a:lnTo>
                  <a:pt x="195072" y="80772"/>
                </a:lnTo>
                <a:lnTo>
                  <a:pt x="210312" y="76200"/>
                </a:lnTo>
                <a:lnTo>
                  <a:pt x="225552" y="70104"/>
                </a:lnTo>
                <a:lnTo>
                  <a:pt x="240792" y="65532"/>
                </a:lnTo>
                <a:lnTo>
                  <a:pt x="257556" y="59436"/>
                </a:lnTo>
                <a:lnTo>
                  <a:pt x="274320" y="54864"/>
                </a:lnTo>
                <a:lnTo>
                  <a:pt x="348996" y="38100"/>
                </a:lnTo>
                <a:lnTo>
                  <a:pt x="429768" y="25908"/>
                </a:lnTo>
                <a:lnTo>
                  <a:pt x="518160" y="16764"/>
                </a:lnTo>
                <a:lnTo>
                  <a:pt x="609600" y="13716"/>
                </a:lnTo>
                <a:lnTo>
                  <a:pt x="609600" y="601"/>
                </a:lnTo>
                <a:lnTo>
                  <a:pt x="599329" y="331"/>
                </a:lnTo>
                <a:close/>
              </a:path>
              <a:path w="1214754" h="204469">
                <a:moveTo>
                  <a:pt x="106680" y="144780"/>
                </a:moveTo>
                <a:lnTo>
                  <a:pt x="99060" y="144780"/>
                </a:lnTo>
                <a:lnTo>
                  <a:pt x="102108" y="155448"/>
                </a:lnTo>
                <a:lnTo>
                  <a:pt x="105156" y="155448"/>
                </a:lnTo>
                <a:lnTo>
                  <a:pt x="108204" y="153924"/>
                </a:lnTo>
                <a:lnTo>
                  <a:pt x="108204" y="147828"/>
                </a:lnTo>
                <a:lnTo>
                  <a:pt x="106680" y="144780"/>
                </a:lnTo>
                <a:close/>
              </a:path>
              <a:path w="1214754" h="204469">
                <a:moveTo>
                  <a:pt x="92964" y="143256"/>
                </a:moveTo>
                <a:lnTo>
                  <a:pt x="77724" y="143256"/>
                </a:lnTo>
                <a:lnTo>
                  <a:pt x="83820" y="153924"/>
                </a:lnTo>
                <a:lnTo>
                  <a:pt x="89916" y="146304"/>
                </a:lnTo>
                <a:lnTo>
                  <a:pt x="92964" y="143256"/>
                </a:lnTo>
                <a:close/>
              </a:path>
              <a:path w="1214754" h="204469">
                <a:moveTo>
                  <a:pt x="105156" y="143256"/>
                </a:moveTo>
                <a:lnTo>
                  <a:pt x="92964" y="143256"/>
                </a:lnTo>
                <a:lnTo>
                  <a:pt x="89916" y="146304"/>
                </a:lnTo>
                <a:lnTo>
                  <a:pt x="83820" y="153924"/>
                </a:lnTo>
                <a:lnTo>
                  <a:pt x="86081" y="153924"/>
                </a:lnTo>
                <a:lnTo>
                  <a:pt x="99060" y="144780"/>
                </a:lnTo>
                <a:lnTo>
                  <a:pt x="106680" y="144780"/>
                </a:lnTo>
                <a:lnTo>
                  <a:pt x="105156" y="143256"/>
                </a:lnTo>
                <a:close/>
              </a:path>
              <a:path w="1214754" h="204469">
                <a:moveTo>
                  <a:pt x="586740" y="0"/>
                </a:moveTo>
                <a:lnTo>
                  <a:pt x="489204" y="3048"/>
                </a:lnTo>
                <a:lnTo>
                  <a:pt x="441960" y="6096"/>
                </a:lnTo>
                <a:lnTo>
                  <a:pt x="397764" y="10668"/>
                </a:lnTo>
                <a:lnTo>
                  <a:pt x="353568" y="16764"/>
                </a:lnTo>
                <a:lnTo>
                  <a:pt x="310896" y="24384"/>
                </a:lnTo>
                <a:lnTo>
                  <a:pt x="271272" y="32004"/>
                </a:lnTo>
                <a:lnTo>
                  <a:pt x="214884" y="45720"/>
                </a:lnTo>
                <a:lnTo>
                  <a:pt x="179832" y="56388"/>
                </a:lnTo>
                <a:lnTo>
                  <a:pt x="164592" y="60960"/>
                </a:lnTo>
                <a:lnTo>
                  <a:pt x="147828" y="67056"/>
                </a:lnTo>
                <a:lnTo>
                  <a:pt x="132588" y="73152"/>
                </a:lnTo>
                <a:lnTo>
                  <a:pt x="118872" y="79248"/>
                </a:lnTo>
                <a:lnTo>
                  <a:pt x="105156" y="86868"/>
                </a:lnTo>
                <a:lnTo>
                  <a:pt x="92964" y="92964"/>
                </a:lnTo>
                <a:lnTo>
                  <a:pt x="80772" y="100584"/>
                </a:lnTo>
                <a:lnTo>
                  <a:pt x="68580" y="106680"/>
                </a:lnTo>
                <a:lnTo>
                  <a:pt x="57912" y="114300"/>
                </a:lnTo>
                <a:lnTo>
                  <a:pt x="39624" y="129540"/>
                </a:lnTo>
                <a:lnTo>
                  <a:pt x="32004" y="137160"/>
                </a:lnTo>
                <a:lnTo>
                  <a:pt x="25908" y="146304"/>
                </a:lnTo>
                <a:lnTo>
                  <a:pt x="30480" y="143256"/>
                </a:lnTo>
                <a:lnTo>
                  <a:pt x="45110" y="143256"/>
                </a:lnTo>
                <a:lnTo>
                  <a:pt x="48768" y="138684"/>
                </a:lnTo>
                <a:lnTo>
                  <a:pt x="57912" y="131064"/>
                </a:lnTo>
                <a:lnTo>
                  <a:pt x="67056" y="124968"/>
                </a:lnTo>
                <a:lnTo>
                  <a:pt x="76200" y="117348"/>
                </a:lnTo>
                <a:lnTo>
                  <a:pt x="86868" y="111252"/>
                </a:lnTo>
                <a:lnTo>
                  <a:pt x="99060" y="103632"/>
                </a:lnTo>
                <a:lnTo>
                  <a:pt x="111252" y="97536"/>
                </a:lnTo>
                <a:lnTo>
                  <a:pt x="152400" y="79248"/>
                </a:lnTo>
                <a:lnTo>
                  <a:pt x="167640" y="73152"/>
                </a:lnTo>
                <a:lnTo>
                  <a:pt x="184404" y="68580"/>
                </a:lnTo>
                <a:lnTo>
                  <a:pt x="201168" y="62484"/>
                </a:lnTo>
                <a:lnTo>
                  <a:pt x="217932" y="57912"/>
                </a:lnTo>
                <a:lnTo>
                  <a:pt x="241096" y="52120"/>
                </a:lnTo>
                <a:lnTo>
                  <a:pt x="254508" y="47244"/>
                </a:lnTo>
                <a:lnTo>
                  <a:pt x="307848" y="33528"/>
                </a:lnTo>
                <a:lnTo>
                  <a:pt x="345948" y="25908"/>
                </a:lnTo>
                <a:lnTo>
                  <a:pt x="387096" y="18288"/>
                </a:lnTo>
                <a:lnTo>
                  <a:pt x="428244" y="13716"/>
                </a:lnTo>
                <a:lnTo>
                  <a:pt x="472440" y="7620"/>
                </a:lnTo>
                <a:lnTo>
                  <a:pt x="562356" y="1524"/>
                </a:lnTo>
                <a:lnTo>
                  <a:pt x="586740" y="737"/>
                </a:lnTo>
                <a:lnTo>
                  <a:pt x="586740" y="0"/>
                </a:lnTo>
                <a:close/>
              </a:path>
              <a:path w="1214754" h="204469">
                <a:moveTo>
                  <a:pt x="586740" y="737"/>
                </a:moveTo>
                <a:lnTo>
                  <a:pt x="562356" y="1524"/>
                </a:lnTo>
                <a:lnTo>
                  <a:pt x="472440" y="7620"/>
                </a:lnTo>
                <a:lnTo>
                  <a:pt x="428244" y="13716"/>
                </a:lnTo>
                <a:lnTo>
                  <a:pt x="387096" y="18288"/>
                </a:lnTo>
                <a:lnTo>
                  <a:pt x="345948" y="25908"/>
                </a:lnTo>
                <a:lnTo>
                  <a:pt x="307848" y="33528"/>
                </a:lnTo>
                <a:lnTo>
                  <a:pt x="254508" y="47244"/>
                </a:lnTo>
                <a:lnTo>
                  <a:pt x="241096" y="52120"/>
                </a:lnTo>
                <a:lnTo>
                  <a:pt x="254508" y="48768"/>
                </a:lnTo>
                <a:lnTo>
                  <a:pt x="274320" y="44196"/>
                </a:lnTo>
                <a:lnTo>
                  <a:pt x="355092" y="28956"/>
                </a:lnTo>
                <a:lnTo>
                  <a:pt x="399288" y="22860"/>
                </a:lnTo>
                <a:lnTo>
                  <a:pt x="443484" y="19812"/>
                </a:lnTo>
                <a:lnTo>
                  <a:pt x="490728" y="15240"/>
                </a:lnTo>
                <a:lnTo>
                  <a:pt x="537972" y="13716"/>
                </a:lnTo>
                <a:lnTo>
                  <a:pt x="586740" y="13716"/>
                </a:lnTo>
                <a:lnTo>
                  <a:pt x="586740" y="737"/>
                </a:lnTo>
                <a:close/>
              </a:path>
              <a:path w="1214754" h="204469">
                <a:moveTo>
                  <a:pt x="609600" y="601"/>
                </a:moveTo>
                <a:lnTo>
                  <a:pt x="609600" y="13716"/>
                </a:lnTo>
                <a:lnTo>
                  <a:pt x="691896" y="13716"/>
                </a:lnTo>
                <a:lnTo>
                  <a:pt x="749808" y="16764"/>
                </a:lnTo>
                <a:lnTo>
                  <a:pt x="804672" y="21336"/>
                </a:lnTo>
                <a:lnTo>
                  <a:pt x="856488" y="27432"/>
                </a:lnTo>
                <a:lnTo>
                  <a:pt x="906780" y="36576"/>
                </a:lnTo>
                <a:lnTo>
                  <a:pt x="929640" y="41148"/>
                </a:lnTo>
                <a:lnTo>
                  <a:pt x="954024" y="45720"/>
                </a:lnTo>
                <a:lnTo>
                  <a:pt x="969264" y="48985"/>
                </a:lnTo>
                <a:lnTo>
                  <a:pt x="931164" y="38100"/>
                </a:lnTo>
                <a:lnTo>
                  <a:pt x="885444" y="28956"/>
                </a:lnTo>
                <a:lnTo>
                  <a:pt x="861060" y="22860"/>
                </a:lnTo>
                <a:lnTo>
                  <a:pt x="836676" y="19812"/>
                </a:lnTo>
                <a:lnTo>
                  <a:pt x="810768" y="15240"/>
                </a:lnTo>
                <a:lnTo>
                  <a:pt x="757428" y="9144"/>
                </a:lnTo>
                <a:lnTo>
                  <a:pt x="702564" y="4572"/>
                </a:lnTo>
                <a:lnTo>
                  <a:pt x="644652" y="1524"/>
                </a:lnTo>
                <a:lnTo>
                  <a:pt x="609600" y="601"/>
                </a:lnTo>
                <a:close/>
              </a:path>
              <a:path w="1214754" h="204469">
                <a:moveTo>
                  <a:pt x="586740" y="0"/>
                </a:moveTo>
                <a:lnTo>
                  <a:pt x="586740" y="737"/>
                </a:lnTo>
                <a:lnTo>
                  <a:pt x="599329" y="331"/>
                </a:lnTo>
                <a:lnTo>
                  <a:pt x="586740" y="0"/>
                </a:lnTo>
                <a:close/>
              </a:path>
              <a:path w="1214754" h="204469">
                <a:moveTo>
                  <a:pt x="609600" y="0"/>
                </a:moveTo>
                <a:lnTo>
                  <a:pt x="599329" y="331"/>
                </a:lnTo>
                <a:lnTo>
                  <a:pt x="609600" y="601"/>
                </a:lnTo>
                <a:lnTo>
                  <a:pt x="609600" y="0"/>
                </a:lnTo>
                <a:close/>
              </a:path>
              <a:path w="1214754" h="204469">
                <a:moveTo>
                  <a:pt x="609600" y="0"/>
                </a:moveTo>
                <a:lnTo>
                  <a:pt x="586740" y="0"/>
                </a:lnTo>
                <a:lnTo>
                  <a:pt x="599329" y="331"/>
                </a:lnTo>
                <a:lnTo>
                  <a:pt x="609600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221111" y="3286086"/>
          <a:ext cx="1392169" cy="22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6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872705" y="3294427"/>
            <a:ext cx="266831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11" dirty="0">
                <a:latin typeface="Calibri"/>
                <a:cs typeface="Calibri"/>
              </a:rPr>
              <a:t>20</a:t>
            </a:r>
            <a:r>
              <a:rPr sz="1142" b="1" spc="-5" dirty="0">
                <a:latin typeface="Calibri"/>
                <a:cs typeface="Calibri"/>
              </a:rPr>
              <a:t>H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76082" y="3596059"/>
            <a:ext cx="1234098" cy="205924"/>
          </a:xfrm>
          <a:custGeom>
            <a:avLst/>
            <a:gdLst/>
            <a:ahLst/>
            <a:cxnLst/>
            <a:rect l="l" t="t" r="r" b="b"/>
            <a:pathLst>
              <a:path w="1080770" h="180339">
                <a:moveTo>
                  <a:pt x="540258" y="96774"/>
                </a:moveTo>
                <a:lnTo>
                  <a:pt x="539496" y="99060"/>
                </a:lnTo>
                <a:lnTo>
                  <a:pt x="537972" y="105156"/>
                </a:lnTo>
                <a:lnTo>
                  <a:pt x="537972" y="109728"/>
                </a:lnTo>
                <a:lnTo>
                  <a:pt x="534924" y="123444"/>
                </a:lnTo>
                <a:lnTo>
                  <a:pt x="534924" y="138684"/>
                </a:lnTo>
                <a:lnTo>
                  <a:pt x="533400" y="153924"/>
                </a:lnTo>
                <a:lnTo>
                  <a:pt x="533400" y="176784"/>
                </a:lnTo>
                <a:lnTo>
                  <a:pt x="536448" y="179832"/>
                </a:lnTo>
                <a:lnTo>
                  <a:pt x="544068" y="179832"/>
                </a:lnTo>
                <a:lnTo>
                  <a:pt x="547116" y="176784"/>
                </a:lnTo>
                <a:lnTo>
                  <a:pt x="547116" y="155448"/>
                </a:lnTo>
                <a:lnTo>
                  <a:pt x="545592" y="138684"/>
                </a:lnTo>
                <a:lnTo>
                  <a:pt x="545592" y="123444"/>
                </a:lnTo>
                <a:lnTo>
                  <a:pt x="542544" y="111252"/>
                </a:lnTo>
                <a:lnTo>
                  <a:pt x="542544" y="105156"/>
                </a:lnTo>
                <a:lnTo>
                  <a:pt x="541020" y="99060"/>
                </a:lnTo>
                <a:lnTo>
                  <a:pt x="540258" y="96774"/>
                </a:lnTo>
                <a:close/>
              </a:path>
              <a:path w="1080770" h="180339">
                <a:moveTo>
                  <a:pt x="537972" y="91440"/>
                </a:moveTo>
                <a:lnTo>
                  <a:pt x="522732" y="91440"/>
                </a:lnTo>
                <a:lnTo>
                  <a:pt x="524256" y="92964"/>
                </a:lnTo>
                <a:lnTo>
                  <a:pt x="524256" y="96012"/>
                </a:lnTo>
                <a:lnTo>
                  <a:pt x="527304" y="102108"/>
                </a:lnTo>
                <a:lnTo>
                  <a:pt x="527304" y="106680"/>
                </a:lnTo>
                <a:lnTo>
                  <a:pt x="528828" y="112776"/>
                </a:lnTo>
                <a:lnTo>
                  <a:pt x="530352" y="124968"/>
                </a:lnTo>
                <a:lnTo>
                  <a:pt x="531876" y="138684"/>
                </a:lnTo>
                <a:lnTo>
                  <a:pt x="533400" y="155448"/>
                </a:lnTo>
                <a:lnTo>
                  <a:pt x="533400" y="153924"/>
                </a:lnTo>
                <a:lnTo>
                  <a:pt x="534924" y="138684"/>
                </a:lnTo>
                <a:lnTo>
                  <a:pt x="534924" y="123444"/>
                </a:lnTo>
                <a:lnTo>
                  <a:pt x="537972" y="109728"/>
                </a:lnTo>
                <a:lnTo>
                  <a:pt x="537972" y="105156"/>
                </a:lnTo>
                <a:lnTo>
                  <a:pt x="539496" y="99060"/>
                </a:lnTo>
                <a:lnTo>
                  <a:pt x="540258" y="96774"/>
                </a:lnTo>
                <a:lnTo>
                  <a:pt x="539496" y="94488"/>
                </a:lnTo>
                <a:lnTo>
                  <a:pt x="537972" y="91440"/>
                </a:lnTo>
                <a:close/>
              </a:path>
              <a:path w="1080770" h="180339">
                <a:moveTo>
                  <a:pt x="1072388" y="79248"/>
                </a:moveTo>
                <a:lnTo>
                  <a:pt x="1059180" y="79248"/>
                </a:lnTo>
                <a:lnTo>
                  <a:pt x="1056132" y="80772"/>
                </a:lnTo>
                <a:lnTo>
                  <a:pt x="548640" y="80772"/>
                </a:lnTo>
                <a:lnTo>
                  <a:pt x="547116" y="82296"/>
                </a:lnTo>
                <a:lnTo>
                  <a:pt x="547116" y="83820"/>
                </a:lnTo>
                <a:lnTo>
                  <a:pt x="545592" y="83820"/>
                </a:lnTo>
                <a:lnTo>
                  <a:pt x="542544" y="89916"/>
                </a:lnTo>
                <a:lnTo>
                  <a:pt x="540258" y="96774"/>
                </a:lnTo>
                <a:lnTo>
                  <a:pt x="541020" y="99060"/>
                </a:lnTo>
                <a:lnTo>
                  <a:pt x="542544" y="105156"/>
                </a:lnTo>
                <a:lnTo>
                  <a:pt x="542544" y="111252"/>
                </a:lnTo>
                <a:lnTo>
                  <a:pt x="545592" y="123444"/>
                </a:lnTo>
                <a:lnTo>
                  <a:pt x="545592" y="138684"/>
                </a:lnTo>
                <a:lnTo>
                  <a:pt x="547116" y="155448"/>
                </a:lnTo>
                <a:lnTo>
                  <a:pt x="550164" y="124968"/>
                </a:lnTo>
                <a:lnTo>
                  <a:pt x="551688" y="112776"/>
                </a:lnTo>
                <a:lnTo>
                  <a:pt x="551688" y="108204"/>
                </a:lnTo>
                <a:lnTo>
                  <a:pt x="554736" y="99060"/>
                </a:lnTo>
                <a:lnTo>
                  <a:pt x="554736" y="96012"/>
                </a:lnTo>
                <a:lnTo>
                  <a:pt x="556260" y="92964"/>
                </a:lnTo>
                <a:lnTo>
                  <a:pt x="557784" y="91440"/>
                </a:lnTo>
                <a:lnTo>
                  <a:pt x="1065276" y="91440"/>
                </a:lnTo>
                <a:lnTo>
                  <a:pt x="1066800" y="89916"/>
                </a:lnTo>
                <a:lnTo>
                  <a:pt x="1068324" y="89916"/>
                </a:lnTo>
                <a:lnTo>
                  <a:pt x="1068324" y="88392"/>
                </a:lnTo>
                <a:lnTo>
                  <a:pt x="1069848" y="86868"/>
                </a:lnTo>
                <a:lnTo>
                  <a:pt x="1069848" y="85344"/>
                </a:lnTo>
                <a:lnTo>
                  <a:pt x="1071372" y="82296"/>
                </a:lnTo>
                <a:lnTo>
                  <a:pt x="1072388" y="79248"/>
                </a:lnTo>
                <a:close/>
              </a:path>
              <a:path w="1080770" h="180339">
                <a:moveTo>
                  <a:pt x="522732" y="91440"/>
                </a:moveTo>
                <a:lnTo>
                  <a:pt x="524256" y="94488"/>
                </a:lnTo>
                <a:lnTo>
                  <a:pt x="524256" y="92964"/>
                </a:lnTo>
                <a:lnTo>
                  <a:pt x="522732" y="91440"/>
                </a:lnTo>
                <a:close/>
              </a:path>
              <a:path w="1080770" h="180339">
                <a:moveTo>
                  <a:pt x="557784" y="91440"/>
                </a:moveTo>
                <a:lnTo>
                  <a:pt x="556260" y="92964"/>
                </a:lnTo>
                <a:lnTo>
                  <a:pt x="556260" y="94488"/>
                </a:lnTo>
                <a:lnTo>
                  <a:pt x="557784" y="91440"/>
                </a:lnTo>
                <a:close/>
              </a:path>
              <a:path w="1080770" h="180339">
                <a:moveTo>
                  <a:pt x="13716" y="0"/>
                </a:moveTo>
                <a:lnTo>
                  <a:pt x="0" y="1524"/>
                </a:lnTo>
                <a:lnTo>
                  <a:pt x="0" y="18288"/>
                </a:lnTo>
                <a:lnTo>
                  <a:pt x="1524" y="35052"/>
                </a:lnTo>
                <a:lnTo>
                  <a:pt x="1524" y="50292"/>
                </a:lnTo>
                <a:lnTo>
                  <a:pt x="4572" y="62484"/>
                </a:lnTo>
                <a:lnTo>
                  <a:pt x="4572" y="68580"/>
                </a:lnTo>
                <a:lnTo>
                  <a:pt x="6096" y="73152"/>
                </a:lnTo>
                <a:lnTo>
                  <a:pt x="7620" y="79248"/>
                </a:lnTo>
                <a:lnTo>
                  <a:pt x="10668" y="85344"/>
                </a:lnTo>
                <a:lnTo>
                  <a:pt x="10668" y="86868"/>
                </a:lnTo>
                <a:lnTo>
                  <a:pt x="16764" y="92964"/>
                </a:lnTo>
                <a:lnTo>
                  <a:pt x="523494" y="92964"/>
                </a:lnTo>
                <a:lnTo>
                  <a:pt x="522732" y="91440"/>
                </a:lnTo>
                <a:lnTo>
                  <a:pt x="537972" y="91440"/>
                </a:lnTo>
                <a:lnTo>
                  <a:pt x="536448" y="86868"/>
                </a:lnTo>
                <a:lnTo>
                  <a:pt x="534924" y="83820"/>
                </a:lnTo>
                <a:lnTo>
                  <a:pt x="533400" y="83820"/>
                </a:lnTo>
                <a:lnTo>
                  <a:pt x="533400" y="82296"/>
                </a:lnTo>
                <a:lnTo>
                  <a:pt x="531876" y="80772"/>
                </a:lnTo>
                <a:lnTo>
                  <a:pt x="24384" y="80772"/>
                </a:lnTo>
                <a:lnTo>
                  <a:pt x="21336" y="79248"/>
                </a:lnTo>
                <a:lnTo>
                  <a:pt x="22860" y="79248"/>
                </a:lnTo>
                <a:lnTo>
                  <a:pt x="21336" y="76200"/>
                </a:lnTo>
                <a:lnTo>
                  <a:pt x="21336" y="73152"/>
                </a:lnTo>
                <a:lnTo>
                  <a:pt x="19812" y="70104"/>
                </a:lnTo>
                <a:lnTo>
                  <a:pt x="18288" y="65532"/>
                </a:lnTo>
                <a:lnTo>
                  <a:pt x="18288" y="59436"/>
                </a:lnTo>
                <a:lnTo>
                  <a:pt x="16764" y="47244"/>
                </a:lnTo>
                <a:lnTo>
                  <a:pt x="15240" y="33528"/>
                </a:lnTo>
                <a:lnTo>
                  <a:pt x="13716" y="18288"/>
                </a:lnTo>
                <a:lnTo>
                  <a:pt x="13716" y="0"/>
                </a:lnTo>
                <a:close/>
              </a:path>
              <a:path w="1080770" h="180339">
                <a:moveTo>
                  <a:pt x="1065276" y="91440"/>
                </a:moveTo>
                <a:lnTo>
                  <a:pt x="557784" y="91440"/>
                </a:lnTo>
                <a:lnTo>
                  <a:pt x="557022" y="92964"/>
                </a:lnTo>
                <a:lnTo>
                  <a:pt x="1063752" y="92964"/>
                </a:lnTo>
                <a:lnTo>
                  <a:pt x="1065276" y="91440"/>
                </a:lnTo>
                <a:close/>
              </a:path>
              <a:path w="1080770" h="180339">
                <a:moveTo>
                  <a:pt x="22860" y="79248"/>
                </a:moveTo>
                <a:lnTo>
                  <a:pt x="21336" y="79248"/>
                </a:lnTo>
                <a:lnTo>
                  <a:pt x="24384" y="80772"/>
                </a:lnTo>
                <a:lnTo>
                  <a:pt x="22860" y="79248"/>
                </a:lnTo>
                <a:close/>
              </a:path>
              <a:path w="1080770" h="180339">
                <a:moveTo>
                  <a:pt x="528828" y="79248"/>
                </a:moveTo>
                <a:lnTo>
                  <a:pt x="22860" y="79248"/>
                </a:lnTo>
                <a:lnTo>
                  <a:pt x="24384" y="80772"/>
                </a:lnTo>
                <a:lnTo>
                  <a:pt x="530352" y="80772"/>
                </a:lnTo>
                <a:lnTo>
                  <a:pt x="528828" y="79248"/>
                </a:lnTo>
                <a:close/>
              </a:path>
              <a:path w="1080770" h="180339">
                <a:moveTo>
                  <a:pt x="1057656" y="79248"/>
                </a:moveTo>
                <a:lnTo>
                  <a:pt x="551688" y="79248"/>
                </a:lnTo>
                <a:lnTo>
                  <a:pt x="550164" y="80772"/>
                </a:lnTo>
                <a:lnTo>
                  <a:pt x="1056132" y="80772"/>
                </a:lnTo>
                <a:lnTo>
                  <a:pt x="1057656" y="79248"/>
                </a:lnTo>
                <a:close/>
              </a:path>
              <a:path w="1080770" h="180339">
                <a:moveTo>
                  <a:pt x="1066800" y="0"/>
                </a:moveTo>
                <a:lnTo>
                  <a:pt x="1066800" y="18288"/>
                </a:lnTo>
                <a:lnTo>
                  <a:pt x="1063752" y="48768"/>
                </a:lnTo>
                <a:lnTo>
                  <a:pt x="1062228" y="60960"/>
                </a:lnTo>
                <a:lnTo>
                  <a:pt x="1060704" y="65532"/>
                </a:lnTo>
                <a:lnTo>
                  <a:pt x="1060704" y="70104"/>
                </a:lnTo>
                <a:lnTo>
                  <a:pt x="1059180" y="74676"/>
                </a:lnTo>
                <a:lnTo>
                  <a:pt x="1057656" y="77724"/>
                </a:lnTo>
                <a:lnTo>
                  <a:pt x="1057656" y="79248"/>
                </a:lnTo>
                <a:lnTo>
                  <a:pt x="1056132" y="80772"/>
                </a:lnTo>
                <a:lnTo>
                  <a:pt x="1059180" y="79248"/>
                </a:lnTo>
                <a:lnTo>
                  <a:pt x="1072388" y="79248"/>
                </a:lnTo>
                <a:lnTo>
                  <a:pt x="1075944" y="68580"/>
                </a:lnTo>
                <a:lnTo>
                  <a:pt x="1075944" y="62484"/>
                </a:lnTo>
                <a:lnTo>
                  <a:pt x="1078992" y="48768"/>
                </a:lnTo>
                <a:lnTo>
                  <a:pt x="1078992" y="35052"/>
                </a:lnTo>
                <a:lnTo>
                  <a:pt x="1080516" y="18288"/>
                </a:lnTo>
                <a:lnTo>
                  <a:pt x="1080516" y="1524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2" name="object 22"/>
          <p:cNvSpPr txBox="1"/>
          <p:nvPr/>
        </p:nvSpPr>
        <p:spPr>
          <a:xfrm>
            <a:off x="5438273" y="3865214"/>
            <a:ext cx="735237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028" spc="-5" dirty="0">
                <a:latin typeface="Arial"/>
                <a:cs typeface="Arial"/>
              </a:rPr>
              <a:t>Not</a:t>
            </a:r>
            <a:r>
              <a:rPr sz="1028" spc="-46" dirty="0">
                <a:latin typeface="Arial"/>
                <a:cs typeface="Arial"/>
              </a:rPr>
              <a:t> </a:t>
            </a:r>
            <a:r>
              <a:rPr sz="1028" spc="-5" dirty="0">
                <a:latin typeface="Arial"/>
                <a:cs typeface="Arial"/>
              </a:rPr>
              <a:t>affected</a:t>
            </a:r>
            <a:endParaRPr sz="102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14179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4" name="object 24"/>
          <p:cNvSpPr/>
          <p:nvPr/>
        </p:nvSpPr>
        <p:spPr>
          <a:xfrm>
            <a:off x="6488200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5" name="object 25"/>
          <p:cNvSpPr/>
          <p:nvPr/>
        </p:nvSpPr>
        <p:spPr>
          <a:xfrm>
            <a:off x="6662220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6" name="object 26"/>
          <p:cNvSpPr/>
          <p:nvPr/>
        </p:nvSpPr>
        <p:spPr>
          <a:xfrm>
            <a:off x="6836241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7" name="object 27"/>
          <p:cNvSpPr/>
          <p:nvPr/>
        </p:nvSpPr>
        <p:spPr>
          <a:xfrm>
            <a:off x="7010262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8" name="object 28"/>
          <p:cNvSpPr/>
          <p:nvPr/>
        </p:nvSpPr>
        <p:spPr>
          <a:xfrm>
            <a:off x="7184283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9" name="object 29"/>
          <p:cNvSpPr/>
          <p:nvPr/>
        </p:nvSpPr>
        <p:spPr>
          <a:xfrm>
            <a:off x="7358304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0" name="object 30"/>
          <p:cNvSpPr/>
          <p:nvPr/>
        </p:nvSpPr>
        <p:spPr>
          <a:xfrm>
            <a:off x="7532324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1" name="object 31"/>
          <p:cNvSpPr/>
          <p:nvPr/>
        </p:nvSpPr>
        <p:spPr>
          <a:xfrm>
            <a:off x="7706345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2" name="object 32"/>
          <p:cNvSpPr/>
          <p:nvPr/>
        </p:nvSpPr>
        <p:spPr>
          <a:xfrm>
            <a:off x="6308958" y="4422658"/>
            <a:ext cx="1404492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8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3" name="object 33"/>
          <p:cNvSpPr/>
          <p:nvPr/>
        </p:nvSpPr>
        <p:spPr>
          <a:xfrm>
            <a:off x="6308958" y="4648886"/>
            <a:ext cx="1404492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8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4" name="object 34"/>
          <p:cNvSpPr txBox="1"/>
          <p:nvPr/>
        </p:nvSpPr>
        <p:spPr>
          <a:xfrm>
            <a:off x="5960335" y="4425562"/>
            <a:ext cx="266831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11" dirty="0">
                <a:latin typeface="Calibri"/>
                <a:cs typeface="Calibri"/>
              </a:rPr>
              <a:t>26</a:t>
            </a:r>
            <a:r>
              <a:rPr sz="1142" b="1" spc="-5" dirty="0">
                <a:latin typeface="Calibri"/>
                <a:cs typeface="Calibri"/>
              </a:rPr>
              <a:t>H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31086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6" name="object 36"/>
          <p:cNvSpPr/>
          <p:nvPr/>
        </p:nvSpPr>
        <p:spPr>
          <a:xfrm>
            <a:off x="5705106" y="4417439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7" name="object 37"/>
          <p:cNvSpPr/>
          <p:nvPr/>
        </p:nvSpPr>
        <p:spPr>
          <a:xfrm>
            <a:off x="5525864" y="4422658"/>
            <a:ext cx="186348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8" name="object 38"/>
          <p:cNvSpPr/>
          <p:nvPr/>
        </p:nvSpPr>
        <p:spPr>
          <a:xfrm>
            <a:off x="5525864" y="4648886"/>
            <a:ext cx="186348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9" name="object 39"/>
          <p:cNvSpPr txBox="1"/>
          <p:nvPr/>
        </p:nvSpPr>
        <p:spPr>
          <a:xfrm>
            <a:off x="5177242" y="4425562"/>
            <a:ext cx="181271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142" b="1" spc="-5" dirty="0">
                <a:latin typeface="Calibri"/>
                <a:cs typeface="Calibri"/>
              </a:rPr>
              <a:t>CY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04175" y="4293881"/>
            <a:ext cx="920860" cy="216076"/>
          </a:xfrm>
          <a:custGeom>
            <a:avLst/>
            <a:gdLst/>
            <a:ahLst/>
            <a:cxnLst/>
            <a:rect l="l" t="t" r="r" b="b"/>
            <a:pathLst>
              <a:path w="806450" h="189229">
                <a:moveTo>
                  <a:pt x="94488" y="141732"/>
                </a:moveTo>
                <a:lnTo>
                  <a:pt x="0" y="141732"/>
                </a:lnTo>
                <a:lnTo>
                  <a:pt x="22860" y="188976"/>
                </a:lnTo>
                <a:lnTo>
                  <a:pt x="94488" y="141732"/>
                </a:lnTo>
                <a:close/>
              </a:path>
              <a:path w="806450" h="189229">
                <a:moveTo>
                  <a:pt x="806196" y="0"/>
                </a:moveTo>
                <a:lnTo>
                  <a:pt x="738127" y="151"/>
                </a:lnTo>
                <a:lnTo>
                  <a:pt x="671274" y="1714"/>
                </a:lnTo>
                <a:lnTo>
                  <a:pt x="605920" y="4634"/>
                </a:lnTo>
                <a:lnTo>
                  <a:pt x="542353" y="8858"/>
                </a:lnTo>
                <a:lnTo>
                  <a:pt x="480857" y="14332"/>
                </a:lnTo>
                <a:lnTo>
                  <a:pt x="421719" y="21002"/>
                </a:lnTo>
                <a:lnTo>
                  <a:pt x="365224" y="28816"/>
                </a:lnTo>
                <a:lnTo>
                  <a:pt x="311658" y="37719"/>
                </a:lnTo>
                <a:lnTo>
                  <a:pt x="261306" y="47657"/>
                </a:lnTo>
                <a:lnTo>
                  <a:pt x="214455" y="58578"/>
                </a:lnTo>
                <a:lnTo>
                  <a:pt x="171390" y="70428"/>
                </a:lnTo>
                <a:lnTo>
                  <a:pt x="132397" y="83153"/>
                </a:lnTo>
                <a:lnTo>
                  <a:pt x="67770" y="111013"/>
                </a:lnTo>
                <a:lnTo>
                  <a:pt x="22860" y="141732"/>
                </a:lnTo>
                <a:lnTo>
                  <a:pt x="71628" y="141732"/>
                </a:lnTo>
                <a:lnTo>
                  <a:pt x="91778" y="125607"/>
                </a:lnTo>
                <a:lnTo>
                  <a:pt x="117290" y="110189"/>
                </a:lnTo>
                <a:lnTo>
                  <a:pt x="183250" y="81704"/>
                </a:lnTo>
                <a:lnTo>
                  <a:pt x="223124" y="68749"/>
                </a:lnTo>
                <a:lnTo>
                  <a:pt x="267212" y="56729"/>
                </a:lnTo>
                <a:lnTo>
                  <a:pt x="315225" y="45701"/>
                </a:lnTo>
                <a:lnTo>
                  <a:pt x="366876" y="35721"/>
                </a:lnTo>
                <a:lnTo>
                  <a:pt x="421879" y="26846"/>
                </a:lnTo>
                <a:lnTo>
                  <a:pt x="479947" y="19134"/>
                </a:lnTo>
                <a:lnTo>
                  <a:pt x="540791" y="12641"/>
                </a:lnTo>
                <a:lnTo>
                  <a:pt x="604125" y="7424"/>
                </a:lnTo>
                <a:lnTo>
                  <a:pt x="669662" y="3541"/>
                </a:lnTo>
                <a:lnTo>
                  <a:pt x="737115" y="1047"/>
                </a:lnTo>
                <a:lnTo>
                  <a:pt x="806196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1" name="object 41"/>
          <p:cNvSpPr/>
          <p:nvPr/>
        </p:nvSpPr>
        <p:spPr>
          <a:xfrm>
            <a:off x="6496901" y="4292142"/>
            <a:ext cx="948413" cy="217526"/>
          </a:xfrm>
          <a:custGeom>
            <a:avLst/>
            <a:gdLst/>
            <a:ahLst/>
            <a:cxnLst/>
            <a:rect l="l" t="t" r="r" b="b"/>
            <a:pathLst>
              <a:path w="830579" h="190500">
                <a:moveTo>
                  <a:pt x="47244" y="0"/>
                </a:moveTo>
                <a:lnTo>
                  <a:pt x="0" y="0"/>
                </a:lnTo>
                <a:lnTo>
                  <a:pt x="71328" y="778"/>
                </a:lnTo>
                <a:lnTo>
                  <a:pt x="140856" y="3070"/>
                </a:lnTo>
                <a:lnTo>
                  <a:pt x="208308" y="6808"/>
                </a:lnTo>
                <a:lnTo>
                  <a:pt x="273408" y="11924"/>
                </a:lnTo>
                <a:lnTo>
                  <a:pt x="335881" y="18350"/>
                </a:lnTo>
                <a:lnTo>
                  <a:pt x="395449" y="26020"/>
                </a:lnTo>
                <a:lnTo>
                  <a:pt x="451838" y="34866"/>
                </a:lnTo>
                <a:lnTo>
                  <a:pt x="504772" y="44821"/>
                </a:lnTo>
                <a:lnTo>
                  <a:pt x="553974" y="55816"/>
                </a:lnTo>
                <a:lnTo>
                  <a:pt x="599168" y="67785"/>
                </a:lnTo>
                <a:lnTo>
                  <a:pt x="640078" y="80660"/>
                </a:lnTo>
                <a:lnTo>
                  <a:pt x="676430" y="94375"/>
                </a:lnTo>
                <a:lnTo>
                  <a:pt x="734350" y="124050"/>
                </a:lnTo>
                <a:lnTo>
                  <a:pt x="770721" y="156271"/>
                </a:lnTo>
                <a:lnTo>
                  <a:pt x="783336" y="190500"/>
                </a:lnTo>
                <a:lnTo>
                  <a:pt x="830580" y="190500"/>
                </a:lnTo>
                <a:lnTo>
                  <a:pt x="802611" y="139876"/>
                </a:lnTo>
                <a:lnTo>
                  <a:pt x="755190" y="108860"/>
                </a:lnTo>
                <a:lnTo>
                  <a:pt x="687322" y="80660"/>
                </a:lnTo>
                <a:lnTo>
                  <a:pt x="646412" y="67785"/>
                </a:lnTo>
                <a:lnTo>
                  <a:pt x="601218" y="55816"/>
                </a:lnTo>
                <a:lnTo>
                  <a:pt x="552016" y="44821"/>
                </a:lnTo>
                <a:lnTo>
                  <a:pt x="499082" y="34866"/>
                </a:lnTo>
                <a:lnTo>
                  <a:pt x="442693" y="26020"/>
                </a:lnTo>
                <a:lnTo>
                  <a:pt x="383125" y="18350"/>
                </a:lnTo>
                <a:lnTo>
                  <a:pt x="320652" y="11924"/>
                </a:lnTo>
                <a:lnTo>
                  <a:pt x="255552" y="6808"/>
                </a:lnTo>
                <a:lnTo>
                  <a:pt x="188100" y="3070"/>
                </a:lnTo>
                <a:lnTo>
                  <a:pt x="118572" y="778"/>
                </a:lnTo>
                <a:lnTo>
                  <a:pt x="47244" y="0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2" name="object 42"/>
          <p:cNvSpPr/>
          <p:nvPr/>
        </p:nvSpPr>
        <p:spPr>
          <a:xfrm>
            <a:off x="5595474" y="4285182"/>
            <a:ext cx="1859120" cy="233478"/>
          </a:xfrm>
          <a:custGeom>
            <a:avLst/>
            <a:gdLst/>
            <a:ahLst/>
            <a:cxnLst/>
            <a:rect l="l" t="t" r="r" b="b"/>
            <a:pathLst>
              <a:path w="1628139" h="204470">
                <a:moveTo>
                  <a:pt x="29260" y="143256"/>
                </a:moveTo>
                <a:lnTo>
                  <a:pt x="4572" y="143256"/>
                </a:lnTo>
                <a:lnTo>
                  <a:pt x="1524" y="146304"/>
                </a:lnTo>
                <a:lnTo>
                  <a:pt x="1524" y="147828"/>
                </a:lnTo>
                <a:lnTo>
                  <a:pt x="0" y="150876"/>
                </a:lnTo>
                <a:lnTo>
                  <a:pt x="1524" y="152400"/>
                </a:lnTo>
                <a:lnTo>
                  <a:pt x="24384" y="199644"/>
                </a:lnTo>
                <a:lnTo>
                  <a:pt x="24384" y="201168"/>
                </a:lnTo>
                <a:lnTo>
                  <a:pt x="25908" y="202692"/>
                </a:lnTo>
                <a:lnTo>
                  <a:pt x="28956" y="202692"/>
                </a:lnTo>
                <a:lnTo>
                  <a:pt x="30480" y="204216"/>
                </a:lnTo>
                <a:lnTo>
                  <a:pt x="32004" y="204216"/>
                </a:lnTo>
                <a:lnTo>
                  <a:pt x="33528" y="202692"/>
                </a:lnTo>
                <a:lnTo>
                  <a:pt x="45326" y="195072"/>
                </a:lnTo>
                <a:lnTo>
                  <a:pt x="35052" y="195072"/>
                </a:lnTo>
                <a:lnTo>
                  <a:pt x="25908" y="192024"/>
                </a:lnTo>
                <a:lnTo>
                  <a:pt x="31997" y="188091"/>
                </a:lnTo>
                <a:lnTo>
                  <a:pt x="17716" y="155448"/>
                </a:lnTo>
                <a:lnTo>
                  <a:pt x="7620" y="155448"/>
                </a:lnTo>
                <a:lnTo>
                  <a:pt x="13716" y="146304"/>
                </a:lnTo>
                <a:lnTo>
                  <a:pt x="44196" y="146304"/>
                </a:lnTo>
                <a:lnTo>
                  <a:pt x="46329" y="144780"/>
                </a:lnTo>
                <a:lnTo>
                  <a:pt x="27432" y="144780"/>
                </a:lnTo>
                <a:lnTo>
                  <a:pt x="29260" y="143256"/>
                </a:lnTo>
                <a:close/>
              </a:path>
              <a:path w="1628139" h="204470">
                <a:moveTo>
                  <a:pt x="1565148" y="187452"/>
                </a:moveTo>
                <a:lnTo>
                  <a:pt x="1566672" y="198120"/>
                </a:lnTo>
                <a:lnTo>
                  <a:pt x="1566672" y="201168"/>
                </a:lnTo>
                <a:lnTo>
                  <a:pt x="1569720" y="204216"/>
                </a:lnTo>
                <a:lnTo>
                  <a:pt x="1623060" y="204216"/>
                </a:lnTo>
                <a:lnTo>
                  <a:pt x="1626108" y="201168"/>
                </a:lnTo>
                <a:lnTo>
                  <a:pt x="1626108" y="199644"/>
                </a:lnTo>
                <a:lnTo>
                  <a:pt x="1627632" y="198120"/>
                </a:lnTo>
                <a:lnTo>
                  <a:pt x="1613916" y="198120"/>
                </a:lnTo>
                <a:lnTo>
                  <a:pt x="1613916" y="196596"/>
                </a:lnTo>
                <a:lnTo>
                  <a:pt x="1578864" y="196596"/>
                </a:lnTo>
                <a:lnTo>
                  <a:pt x="1572768" y="190500"/>
                </a:lnTo>
                <a:lnTo>
                  <a:pt x="1578864" y="190500"/>
                </a:lnTo>
                <a:lnTo>
                  <a:pt x="1578864" y="188976"/>
                </a:lnTo>
                <a:lnTo>
                  <a:pt x="1566672" y="188976"/>
                </a:lnTo>
                <a:lnTo>
                  <a:pt x="1565148" y="187452"/>
                </a:lnTo>
                <a:close/>
              </a:path>
              <a:path w="1628139" h="204470">
                <a:moveTo>
                  <a:pt x="1626108" y="187452"/>
                </a:moveTo>
                <a:lnTo>
                  <a:pt x="1613916" y="187452"/>
                </a:lnTo>
                <a:lnTo>
                  <a:pt x="1613916" y="198120"/>
                </a:lnTo>
                <a:lnTo>
                  <a:pt x="1620012" y="190500"/>
                </a:lnTo>
                <a:lnTo>
                  <a:pt x="1626616" y="190500"/>
                </a:lnTo>
                <a:lnTo>
                  <a:pt x="1626108" y="187452"/>
                </a:lnTo>
                <a:close/>
              </a:path>
              <a:path w="1628139" h="204470">
                <a:moveTo>
                  <a:pt x="1626616" y="190500"/>
                </a:moveTo>
                <a:lnTo>
                  <a:pt x="1620012" y="190500"/>
                </a:lnTo>
                <a:lnTo>
                  <a:pt x="1613916" y="198120"/>
                </a:lnTo>
                <a:lnTo>
                  <a:pt x="1627632" y="198120"/>
                </a:lnTo>
                <a:lnTo>
                  <a:pt x="1627632" y="196596"/>
                </a:lnTo>
                <a:lnTo>
                  <a:pt x="1626616" y="190500"/>
                </a:lnTo>
                <a:close/>
              </a:path>
              <a:path w="1628139" h="204470">
                <a:moveTo>
                  <a:pt x="1578864" y="190500"/>
                </a:moveTo>
                <a:lnTo>
                  <a:pt x="1572768" y="190500"/>
                </a:lnTo>
                <a:lnTo>
                  <a:pt x="1578864" y="196596"/>
                </a:lnTo>
                <a:lnTo>
                  <a:pt x="1578864" y="190500"/>
                </a:lnTo>
                <a:close/>
              </a:path>
              <a:path w="1628139" h="204470">
                <a:moveTo>
                  <a:pt x="1613916" y="190500"/>
                </a:moveTo>
                <a:lnTo>
                  <a:pt x="1578864" y="190500"/>
                </a:lnTo>
                <a:lnTo>
                  <a:pt x="1578864" y="196596"/>
                </a:lnTo>
                <a:lnTo>
                  <a:pt x="1613916" y="196596"/>
                </a:lnTo>
                <a:lnTo>
                  <a:pt x="1613916" y="190500"/>
                </a:lnTo>
                <a:close/>
              </a:path>
              <a:path w="1628139" h="204470">
                <a:moveTo>
                  <a:pt x="31997" y="188091"/>
                </a:moveTo>
                <a:lnTo>
                  <a:pt x="25908" y="192024"/>
                </a:lnTo>
                <a:lnTo>
                  <a:pt x="35052" y="195072"/>
                </a:lnTo>
                <a:lnTo>
                  <a:pt x="31997" y="188091"/>
                </a:lnTo>
                <a:close/>
              </a:path>
              <a:path w="1628139" h="204470">
                <a:moveTo>
                  <a:pt x="99060" y="144780"/>
                </a:moveTo>
                <a:lnTo>
                  <a:pt x="31997" y="188091"/>
                </a:lnTo>
                <a:lnTo>
                  <a:pt x="35052" y="195072"/>
                </a:lnTo>
                <a:lnTo>
                  <a:pt x="45326" y="195072"/>
                </a:lnTo>
                <a:lnTo>
                  <a:pt x="106680" y="155448"/>
                </a:lnTo>
                <a:lnTo>
                  <a:pt x="102108" y="155448"/>
                </a:lnTo>
                <a:lnTo>
                  <a:pt x="99060" y="144780"/>
                </a:lnTo>
                <a:close/>
              </a:path>
              <a:path w="1628139" h="204470">
                <a:moveTo>
                  <a:pt x="1577122" y="179832"/>
                </a:moveTo>
                <a:lnTo>
                  <a:pt x="1563624" y="179832"/>
                </a:lnTo>
                <a:lnTo>
                  <a:pt x="1566672" y="188976"/>
                </a:lnTo>
                <a:lnTo>
                  <a:pt x="1578864" y="188976"/>
                </a:lnTo>
                <a:lnTo>
                  <a:pt x="1578864" y="185928"/>
                </a:lnTo>
                <a:lnTo>
                  <a:pt x="1577122" y="179832"/>
                </a:lnTo>
                <a:close/>
              </a:path>
              <a:path w="1628139" h="204470">
                <a:moveTo>
                  <a:pt x="1624366" y="179832"/>
                </a:moveTo>
                <a:lnTo>
                  <a:pt x="1610868" y="179832"/>
                </a:lnTo>
                <a:lnTo>
                  <a:pt x="1613916" y="188976"/>
                </a:lnTo>
                <a:lnTo>
                  <a:pt x="1613916" y="187452"/>
                </a:lnTo>
                <a:lnTo>
                  <a:pt x="1626108" y="187452"/>
                </a:lnTo>
                <a:lnTo>
                  <a:pt x="1626108" y="185928"/>
                </a:lnTo>
                <a:lnTo>
                  <a:pt x="1624366" y="179832"/>
                </a:lnTo>
                <a:close/>
              </a:path>
              <a:path w="1628139" h="204470">
                <a:moveTo>
                  <a:pt x="917448" y="13716"/>
                </a:moveTo>
                <a:lnTo>
                  <a:pt x="870204" y="13716"/>
                </a:lnTo>
                <a:lnTo>
                  <a:pt x="947928" y="16764"/>
                </a:lnTo>
                <a:lnTo>
                  <a:pt x="984504" y="19812"/>
                </a:lnTo>
                <a:lnTo>
                  <a:pt x="1022604" y="21336"/>
                </a:lnTo>
                <a:lnTo>
                  <a:pt x="1094232" y="27432"/>
                </a:lnTo>
                <a:lnTo>
                  <a:pt x="1257300" y="50292"/>
                </a:lnTo>
                <a:lnTo>
                  <a:pt x="1315212" y="62484"/>
                </a:lnTo>
                <a:lnTo>
                  <a:pt x="1368552" y="74676"/>
                </a:lnTo>
                <a:lnTo>
                  <a:pt x="1415796" y="89916"/>
                </a:lnTo>
                <a:lnTo>
                  <a:pt x="1437132" y="96012"/>
                </a:lnTo>
                <a:lnTo>
                  <a:pt x="1456944" y="103632"/>
                </a:lnTo>
                <a:lnTo>
                  <a:pt x="1475232" y="112776"/>
                </a:lnTo>
                <a:lnTo>
                  <a:pt x="1493520" y="120396"/>
                </a:lnTo>
                <a:lnTo>
                  <a:pt x="1533144" y="144780"/>
                </a:lnTo>
                <a:lnTo>
                  <a:pt x="1551432" y="163068"/>
                </a:lnTo>
                <a:lnTo>
                  <a:pt x="1559052" y="170688"/>
                </a:lnTo>
                <a:lnTo>
                  <a:pt x="1563624" y="181356"/>
                </a:lnTo>
                <a:lnTo>
                  <a:pt x="1563624" y="179832"/>
                </a:lnTo>
                <a:lnTo>
                  <a:pt x="1577122" y="179832"/>
                </a:lnTo>
                <a:lnTo>
                  <a:pt x="1575816" y="175260"/>
                </a:lnTo>
                <a:lnTo>
                  <a:pt x="1574292" y="175260"/>
                </a:lnTo>
                <a:lnTo>
                  <a:pt x="1569720" y="166116"/>
                </a:lnTo>
                <a:lnTo>
                  <a:pt x="1542288" y="135636"/>
                </a:lnTo>
                <a:lnTo>
                  <a:pt x="1481328" y="100584"/>
                </a:lnTo>
                <a:lnTo>
                  <a:pt x="1441704" y="85344"/>
                </a:lnTo>
                <a:lnTo>
                  <a:pt x="1395984" y="70104"/>
                </a:lnTo>
                <a:lnTo>
                  <a:pt x="1335024" y="56388"/>
                </a:lnTo>
                <a:lnTo>
                  <a:pt x="1176528" y="32004"/>
                </a:lnTo>
                <a:lnTo>
                  <a:pt x="1069848" y="21336"/>
                </a:lnTo>
                <a:lnTo>
                  <a:pt x="1033272" y="19812"/>
                </a:lnTo>
                <a:lnTo>
                  <a:pt x="995172" y="16764"/>
                </a:lnTo>
                <a:lnTo>
                  <a:pt x="917448" y="13716"/>
                </a:lnTo>
                <a:close/>
              </a:path>
              <a:path w="1628139" h="204470">
                <a:moveTo>
                  <a:pt x="1619250" y="170688"/>
                </a:moveTo>
                <a:lnTo>
                  <a:pt x="1606296" y="170688"/>
                </a:lnTo>
                <a:lnTo>
                  <a:pt x="1610868" y="181356"/>
                </a:lnTo>
                <a:lnTo>
                  <a:pt x="1610868" y="179832"/>
                </a:lnTo>
                <a:lnTo>
                  <a:pt x="1624366" y="179832"/>
                </a:lnTo>
                <a:lnTo>
                  <a:pt x="1623060" y="175260"/>
                </a:lnTo>
                <a:lnTo>
                  <a:pt x="1621536" y="175260"/>
                </a:lnTo>
                <a:lnTo>
                  <a:pt x="1619250" y="170688"/>
                </a:lnTo>
                <a:close/>
              </a:path>
              <a:path w="1628139" h="204470">
                <a:moveTo>
                  <a:pt x="877824" y="0"/>
                </a:moveTo>
                <a:lnTo>
                  <a:pt x="830580" y="0"/>
                </a:lnTo>
                <a:lnTo>
                  <a:pt x="986028" y="6096"/>
                </a:lnTo>
                <a:lnTo>
                  <a:pt x="1095756" y="15240"/>
                </a:lnTo>
                <a:lnTo>
                  <a:pt x="1130808" y="19812"/>
                </a:lnTo>
                <a:lnTo>
                  <a:pt x="1164336" y="22860"/>
                </a:lnTo>
                <a:lnTo>
                  <a:pt x="1196340" y="27432"/>
                </a:lnTo>
                <a:lnTo>
                  <a:pt x="1228344" y="33528"/>
                </a:lnTo>
                <a:lnTo>
                  <a:pt x="1260348" y="38100"/>
                </a:lnTo>
                <a:lnTo>
                  <a:pt x="1318260" y="50292"/>
                </a:lnTo>
                <a:lnTo>
                  <a:pt x="1345692" y="56388"/>
                </a:lnTo>
                <a:lnTo>
                  <a:pt x="1371600" y="62484"/>
                </a:lnTo>
                <a:lnTo>
                  <a:pt x="1394822" y="69741"/>
                </a:lnTo>
                <a:lnTo>
                  <a:pt x="1415796" y="74676"/>
                </a:lnTo>
                <a:lnTo>
                  <a:pt x="1463040" y="89916"/>
                </a:lnTo>
                <a:lnTo>
                  <a:pt x="1505712" y="105156"/>
                </a:lnTo>
                <a:lnTo>
                  <a:pt x="1540764" y="120396"/>
                </a:lnTo>
                <a:lnTo>
                  <a:pt x="1556004" y="129540"/>
                </a:lnTo>
                <a:lnTo>
                  <a:pt x="1569720" y="137160"/>
                </a:lnTo>
                <a:lnTo>
                  <a:pt x="1581912" y="146304"/>
                </a:lnTo>
                <a:lnTo>
                  <a:pt x="1592580" y="153924"/>
                </a:lnTo>
                <a:lnTo>
                  <a:pt x="1600200" y="163068"/>
                </a:lnTo>
                <a:lnTo>
                  <a:pt x="1606296" y="172212"/>
                </a:lnTo>
                <a:lnTo>
                  <a:pt x="1606296" y="170688"/>
                </a:lnTo>
                <a:lnTo>
                  <a:pt x="1619250" y="170688"/>
                </a:lnTo>
                <a:lnTo>
                  <a:pt x="1616964" y="166116"/>
                </a:lnTo>
                <a:lnTo>
                  <a:pt x="1616964" y="164592"/>
                </a:lnTo>
                <a:lnTo>
                  <a:pt x="1609344" y="153924"/>
                </a:lnTo>
                <a:lnTo>
                  <a:pt x="1562100" y="117348"/>
                </a:lnTo>
                <a:lnTo>
                  <a:pt x="1510284" y="92964"/>
                </a:lnTo>
                <a:lnTo>
                  <a:pt x="1467612" y="77724"/>
                </a:lnTo>
                <a:lnTo>
                  <a:pt x="1418844" y="62484"/>
                </a:lnTo>
                <a:lnTo>
                  <a:pt x="1365504" y="50292"/>
                </a:lnTo>
                <a:lnTo>
                  <a:pt x="1307592" y="38100"/>
                </a:lnTo>
                <a:lnTo>
                  <a:pt x="1275588" y="33528"/>
                </a:lnTo>
                <a:lnTo>
                  <a:pt x="1245108" y="27432"/>
                </a:lnTo>
                <a:lnTo>
                  <a:pt x="1211580" y="22860"/>
                </a:lnTo>
                <a:lnTo>
                  <a:pt x="1178052" y="19812"/>
                </a:lnTo>
                <a:lnTo>
                  <a:pt x="1143000" y="15240"/>
                </a:lnTo>
                <a:lnTo>
                  <a:pt x="1033272" y="6096"/>
                </a:lnTo>
                <a:lnTo>
                  <a:pt x="877824" y="0"/>
                </a:lnTo>
                <a:close/>
              </a:path>
              <a:path w="1628139" h="204470">
                <a:moveTo>
                  <a:pt x="13716" y="146304"/>
                </a:moveTo>
                <a:lnTo>
                  <a:pt x="7620" y="155448"/>
                </a:lnTo>
                <a:lnTo>
                  <a:pt x="17716" y="155448"/>
                </a:lnTo>
                <a:lnTo>
                  <a:pt x="13716" y="146304"/>
                </a:lnTo>
                <a:close/>
              </a:path>
              <a:path w="1628139" h="204470">
                <a:moveTo>
                  <a:pt x="44196" y="146304"/>
                </a:moveTo>
                <a:lnTo>
                  <a:pt x="13716" y="146304"/>
                </a:lnTo>
                <a:lnTo>
                  <a:pt x="17716" y="155448"/>
                </a:lnTo>
                <a:lnTo>
                  <a:pt x="33528" y="155448"/>
                </a:lnTo>
                <a:lnTo>
                  <a:pt x="35052" y="153924"/>
                </a:lnTo>
                <a:lnTo>
                  <a:pt x="44196" y="146304"/>
                </a:lnTo>
                <a:close/>
              </a:path>
              <a:path w="1628139" h="204470">
                <a:moveTo>
                  <a:pt x="748284" y="13716"/>
                </a:moveTo>
                <a:lnTo>
                  <a:pt x="723900" y="13716"/>
                </a:lnTo>
                <a:lnTo>
                  <a:pt x="658368" y="15240"/>
                </a:lnTo>
                <a:lnTo>
                  <a:pt x="595884" y="19812"/>
                </a:lnTo>
                <a:lnTo>
                  <a:pt x="533400" y="22860"/>
                </a:lnTo>
                <a:lnTo>
                  <a:pt x="445008" y="32004"/>
                </a:lnTo>
                <a:lnTo>
                  <a:pt x="417576" y="36576"/>
                </a:lnTo>
                <a:lnTo>
                  <a:pt x="390144" y="39624"/>
                </a:lnTo>
                <a:lnTo>
                  <a:pt x="310896" y="53340"/>
                </a:lnTo>
                <a:lnTo>
                  <a:pt x="262128" y="62484"/>
                </a:lnTo>
                <a:lnTo>
                  <a:pt x="239268" y="68580"/>
                </a:lnTo>
                <a:lnTo>
                  <a:pt x="229227" y="70731"/>
                </a:lnTo>
                <a:lnTo>
                  <a:pt x="196596" y="80772"/>
                </a:lnTo>
                <a:lnTo>
                  <a:pt x="163068" y="92964"/>
                </a:lnTo>
                <a:lnTo>
                  <a:pt x="146304" y="100584"/>
                </a:lnTo>
                <a:lnTo>
                  <a:pt x="132588" y="106680"/>
                </a:lnTo>
                <a:lnTo>
                  <a:pt x="83820" y="137160"/>
                </a:lnTo>
                <a:lnTo>
                  <a:pt x="71628" y="149352"/>
                </a:lnTo>
                <a:lnTo>
                  <a:pt x="73152" y="152400"/>
                </a:lnTo>
                <a:lnTo>
                  <a:pt x="73152" y="153924"/>
                </a:lnTo>
                <a:lnTo>
                  <a:pt x="76200" y="155448"/>
                </a:lnTo>
                <a:lnTo>
                  <a:pt x="82541" y="155448"/>
                </a:lnTo>
                <a:lnTo>
                  <a:pt x="84901" y="153924"/>
                </a:lnTo>
                <a:lnTo>
                  <a:pt x="82296" y="153924"/>
                </a:lnTo>
                <a:lnTo>
                  <a:pt x="79248" y="143256"/>
                </a:lnTo>
                <a:lnTo>
                  <a:pt x="96926" y="143256"/>
                </a:lnTo>
                <a:lnTo>
                  <a:pt x="100584" y="140208"/>
                </a:lnTo>
                <a:lnTo>
                  <a:pt x="111252" y="132588"/>
                </a:lnTo>
                <a:lnTo>
                  <a:pt x="123444" y="124968"/>
                </a:lnTo>
                <a:lnTo>
                  <a:pt x="150876" y="112776"/>
                </a:lnTo>
                <a:lnTo>
                  <a:pt x="167640" y="105156"/>
                </a:lnTo>
                <a:lnTo>
                  <a:pt x="182880" y="99060"/>
                </a:lnTo>
                <a:lnTo>
                  <a:pt x="219456" y="86868"/>
                </a:lnTo>
                <a:lnTo>
                  <a:pt x="259080" y="74676"/>
                </a:lnTo>
                <a:lnTo>
                  <a:pt x="280416" y="70104"/>
                </a:lnTo>
                <a:lnTo>
                  <a:pt x="303276" y="64008"/>
                </a:lnTo>
                <a:lnTo>
                  <a:pt x="348996" y="54864"/>
                </a:lnTo>
                <a:lnTo>
                  <a:pt x="373380" y="50292"/>
                </a:lnTo>
                <a:lnTo>
                  <a:pt x="425196" y="41148"/>
                </a:lnTo>
                <a:lnTo>
                  <a:pt x="451104" y="38100"/>
                </a:lnTo>
                <a:lnTo>
                  <a:pt x="478536" y="33528"/>
                </a:lnTo>
                <a:lnTo>
                  <a:pt x="563880" y="24384"/>
                </a:lnTo>
                <a:lnTo>
                  <a:pt x="624840" y="19812"/>
                </a:lnTo>
                <a:lnTo>
                  <a:pt x="748284" y="13716"/>
                </a:lnTo>
                <a:close/>
              </a:path>
              <a:path w="1628139" h="204470">
                <a:moveTo>
                  <a:pt x="108204" y="144780"/>
                </a:moveTo>
                <a:lnTo>
                  <a:pt x="99060" y="144780"/>
                </a:lnTo>
                <a:lnTo>
                  <a:pt x="102108" y="155448"/>
                </a:lnTo>
                <a:lnTo>
                  <a:pt x="106680" y="155448"/>
                </a:lnTo>
                <a:lnTo>
                  <a:pt x="108204" y="153924"/>
                </a:lnTo>
                <a:lnTo>
                  <a:pt x="109728" y="150876"/>
                </a:lnTo>
                <a:lnTo>
                  <a:pt x="108204" y="147828"/>
                </a:lnTo>
                <a:lnTo>
                  <a:pt x="108204" y="144780"/>
                </a:lnTo>
                <a:close/>
              </a:path>
              <a:path w="1628139" h="204470">
                <a:moveTo>
                  <a:pt x="96926" y="143256"/>
                </a:moveTo>
                <a:lnTo>
                  <a:pt x="79248" y="143256"/>
                </a:lnTo>
                <a:lnTo>
                  <a:pt x="82296" y="153924"/>
                </a:lnTo>
                <a:lnTo>
                  <a:pt x="91440" y="147828"/>
                </a:lnTo>
                <a:lnTo>
                  <a:pt x="96926" y="143256"/>
                </a:lnTo>
                <a:close/>
              </a:path>
              <a:path w="1628139" h="204470">
                <a:moveTo>
                  <a:pt x="105156" y="143256"/>
                </a:moveTo>
                <a:lnTo>
                  <a:pt x="96926" y="143256"/>
                </a:lnTo>
                <a:lnTo>
                  <a:pt x="91440" y="147828"/>
                </a:lnTo>
                <a:lnTo>
                  <a:pt x="82296" y="153924"/>
                </a:lnTo>
                <a:lnTo>
                  <a:pt x="84901" y="153924"/>
                </a:lnTo>
                <a:lnTo>
                  <a:pt x="99060" y="144780"/>
                </a:lnTo>
                <a:lnTo>
                  <a:pt x="108204" y="144780"/>
                </a:lnTo>
                <a:lnTo>
                  <a:pt x="105156" y="143256"/>
                </a:lnTo>
                <a:close/>
              </a:path>
              <a:path w="1628139" h="204470">
                <a:moveTo>
                  <a:pt x="789432" y="0"/>
                </a:moveTo>
                <a:lnTo>
                  <a:pt x="658368" y="3048"/>
                </a:lnTo>
                <a:lnTo>
                  <a:pt x="594360" y="6096"/>
                </a:lnTo>
                <a:lnTo>
                  <a:pt x="531876" y="10668"/>
                </a:lnTo>
                <a:lnTo>
                  <a:pt x="416052" y="22860"/>
                </a:lnTo>
                <a:lnTo>
                  <a:pt x="333756" y="36576"/>
                </a:lnTo>
                <a:lnTo>
                  <a:pt x="309372" y="41148"/>
                </a:lnTo>
                <a:lnTo>
                  <a:pt x="283464" y="45720"/>
                </a:lnTo>
                <a:lnTo>
                  <a:pt x="260604" y="50292"/>
                </a:lnTo>
                <a:lnTo>
                  <a:pt x="236220" y="56388"/>
                </a:lnTo>
                <a:lnTo>
                  <a:pt x="214884" y="60960"/>
                </a:lnTo>
                <a:lnTo>
                  <a:pt x="172212" y="73152"/>
                </a:lnTo>
                <a:lnTo>
                  <a:pt x="153924" y="79248"/>
                </a:lnTo>
                <a:lnTo>
                  <a:pt x="134112" y="85344"/>
                </a:lnTo>
                <a:lnTo>
                  <a:pt x="117348" y="92964"/>
                </a:lnTo>
                <a:lnTo>
                  <a:pt x="100584" y="99060"/>
                </a:lnTo>
                <a:lnTo>
                  <a:pt x="85344" y="106680"/>
                </a:lnTo>
                <a:lnTo>
                  <a:pt x="57912" y="121920"/>
                </a:lnTo>
                <a:lnTo>
                  <a:pt x="36576" y="137160"/>
                </a:lnTo>
                <a:lnTo>
                  <a:pt x="27432" y="144780"/>
                </a:lnTo>
                <a:lnTo>
                  <a:pt x="30480" y="143256"/>
                </a:lnTo>
                <a:lnTo>
                  <a:pt x="48463" y="143256"/>
                </a:lnTo>
                <a:lnTo>
                  <a:pt x="54864" y="138684"/>
                </a:lnTo>
                <a:lnTo>
                  <a:pt x="65532" y="132588"/>
                </a:lnTo>
                <a:lnTo>
                  <a:pt x="77724" y="124968"/>
                </a:lnTo>
                <a:lnTo>
                  <a:pt x="91440" y="117348"/>
                </a:lnTo>
                <a:lnTo>
                  <a:pt x="106680" y="111252"/>
                </a:lnTo>
                <a:lnTo>
                  <a:pt x="121920" y="103632"/>
                </a:lnTo>
                <a:lnTo>
                  <a:pt x="196596" y="79248"/>
                </a:lnTo>
                <a:lnTo>
                  <a:pt x="229227" y="70731"/>
                </a:lnTo>
                <a:lnTo>
                  <a:pt x="256032" y="62484"/>
                </a:lnTo>
                <a:lnTo>
                  <a:pt x="277368" y="57912"/>
                </a:lnTo>
                <a:lnTo>
                  <a:pt x="300228" y="51816"/>
                </a:lnTo>
                <a:lnTo>
                  <a:pt x="323088" y="47244"/>
                </a:lnTo>
                <a:lnTo>
                  <a:pt x="371856" y="38100"/>
                </a:lnTo>
                <a:lnTo>
                  <a:pt x="423672" y="28956"/>
                </a:lnTo>
                <a:lnTo>
                  <a:pt x="449580" y="25908"/>
                </a:lnTo>
                <a:lnTo>
                  <a:pt x="477012" y="21336"/>
                </a:lnTo>
                <a:lnTo>
                  <a:pt x="563880" y="12192"/>
                </a:lnTo>
                <a:lnTo>
                  <a:pt x="623316" y="7620"/>
                </a:lnTo>
                <a:lnTo>
                  <a:pt x="748284" y="1524"/>
                </a:lnTo>
                <a:lnTo>
                  <a:pt x="789432" y="567"/>
                </a:lnTo>
                <a:lnTo>
                  <a:pt x="789432" y="0"/>
                </a:lnTo>
                <a:close/>
              </a:path>
              <a:path w="1628139" h="204470">
                <a:moveTo>
                  <a:pt x="48463" y="143256"/>
                </a:moveTo>
                <a:lnTo>
                  <a:pt x="30480" y="143256"/>
                </a:lnTo>
                <a:lnTo>
                  <a:pt x="27432" y="144780"/>
                </a:lnTo>
                <a:lnTo>
                  <a:pt x="46329" y="144780"/>
                </a:lnTo>
                <a:lnTo>
                  <a:pt x="48463" y="143256"/>
                </a:lnTo>
                <a:close/>
              </a:path>
              <a:path w="1628139" h="204470">
                <a:moveTo>
                  <a:pt x="789432" y="567"/>
                </a:moveTo>
                <a:lnTo>
                  <a:pt x="748284" y="1524"/>
                </a:lnTo>
                <a:lnTo>
                  <a:pt x="623316" y="7620"/>
                </a:lnTo>
                <a:lnTo>
                  <a:pt x="563880" y="12192"/>
                </a:lnTo>
                <a:lnTo>
                  <a:pt x="477012" y="21336"/>
                </a:lnTo>
                <a:lnTo>
                  <a:pt x="449580" y="25908"/>
                </a:lnTo>
                <a:lnTo>
                  <a:pt x="423672" y="28956"/>
                </a:lnTo>
                <a:lnTo>
                  <a:pt x="371856" y="38100"/>
                </a:lnTo>
                <a:lnTo>
                  <a:pt x="323088" y="47244"/>
                </a:lnTo>
                <a:lnTo>
                  <a:pt x="300228" y="51816"/>
                </a:lnTo>
                <a:lnTo>
                  <a:pt x="277368" y="57912"/>
                </a:lnTo>
                <a:lnTo>
                  <a:pt x="256032" y="62484"/>
                </a:lnTo>
                <a:lnTo>
                  <a:pt x="229227" y="70731"/>
                </a:lnTo>
                <a:lnTo>
                  <a:pt x="239268" y="68580"/>
                </a:lnTo>
                <a:lnTo>
                  <a:pt x="262128" y="62484"/>
                </a:lnTo>
                <a:lnTo>
                  <a:pt x="310896" y="53340"/>
                </a:lnTo>
                <a:lnTo>
                  <a:pt x="390144" y="39624"/>
                </a:lnTo>
                <a:lnTo>
                  <a:pt x="417576" y="36576"/>
                </a:lnTo>
                <a:lnTo>
                  <a:pt x="445008" y="32004"/>
                </a:lnTo>
                <a:lnTo>
                  <a:pt x="533400" y="22860"/>
                </a:lnTo>
                <a:lnTo>
                  <a:pt x="595884" y="19812"/>
                </a:lnTo>
                <a:lnTo>
                  <a:pt x="658368" y="15240"/>
                </a:lnTo>
                <a:lnTo>
                  <a:pt x="723900" y="13716"/>
                </a:lnTo>
                <a:lnTo>
                  <a:pt x="789432" y="13716"/>
                </a:lnTo>
                <a:lnTo>
                  <a:pt x="789432" y="567"/>
                </a:lnTo>
                <a:close/>
              </a:path>
              <a:path w="1628139" h="204470">
                <a:moveTo>
                  <a:pt x="830580" y="0"/>
                </a:moveTo>
                <a:lnTo>
                  <a:pt x="813816" y="0"/>
                </a:lnTo>
                <a:lnTo>
                  <a:pt x="813816" y="13716"/>
                </a:lnTo>
                <a:lnTo>
                  <a:pt x="917448" y="13716"/>
                </a:lnTo>
                <a:lnTo>
                  <a:pt x="995172" y="16764"/>
                </a:lnTo>
                <a:lnTo>
                  <a:pt x="1033272" y="19812"/>
                </a:lnTo>
                <a:lnTo>
                  <a:pt x="1069848" y="21336"/>
                </a:lnTo>
                <a:lnTo>
                  <a:pt x="1141476" y="27432"/>
                </a:lnTo>
                <a:lnTo>
                  <a:pt x="1304544" y="50292"/>
                </a:lnTo>
                <a:lnTo>
                  <a:pt x="1389888" y="68580"/>
                </a:lnTo>
                <a:lnTo>
                  <a:pt x="1394822" y="69741"/>
                </a:lnTo>
                <a:lnTo>
                  <a:pt x="1371600" y="62484"/>
                </a:lnTo>
                <a:lnTo>
                  <a:pt x="1345692" y="56388"/>
                </a:lnTo>
                <a:lnTo>
                  <a:pt x="1318260" y="50292"/>
                </a:lnTo>
                <a:lnTo>
                  <a:pt x="1260348" y="38100"/>
                </a:lnTo>
                <a:lnTo>
                  <a:pt x="1228344" y="33528"/>
                </a:lnTo>
                <a:lnTo>
                  <a:pt x="1196340" y="27432"/>
                </a:lnTo>
                <a:lnTo>
                  <a:pt x="1164336" y="22860"/>
                </a:lnTo>
                <a:lnTo>
                  <a:pt x="1130808" y="19812"/>
                </a:lnTo>
                <a:lnTo>
                  <a:pt x="1095756" y="15240"/>
                </a:lnTo>
                <a:lnTo>
                  <a:pt x="986028" y="6096"/>
                </a:lnTo>
                <a:lnTo>
                  <a:pt x="830580" y="0"/>
                </a:lnTo>
                <a:close/>
              </a:path>
              <a:path w="1628139" h="204470">
                <a:moveTo>
                  <a:pt x="813816" y="0"/>
                </a:moveTo>
                <a:lnTo>
                  <a:pt x="789432" y="567"/>
                </a:lnTo>
                <a:lnTo>
                  <a:pt x="789432" y="13716"/>
                </a:lnTo>
                <a:lnTo>
                  <a:pt x="813816" y="13716"/>
                </a:lnTo>
                <a:lnTo>
                  <a:pt x="813816" y="0"/>
                </a:lnTo>
                <a:close/>
              </a:path>
              <a:path w="1628139" h="204470">
                <a:moveTo>
                  <a:pt x="813816" y="0"/>
                </a:moveTo>
                <a:lnTo>
                  <a:pt x="789432" y="0"/>
                </a:lnTo>
                <a:lnTo>
                  <a:pt x="789432" y="567"/>
                </a:lnTo>
                <a:lnTo>
                  <a:pt x="813816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3" name="object 43"/>
          <p:cNvSpPr txBox="1"/>
          <p:nvPr/>
        </p:nvSpPr>
        <p:spPr>
          <a:xfrm>
            <a:off x="8292212" y="4864095"/>
            <a:ext cx="116739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93302" y="1210235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5">
            <a:extLst>
              <a:ext uri="{FF2B5EF4-FFF2-40B4-BE49-F238E27FC236}">
                <a16:creationId xmlns:a16="http://schemas.microsoft.com/office/drawing/2014/main" id="{005942F1-7A85-42F3-9121-16D9FF921FB5}"/>
              </a:ext>
            </a:extLst>
          </p:cNvPr>
          <p:cNvSpPr/>
          <p:nvPr/>
        </p:nvSpPr>
        <p:spPr>
          <a:xfrm>
            <a:off x="4213412" y="1640881"/>
            <a:ext cx="3395185" cy="357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46">
            <a:extLst>
              <a:ext uri="{FF2B5EF4-FFF2-40B4-BE49-F238E27FC236}">
                <a16:creationId xmlns:a16="http://schemas.microsoft.com/office/drawing/2014/main" id="{6F7AD6A4-AB2D-49D2-87F9-75FFA0F31EDC}"/>
              </a:ext>
            </a:extLst>
          </p:cNvPr>
          <p:cNvSpPr/>
          <p:nvPr/>
        </p:nvSpPr>
        <p:spPr>
          <a:xfrm>
            <a:off x="3293770" y="4253496"/>
            <a:ext cx="1016570" cy="701884"/>
          </a:xfrm>
          <a:custGeom>
            <a:avLst/>
            <a:gdLst/>
            <a:ahLst/>
            <a:cxnLst/>
            <a:rect l="l" t="t" r="r" b="b"/>
            <a:pathLst>
              <a:path w="890269" h="614679">
                <a:moveTo>
                  <a:pt x="890016" y="0"/>
                </a:moveTo>
                <a:lnTo>
                  <a:pt x="0" y="0"/>
                </a:lnTo>
                <a:lnTo>
                  <a:pt x="0" y="614172"/>
                </a:lnTo>
                <a:lnTo>
                  <a:pt x="890016" y="614172"/>
                </a:lnTo>
                <a:lnTo>
                  <a:pt x="890016" y="606552"/>
                </a:lnTo>
                <a:lnTo>
                  <a:pt x="13716" y="606552"/>
                </a:lnTo>
                <a:lnTo>
                  <a:pt x="6096" y="600456"/>
                </a:lnTo>
                <a:lnTo>
                  <a:pt x="13716" y="600456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890016" y="6096"/>
                </a:lnTo>
                <a:lnTo>
                  <a:pt x="890016" y="0"/>
                </a:lnTo>
                <a:close/>
              </a:path>
              <a:path w="890269" h="614679">
                <a:moveTo>
                  <a:pt x="13716" y="600456"/>
                </a:moveTo>
                <a:lnTo>
                  <a:pt x="6096" y="600456"/>
                </a:lnTo>
                <a:lnTo>
                  <a:pt x="13716" y="606552"/>
                </a:lnTo>
                <a:lnTo>
                  <a:pt x="13716" y="600456"/>
                </a:lnTo>
                <a:close/>
              </a:path>
              <a:path w="890269" h="614679">
                <a:moveTo>
                  <a:pt x="876300" y="600456"/>
                </a:moveTo>
                <a:lnTo>
                  <a:pt x="13716" y="600456"/>
                </a:lnTo>
                <a:lnTo>
                  <a:pt x="13716" y="606552"/>
                </a:lnTo>
                <a:lnTo>
                  <a:pt x="876300" y="606552"/>
                </a:lnTo>
                <a:lnTo>
                  <a:pt x="876300" y="600456"/>
                </a:lnTo>
                <a:close/>
              </a:path>
              <a:path w="890269" h="614679">
                <a:moveTo>
                  <a:pt x="876300" y="6096"/>
                </a:moveTo>
                <a:lnTo>
                  <a:pt x="876300" y="606552"/>
                </a:lnTo>
                <a:lnTo>
                  <a:pt x="882396" y="600456"/>
                </a:lnTo>
                <a:lnTo>
                  <a:pt x="890016" y="600456"/>
                </a:lnTo>
                <a:lnTo>
                  <a:pt x="890016" y="13716"/>
                </a:lnTo>
                <a:lnTo>
                  <a:pt x="882396" y="13716"/>
                </a:lnTo>
                <a:lnTo>
                  <a:pt x="876300" y="6096"/>
                </a:lnTo>
                <a:close/>
              </a:path>
              <a:path w="890269" h="614679">
                <a:moveTo>
                  <a:pt x="890016" y="600456"/>
                </a:moveTo>
                <a:lnTo>
                  <a:pt x="882396" y="600456"/>
                </a:lnTo>
                <a:lnTo>
                  <a:pt x="876300" y="606552"/>
                </a:lnTo>
                <a:lnTo>
                  <a:pt x="890016" y="606552"/>
                </a:lnTo>
                <a:lnTo>
                  <a:pt x="890016" y="600456"/>
                </a:lnTo>
                <a:close/>
              </a:path>
              <a:path w="890269" h="614679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890269" h="614679">
                <a:moveTo>
                  <a:pt x="8763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876300" y="13716"/>
                </a:lnTo>
                <a:lnTo>
                  <a:pt x="876300" y="6096"/>
                </a:lnTo>
                <a:close/>
              </a:path>
              <a:path w="890269" h="614679">
                <a:moveTo>
                  <a:pt x="890016" y="6096"/>
                </a:moveTo>
                <a:lnTo>
                  <a:pt x="876300" y="6096"/>
                </a:lnTo>
                <a:lnTo>
                  <a:pt x="882396" y="13716"/>
                </a:lnTo>
                <a:lnTo>
                  <a:pt x="890016" y="13716"/>
                </a:lnTo>
                <a:lnTo>
                  <a:pt x="8900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47">
            <a:extLst>
              <a:ext uri="{FF2B5EF4-FFF2-40B4-BE49-F238E27FC236}">
                <a16:creationId xmlns:a16="http://schemas.microsoft.com/office/drawing/2014/main" id="{B6A8DC86-D968-4726-8F54-6541858E4958}"/>
              </a:ext>
            </a:extLst>
          </p:cNvPr>
          <p:cNvSpPr txBox="1"/>
          <p:nvPr/>
        </p:nvSpPr>
        <p:spPr>
          <a:xfrm>
            <a:off x="3436466" y="4261620"/>
            <a:ext cx="742489" cy="64712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indent="-1451" algn="ctr">
              <a:spcBef>
                <a:spcPts val="114"/>
              </a:spcBef>
            </a:pP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banks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00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-1F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5" name="object 48">
            <a:extLst>
              <a:ext uri="{FF2B5EF4-FFF2-40B4-BE49-F238E27FC236}">
                <a16:creationId xmlns:a16="http://schemas.microsoft.com/office/drawing/2014/main" id="{BA09E801-D8E9-4B63-80AD-9767CD969FFB}"/>
              </a:ext>
            </a:extLst>
          </p:cNvPr>
          <p:cNvSpPr/>
          <p:nvPr/>
        </p:nvSpPr>
        <p:spPr>
          <a:xfrm>
            <a:off x="7099603" y="4382272"/>
            <a:ext cx="43505" cy="129065"/>
          </a:xfrm>
          <a:custGeom>
            <a:avLst/>
            <a:gdLst/>
            <a:ahLst/>
            <a:cxnLst/>
            <a:rect l="l" t="t" r="r" b="b"/>
            <a:pathLst>
              <a:path w="38100" h="113029">
                <a:moveTo>
                  <a:pt x="22860" y="57912"/>
                </a:moveTo>
                <a:lnTo>
                  <a:pt x="15240" y="57912"/>
                </a:lnTo>
                <a:lnTo>
                  <a:pt x="15240" y="108204"/>
                </a:lnTo>
                <a:lnTo>
                  <a:pt x="0" y="108204"/>
                </a:lnTo>
                <a:lnTo>
                  <a:pt x="0" y="112776"/>
                </a:lnTo>
                <a:lnTo>
                  <a:pt x="12192" y="112776"/>
                </a:lnTo>
                <a:lnTo>
                  <a:pt x="15240" y="111252"/>
                </a:lnTo>
                <a:lnTo>
                  <a:pt x="16764" y="111252"/>
                </a:lnTo>
                <a:lnTo>
                  <a:pt x="18288" y="109728"/>
                </a:lnTo>
                <a:lnTo>
                  <a:pt x="19812" y="109728"/>
                </a:lnTo>
                <a:lnTo>
                  <a:pt x="19812" y="59436"/>
                </a:lnTo>
                <a:lnTo>
                  <a:pt x="27432" y="59436"/>
                </a:lnTo>
                <a:lnTo>
                  <a:pt x="22860" y="57912"/>
                </a:lnTo>
                <a:close/>
              </a:path>
              <a:path w="38100" h="113029">
                <a:moveTo>
                  <a:pt x="15240" y="106680"/>
                </a:moveTo>
                <a:lnTo>
                  <a:pt x="13716" y="106680"/>
                </a:lnTo>
                <a:lnTo>
                  <a:pt x="12192" y="108204"/>
                </a:lnTo>
                <a:lnTo>
                  <a:pt x="15240" y="108204"/>
                </a:lnTo>
                <a:lnTo>
                  <a:pt x="15240" y="106680"/>
                </a:lnTo>
                <a:close/>
              </a:path>
              <a:path w="38100" h="113029">
                <a:moveTo>
                  <a:pt x="22860" y="59436"/>
                </a:moveTo>
                <a:lnTo>
                  <a:pt x="19812" y="59436"/>
                </a:lnTo>
                <a:lnTo>
                  <a:pt x="19812" y="60960"/>
                </a:lnTo>
                <a:lnTo>
                  <a:pt x="21336" y="60960"/>
                </a:lnTo>
                <a:lnTo>
                  <a:pt x="22860" y="59436"/>
                </a:lnTo>
                <a:close/>
              </a:path>
              <a:path w="38100" h="113029">
                <a:moveTo>
                  <a:pt x="35052" y="54864"/>
                </a:moveTo>
                <a:lnTo>
                  <a:pt x="22860" y="54864"/>
                </a:lnTo>
                <a:lnTo>
                  <a:pt x="1981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22860" y="57912"/>
                </a:lnTo>
                <a:lnTo>
                  <a:pt x="27432" y="59436"/>
                </a:lnTo>
                <a:lnTo>
                  <a:pt x="35052" y="59436"/>
                </a:lnTo>
                <a:lnTo>
                  <a:pt x="35052" y="54864"/>
                </a:lnTo>
                <a:close/>
              </a:path>
              <a:path w="38100" h="113029">
                <a:moveTo>
                  <a:pt x="38100" y="54864"/>
                </a:moveTo>
                <a:lnTo>
                  <a:pt x="35052" y="54864"/>
                </a:lnTo>
                <a:lnTo>
                  <a:pt x="35052" y="59436"/>
                </a:lnTo>
                <a:lnTo>
                  <a:pt x="36576" y="59436"/>
                </a:lnTo>
                <a:lnTo>
                  <a:pt x="38100" y="57912"/>
                </a:lnTo>
                <a:lnTo>
                  <a:pt x="38100" y="54864"/>
                </a:lnTo>
                <a:close/>
              </a:path>
              <a:path w="38100" h="113029">
                <a:moveTo>
                  <a:pt x="15240" y="6096"/>
                </a:moveTo>
                <a:lnTo>
                  <a:pt x="15240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6388"/>
                </a:lnTo>
                <a:lnTo>
                  <a:pt x="22860" y="54864"/>
                </a:lnTo>
                <a:lnTo>
                  <a:pt x="28956" y="54864"/>
                </a:lnTo>
                <a:lnTo>
                  <a:pt x="22860" y="53340"/>
                </a:lnTo>
                <a:lnTo>
                  <a:pt x="19812" y="53340"/>
                </a:lnTo>
                <a:lnTo>
                  <a:pt x="19812" y="7620"/>
                </a:lnTo>
                <a:lnTo>
                  <a:pt x="16764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15240" y="6096"/>
                </a:moveTo>
                <a:lnTo>
                  <a:pt x="13716" y="6096"/>
                </a:lnTo>
                <a:lnTo>
                  <a:pt x="15240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6096" y="0"/>
                </a:moveTo>
                <a:lnTo>
                  <a:pt x="0" y="0"/>
                </a:lnTo>
                <a:lnTo>
                  <a:pt x="0" y="4572"/>
                </a:lnTo>
                <a:lnTo>
                  <a:pt x="6096" y="6096"/>
                </a:lnTo>
                <a:lnTo>
                  <a:pt x="15240" y="6096"/>
                </a:lnTo>
                <a:lnTo>
                  <a:pt x="16764" y="7620"/>
                </a:lnTo>
                <a:lnTo>
                  <a:pt x="19812" y="7620"/>
                </a:lnTo>
                <a:lnTo>
                  <a:pt x="19812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49">
            <a:extLst>
              <a:ext uri="{FF2B5EF4-FFF2-40B4-BE49-F238E27FC236}">
                <a16:creationId xmlns:a16="http://schemas.microsoft.com/office/drawing/2014/main" id="{1D6C88E3-0A7E-4C81-8E95-BDA98672C9CC}"/>
              </a:ext>
            </a:extLst>
          </p:cNvPr>
          <p:cNvSpPr txBox="1"/>
          <p:nvPr/>
        </p:nvSpPr>
        <p:spPr>
          <a:xfrm>
            <a:off x="3321613" y="1868834"/>
            <a:ext cx="886055" cy="19648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71061" marR="76862" indent="-145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General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purpose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30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-7F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1713">
              <a:latin typeface="Times New Roman"/>
              <a:cs typeface="Times New Roman"/>
            </a:endParaRPr>
          </a:p>
          <a:p>
            <a:pPr marR="5801" algn="ctr"/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Bit- 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dd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ss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370" b="1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</a:t>
            </a:r>
            <a:endParaRPr sz="1370">
              <a:latin typeface="Calibri"/>
              <a:cs typeface="Calibri"/>
            </a:endParaRPr>
          </a:p>
          <a:p>
            <a:pPr marR="5801" algn="ctr"/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(20H-2FH)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50">
            <a:extLst>
              <a:ext uri="{FF2B5EF4-FFF2-40B4-BE49-F238E27FC236}">
                <a16:creationId xmlns:a16="http://schemas.microsoft.com/office/drawing/2014/main" id="{9B1DA2BA-59E7-435C-AF27-A48DBB589A42}"/>
              </a:ext>
            </a:extLst>
          </p:cNvPr>
          <p:cNvSpPr txBox="1"/>
          <p:nvPr/>
        </p:nvSpPr>
        <p:spPr>
          <a:xfrm>
            <a:off x="7639064" y="2651928"/>
            <a:ext cx="733788" cy="106877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Special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function  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registers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(SFRs)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80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-FF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9" name="object 52">
            <a:extLst>
              <a:ext uri="{FF2B5EF4-FFF2-40B4-BE49-F238E27FC236}">
                <a16:creationId xmlns:a16="http://schemas.microsoft.com/office/drawing/2014/main" id="{F891422B-D9EC-4C2A-B42E-ABD60218429D}"/>
              </a:ext>
            </a:extLst>
          </p:cNvPr>
          <p:cNvSpPr txBox="1"/>
          <p:nvPr/>
        </p:nvSpPr>
        <p:spPr>
          <a:xfrm>
            <a:off x="8034093" y="5223954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0" name="object 53">
            <a:extLst>
              <a:ext uri="{FF2B5EF4-FFF2-40B4-BE49-F238E27FC236}">
                <a16:creationId xmlns:a16="http://schemas.microsoft.com/office/drawing/2014/main" id="{533EFE4E-9114-4887-8979-CC1DD6B928A4}"/>
              </a:ext>
            </a:extLst>
          </p:cNvPr>
          <p:cNvSpPr/>
          <p:nvPr/>
        </p:nvSpPr>
        <p:spPr>
          <a:xfrm>
            <a:off x="3220681" y="1570098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624091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6494" y="2793190"/>
            <a:ext cx="2308702" cy="193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5"/>
          <p:cNvSpPr txBox="1"/>
          <p:nvPr/>
        </p:nvSpPr>
        <p:spPr>
          <a:xfrm>
            <a:off x="4068817" y="2504785"/>
            <a:ext cx="2448617" cy="2620491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196506" indent="-197231">
              <a:spcBef>
                <a:spcPts val="388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R0 of Bank 0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00H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…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R7 of Bank 0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07H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R0 of Bank 1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08H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…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R7 of Bank 1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0FH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R0 of Bank 2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10H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…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R7 of Bank 2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17H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R0 of Bank 3 is location</a:t>
            </a:r>
            <a:r>
              <a:rPr sz="1142" spc="-34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18H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274"/>
              </a:spcBef>
              <a:buFont typeface="Courier New"/>
              <a:buChar char="o"/>
              <a:tabLst>
                <a:tab pos="197231" algn="l"/>
              </a:tabLst>
            </a:pPr>
            <a:r>
              <a:rPr sz="1142" spc="-5" dirty="0">
                <a:latin typeface="Calibri"/>
                <a:cs typeface="Calibri"/>
              </a:rPr>
              <a:t>…</a:t>
            </a:r>
            <a:endParaRPr sz="1142" dirty="0">
              <a:latin typeface="Calibri"/>
              <a:cs typeface="Calibri"/>
            </a:endParaRPr>
          </a:p>
          <a:p>
            <a:pPr marL="196506" indent="-197231">
              <a:spcBef>
                <a:spcPts val="559"/>
              </a:spcBef>
              <a:buFont typeface="Courier New"/>
              <a:buChar char="o"/>
              <a:tabLst>
                <a:tab pos="197231" algn="l"/>
                <a:tab pos="1983190" algn="l"/>
              </a:tabLst>
            </a:pPr>
            <a:r>
              <a:rPr sz="1142" spc="-5" dirty="0">
                <a:latin typeface="Calibri"/>
                <a:cs typeface="Calibri"/>
              </a:rPr>
              <a:t>R7 of Bank 3 is</a:t>
            </a:r>
            <a:r>
              <a:rPr sz="1142" spc="51" dirty="0">
                <a:latin typeface="Calibri"/>
                <a:cs typeface="Calibri"/>
              </a:rPr>
              <a:t> </a:t>
            </a:r>
            <a:r>
              <a:rPr sz="1142" spc="-5" dirty="0">
                <a:latin typeface="Calibri"/>
                <a:cs typeface="Calibri"/>
              </a:rPr>
              <a:t>location</a:t>
            </a:r>
            <a:r>
              <a:rPr sz="1142" spc="11" dirty="0">
                <a:latin typeface="Calibri"/>
                <a:cs typeface="Calibri"/>
              </a:rPr>
              <a:t> </a:t>
            </a:r>
            <a:r>
              <a:rPr sz="1142" spc="-11" dirty="0">
                <a:latin typeface="Calibri"/>
                <a:cs typeface="Calibri"/>
              </a:rPr>
              <a:t>1FH</a:t>
            </a:r>
            <a:r>
              <a:rPr sz="1142" spc="-11" dirty="0">
                <a:latin typeface="Times New Roman"/>
                <a:cs typeface="Times New Roman"/>
              </a:rPr>
              <a:t>	</a:t>
            </a:r>
            <a:endParaRPr sz="68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7786" y="1310830"/>
            <a:ext cx="5037901" cy="1206932"/>
          </a:xfrm>
          <a:prstGeom prst="rect">
            <a:avLst/>
          </a:prstGeom>
        </p:spPr>
        <p:txBody>
          <a:bodyPr vert="horz" wrap="square" lIns="0" tIns="116014" rIns="0" bIns="0" rtlCol="0">
            <a:spAutoFit/>
          </a:bodyPr>
          <a:lstStyle/>
          <a:p>
            <a:pPr marL="384311">
              <a:spcBef>
                <a:spcPts val="913"/>
              </a:spcBef>
            </a:pP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Register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Banks</a:t>
            </a:r>
            <a:endParaRPr sz="2055">
              <a:latin typeface="Calibri"/>
              <a:cs typeface="Calibri"/>
            </a:endParaRPr>
          </a:p>
          <a:p>
            <a:pPr marL="196506" indent="-197231">
              <a:spcBef>
                <a:spcPts val="536"/>
              </a:spcBef>
              <a:buFont typeface="Arial"/>
              <a:buChar char="•"/>
              <a:tabLst>
                <a:tab pos="197231" algn="l"/>
              </a:tabLst>
            </a:pPr>
            <a:r>
              <a:rPr sz="1370" b="1" dirty="0">
                <a:latin typeface="Calibri"/>
                <a:cs typeface="Calibri"/>
              </a:rPr>
              <a:t>4 </a:t>
            </a:r>
            <a:r>
              <a:rPr sz="1370" b="1" spc="-5" dirty="0">
                <a:latin typeface="Calibri"/>
                <a:cs typeface="Calibri"/>
              </a:rPr>
              <a:t>banks: Bank </a:t>
            </a:r>
            <a:r>
              <a:rPr sz="1370" b="1" dirty="0">
                <a:latin typeface="Calibri"/>
                <a:cs typeface="Calibri"/>
              </a:rPr>
              <a:t>0 </a:t>
            </a:r>
            <a:r>
              <a:rPr sz="1370" b="1" spc="-5" dirty="0">
                <a:latin typeface="Calibri"/>
                <a:cs typeface="Calibri"/>
              </a:rPr>
              <a:t>(default), Bank </a:t>
            </a:r>
            <a:r>
              <a:rPr sz="1370" b="1" dirty="0">
                <a:latin typeface="Calibri"/>
                <a:cs typeface="Calibri"/>
              </a:rPr>
              <a:t>1, </a:t>
            </a:r>
            <a:r>
              <a:rPr sz="1370" b="1" spc="-5" dirty="0">
                <a:latin typeface="Calibri"/>
                <a:cs typeface="Calibri"/>
              </a:rPr>
              <a:t>Bank </a:t>
            </a:r>
            <a:r>
              <a:rPr sz="1370" b="1" dirty="0">
                <a:latin typeface="Calibri"/>
                <a:cs typeface="Calibri"/>
              </a:rPr>
              <a:t>2, </a:t>
            </a:r>
            <a:r>
              <a:rPr sz="1370" b="1" spc="-5" dirty="0">
                <a:latin typeface="Calibri"/>
                <a:cs typeface="Calibri"/>
              </a:rPr>
              <a:t>and Bank</a:t>
            </a:r>
            <a:r>
              <a:rPr sz="1370" b="1" spc="-23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3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26"/>
              </a:spcBef>
              <a:buFont typeface="Arial"/>
              <a:buChar char="•"/>
              <a:tabLst>
                <a:tab pos="197231" algn="l"/>
              </a:tabLst>
            </a:pPr>
            <a:r>
              <a:rPr sz="1370" dirty="0">
                <a:latin typeface="Calibri"/>
                <a:cs typeface="Calibri"/>
              </a:rPr>
              <a:t>Change </a:t>
            </a:r>
            <a:r>
              <a:rPr sz="1370" spc="-5" dirty="0">
                <a:latin typeface="Calibri"/>
                <a:cs typeface="Calibri"/>
              </a:rPr>
              <a:t>register </a:t>
            </a:r>
            <a:r>
              <a:rPr sz="1370" dirty="0">
                <a:latin typeface="Calibri"/>
                <a:cs typeface="Calibri"/>
              </a:rPr>
              <a:t>bank by selecting bits </a:t>
            </a:r>
            <a:r>
              <a:rPr sz="1370" b="1" spc="-5" dirty="0">
                <a:latin typeface="Calibri"/>
                <a:cs typeface="Calibri"/>
              </a:rPr>
              <a:t>RS1 </a:t>
            </a:r>
            <a:r>
              <a:rPr sz="1370" dirty="0">
                <a:latin typeface="Calibri"/>
                <a:cs typeface="Calibri"/>
              </a:rPr>
              <a:t>and </a:t>
            </a:r>
            <a:r>
              <a:rPr sz="1370" b="1" spc="-5" dirty="0">
                <a:latin typeface="Calibri"/>
                <a:cs typeface="Calibri"/>
              </a:rPr>
              <a:t>RS0 </a:t>
            </a:r>
            <a:r>
              <a:rPr sz="1370" spc="-5" dirty="0">
                <a:latin typeface="Calibri"/>
                <a:cs typeface="Calibri"/>
              </a:rPr>
              <a:t>(in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1370" b="1" spc="-6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PSW</a:t>
            </a:r>
            <a:r>
              <a:rPr sz="1370" spc="-5" dirty="0"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31"/>
              </a:spcBef>
              <a:buFont typeface="Arial"/>
              <a:buChar char="•"/>
              <a:tabLst>
                <a:tab pos="197231" algn="l"/>
              </a:tabLst>
            </a:pPr>
            <a:r>
              <a:rPr sz="1370" dirty="0">
                <a:latin typeface="Calibri"/>
                <a:cs typeface="Calibri"/>
              </a:rPr>
              <a:t>One bank includes 8 </a:t>
            </a:r>
            <a:r>
              <a:rPr sz="1370" spc="-5" dirty="0">
                <a:latin typeface="Calibri"/>
                <a:cs typeface="Calibri"/>
              </a:rPr>
              <a:t>registers: R0 </a:t>
            </a:r>
            <a:r>
              <a:rPr sz="1370" dirty="0">
                <a:latin typeface="Calibri"/>
                <a:cs typeface="Calibri"/>
              </a:rPr>
              <a:t>through</a:t>
            </a:r>
            <a:r>
              <a:rPr sz="1370" spc="-109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R7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8943" y="493133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5530" y="1277471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2938" y="5092189"/>
            <a:ext cx="4038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8"/>
              </a:lnSpc>
            </a:pPr>
            <a:r>
              <a:rPr sz="685" spc="-5" dirty="0">
                <a:latin typeface="Arial"/>
                <a:cs typeface="Arial"/>
              </a:rPr>
              <a:t>51</a:t>
            </a:r>
            <a:r>
              <a:rPr sz="685" spc="-97" dirty="0">
                <a:latin typeface="Arial"/>
                <a:cs typeface="Arial"/>
              </a:rPr>
              <a:t> </a:t>
            </a:r>
            <a:r>
              <a:rPr sz="685" dirty="0">
                <a:latin typeface="Arial"/>
                <a:cs typeface="Arial"/>
              </a:rPr>
              <a:t>pinouts</a:t>
            </a:r>
            <a:endParaRPr sz="68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2497" y="1525865"/>
            <a:ext cx="2674699" cy="3774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7213055" y="2304901"/>
            <a:ext cx="1069503" cy="331011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>
              <a:spcBef>
                <a:spcPts val="114"/>
              </a:spcBef>
            </a:pPr>
            <a:r>
              <a:rPr sz="1028" spc="-5" dirty="0">
                <a:latin typeface="Times New Roman"/>
                <a:cs typeface="Times New Roman"/>
              </a:rPr>
              <a:t>Address/Data</a:t>
            </a:r>
            <a:r>
              <a:rPr sz="1028" spc="-46" dirty="0">
                <a:latin typeface="Times New Roman"/>
                <a:cs typeface="Times New Roman"/>
              </a:rPr>
              <a:t> </a:t>
            </a:r>
            <a:r>
              <a:rPr sz="1028" spc="-5" dirty="0">
                <a:latin typeface="Times New Roman"/>
                <a:cs typeface="Times New Roman"/>
              </a:rPr>
              <a:t>Buses  </a:t>
            </a:r>
            <a:r>
              <a:rPr sz="1028" dirty="0">
                <a:latin typeface="Times New Roman"/>
                <a:cs typeface="Times New Roman"/>
              </a:rPr>
              <a:t>Multiplexing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7487" y="3131499"/>
            <a:ext cx="620674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dirty="0">
                <a:latin typeface="Times New Roman"/>
                <a:cs typeface="Times New Roman"/>
              </a:rPr>
              <a:t>Parallel</a:t>
            </a:r>
            <a:r>
              <a:rPr sz="1028" spc="-86" dirty="0">
                <a:latin typeface="Times New Roman"/>
                <a:cs typeface="Times New Roman"/>
              </a:rPr>
              <a:t> </a:t>
            </a:r>
            <a:r>
              <a:rPr sz="1028" dirty="0">
                <a:latin typeface="Times New Roman"/>
                <a:cs typeface="Times New Roman"/>
              </a:rPr>
              <a:t>I/O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166" y="4480160"/>
            <a:ext cx="526412" cy="17282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028" spc="-5" dirty="0">
                <a:latin typeface="Times New Roman"/>
                <a:cs typeface="Times New Roman"/>
              </a:rPr>
              <a:t>Serial</a:t>
            </a:r>
            <a:r>
              <a:rPr sz="1028" spc="-63" dirty="0">
                <a:latin typeface="Times New Roman"/>
                <a:cs typeface="Times New Roman"/>
              </a:rPr>
              <a:t> </a:t>
            </a:r>
            <a:r>
              <a:rPr sz="1028" dirty="0">
                <a:latin typeface="Times New Roman"/>
                <a:cs typeface="Times New Roman"/>
              </a:rPr>
              <a:t>I/O</a:t>
            </a:r>
            <a:endParaRPr sz="102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3325" y="2690063"/>
            <a:ext cx="743214" cy="1479176"/>
          </a:xfrm>
          <a:custGeom>
            <a:avLst/>
            <a:gdLst/>
            <a:ahLst/>
            <a:cxnLst/>
            <a:rect l="l" t="t" r="r" b="b"/>
            <a:pathLst>
              <a:path w="650875" h="1295400">
                <a:moveTo>
                  <a:pt x="0" y="1254252"/>
                </a:moveTo>
                <a:lnTo>
                  <a:pt x="0" y="1295400"/>
                </a:lnTo>
                <a:lnTo>
                  <a:pt x="35052" y="1271016"/>
                </a:lnTo>
                <a:lnTo>
                  <a:pt x="31865" y="1269492"/>
                </a:lnTo>
                <a:lnTo>
                  <a:pt x="16764" y="1269492"/>
                </a:lnTo>
                <a:lnTo>
                  <a:pt x="12192" y="1266444"/>
                </a:lnTo>
                <a:lnTo>
                  <a:pt x="14761" y="1261311"/>
                </a:lnTo>
                <a:lnTo>
                  <a:pt x="0" y="1254252"/>
                </a:lnTo>
                <a:close/>
              </a:path>
              <a:path w="650875" h="1295400">
                <a:moveTo>
                  <a:pt x="14761" y="1261311"/>
                </a:moveTo>
                <a:lnTo>
                  <a:pt x="12192" y="1266444"/>
                </a:lnTo>
                <a:lnTo>
                  <a:pt x="16764" y="1269492"/>
                </a:lnTo>
                <a:lnTo>
                  <a:pt x="19678" y="1263663"/>
                </a:lnTo>
                <a:lnTo>
                  <a:pt x="14761" y="1261311"/>
                </a:lnTo>
                <a:close/>
              </a:path>
              <a:path w="650875" h="1295400">
                <a:moveTo>
                  <a:pt x="19678" y="1263663"/>
                </a:moveTo>
                <a:lnTo>
                  <a:pt x="16764" y="1269492"/>
                </a:lnTo>
                <a:lnTo>
                  <a:pt x="31865" y="1269492"/>
                </a:lnTo>
                <a:lnTo>
                  <a:pt x="19678" y="1263663"/>
                </a:lnTo>
                <a:close/>
              </a:path>
              <a:path w="650875" h="1295400">
                <a:moveTo>
                  <a:pt x="646176" y="0"/>
                </a:moveTo>
                <a:lnTo>
                  <a:pt x="14761" y="1261311"/>
                </a:lnTo>
                <a:lnTo>
                  <a:pt x="19678" y="1263663"/>
                </a:lnTo>
                <a:lnTo>
                  <a:pt x="650748" y="1524"/>
                </a:lnTo>
                <a:lnTo>
                  <a:pt x="646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10"/>
          <p:cNvSpPr/>
          <p:nvPr/>
        </p:nvSpPr>
        <p:spPr>
          <a:xfrm>
            <a:off x="6943324" y="2495160"/>
            <a:ext cx="165319" cy="43505"/>
          </a:xfrm>
          <a:custGeom>
            <a:avLst/>
            <a:gdLst/>
            <a:ahLst/>
            <a:cxnLst/>
            <a:rect l="l" t="t" r="r" b="b"/>
            <a:pathLst>
              <a:path w="144779" h="38100">
                <a:moveTo>
                  <a:pt x="38100" y="0"/>
                </a:moveTo>
                <a:lnTo>
                  <a:pt x="0" y="18288"/>
                </a:lnTo>
                <a:lnTo>
                  <a:pt x="38100" y="38100"/>
                </a:lnTo>
                <a:lnTo>
                  <a:pt x="38100" y="21336"/>
                </a:lnTo>
                <a:lnTo>
                  <a:pt x="32004" y="21336"/>
                </a:lnTo>
                <a:lnTo>
                  <a:pt x="32004" y="16764"/>
                </a:lnTo>
                <a:lnTo>
                  <a:pt x="38100" y="16764"/>
                </a:lnTo>
                <a:lnTo>
                  <a:pt x="38100" y="0"/>
                </a:lnTo>
                <a:close/>
              </a:path>
              <a:path w="144779" h="38100">
                <a:moveTo>
                  <a:pt x="38100" y="16764"/>
                </a:moveTo>
                <a:lnTo>
                  <a:pt x="32004" y="16764"/>
                </a:lnTo>
                <a:lnTo>
                  <a:pt x="32004" y="21336"/>
                </a:lnTo>
                <a:lnTo>
                  <a:pt x="38100" y="21336"/>
                </a:lnTo>
                <a:lnTo>
                  <a:pt x="38100" y="16764"/>
                </a:lnTo>
                <a:close/>
              </a:path>
              <a:path w="144779" h="38100">
                <a:moveTo>
                  <a:pt x="144780" y="16764"/>
                </a:moveTo>
                <a:lnTo>
                  <a:pt x="38100" y="16764"/>
                </a:lnTo>
                <a:lnTo>
                  <a:pt x="38100" y="21336"/>
                </a:lnTo>
                <a:lnTo>
                  <a:pt x="144780" y="21336"/>
                </a:lnTo>
                <a:lnTo>
                  <a:pt x="14478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1" name="object 11"/>
          <p:cNvSpPr txBox="1"/>
          <p:nvPr/>
        </p:nvSpPr>
        <p:spPr>
          <a:xfrm>
            <a:off x="8196270" y="5132738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1608" y="5057910"/>
            <a:ext cx="976691" cy="194948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lnSpc>
                <a:spcPts val="708"/>
              </a:lnSpc>
              <a:spcBef>
                <a:spcPts val="114"/>
              </a:spcBef>
            </a:pPr>
            <a:r>
              <a:rPr sz="685" b="1" spc="-5" dirty="0">
                <a:latin typeface="Arial"/>
                <a:cs typeface="Arial"/>
              </a:rPr>
              <a:t>FIGURE 2–2</a:t>
            </a:r>
            <a:r>
              <a:rPr sz="685" b="1" dirty="0">
                <a:latin typeface="Arial"/>
                <a:cs typeface="Arial"/>
              </a:rPr>
              <a:t> </a:t>
            </a:r>
            <a:r>
              <a:rPr sz="685" spc="-5" dirty="0">
                <a:latin typeface="Arial"/>
                <a:cs typeface="Arial"/>
              </a:rPr>
              <a:t>80</a:t>
            </a:r>
            <a:endParaRPr sz="685">
              <a:latin typeface="Arial"/>
              <a:cs typeface="Arial"/>
            </a:endParaRPr>
          </a:p>
          <a:p>
            <a:pPr marL="173302">
              <a:lnSpc>
                <a:spcPts val="708"/>
              </a:lnSpc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9353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17A3D6AB-617F-4B24-80A0-3C3FF101018D}"/>
              </a:ext>
            </a:extLst>
          </p:cNvPr>
          <p:cNvSpPr/>
          <p:nvPr/>
        </p:nvSpPr>
        <p:spPr>
          <a:xfrm>
            <a:off x="5908612" y="3465544"/>
            <a:ext cx="2245370" cy="1935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386B0140-EE57-4AA6-8B7F-5FB38FCA9762}"/>
              </a:ext>
            </a:extLst>
          </p:cNvPr>
          <p:cNvSpPr txBox="1"/>
          <p:nvPr/>
        </p:nvSpPr>
        <p:spPr>
          <a:xfrm>
            <a:off x="3273383" y="1983179"/>
            <a:ext cx="3341924" cy="1954830"/>
          </a:xfrm>
          <a:prstGeom prst="rect">
            <a:avLst/>
          </a:prstGeom>
        </p:spPr>
        <p:txBody>
          <a:bodyPr vert="horz" wrap="square" lIns="0" tIns="116014" rIns="0" bIns="0" rtlCol="0">
            <a:spAutoFit/>
          </a:bodyPr>
          <a:lstStyle/>
          <a:p>
            <a:pPr marL="380686">
              <a:spcBef>
                <a:spcPts val="913"/>
              </a:spcBef>
            </a:pP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Register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Banks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– </a:t>
            </a:r>
            <a:r>
              <a:rPr sz="2055" b="1" spc="-40" dirty="0">
                <a:solidFill>
                  <a:srgbClr val="00B04F"/>
                </a:solidFill>
                <a:latin typeface="Calibri"/>
                <a:cs typeface="Calibri"/>
              </a:rPr>
              <a:t>Your</a:t>
            </a:r>
            <a:r>
              <a:rPr sz="2055" b="1" spc="-109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23" dirty="0">
                <a:solidFill>
                  <a:srgbClr val="00B04F"/>
                </a:solidFill>
                <a:latin typeface="Calibri"/>
                <a:cs typeface="Calibri"/>
              </a:rPr>
              <a:t>Turn!</a:t>
            </a:r>
            <a:endParaRPr sz="2055">
              <a:latin typeface="Calibri"/>
              <a:cs typeface="Calibri"/>
            </a:endParaRPr>
          </a:p>
          <a:p>
            <a:pPr marL="196506" indent="-197231">
              <a:spcBef>
                <a:spcPts val="536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R1 </a:t>
            </a:r>
            <a:r>
              <a:rPr sz="1370" dirty="0">
                <a:latin typeface="Calibri"/>
                <a:cs typeface="Calibri"/>
              </a:rPr>
              <a:t>of Bank 0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26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R5 </a:t>
            </a:r>
            <a:r>
              <a:rPr sz="1370" dirty="0">
                <a:latin typeface="Calibri"/>
                <a:cs typeface="Calibri"/>
              </a:rPr>
              <a:t>of Bank 0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31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R5 </a:t>
            </a:r>
            <a:r>
              <a:rPr sz="1370" dirty="0">
                <a:latin typeface="Calibri"/>
                <a:cs typeface="Calibri"/>
              </a:rPr>
              <a:t>of Bank 1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26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R1 </a:t>
            </a:r>
            <a:r>
              <a:rPr sz="1370" dirty="0">
                <a:latin typeface="Calibri"/>
                <a:cs typeface="Calibri"/>
              </a:rPr>
              <a:t>of Bank 2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31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R2 </a:t>
            </a:r>
            <a:r>
              <a:rPr sz="1370" dirty="0">
                <a:latin typeface="Calibri"/>
                <a:cs typeface="Calibri"/>
              </a:rPr>
              <a:t>of Bank 3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  <a:p>
            <a:pPr marL="196506" indent="-197231">
              <a:spcBef>
                <a:spcPts val="331"/>
              </a:spcBef>
              <a:buFont typeface="Courier New"/>
              <a:buChar char="o"/>
              <a:tabLst>
                <a:tab pos="197231" algn="l"/>
              </a:tabLst>
            </a:pPr>
            <a:r>
              <a:rPr sz="1370" spc="-5" dirty="0">
                <a:latin typeface="Calibri"/>
                <a:cs typeface="Calibri"/>
              </a:rPr>
              <a:t>R6 </a:t>
            </a:r>
            <a:r>
              <a:rPr sz="1370" dirty="0">
                <a:latin typeface="Calibri"/>
                <a:cs typeface="Calibri"/>
              </a:rPr>
              <a:t>of Bank 3 is location</a:t>
            </a:r>
            <a:r>
              <a:rPr sz="1370" spc="-171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FCD179FC-264D-4A8B-808F-4F5F48BB3D8E}"/>
              </a:ext>
            </a:extLst>
          </p:cNvPr>
          <p:cNvSpPr txBox="1"/>
          <p:nvPr/>
        </p:nvSpPr>
        <p:spPr>
          <a:xfrm>
            <a:off x="7951060" y="5603680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0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7543B1BF-B39D-4090-9E82-91DDDBD7DC1F}"/>
              </a:ext>
            </a:extLst>
          </p:cNvPr>
          <p:cNvSpPr/>
          <p:nvPr/>
        </p:nvSpPr>
        <p:spPr>
          <a:xfrm>
            <a:off x="3137648" y="1949824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971577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366" y="4235742"/>
            <a:ext cx="101512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b="1" dirty="0">
                <a:latin typeface="Calibri"/>
                <a:cs typeface="Calibri"/>
              </a:rPr>
              <a:t>=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1280" y="1748118"/>
            <a:ext cx="2070122" cy="708334"/>
          </a:xfrm>
          <a:prstGeom prst="rect">
            <a:avLst/>
          </a:prstGeom>
        </p:spPr>
        <p:txBody>
          <a:bodyPr vert="horz" wrap="square" lIns="0" tIns="116014" rIns="0" bIns="0" rtlCol="0">
            <a:spAutoFit/>
          </a:bodyPr>
          <a:lstStyle/>
          <a:p>
            <a:pPr marL="67436">
              <a:spcBef>
                <a:spcPts val="913"/>
              </a:spcBef>
            </a:pP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Register</a:t>
            </a:r>
            <a:r>
              <a:rPr sz="2055" b="1" spc="-23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Banks</a:t>
            </a:r>
            <a:endParaRPr sz="2055">
              <a:latin typeface="Calibri"/>
              <a:cs typeface="Calibri"/>
            </a:endParaRPr>
          </a:p>
          <a:p>
            <a:pPr>
              <a:spcBef>
                <a:spcPts val="536"/>
              </a:spcBef>
            </a:pPr>
            <a:r>
              <a:rPr sz="1370" spc="-5" dirty="0">
                <a:latin typeface="Calibri"/>
                <a:cs typeface="Calibri"/>
              </a:rPr>
              <a:t>Ex: </a:t>
            </a:r>
            <a:r>
              <a:rPr sz="1370" dirty="0">
                <a:latin typeface="Calibri"/>
                <a:cs typeface="Calibri"/>
              </a:rPr>
              <a:t>use default bank </a:t>
            </a:r>
            <a:r>
              <a:rPr sz="1370" spc="-5" dirty="0">
                <a:latin typeface="Calibri"/>
                <a:cs typeface="Calibri"/>
              </a:rPr>
              <a:t>(Bank</a:t>
            </a:r>
            <a:r>
              <a:rPr sz="1370" spc="17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0)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2461" y="2659692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8" name="object 8"/>
          <p:cNvSpPr/>
          <p:nvPr/>
        </p:nvSpPr>
        <p:spPr>
          <a:xfrm>
            <a:off x="5112565" y="2659692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9"/>
          <p:cNvSpPr/>
          <p:nvPr/>
        </p:nvSpPr>
        <p:spPr>
          <a:xfrm>
            <a:off x="4237240" y="2664911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4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0" name="object 10"/>
          <p:cNvSpPr/>
          <p:nvPr/>
        </p:nvSpPr>
        <p:spPr>
          <a:xfrm>
            <a:off x="4237240" y="2891139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4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1" name="object 11"/>
          <p:cNvSpPr txBox="1"/>
          <p:nvPr/>
        </p:nvSpPr>
        <p:spPr>
          <a:xfrm>
            <a:off x="4033636" y="2667816"/>
            <a:ext cx="169670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142" b="1" spc="-5" dirty="0">
                <a:latin typeface="Calibri"/>
                <a:cs typeface="Calibri"/>
              </a:rPr>
              <a:t>R5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6174" y="2659692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3" name="object 13"/>
          <p:cNvSpPr/>
          <p:nvPr/>
        </p:nvSpPr>
        <p:spPr>
          <a:xfrm>
            <a:off x="6896277" y="2659692"/>
            <a:ext cx="0" cy="238554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/>
          <p:nvPr/>
        </p:nvSpPr>
        <p:spPr>
          <a:xfrm>
            <a:off x="6020952" y="2664911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5" name="object 15"/>
          <p:cNvSpPr/>
          <p:nvPr/>
        </p:nvSpPr>
        <p:spPr>
          <a:xfrm>
            <a:off x="6020952" y="2891139"/>
            <a:ext cx="882431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/>
          <p:nvPr/>
        </p:nvSpPr>
        <p:spPr>
          <a:xfrm>
            <a:off x="5730338" y="2667816"/>
            <a:ext cx="252329" cy="189665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142" b="1" spc="-11" dirty="0">
                <a:latin typeface="Calibri"/>
                <a:cs typeface="Calibri"/>
              </a:rPr>
              <a:t>05</a:t>
            </a:r>
            <a:r>
              <a:rPr sz="1142" b="1" spc="-5" dirty="0">
                <a:latin typeface="Calibri"/>
                <a:cs typeface="Calibri"/>
              </a:rPr>
              <a:t>H</a:t>
            </a:r>
            <a:endParaRPr sz="1142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2296" y="2671295"/>
            <a:ext cx="11673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dirty="0">
                <a:latin typeface="Arial"/>
                <a:cs typeface="Arial"/>
              </a:rPr>
              <a:t>≡</a:t>
            </a:r>
            <a:endParaRPr sz="137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2382" y="2942767"/>
            <a:ext cx="2492847" cy="725865"/>
          </a:xfrm>
          <a:prstGeom prst="rect">
            <a:avLst/>
          </a:prstGeom>
        </p:spPr>
        <p:txBody>
          <a:bodyPr vert="horz" wrap="square" lIns="0" tIns="54381" rIns="0" bIns="0" rtlCol="0">
            <a:spAutoFit/>
          </a:bodyPr>
          <a:lstStyle/>
          <a:p>
            <a:pPr marL="627950">
              <a:spcBef>
                <a:spcPts val="428"/>
              </a:spcBef>
              <a:tabLst>
                <a:tab pos="2390705" algn="l"/>
              </a:tabLst>
            </a:pPr>
            <a:r>
              <a:rPr sz="1370" b="1" spc="-5" dirty="0">
                <a:latin typeface="Calibri"/>
                <a:cs typeface="Calibri"/>
              </a:rPr>
              <a:t>M</a:t>
            </a:r>
            <a:r>
              <a:rPr sz="1370" b="1" dirty="0">
                <a:latin typeface="Calibri"/>
                <a:cs typeface="Calibri"/>
              </a:rPr>
              <a:t>OV</a:t>
            </a:r>
            <a:r>
              <a:rPr sz="1370" dirty="0">
                <a:latin typeface="Times New Roman"/>
                <a:cs typeface="Times New Roman"/>
              </a:rPr>
              <a:t>  </a:t>
            </a:r>
            <a:r>
              <a:rPr sz="1370" spc="-154" dirty="0">
                <a:latin typeface="Times New Roman"/>
                <a:cs typeface="Times New Roman"/>
              </a:rPr>
              <a:t> </a:t>
            </a:r>
            <a:r>
              <a:rPr sz="1370" b="1" dirty="0">
                <a:latin typeface="Calibri"/>
                <a:cs typeface="Calibri"/>
              </a:rPr>
              <a:t>A,</a:t>
            </a:r>
            <a:r>
              <a:rPr sz="1370" spc="-40" dirty="0">
                <a:latin typeface="Times New Roman"/>
                <a:cs typeface="Times New Roman"/>
              </a:rPr>
              <a:t> </a:t>
            </a:r>
            <a:r>
              <a:rPr sz="1370" b="1" spc="-5" dirty="0">
                <a:latin typeface="Calibri"/>
                <a:cs typeface="Calibri"/>
              </a:rPr>
              <a:t>R</a:t>
            </a:r>
            <a:r>
              <a:rPr sz="1370" b="1" dirty="0">
                <a:latin typeface="Calibri"/>
                <a:cs typeface="Calibri"/>
              </a:rPr>
              <a:t>5</a:t>
            </a:r>
            <a:r>
              <a:rPr sz="1370" dirty="0">
                <a:latin typeface="Times New Roman"/>
                <a:cs typeface="Times New Roman"/>
              </a:rPr>
              <a:t>	</a:t>
            </a:r>
            <a:r>
              <a:rPr sz="1370" b="1" dirty="0">
                <a:latin typeface="Calibri"/>
                <a:cs typeface="Calibri"/>
              </a:rPr>
              <a:t>=</a:t>
            </a:r>
            <a:endParaRPr sz="1370">
              <a:latin typeface="Calibri"/>
              <a:cs typeface="Calibri"/>
            </a:endParaRPr>
          </a:p>
          <a:p>
            <a:pPr marL="415491" marR="205933" indent="-416217">
              <a:spcBef>
                <a:spcPts val="314"/>
              </a:spcBef>
            </a:pPr>
            <a:r>
              <a:rPr sz="1370" spc="-5" dirty="0">
                <a:latin typeface="Calibri"/>
                <a:cs typeface="Calibri"/>
              </a:rPr>
              <a:t>Read </a:t>
            </a:r>
            <a:r>
              <a:rPr sz="1370" dirty="0">
                <a:latin typeface="Calibri"/>
                <a:cs typeface="Calibri"/>
              </a:rPr>
              <a:t>the contents of </a:t>
            </a:r>
            <a:r>
              <a:rPr sz="1370" spc="-5" dirty="0">
                <a:latin typeface="Calibri"/>
                <a:cs typeface="Calibri"/>
              </a:rPr>
              <a:t>register</a:t>
            </a:r>
            <a:r>
              <a:rPr sz="1370" spc="-97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R5  </a:t>
            </a:r>
            <a:r>
              <a:rPr sz="1370" dirty="0">
                <a:latin typeface="Calibri"/>
                <a:cs typeface="Calibri"/>
              </a:rPr>
              <a:t>into the</a:t>
            </a:r>
            <a:r>
              <a:rPr sz="1370" spc="-57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accumulator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6588" y="2899262"/>
            <a:ext cx="2421789" cy="821091"/>
          </a:xfrm>
          <a:prstGeom prst="rect">
            <a:avLst/>
          </a:prstGeom>
        </p:spPr>
        <p:txBody>
          <a:bodyPr vert="horz" wrap="square" lIns="0" tIns="97886" rIns="0" bIns="0" rtlCol="0">
            <a:spAutoFit/>
          </a:bodyPr>
          <a:lstStyle/>
          <a:p>
            <a:pPr marL="599670">
              <a:spcBef>
                <a:spcPts val="771"/>
              </a:spcBef>
              <a:tabLst>
                <a:tab pos="1137706" algn="l"/>
              </a:tabLst>
            </a:pPr>
            <a:r>
              <a:rPr sz="1370" b="1" spc="-5" dirty="0">
                <a:latin typeface="Calibri"/>
                <a:cs typeface="Calibri"/>
              </a:rPr>
              <a:t>MOV</a:t>
            </a:r>
            <a:r>
              <a:rPr sz="1370" spc="-5" dirty="0">
                <a:latin typeface="Times New Roman"/>
                <a:cs typeface="Times New Roman"/>
              </a:rPr>
              <a:t>	</a:t>
            </a:r>
            <a:r>
              <a:rPr sz="1370" b="1" dirty="0">
                <a:latin typeface="Calibri"/>
                <a:cs typeface="Calibri"/>
              </a:rPr>
              <a:t>A,</a:t>
            </a:r>
            <a:r>
              <a:rPr sz="1370" b="1" spc="-17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05H</a:t>
            </a:r>
            <a:endParaRPr sz="1370">
              <a:latin typeface="Calibri"/>
              <a:cs typeface="Calibri"/>
            </a:endParaRPr>
          </a:p>
          <a:p>
            <a:pPr marL="480026" marR="5801" indent="-480752">
              <a:spcBef>
                <a:spcPts val="657"/>
              </a:spcBef>
            </a:pPr>
            <a:r>
              <a:rPr sz="1370" spc="-5" dirty="0">
                <a:latin typeface="Calibri"/>
                <a:cs typeface="Calibri"/>
              </a:rPr>
              <a:t>Read </a:t>
            </a:r>
            <a:r>
              <a:rPr sz="1370" dirty="0">
                <a:latin typeface="Calibri"/>
                <a:cs typeface="Calibri"/>
              </a:rPr>
              <a:t>the contents of location</a:t>
            </a:r>
            <a:r>
              <a:rPr sz="1370" spc="-148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05H  into the</a:t>
            </a:r>
            <a:r>
              <a:rPr sz="1370" spc="-57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accumulator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5029" y="4235742"/>
            <a:ext cx="2210787" cy="63019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382136">
              <a:lnSpc>
                <a:spcPts val="1633"/>
              </a:lnSpc>
              <a:spcBef>
                <a:spcPts val="114"/>
              </a:spcBef>
              <a:tabLst>
                <a:tab pos="1048517" algn="l"/>
              </a:tabLst>
            </a:pPr>
            <a:r>
              <a:rPr sz="1370" b="1" spc="-5" dirty="0">
                <a:latin typeface="Calibri"/>
                <a:cs typeface="Calibri"/>
              </a:rPr>
              <a:t>MOV</a:t>
            </a:r>
            <a:r>
              <a:rPr sz="1370" spc="-5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R0,</a:t>
            </a:r>
            <a:r>
              <a:rPr sz="1370" b="1" spc="-17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A</a:t>
            </a:r>
            <a:endParaRPr sz="1370">
              <a:latin typeface="Calibri"/>
              <a:cs typeface="Calibri"/>
            </a:endParaRPr>
          </a:p>
          <a:p>
            <a:pPr marL="554713" marR="5801" indent="-555437">
              <a:lnSpc>
                <a:spcPts val="1645"/>
              </a:lnSpc>
              <a:spcBef>
                <a:spcPts val="40"/>
              </a:spcBef>
            </a:pPr>
            <a:r>
              <a:rPr sz="1370" spc="-5" dirty="0">
                <a:latin typeface="Calibri"/>
                <a:cs typeface="Calibri"/>
              </a:rPr>
              <a:t>Read </a:t>
            </a:r>
            <a:r>
              <a:rPr sz="1370" dirty="0">
                <a:latin typeface="Calibri"/>
                <a:cs typeface="Calibri"/>
              </a:rPr>
              <a:t>the contents of </a:t>
            </a:r>
            <a:r>
              <a:rPr sz="1370" spc="-5" dirty="0">
                <a:latin typeface="Calibri"/>
                <a:cs typeface="Calibri"/>
              </a:rPr>
              <a:t>register</a:t>
            </a:r>
            <a:r>
              <a:rPr sz="1370" spc="-102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A  into </a:t>
            </a:r>
            <a:r>
              <a:rPr sz="1370" spc="-5" dirty="0">
                <a:latin typeface="Calibri"/>
                <a:cs typeface="Calibri"/>
              </a:rPr>
              <a:t>register</a:t>
            </a:r>
            <a:r>
              <a:rPr sz="1370" spc="-57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R0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8820" y="4235742"/>
            <a:ext cx="2210787" cy="63019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507580">
              <a:lnSpc>
                <a:spcPts val="1633"/>
              </a:lnSpc>
              <a:spcBef>
                <a:spcPts val="114"/>
              </a:spcBef>
              <a:tabLst>
                <a:tab pos="1045615" algn="l"/>
              </a:tabLst>
            </a:pPr>
            <a:r>
              <a:rPr sz="1370" b="1" spc="-5" dirty="0">
                <a:latin typeface="Calibri"/>
                <a:cs typeface="Calibri"/>
              </a:rPr>
              <a:t>MOV</a:t>
            </a:r>
            <a:r>
              <a:rPr sz="1370" spc="-5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00H,</a:t>
            </a:r>
            <a:r>
              <a:rPr sz="1370" b="1" spc="-17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A</a:t>
            </a:r>
            <a:endParaRPr sz="1370">
              <a:latin typeface="Calibri"/>
              <a:cs typeface="Calibri"/>
            </a:endParaRPr>
          </a:p>
          <a:p>
            <a:pPr marL="490177" marR="5801" indent="-490903">
              <a:lnSpc>
                <a:spcPts val="1645"/>
              </a:lnSpc>
              <a:spcBef>
                <a:spcPts val="40"/>
              </a:spcBef>
            </a:pPr>
            <a:r>
              <a:rPr sz="1370" spc="-5" dirty="0">
                <a:latin typeface="Calibri"/>
                <a:cs typeface="Calibri"/>
              </a:rPr>
              <a:t>Read </a:t>
            </a:r>
            <a:r>
              <a:rPr sz="1370" dirty="0">
                <a:latin typeface="Calibri"/>
                <a:cs typeface="Calibri"/>
              </a:rPr>
              <a:t>the contents of </a:t>
            </a:r>
            <a:r>
              <a:rPr sz="1370" spc="-5" dirty="0">
                <a:latin typeface="Calibri"/>
                <a:cs typeface="Calibri"/>
              </a:rPr>
              <a:t>register</a:t>
            </a:r>
            <a:r>
              <a:rPr sz="1370" spc="-102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A  into location</a:t>
            </a:r>
            <a:r>
              <a:rPr sz="1370" spc="-69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00H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5720" y="5368618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2307" y="1714759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4">
            <a:extLst>
              <a:ext uri="{FF2B5EF4-FFF2-40B4-BE49-F238E27FC236}">
                <a16:creationId xmlns:a16="http://schemas.microsoft.com/office/drawing/2014/main" id="{0EBF3404-0074-4163-8BB8-3CCE1BE6D048}"/>
              </a:ext>
            </a:extLst>
          </p:cNvPr>
          <p:cNvSpPr/>
          <p:nvPr/>
        </p:nvSpPr>
        <p:spPr>
          <a:xfrm>
            <a:off x="4349833" y="1750396"/>
            <a:ext cx="4448112" cy="3107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A6767864-B89F-45BF-BAC1-D6041F2D9CFE}"/>
              </a:ext>
            </a:extLst>
          </p:cNvPr>
          <p:cNvSpPr txBox="1"/>
          <p:nvPr/>
        </p:nvSpPr>
        <p:spPr>
          <a:xfrm>
            <a:off x="4461312" y="1345392"/>
            <a:ext cx="3974924" cy="33088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Register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PSW </a:t>
            </a: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(Program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Status</a:t>
            </a:r>
            <a:r>
              <a:rPr sz="2055" b="1" spc="-109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23" dirty="0">
                <a:solidFill>
                  <a:srgbClr val="00B04F"/>
                </a:solidFill>
                <a:latin typeface="Calibri"/>
                <a:cs typeface="Calibri"/>
              </a:rPr>
              <a:t>Word)</a:t>
            </a:r>
            <a:endParaRPr sz="2055">
              <a:latin typeface="Calibri"/>
              <a:cs typeface="Calibri"/>
            </a:endParaRPr>
          </a:p>
        </p:txBody>
      </p:sp>
      <p:sp>
        <p:nvSpPr>
          <p:cNvPr id="5" name="object 27">
            <a:extLst>
              <a:ext uri="{FF2B5EF4-FFF2-40B4-BE49-F238E27FC236}">
                <a16:creationId xmlns:a16="http://schemas.microsoft.com/office/drawing/2014/main" id="{A3987A90-ACDF-4864-9BB6-AC4A1DA12A07}"/>
              </a:ext>
            </a:extLst>
          </p:cNvPr>
          <p:cNvSpPr txBox="1"/>
          <p:nvPr/>
        </p:nvSpPr>
        <p:spPr>
          <a:xfrm>
            <a:off x="8757884" y="4864092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9658B414-7B71-4420-930A-6B9BF4655AEB}"/>
              </a:ext>
            </a:extLst>
          </p:cNvPr>
          <p:cNvSpPr/>
          <p:nvPr/>
        </p:nvSpPr>
        <p:spPr>
          <a:xfrm>
            <a:off x="3944471" y="1210235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064653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633" y="4048542"/>
            <a:ext cx="74683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370" spc="-5" dirty="0">
                <a:latin typeface="Calibri"/>
                <a:cs typeface="Calibri"/>
              </a:rPr>
              <a:t>Ex:</a:t>
            </a:r>
            <a:r>
              <a:rPr sz="1370" spc="102" dirty="0">
                <a:latin typeface="Calibri"/>
                <a:cs typeface="Calibri"/>
              </a:rPr>
              <a:t> </a:t>
            </a:r>
            <a:r>
              <a:rPr sz="1370" b="1" spc="-11" dirty="0">
                <a:latin typeface="Calibri"/>
                <a:cs typeface="Calibri"/>
              </a:rPr>
              <a:t>MOV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652" y="4048542"/>
            <a:ext cx="2368133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1370" b="1" spc="-34" dirty="0">
                <a:latin typeface="Calibri"/>
                <a:cs typeface="Calibri"/>
              </a:rPr>
              <a:t>PSW, </a:t>
            </a:r>
            <a:r>
              <a:rPr sz="1370" b="1" dirty="0">
                <a:latin typeface="Calibri"/>
                <a:cs typeface="Calibri"/>
              </a:rPr>
              <a:t>#00010000B </a:t>
            </a:r>
            <a:r>
              <a:rPr sz="1370" dirty="0">
                <a:latin typeface="Calibri"/>
                <a:cs typeface="Calibri"/>
              </a:rPr>
              <a:t>; </a:t>
            </a:r>
            <a:r>
              <a:rPr sz="1370" spc="-5" dirty="0">
                <a:latin typeface="Calibri"/>
                <a:cs typeface="Calibri"/>
              </a:rPr>
              <a:t>select </a:t>
            </a:r>
            <a:r>
              <a:rPr sz="1370" dirty="0">
                <a:latin typeface="Calibri"/>
                <a:cs typeface="Calibri"/>
              </a:rPr>
              <a:t>bank</a:t>
            </a:r>
            <a:r>
              <a:rPr sz="1370" spc="-114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2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1633" y="4257366"/>
            <a:ext cx="1437122" cy="1191871"/>
          </a:xfrm>
          <a:prstGeom prst="rect">
            <a:avLst/>
          </a:prstGeom>
        </p:spPr>
        <p:txBody>
          <a:bodyPr vert="horz" wrap="square" lIns="0" tIns="34804" rIns="0" bIns="0" rtlCol="0">
            <a:spAutoFit/>
          </a:bodyPr>
          <a:lstStyle/>
          <a:p>
            <a:pPr marL="14502">
              <a:spcBef>
                <a:spcPts val="274"/>
              </a:spcBef>
              <a:tabLst>
                <a:tab pos="361833" algn="l"/>
              </a:tabLst>
            </a:pPr>
            <a:r>
              <a:rPr sz="1370" dirty="0">
                <a:latin typeface="Calibri"/>
                <a:cs typeface="Calibri"/>
              </a:rPr>
              <a:t>or</a:t>
            </a:r>
            <a:r>
              <a:rPr sz="1370" dirty="0">
                <a:latin typeface="Times New Roman"/>
                <a:cs typeface="Times New Roman"/>
              </a:rPr>
              <a:t>	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SETB</a:t>
            </a:r>
            <a:r>
              <a:rPr sz="1370" b="1" spc="-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RS1</a:t>
            </a:r>
            <a:endParaRPr sz="1370">
              <a:latin typeface="Calibri"/>
              <a:cs typeface="Calibri"/>
            </a:endParaRPr>
          </a:p>
          <a:p>
            <a:pPr marL="361833">
              <a:spcBef>
                <a:spcPts val="166"/>
              </a:spcBef>
            </a:pP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CLR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 RS0</a:t>
            </a:r>
            <a:endParaRPr sz="1370">
              <a:latin typeface="Calibri"/>
              <a:cs typeface="Calibri"/>
            </a:endParaRPr>
          </a:p>
          <a:p>
            <a:pPr marR="5801" algn="r">
              <a:spcBef>
                <a:spcPts val="166"/>
              </a:spcBef>
            </a:pPr>
            <a:r>
              <a:rPr sz="1370" b="1" spc="-23" dirty="0">
                <a:solidFill>
                  <a:srgbClr val="0000FF"/>
                </a:solidFill>
                <a:latin typeface="Calibri"/>
                <a:cs typeface="Calibri"/>
              </a:rPr>
              <a:t>Try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it: </a:t>
            </a:r>
            <a:r>
              <a:rPr sz="1370" b="1" spc="-5" dirty="0">
                <a:latin typeface="Calibri"/>
                <a:cs typeface="Calibri"/>
              </a:rPr>
              <a:t>Select bank</a:t>
            </a:r>
            <a:r>
              <a:rPr sz="1370" b="1" spc="-74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1</a:t>
            </a:r>
            <a:endParaRPr sz="1370">
              <a:latin typeface="Calibri"/>
              <a:cs typeface="Calibri"/>
            </a:endParaRPr>
          </a:p>
          <a:p>
            <a:pPr marR="17403" algn="r">
              <a:spcBef>
                <a:spcPts val="166"/>
              </a:spcBef>
            </a:pPr>
            <a:r>
              <a:rPr sz="1370" spc="-5" dirty="0">
                <a:latin typeface="Calibri"/>
                <a:cs typeface="Calibri"/>
              </a:rPr>
              <a:t>…………………….</a:t>
            </a:r>
            <a:r>
              <a:rPr sz="1370" dirty="0">
                <a:latin typeface="Calibri"/>
                <a:cs typeface="Calibri"/>
              </a:rPr>
              <a:t>.</a:t>
            </a:r>
            <a:endParaRPr sz="1370">
              <a:latin typeface="Calibri"/>
              <a:cs typeface="Calibri"/>
            </a:endParaRPr>
          </a:p>
          <a:p>
            <a:pPr marR="17403" algn="r">
              <a:spcBef>
                <a:spcPts val="166"/>
              </a:spcBef>
            </a:pPr>
            <a:r>
              <a:rPr sz="1370" spc="-5" dirty="0">
                <a:latin typeface="Calibri"/>
                <a:cs typeface="Calibri"/>
              </a:rPr>
              <a:t>…………………….</a:t>
            </a:r>
            <a:r>
              <a:rPr sz="1370" dirty="0">
                <a:latin typeface="Calibri"/>
                <a:cs typeface="Calibri"/>
              </a:rPr>
              <a:t>.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1450" y="2491632"/>
            <a:ext cx="1765577" cy="148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9" name="object 9"/>
          <p:cNvSpPr txBox="1"/>
          <p:nvPr/>
        </p:nvSpPr>
        <p:spPr>
          <a:xfrm>
            <a:off x="3681633" y="1780183"/>
            <a:ext cx="4325141" cy="664027"/>
          </a:xfrm>
          <a:prstGeom prst="rect">
            <a:avLst/>
          </a:prstGeom>
        </p:spPr>
        <p:txBody>
          <a:bodyPr vert="horz" wrap="square" lIns="0" tIns="84835" rIns="0" bIns="0" rtlCol="0">
            <a:spAutoFit/>
          </a:bodyPr>
          <a:lstStyle/>
          <a:p>
            <a:pPr marL="398813">
              <a:spcBef>
                <a:spcPts val="668"/>
              </a:spcBef>
            </a:pP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Selecting </a:t>
            </a:r>
            <a:r>
              <a:rPr sz="2055" b="1" spc="-11" dirty="0">
                <a:solidFill>
                  <a:srgbClr val="00B04F"/>
                </a:solidFill>
                <a:latin typeface="Calibri"/>
                <a:cs typeface="Calibri"/>
              </a:rPr>
              <a:t>Register</a:t>
            </a:r>
            <a:r>
              <a:rPr sz="2055" b="1" spc="-34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Bank</a:t>
            </a:r>
            <a:endParaRPr sz="2055">
              <a:latin typeface="Calibri"/>
              <a:cs typeface="Calibri"/>
            </a:endParaRPr>
          </a:p>
          <a:p>
            <a:pPr marL="14502">
              <a:spcBef>
                <a:spcPts val="371"/>
              </a:spcBef>
            </a:pPr>
            <a:r>
              <a:rPr sz="1370" dirty="0">
                <a:latin typeface="Calibri"/>
                <a:cs typeface="Calibri"/>
              </a:rPr>
              <a:t>The </a:t>
            </a:r>
            <a:r>
              <a:rPr sz="1370" spc="-5" dirty="0">
                <a:latin typeface="Calibri"/>
                <a:cs typeface="Calibri"/>
              </a:rPr>
              <a:t>active </a:t>
            </a:r>
            <a:r>
              <a:rPr sz="1370" dirty="0">
                <a:latin typeface="Calibri"/>
                <a:cs typeface="Calibri"/>
              </a:rPr>
              <a:t>bank is </a:t>
            </a:r>
            <a:r>
              <a:rPr sz="1370" spc="-5" dirty="0">
                <a:latin typeface="Calibri"/>
                <a:cs typeface="Calibri"/>
              </a:rPr>
              <a:t>selected </a:t>
            </a:r>
            <a:r>
              <a:rPr sz="1370" dirty="0">
                <a:latin typeface="Calibri"/>
                <a:cs typeface="Calibri"/>
              </a:rPr>
              <a:t>by </a:t>
            </a:r>
            <a:r>
              <a:rPr sz="1370" b="1" dirty="0">
                <a:latin typeface="Calibri"/>
                <a:cs typeface="Calibri"/>
              </a:rPr>
              <a:t>bit </a:t>
            </a:r>
            <a:r>
              <a:rPr sz="1370" b="1" spc="-11" dirty="0">
                <a:latin typeface="Calibri"/>
                <a:cs typeface="Calibri"/>
              </a:rPr>
              <a:t>RS1 </a:t>
            </a:r>
            <a:r>
              <a:rPr sz="1370" b="1" spc="-23" dirty="0">
                <a:latin typeface="Calibri"/>
                <a:cs typeface="Calibri"/>
              </a:rPr>
              <a:t>(PSW.4) </a:t>
            </a:r>
            <a:r>
              <a:rPr sz="1370" b="1" dirty="0">
                <a:latin typeface="Calibri"/>
                <a:cs typeface="Calibri"/>
              </a:rPr>
              <a:t>&amp; </a:t>
            </a:r>
            <a:r>
              <a:rPr sz="1370" b="1" spc="-11" dirty="0">
                <a:latin typeface="Calibri"/>
                <a:cs typeface="Calibri"/>
              </a:rPr>
              <a:t>RS0</a:t>
            </a:r>
            <a:r>
              <a:rPr sz="1370" b="1" spc="-57" dirty="0">
                <a:latin typeface="Calibri"/>
                <a:cs typeface="Calibri"/>
              </a:rPr>
              <a:t> </a:t>
            </a:r>
            <a:r>
              <a:rPr sz="1370" b="1" spc="-23" dirty="0">
                <a:latin typeface="Calibri"/>
                <a:cs typeface="Calibri"/>
              </a:rPr>
              <a:t>(PSW.3)</a:t>
            </a:r>
            <a:endParaRPr sz="137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75356" y="2531513"/>
          <a:ext cx="1827217" cy="130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RS1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RS0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22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362789" y="5369360"/>
            <a:ext cx="116739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4502"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3336" y="4366712"/>
            <a:ext cx="3044709" cy="498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826F9706-3EAF-4EB2-B1C4-3D39D0DCC1F0}"/>
              </a:ext>
            </a:extLst>
          </p:cNvPr>
          <p:cNvSpPr/>
          <p:nvPr/>
        </p:nvSpPr>
        <p:spPr>
          <a:xfrm>
            <a:off x="4399320" y="1549663"/>
            <a:ext cx="3395185" cy="357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2B9F7BDD-9BDE-4AAD-843E-4CB08DE14324}"/>
              </a:ext>
            </a:extLst>
          </p:cNvPr>
          <p:cNvSpPr txBox="1"/>
          <p:nvPr/>
        </p:nvSpPr>
        <p:spPr>
          <a:xfrm>
            <a:off x="3578869" y="4170402"/>
            <a:ext cx="742489" cy="64712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indent="-1451" algn="ctr">
              <a:spcBef>
                <a:spcPts val="114"/>
              </a:spcBef>
            </a:pP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banks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00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-1F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1F4D6DAA-8BC6-4B5D-B519-1F716A1EB2ED}"/>
              </a:ext>
            </a:extLst>
          </p:cNvPr>
          <p:cNvSpPr/>
          <p:nvPr/>
        </p:nvSpPr>
        <p:spPr>
          <a:xfrm>
            <a:off x="7285512" y="4291055"/>
            <a:ext cx="43505" cy="129065"/>
          </a:xfrm>
          <a:custGeom>
            <a:avLst/>
            <a:gdLst/>
            <a:ahLst/>
            <a:cxnLst/>
            <a:rect l="l" t="t" r="r" b="b"/>
            <a:pathLst>
              <a:path w="38100" h="113029">
                <a:moveTo>
                  <a:pt x="22860" y="57912"/>
                </a:moveTo>
                <a:lnTo>
                  <a:pt x="15240" y="57912"/>
                </a:lnTo>
                <a:lnTo>
                  <a:pt x="15240" y="108204"/>
                </a:lnTo>
                <a:lnTo>
                  <a:pt x="0" y="108204"/>
                </a:lnTo>
                <a:lnTo>
                  <a:pt x="0" y="112776"/>
                </a:lnTo>
                <a:lnTo>
                  <a:pt x="12192" y="112776"/>
                </a:lnTo>
                <a:lnTo>
                  <a:pt x="15240" y="111252"/>
                </a:lnTo>
                <a:lnTo>
                  <a:pt x="16764" y="111252"/>
                </a:lnTo>
                <a:lnTo>
                  <a:pt x="18288" y="109728"/>
                </a:lnTo>
                <a:lnTo>
                  <a:pt x="19812" y="109728"/>
                </a:lnTo>
                <a:lnTo>
                  <a:pt x="19812" y="59436"/>
                </a:lnTo>
                <a:lnTo>
                  <a:pt x="27432" y="59436"/>
                </a:lnTo>
                <a:lnTo>
                  <a:pt x="22860" y="57912"/>
                </a:lnTo>
                <a:close/>
              </a:path>
              <a:path w="38100" h="113029">
                <a:moveTo>
                  <a:pt x="15240" y="106680"/>
                </a:moveTo>
                <a:lnTo>
                  <a:pt x="13716" y="106680"/>
                </a:lnTo>
                <a:lnTo>
                  <a:pt x="12192" y="108204"/>
                </a:lnTo>
                <a:lnTo>
                  <a:pt x="15240" y="108204"/>
                </a:lnTo>
                <a:lnTo>
                  <a:pt x="15240" y="106680"/>
                </a:lnTo>
                <a:close/>
              </a:path>
              <a:path w="38100" h="113029">
                <a:moveTo>
                  <a:pt x="22860" y="59436"/>
                </a:moveTo>
                <a:lnTo>
                  <a:pt x="19812" y="59436"/>
                </a:lnTo>
                <a:lnTo>
                  <a:pt x="19812" y="60960"/>
                </a:lnTo>
                <a:lnTo>
                  <a:pt x="21336" y="60960"/>
                </a:lnTo>
                <a:lnTo>
                  <a:pt x="22860" y="59436"/>
                </a:lnTo>
                <a:close/>
              </a:path>
              <a:path w="38100" h="113029">
                <a:moveTo>
                  <a:pt x="35052" y="54864"/>
                </a:moveTo>
                <a:lnTo>
                  <a:pt x="22860" y="54864"/>
                </a:lnTo>
                <a:lnTo>
                  <a:pt x="1981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22860" y="57912"/>
                </a:lnTo>
                <a:lnTo>
                  <a:pt x="27432" y="59436"/>
                </a:lnTo>
                <a:lnTo>
                  <a:pt x="35052" y="59436"/>
                </a:lnTo>
                <a:lnTo>
                  <a:pt x="35052" y="54864"/>
                </a:lnTo>
                <a:close/>
              </a:path>
              <a:path w="38100" h="113029">
                <a:moveTo>
                  <a:pt x="38100" y="54864"/>
                </a:moveTo>
                <a:lnTo>
                  <a:pt x="35052" y="54864"/>
                </a:lnTo>
                <a:lnTo>
                  <a:pt x="35052" y="59436"/>
                </a:lnTo>
                <a:lnTo>
                  <a:pt x="36576" y="59436"/>
                </a:lnTo>
                <a:lnTo>
                  <a:pt x="38100" y="57912"/>
                </a:lnTo>
                <a:lnTo>
                  <a:pt x="38100" y="54864"/>
                </a:lnTo>
                <a:close/>
              </a:path>
              <a:path w="38100" h="113029">
                <a:moveTo>
                  <a:pt x="15240" y="6096"/>
                </a:moveTo>
                <a:lnTo>
                  <a:pt x="15240" y="54864"/>
                </a:lnTo>
                <a:lnTo>
                  <a:pt x="16764" y="56388"/>
                </a:lnTo>
                <a:lnTo>
                  <a:pt x="16764" y="57912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6388"/>
                </a:lnTo>
                <a:lnTo>
                  <a:pt x="22860" y="54864"/>
                </a:lnTo>
                <a:lnTo>
                  <a:pt x="28956" y="54864"/>
                </a:lnTo>
                <a:lnTo>
                  <a:pt x="22860" y="53340"/>
                </a:lnTo>
                <a:lnTo>
                  <a:pt x="19812" y="53340"/>
                </a:lnTo>
                <a:lnTo>
                  <a:pt x="19812" y="7620"/>
                </a:lnTo>
                <a:lnTo>
                  <a:pt x="16764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15240" y="6096"/>
                </a:moveTo>
                <a:lnTo>
                  <a:pt x="13716" y="6096"/>
                </a:lnTo>
                <a:lnTo>
                  <a:pt x="15240" y="7620"/>
                </a:lnTo>
                <a:lnTo>
                  <a:pt x="15240" y="6096"/>
                </a:lnTo>
                <a:close/>
              </a:path>
              <a:path w="38100" h="113029">
                <a:moveTo>
                  <a:pt x="6096" y="0"/>
                </a:moveTo>
                <a:lnTo>
                  <a:pt x="0" y="0"/>
                </a:lnTo>
                <a:lnTo>
                  <a:pt x="0" y="4572"/>
                </a:lnTo>
                <a:lnTo>
                  <a:pt x="6096" y="6096"/>
                </a:lnTo>
                <a:lnTo>
                  <a:pt x="15240" y="6096"/>
                </a:lnTo>
                <a:lnTo>
                  <a:pt x="16764" y="7620"/>
                </a:lnTo>
                <a:lnTo>
                  <a:pt x="19812" y="7620"/>
                </a:lnTo>
                <a:lnTo>
                  <a:pt x="19812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753A94B5-B7CD-4135-88C6-71D9F66C468C}"/>
              </a:ext>
            </a:extLst>
          </p:cNvPr>
          <p:cNvSpPr txBox="1"/>
          <p:nvPr/>
        </p:nvSpPr>
        <p:spPr>
          <a:xfrm>
            <a:off x="3507521" y="1777617"/>
            <a:ext cx="886055" cy="19648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71061" marR="76862" indent="-1451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General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purpose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30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-7F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1713">
              <a:latin typeface="Times New Roman"/>
              <a:cs typeface="Times New Roman"/>
            </a:endParaRPr>
          </a:p>
          <a:p>
            <a:pPr marR="5801" algn="ctr"/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Bit- 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dd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ss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370" b="1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RAM</a:t>
            </a:r>
            <a:endParaRPr sz="1370">
              <a:latin typeface="Calibri"/>
              <a:cs typeface="Calibri"/>
            </a:endParaRPr>
          </a:p>
          <a:p>
            <a:pPr marR="5801" algn="ctr"/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(20H-2FH)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9B325E3A-1788-40E6-A24E-E85F4470F190}"/>
              </a:ext>
            </a:extLst>
          </p:cNvPr>
          <p:cNvSpPr/>
          <p:nvPr/>
        </p:nvSpPr>
        <p:spPr>
          <a:xfrm>
            <a:off x="7699681" y="2552586"/>
            <a:ext cx="842551" cy="1122434"/>
          </a:xfrm>
          <a:custGeom>
            <a:avLst/>
            <a:gdLst/>
            <a:ahLst/>
            <a:cxnLst/>
            <a:rect l="l" t="t" r="r" b="b"/>
            <a:pathLst>
              <a:path w="737870" h="982979">
                <a:moveTo>
                  <a:pt x="737616" y="0"/>
                </a:moveTo>
                <a:lnTo>
                  <a:pt x="0" y="0"/>
                </a:lnTo>
                <a:lnTo>
                  <a:pt x="0" y="982980"/>
                </a:lnTo>
                <a:lnTo>
                  <a:pt x="737616" y="982980"/>
                </a:lnTo>
                <a:lnTo>
                  <a:pt x="737616" y="976884"/>
                </a:lnTo>
                <a:lnTo>
                  <a:pt x="13716" y="976884"/>
                </a:lnTo>
                <a:lnTo>
                  <a:pt x="6096" y="969264"/>
                </a:lnTo>
                <a:lnTo>
                  <a:pt x="13716" y="96926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737616" y="6096"/>
                </a:lnTo>
                <a:lnTo>
                  <a:pt x="737616" y="0"/>
                </a:lnTo>
                <a:close/>
              </a:path>
              <a:path w="737870" h="982979">
                <a:moveTo>
                  <a:pt x="13716" y="969264"/>
                </a:moveTo>
                <a:lnTo>
                  <a:pt x="6096" y="969264"/>
                </a:lnTo>
                <a:lnTo>
                  <a:pt x="13716" y="976884"/>
                </a:lnTo>
                <a:lnTo>
                  <a:pt x="13716" y="969264"/>
                </a:lnTo>
                <a:close/>
              </a:path>
              <a:path w="737870" h="982979">
                <a:moveTo>
                  <a:pt x="723900" y="969264"/>
                </a:moveTo>
                <a:lnTo>
                  <a:pt x="13716" y="969264"/>
                </a:lnTo>
                <a:lnTo>
                  <a:pt x="13716" y="976884"/>
                </a:lnTo>
                <a:lnTo>
                  <a:pt x="723900" y="976884"/>
                </a:lnTo>
                <a:lnTo>
                  <a:pt x="723900" y="969264"/>
                </a:lnTo>
                <a:close/>
              </a:path>
              <a:path w="737870" h="982979">
                <a:moveTo>
                  <a:pt x="723900" y="6096"/>
                </a:moveTo>
                <a:lnTo>
                  <a:pt x="723900" y="976884"/>
                </a:lnTo>
                <a:lnTo>
                  <a:pt x="729996" y="969264"/>
                </a:lnTo>
                <a:lnTo>
                  <a:pt x="737616" y="969264"/>
                </a:lnTo>
                <a:lnTo>
                  <a:pt x="737616" y="13716"/>
                </a:lnTo>
                <a:lnTo>
                  <a:pt x="729996" y="13716"/>
                </a:lnTo>
                <a:lnTo>
                  <a:pt x="723900" y="6096"/>
                </a:lnTo>
                <a:close/>
              </a:path>
              <a:path w="737870" h="982979">
                <a:moveTo>
                  <a:pt x="737616" y="969264"/>
                </a:moveTo>
                <a:lnTo>
                  <a:pt x="729996" y="969264"/>
                </a:lnTo>
                <a:lnTo>
                  <a:pt x="723900" y="976884"/>
                </a:lnTo>
                <a:lnTo>
                  <a:pt x="737616" y="976884"/>
                </a:lnTo>
                <a:lnTo>
                  <a:pt x="737616" y="969264"/>
                </a:lnTo>
                <a:close/>
              </a:path>
              <a:path w="737870" h="982979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737870" h="982979">
                <a:moveTo>
                  <a:pt x="7239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723900" y="13716"/>
                </a:lnTo>
                <a:lnTo>
                  <a:pt x="723900" y="6096"/>
                </a:lnTo>
                <a:close/>
              </a:path>
              <a:path w="737870" h="982979">
                <a:moveTo>
                  <a:pt x="737616" y="6096"/>
                </a:moveTo>
                <a:lnTo>
                  <a:pt x="723900" y="6096"/>
                </a:lnTo>
                <a:lnTo>
                  <a:pt x="729996" y="13716"/>
                </a:lnTo>
                <a:lnTo>
                  <a:pt x="737616" y="13716"/>
                </a:lnTo>
                <a:lnTo>
                  <a:pt x="7376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CDDB1404-0A56-455D-AC60-859184FF0CB8}"/>
              </a:ext>
            </a:extLst>
          </p:cNvPr>
          <p:cNvSpPr txBox="1"/>
          <p:nvPr/>
        </p:nvSpPr>
        <p:spPr>
          <a:xfrm>
            <a:off x="7760585" y="2560711"/>
            <a:ext cx="733788" cy="1068777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R="5801" indent="-2900" algn="ctr">
              <a:spcBef>
                <a:spcPts val="114"/>
              </a:spcBef>
            </a:pP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Special 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function  </a:t>
            </a:r>
            <a:r>
              <a:rPr sz="1370" b="1" spc="-11" dirty="0">
                <a:solidFill>
                  <a:srgbClr val="0000FF"/>
                </a:solidFill>
                <a:latin typeface="Calibri"/>
                <a:cs typeface="Calibri"/>
              </a:rPr>
              <a:t>registers  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(SFRs)  (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80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-FF</a:t>
            </a:r>
            <a:r>
              <a:rPr sz="137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90EF0CF8-01A4-4524-BD90-0AE31CF76821}"/>
              </a:ext>
            </a:extLst>
          </p:cNvPr>
          <p:cNvSpPr txBox="1"/>
          <p:nvPr/>
        </p:nvSpPr>
        <p:spPr>
          <a:xfrm>
            <a:off x="8220002" y="5132737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B8F907E2-2CDE-4234-848A-32D6505E0BE7}"/>
              </a:ext>
            </a:extLst>
          </p:cNvPr>
          <p:cNvSpPr/>
          <p:nvPr/>
        </p:nvSpPr>
        <p:spPr>
          <a:xfrm>
            <a:off x="3406589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529349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5558" y="1531492"/>
            <a:ext cx="4569495" cy="3496861"/>
          </a:xfrm>
          <a:prstGeom prst="rect">
            <a:avLst/>
          </a:prstGeom>
        </p:spPr>
        <p:txBody>
          <a:bodyPr vert="horz" wrap="square" lIns="0" tIns="97161" rIns="0" bIns="0" rtlCol="0">
            <a:spAutoFit/>
          </a:bodyPr>
          <a:lstStyle/>
          <a:p>
            <a:pPr marL="384311">
              <a:spcBef>
                <a:spcPts val="765"/>
              </a:spcBef>
            </a:pP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Special Function </a:t>
            </a:r>
            <a:r>
              <a:rPr sz="2055" b="1" spc="-17" dirty="0">
                <a:solidFill>
                  <a:srgbClr val="00B04F"/>
                </a:solidFill>
                <a:latin typeface="Calibri"/>
                <a:cs typeface="Calibri"/>
              </a:rPr>
              <a:t>Registers</a:t>
            </a:r>
            <a:r>
              <a:rPr sz="2055" b="1" spc="-28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(SFRs)</a:t>
            </a:r>
            <a:endParaRPr sz="2055">
              <a:latin typeface="Calibri"/>
              <a:cs typeface="Calibri"/>
            </a:endParaRPr>
          </a:p>
          <a:p>
            <a:pPr marL="196506" marR="5801" indent="-197231">
              <a:spcBef>
                <a:spcPts val="508"/>
              </a:spcBef>
              <a:buFont typeface="Arial"/>
              <a:buChar char="•"/>
              <a:tabLst>
                <a:tab pos="197231" algn="l"/>
              </a:tabLst>
            </a:pPr>
            <a:r>
              <a:rPr sz="1599" dirty="0">
                <a:latin typeface="Calibri"/>
                <a:cs typeface="Calibri"/>
              </a:rPr>
              <a:t>SFRs </a:t>
            </a:r>
            <a:r>
              <a:rPr sz="1599" spc="-5" dirty="0">
                <a:latin typeface="Calibri"/>
                <a:cs typeface="Calibri"/>
              </a:rPr>
              <a:t>include register </a:t>
            </a:r>
            <a:r>
              <a:rPr sz="1599" dirty="0">
                <a:latin typeface="Calibri"/>
                <a:cs typeface="Calibri"/>
              </a:rPr>
              <a:t>A, B, </a:t>
            </a:r>
            <a:r>
              <a:rPr sz="1599" spc="-5" dirty="0">
                <a:latin typeface="Calibri"/>
                <a:cs typeface="Calibri"/>
              </a:rPr>
              <a:t>PSW, P0, P1, P2, P3, DPTR,  TMOD, SCON</a:t>
            </a:r>
            <a:r>
              <a:rPr sz="1599" spc="-11" dirty="0">
                <a:latin typeface="Calibri"/>
                <a:cs typeface="Calibri"/>
              </a:rPr>
              <a:t> </a:t>
            </a:r>
            <a:r>
              <a:rPr sz="1599" dirty="0">
                <a:latin typeface="Calibri"/>
                <a:cs typeface="Calibri"/>
              </a:rPr>
              <a:t>…</a:t>
            </a:r>
            <a:endParaRPr sz="1599">
              <a:latin typeface="Calibri"/>
              <a:cs typeface="Calibri"/>
            </a:endParaRPr>
          </a:p>
          <a:p>
            <a:pPr marL="196506" indent="-197231">
              <a:spcBef>
                <a:spcPts val="383"/>
              </a:spcBef>
              <a:buFont typeface="Arial"/>
              <a:buChar char="•"/>
              <a:tabLst>
                <a:tab pos="197231" algn="l"/>
              </a:tabLst>
            </a:pPr>
            <a:r>
              <a:rPr sz="1599" dirty="0">
                <a:latin typeface="Calibri"/>
                <a:cs typeface="Calibri"/>
              </a:rPr>
              <a:t>All SFRs </a:t>
            </a:r>
            <a:r>
              <a:rPr sz="1599" spc="-11" dirty="0">
                <a:latin typeface="Calibri"/>
                <a:cs typeface="Calibri"/>
              </a:rPr>
              <a:t>are </a:t>
            </a:r>
            <a:r>
              <a:rPr sz="1599" spc="-5" dirty="0">
                <a:latin typeface="Calibri"/>
                <a:cs typeface="Calibri"/>
              </a:rPr>
              <a:t>accessible </a:t>
            </a:r>
            <a:r>
              <a:rPr sz="1599" spc="-11" dirty="0">
                <a:latin typeface="Calibri"/>
                <a:cs typeface="Calibri"/>
              </a:rPr>
              <a:t>by </a:t>
            </a:r>
            <a:r>
              <a:rPr sz="1599" b="1" dirty="0">
                <a:latin typeface="Calibri"/>
                <a:cs typeface="Calibri"/>
              </a:rPr>
              <a:t>name </a:t>
            </a:r>
            <a:r>
              <a:rPr sz="1599" spc="-5" dirty="0">
                <a:latin typeface="Calibri"/>
                <a:cs typeface="Calibri"/>
              </a:rPr>
              <a:t>and </a:t>
            </a:r>
            <a:r>
              <a:rPr sz="1599" b="1" spc="-5" dirty="0">
                <a:latin typeface="Calibri"/>
                <a:cs typeface="Calibri"/>
              </a:rPr>
              <a:t>direct</a:t>
            </a:r>
            <a:r>
              <a:rPr sz="1599" b="1" spc="-57" dirty="0">
                <a:latin typeface="Calibri"/>
                <a:cs typeface="Calibri"/>
              </a:rPr>
              <a:t> </a:t>
            </a:r>
            <a:r>
              <a:rPr sz="1599" b="1" dirty="0">
                <a:latin typeface="Calibri"/>
                <a:cs typeface="Calibri"/>
              </a:rPr>
              <a:t>address.</a:t>
            </a:r>
            <a:endParaRPr sz="1599">
              <a:latin typeface="Calibri"/>
              <a:cs typeface="Calibri"/>
            </a:endParaRPr>
          </a:p>
          <a:p>
            <a:pPr marL="196506" indent="-197231">
              <a:spcBef>
                <a:spcPts val="388"/>
              </a:spcBef>
              <a:buFont typeface="Arial"/>
              <a:buChar char="•"/>
              <a:tabLst>
                <a:tab pos="197231" algn="l"/>
              </a:tabLst>
            </a:pPr>
            <a:r>
              <a:rPr sz="1599" dirty="0">
                <a:latin typeface="Calibri"/>
                <a:cs typeface="Calibri"/>
              </a:rPr>
              <a:t>Both of </a:t>
            </a:r>
            <a:r>
              <a:rPr sz="1599" spc="-5" dirty="0">
                <a:latin typeface="Calibri"/>
                <a:cs typeface="Calibri"/>
              </a:rPr>
              <a:t>them </a:t>
            </a:r>
            <a:r>
              <a:rPr sz="1599" spc="-11" dirty="0">
                <a:latin typeface="Calibri"/>
                <a:cs typeface="Calibri"/>
              </a:rPr>
              <a:t>must </a:t>
            </a:r>
            <a:r>
              <a:rPr sz="1599" spc="-5" dirty="0">
                <a:latin typeface="Calibri"/>
                <a:cs typeface="Calibri"/>
              </a:rPr>
              <a:t>be coded as </a:t>
            </a:r>
            <a:r>
              <a:rPr sz="1599" b="1" spc="-5" dirty="0">
                <a:latin typeface="Calibri"/>
                <a:cs typeface="Calibri"/>
              </a:rPr>
              <a:t>direct</a:t>
            </a:r>
            <a:r>
              <a:rPr sz="1599" b="1" spc="-28" dirty="0">
                <a:latin typeface="Calibri"/>
                <a:cs typeface="Calibri"/>
              </a:rPr>
              <a:t> </a:t>
            </a:r>
            <a:r>
              <a:rPr sz="1599" b="1" dirty="0">
                <a:latin typeface="Calibri"/>
                <a:cs typeface="Calibri"/>
              </a:rPr>
              <a:t>address</a:t>
            </a:r>
            <a:endParaRPr sz="1599">
              <a:latin typeface="Calibri"/>
              <a:cs typeface="Calibri"/>
            </a:endParaRPr>
          </a:p>
          <a:p>
            <a:pPr marL="347330" marR="1105801" indent="-348056">
              <a:lnSpc>
                <a:spcPct val="110000"/>
              </a:lnSpc>
              <a:spcBef>
                <a:spcPts val="23"/>
              </a:spcBef>
              <a:tabLst>
                <a:tab pos="1043441" algn="l"/>
              </a:tabLst>
            </a:pPr>
            <a:r>
              <a:rPr sz="1370" spc="-5" dirty="0">
                <a:latin typeface="Calibri"/>
                <a:cs typeface="Calibri"/>
              </a:rPr>
              <a:t>Ex:  </a:t>
            </a:r>
            <a:r>
              <a:rPr sz="1370" spc="199" dirty="0">
                <a:latin typeface="Calibri"/>
                <a:cs typeface="Calibri"/>
              </a:rPr>
              <a:t> 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MOV</a:t>
            </a:r>
            <a:r>
              <a:rPr sz="1370" spc="-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P1, 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A ; Output 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370" b="1" spc="-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370" b="1" spc="-11" dirty="0">
                <a:solidFill>
                  <a:srgbClr val="FF0000"/>
                </a:solidFill>
                <a:latin typeface="Calibri"/>
                <a:cs typeface="Calibri"/>
              </a:rPr>
              <a:t>Port </a:t>
            </a:r>
            <a:r>
              <a:rPr sz="1370" b="1" dirty="0">
                <a:solidFill>
                  <a:srgbClr val="FF0000"/>
                </a:solidFill>
                <a:latin typeface="Calibri"/>
                <a:cs typeface="Calibri"/>
              </a:rPr>
              <a:t>1 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spc="-11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90H, </a:t>
            </a:r>
            <a:r>
              <a:rPr sz="1370" b="1" dirty="0">
                <a:latin typeface="Calibri"/>
                <a:cs typeface="Calibri"/>
              </a:rPr>
              <a:t>A ;</a:t>
            </a:r>
            <a:r>
              <a:rPr sz="1370" b="1" spc="-34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same</a:t>
            </a:r>
            <a:endParaRPr sz="1370">
              <a:latin typeface="Calibri"/>
              <a:cs typeface="Calibri"/>
            </a:endParaRPr>
          </a:p>
          <a:p>
            <a:pPr marR="2928016" algn="r">
              <a:lnSpc>
                <a:spcPts val="1484"/>
              </a:lnSpc>
              <a:spcBef>
                <a:spcPts val="342"/>
              </a:spcBef>
              <a:tabLst>
                <a:tab pos="1043441" algn="l"/>
              </a:tabLst>
            </a:pPr>
            <a:r>
              <a:rPr sz="1370" spc="120" dirty="0">
                <a:solidFill>
                  <a:srgbClr val="FF0000"/>
                </a:solidFill>
                <a:latin typeface="Wingdings"/>
                <a:cs typeface="Wingdings"/>
              </a:rPr>
              <a:t>€</a:t>
            </a:r>
            <a:r>
              <a:rPr sz="1370" spc="-1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1370" spc="-5" dirty="0">
                <a:solidFill>
                  <a:srgbClr val="FF0000"/>
                </a:solidFill>
                <a:latin typeface="Calibri"/>
                <a:cs typeface="Calibri"/>
              </a:rPr>
              <a:t>opcode: 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F5</a:t>
            </a:r>
            <a:r>
              <a:rPr sz="1370" spc="-2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90 </a:t>
            </a:r>
            <a:r>
              <a:rPr sz="1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Calibri"/>
                <a:cs typeface="Calibri"/>
              </a:rPr>
              <a:t>Ex:  </a:t>
            </a:r>
            <a:r>
              <a:rPr sz="1370" spc="199" dirty="0">
                <a:latin typeface="Calibri"/>
                <a:cs typeface="Calibri"/>
              </a:rPr>
              <a:t>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spc="-11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R1,</a:t>
            </a:r>
            <a:r>
              <a:rPr sz="1370" b="1" spc="-102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ACC</a:t>
            </a:r>
            <a:endParaRPr sz="1370">
              <a:latin typeface="Calibri"/>
              <a:cs typeface="Calibri"/>
            </a:endParaRPr>
          </a:p>
          <a:p>
            <a:pPr marR="2873632" algn="r">
              <a:lnSpc>
                <a:spcPts val="1451"/>
              </a:lnSpc>
              <a:tabLst>
                <a:tab pos="695386" algn="l"/>
              </a:tabLst>
            </a:pP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spc="-11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R1,</a:t>
            </a:r>
            <a:r>
              <a:rPr sz="1370" b="1" spc="-114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0E0H</a:t>
            </a:r>
            <a:endParaRPr sz="1370">
              <a:latin typeface="Calibri"/>
              <a:cs typeface="Calibri"/>
            </a:endParaRPr>
          </a:p>
          <a:p>
            <a:pPr marR="2910613">
              <a:lnSpc>
                <a:spcPts val="1484"/>
              </a:lnSpc>
              <a:spcBef>
                <a:spcPts val="349"/>
              </a:spcBef>
              <a:tabLst>
                <a:tab pos="1043441" algn="l"/>
              </a:tabLst>
            </a:pPr>
            <a:r>
              <a:rPr sz="1370" spc="120" dirty="0">
                <a:solidFill>
                  <a:srgbClr val="FF0000"/>
                </a:solidFill>
                <a:latin typeface="Wingdings"/>
                <a:cs typeface="Wingdings"/>
              </a:rPr>
              <a:t>€</a:t>
            </a:r>
            <a:r>
              <a:rPr sz="137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1370" spc="-5" dirty="0">
                <a:solidFill>
                  <a:srgbClr val="FF0000"/>
                </a:solidFill>
                <a:latin typeface="Calibri"/>
                <a:cs typeface="Calibri"/>
              </a:rPr>
              <a:t>opcode: 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A9 E0  </a:t>
            </a:r>
            <a:r>
              <a:rPr sz="1370" spc="-5" dirty="0">
                <a:latin typeface="Calibri"/>
                <a:cs typeface="Calibri"/>
              </a:rPr>
              <a:t>Ex:  </a:t>
            </a:r>
            <a:r>
              <a:rPr sz="1370" spc="199" dirty="0">
                <a:latin typeface="Calibri"/>
                <a:cs typeface="Calibri"/>
              </a:rPr>
              <a:t> </a:t>
            </a: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spc="-11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R1,</a:t>
            </a:r>
            <a:r>
              <a:rPr sz="1370" b="1" spc="-46" dirty="0">
                <a:latin typeface="Calibri"/>
                <a:cs typeface="Calibri"/>
              </a:rPr>
              <a:t> </a:t>
            </a:r>
            <a:r>
              <a:rPr sz="1370" b="1" spc="-5" dirty="0">
                <a:latin typeface="Calibri"/>
                <a:cs typeface="Calibri"/>
              </a:rPr>
              <a:t>ACC</a:t>
            </a:r>
            <a:endParaRPr sz="1370">
              <a:latin typeface="Calibri"/>
              <a:cs typeface="Calibri"/>
            </a:endParaRPr>
          </a:p>
          <a:p>
            <a:pPr marL="347330">
              <a:lnSpc>
                <a:spcPts val="1451"/>
              </a:lnSpc>
              <a:tabLst>
                <a:tab pos="1043441" algn="l"/>
              </a:tabLst>
            </a:pPr>
            <a:r>
              <a:rPr sz="1370" b="1" spc="-11" dirty="0">
                <a:latin typeface="Calibri"/>
                <a:cs typeface="Calibri"/>
              </a:rPr>
              <a:t>MOV</a:t>
            </a:r>
            <a:r>
              <a:rPr sz="1370" spc="-11" dirty="0">
                <a:latin typeface="Times New Roman"/>
                <a:cs typeface="Times New Roman"/>
              </a:rPr>
              <a:t>	</a:t>
            </a:r>
            <a:r>
              <a:rPr sz="1370" b="1" spc="-5" dirty="0">
                <a:latin typeface="Calibri"/>
                <a:cs typeface="Calibri"/>
              </a:rPr>
              <a:t>R1,</a:t>
            </a:r>
            <a:r>
              <a:rPr sz="1370" b="1" spc="-11" dirty="0">
                <a:latin typeface="Calibri"/>
                <a:cs typeface="Calibri"/>
              </a:rPr>
              <a:t> </a:t>
            </a:r>
            <a:r>
              <a:rPr sz="1370" b="1" dirty="0">
                <a:latin typeface="Calibri"/>
                <a:cs typeface="Calibri"/>
              </a:rPr>
              <a:t>A</a:t>
            </a:r>
            <a:endParaRPr sz="1370">
              <a:latin typeface="Calibri"/>
              <a:cs typeface="Calibri"/>
            </a:endParaRPr>
          </a:p>
          <a:p>
            <a:pPr>
              <a:spcBef>
                <a:spcPts val="166"/>
              </a:spcBef>
              <a:tabLst>
                <a:tab pos="347330" algn="l"/>
              </a:tabLst>
            </a:pPr>
            <a:r>
              <a:rPr sz="1370" spc="120" dirty="0">
                <a:solidFill>
                  <a:srgbClr val="FF0000"/>
                </a:solidFill>
                <a:latin typeface="Wingdings"/>
                <a:cs typeface="Wingdings"/>
              </a:rPr>
              <a:t>€</a:t>
            </a:r>
            <a:r>
              <a:rPr sz="1370" spc="12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370" dirty="0">
                <a:solidFill>
                  <a:srgbClr val="FF0000"/>
                </a:solidFill>
                <a:latin typeface="Calibri"/>
                <a:cs typeface="Calibri"/>
              </a:rPr>
              <a:t>Same function </a:t>
            </a:r>
            <a:r>
              <a:rPr sz="1370" spc="-5" dirty="0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sz="1370" spc="-11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1370" spc="-5" dirty="0">
                <a:solidFill>
                  <a:srgbClr val="FF0000"/>
                </a:solidFill>
                <a:latin typeface="Calibri"/>
                <a:cs typeface="Calibri"/>
              </a:rPr>
              <a:t>opcodes </a:t>
            </a:r>
            <a:r>
              <a:rPr sz="1370" spc="-5" dirty="0">
                <a:latin typeface="Calibri"/>
                <a:cs typeface="Calibri"/>
              </a:rPr>
              <a:t>(A9 </a:t>
            </a:r>
            <a:r>
              <a:rPr sz="1370" dirty="0">
                <a:latin typeface="Calibri"/>
                <a:cs typeface="Calibri"/>
              </a:rPr>
              <a:t>E0 </a:t>
            </a:r>
            <a:r>
              <a:rPr sz="1370" spc="-5" dirty="0">
                <a:latin typeface="Calibri"/>
                <a:cs typeface="Calibri"/>
              </a:rPr>
              <a:t>vs.</a:t>
            </a:r>
            <a:r>
              <a:rPr sz="1370" spc="-92" dirty="0">
                <a:latin typeface="Calibri"/>
                <a:cs typeface="Calibri"/>
              </a:rPr>
              <a:t> </a:t>
            </a:r>
            <a:r>
              <a:rPr sz="1370" dirty="0">
                <a:latin typeface="Calibri"/>
                <a:cs typeface="Calibri"/>
              </a:rPr>
              <a:t>F9)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5557" y="4988301"/>
            <a:ext cx="3677639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370" b="1" spc="-23" dirty="0">
                <a:solidFill>
                  <a:srgbClr val="0000FF"/>
                </a:solidFill>
                <a:latin typeface="Calibri"/>
                <a:cs typeface="Calibri"/>
              </a:rPr>
              <a:t>Try </a:t>
            </a:r>
            <a:r>
              <a:rPr sz="1370" b="1" dirty="0">
                <a:solidFill>
                  <a:srgbClr val="0000FF"/>
                </a:solidFill>
                <a:latin typeface="Calibri"/>
                <a:cs typeface="Calibri"/>
              </a:rPr>
              <a:t>it: </a:t>
            </a:r>
            <a:r>
              <a:rPr sz="1370" b="1" dirty="0">
                <a:latin typeface="Calibri"/>
                <a:cs typeface="Calibri"/>
              </a:rPr>
              <a:t>Input </a:t>
            </a:r>
            <a:r>
              <a:rPr sz="1370" b="1" spc="-11" dirty="0">
                <a:latin typeface="Calibri"/>
                <a:cs typeface="Calibri"/>
              </a:rPr>
              <a:t>Port </a:t>
            </a:r>
            <a:r>
              <a:rPr sz="1370" b="1" dirty="0">
                <a:latin typeface="Calibri"/>
                <a:cs typeface="Calibri"/>
              </a:rPr>
              <a:t>2 </a:t>
            </a:r>
            <a:r>
              <a:rPr sz="1370" b="1" spc="-5" dirty="0">
                <a:latin typeface="Calibri"/>
                <a:cs typeface="Calibri"/>
              </a:rPr>
              <a:t>to </a:t>
            </a:r>
            <a:r>
              <a:rPr sz="1370" b="1" spc="-11" dirty="0">
                <a:latin typeface="Calibri"/>
                <a:cs typeface="Calibri"/>
              </a:rPr>
              <a:t>register </a:t>
            </a:r>
            <a:r>
              <a:rPr sz="1370" b="1" dirty="0">
                <a:latin typeface="Calibri"/>
                <a:cs typeface="Calibri"/>
              </a:rPr>
              <a:t>A</a:t>
            </a:r>
            <a:r>
              <a:rPr sz="1370" b="1" spc="-154" dirty="0">
                <a:latin typeface="Calibri"/>
                <a:cs typeface="Calibri"/>
              </a:rPr>
              <a:t> </a:t>
            </a:r>
            <a:r>
              <a:rPr sz="1370" spc="-5" dirty="0">
                <a:latin typeface="Calibri"/>
                <a:cs typeface="Calibri"/>
              </a:rPr>
              <a:t>……………………………</a:t>
            </a:r>
            <a:endParaRPr sz="137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6715" y="5132739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302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EB1E3453-0BAD-4013-92F2-9226C3857776}"/>
              </a:ext>
            </a:extLst>
          </p:cNvPr>
          <p:cNvSpPr txBox="1"/>
          <p:nvPr/>
        </p:nvSpPr>
        <p:spPr>
          <a:xfrm>
            <a:off x="8690649" y="5401974"/>
            <a:ext cx="102237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9E963ED8-4506-49A8-8D06-B923F5D92DEA}"/>
              </a:ext>
            </a:extLst>
          </p:cNvPr>
          <p:cNvSpPr txBox="1"/>
          <p:nvPr/>
        </p:nvSpPr>
        <p:spPr>
          <a:xfrm>
            <a:off x="5894136" y="1865873"/>
            <a:ext cx="1230472" cy="330883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2055" b="1" spc="-11" dirty="0">
                <a:solidFill>
                  <a:srgbClr val="00B04F"/>
                </a:solidFill>
                <a:latin typeface="Times New Roman"/>
                <a:cs typeface="Times New Roman"/>
              </a:rPr>
              <a:t>R</a:t>
            </a: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efe</a:t>
            </a:r>
            <a:r>
              <a:rPr sz="2055" b="1" spc="-40" dirty="0">
                <a:solidFill>
                  <a:srgbClr val="00B04F"/>
                </a:solidFill>
                <a:latin typeface="Times New Roman"/>
                <a:cs typeface="Times New Roman"/>
              </a:rPr>
              <a:t>r</a:t>
            </a: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e</a:t>
            </a:r>
            <a:r>
              <a:rPr sz="2055" b="1" spc="-11" dirty="0">
                <a:solidFill>
                  <a:srgbClr val="00B04F"/>
                </a:solidFill>
                <a:latin typeface="Times New Roman"/>
                <a:cs typeface="Times New Roman"/>
              </a:rPr>
              <a:t>n</a:t>
            </a:r>
            <a:r>
              <a:rPr sz="2055" b="1" dirty="0">
                <a:solidFill>
                  <a:srgbClr val="00B04F"/>
                </a:solidFill>
                <a:latin typeface="Times New Roman"/>
                <a:cs typeface="Times New Roman"/>
              </a:rPr>
              <a:t>ce</a:t>
            </a:r>
            <a:r>
              <a:rPr sz="2055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s</a:t>
            </a:r>
            <a:endParaRPr sz="2055">
              <a:latin typeface="Times New Roman"/>
              <a:cs typeface="Times New Roman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A961262C-FB18-4E7A-AF39-67C1531B907E}"/>
              </a:ext>
            </a:extLst>
          </p:cNvPr>
          <p:cNvSpPr txBox="1"/>
          <p:nvPr/>
        </p:nvSpPr>
        <p:spPr>
          <a:xfrm>
            <a:off x="4183511" y="2619383"/>
            <a:ext cx="4395475" cy="727330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Arial"/>
              <a:buChar char="•"/>
              <a:tabLst>
                <a:tab pos="197231" algn="l"/>
              </a:tabLst>
            </a:pPr>
            <a:r>
              <a:rPr sz="1370" spc="-17" dirty="0">
                <a:latin typeface="Times New Roman"/>
                <a:cs typeface="Times New Roman"/>
              </a:rPr>
              <a:t>I. </a:t>
            </a:r>
            <a:r>
              <a:rPr sz="1370" spc="-5" dirty="0">
                <a:latin typeface="Times New Roman"/>
                <a:cs typeface="Times New Roman"/>
              </a:rPr>
              <a:t>Scott Mackenzie, The </a:t>
            </a:r>
            <a:r>
              <a:rPr sz="1370" dirty="0">
                <a:latin typeface="Times New Roman"/>
                <a:cs typeface="Times New Roman"/>
              </a:rPr>
              <a:t>8051</a:t>
            </a:r>
            <a:r>
              <a:rPr sz="1370" spc="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Microcontroller</a:t>
            </a:r>
            <a:endParaRPr sz="1370">
              <a:latin typeface="Times New Roman"/>
              <a:cs typeface="Times New Roman"/>
            </a:endParaRPr>
          </a:p>
          <a:p>
            <a:pPr marL="196506" marR="5801" indent="-197231">
              <a:spcBef>
                <a:spcPts val="331"/>
              </a:spcBef>
              <a:buFont typeface="Arial"/>
              <a:buChar char="•"/>
              <a:tabLst>
                <a:tab pos="197231" algn="l"/>
              </a:tabLst>
            </a:pPr>
            <a:r>
              <a:rPr sz="1370" spc="-5" dirty="0">
                <a:latin typeface="Times New Roman"/>
                <a:cs typeface="Times New Roman"/>
              </a:rPr>
              <a:t>Các tài liệu trên </a:t>
            </a:r>
            <a:r>
              <a:rPr sz="1370" spc="-11" dirty="0">
                <a:latin typeface="Times New Roman"/>
                <a:cs typeface="Times New Roman"/>
              </a:rPr>
              <a:t>Internet </a:t>
            </a:r>
            <a:r>
              <a:rPr sz="1370" dirty="0">
                <a:latin typeface="Times New Roman"/>
                <a:cs typeface="Times New Roman"/>
              </a:rPr>
              <a:t>không </a:t>
            </a:r>
            <a:r>
              <a:rPr sz="1370" spc="-5" dirty="0">
                <a:latin typeface="Times New Roman"/>
                <a:cs typeface="Times New Roman"/>
              </a:rPr>
              <a:t>trích dẫn hoặc </a:t>
            </a:r>
            <a:r>
              <a:rPr sz="1370" dirty="0">
                <a:latin typeface="Times New Roman"/>
                <a:cs typeface="Times New Roman"/>
              </a:rPr>
              <a:t>không </a:t>
            </a:r>
            <a:r>
              <a:rPr sz="1370" spc="-5" dirty="0">
                <a:latin typeface="Times New Roman"/>
                <a:cs typeface="Times New Roman"/>
              </a:rPr>
              <a:t>ghi tác  giả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80572D7-086C-4D7E-988A-6598AF420FEA}"/>
              </a:ext>
            </a:extLst>
          </p:cNvPr>
          <p:cNvSpPr/>
          <p:nvPr/>
        </p:nvSpPr>
        <p:spPr>
          <a:xfrm>
            <a:off x="3877236" y="1748118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4572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>
            <a:extLst>
              <a:ext uri="{FF2B5EF4-FFF2-40B4-BE49-F238E27FC236}">
                <a16:creationId xmlns:a16="http://schemas.microsoft.com/office/drawing/2014/main" id="{0DDA6164-1D71-4CA2-9A93-D903391D57C4}"/>
              </a:ext>
            </a:extLst>
          </p:cNvPr>
          <p:cNvSpPr txBox="1"/>
          <p:nvPr/>
        </p:nvSpPr>
        <p:spPr>
          <a:xfrm>
            <a:off x="3325589" y="1718450"/>
            <a:ext cx="4387424" cy="2301102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504615">
              <a:spcBef>
                <a:spcPts val="114"/>
              </a:spcBef>
            </a:pPr>
            <a:r>
              <a:rPr sz="2055" b="1" spc="-5" dirty="0">
                <a:solidFill>
                  <a:srgbClr val="00B04F"/>
                </a:solidFill>
                <a:latin typeface="Calibri"/>
                <a:cs typeface="Calibri"/>
              </a:rPr>
              <a:t>Around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The</a:t>
            </a:r>
            <a:r>
              <a:rPr sz="2055" b="1" spc="-23" dirty="0">
                <a:solidFill>
                  <a:srgbClr val="00B04F"/>
                </a:solidFill>
                <a:latin typeface="Calibri"/>
                <a:cs typeface="Calibri"/>
              </a:rPr>
              <a:t> </a:t>
            </a:r>
            <a:r>
              <a:rPr sz="2055" b="1" dirty="0">
                <a:solidFill>
                  <a:srgbClr val="00B04F"/>
                </a:solidFill>
                <a:latin typeface="Calibri"/>
                <a:cs typeface="Calibri"/>
              </a:rPr>
              <a:t>Pins</a:t>
            </a:r>
            <a:endParaRPr sz="2055">
              <a:latin typeface="Calibri"/>
              <a:cs typeface="Calibri"/>
            </a:endParaRPr>
          </a:p>
          <a:p>
            <a:pPr>
              <a:spcBef>
                <a:spcPts val="28"/>
              </a:spcBef>
            </a:pPr>
            <a:endParaRPr sz="1713">
              <a:latin typeface="Times New Roman"/>
              <a:cs typeface="Times New Roman"/>
            </a:endParaRPr>
          </a:p>
          <a:p>
            <a:pPr marL="196506" indent="-197231"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Port </a:t>
            </a:r>
            <a:r>
              <a:rPr sz="1370" b="1" dirty="0">
                <a:latin typeface="Times New Roman"/>
                <a:cs typeface="Times New Roman"/>
              </a:rPr>
              <a:t>0</a:t>
            </a:r>
            <a:r>
              <a:rPr sz="1370" dirty="0">
                <a:latin typeface="Times New Roman"/>
                <a:cs typeface="Times New Roman"/>
              </a:rPr>
              <a:t>: </a:t>
            </a:r>
            <a:r>
              <a:rPr sz="1370" spc="-5" dirty="0">
                <a:latin typeface="Times New Roman"/>
                <a:cs typeface="Times New Roman"/>
              </a:rPr>
              <a:t>dual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purpose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11" dirty="0">
                <a:latin typeface="Times New Roman"/>
                <a:cs typeface="Times New Roman"/>
              </a:rPr>
              <a:t>I/O</a:t>
            </a:r>
            <a:r>
              <a:rPr sz="1370" spc="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dirty="0">
                <a:latin typeface="Times New Roman"/>
                <a:cs typeface="Times New Roman"/>
              </a:rPr>
              <a:t>Multiplexed </a:t>
            </a:r>
            <a:r>
              <a:rPr sz="1370" spc="-5" dirty="0">
                <a:latin typeface="Times New Roman"/>
                <a:cs typeface="Times New Roman"/>
              </a:rPr>
              <a:t>address and data bus</a:t>
            </a:r>
            <a:r>
              <a:rPr sz="1370" spc="-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(AD0-AD7)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Port </a:t>
            </a:r>
            <a:r>
              <a:rPr sz="1370" b="1" dirty="0">
                <a:latin typeface="Times New Roman"/>
                <a:cs typeface="Times New Roman"/>
              </a:rPr>
              <a:t>1</a:t>
            </a:r>
            <a:r>
              <a:rPr sz="1370" dirty="0">
                <a:latin typeface="Times New Roman"/>
                <a:cs typeface="Times New Roman"/>
              </a:rPr>
              <a:t>: </a:t>
            </a:r>
            <a:r>
              <a:rPr sz="1370" spc="-11" dirty="0">
                <a:latin typeface="Times New Roman"/>
                <a:cs typeface="Times New Roman"/>
              </a:rPr>
              <a:t>I/O</a:t>
            </a:r>
            <a:r>
              <a:rPr sz="1370" spc="3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endParaRPr sz="1370">
              <a:latin typeface="Times New Roman"/>
              <a:cs typeface="Times New Roman"/>
            </a:endParaRPr>
          </a:p>
          <a:p>
            <a:pPr marL="196506" indent="-197231">
              <a:spcBef>
                <a:spcPts val="331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Port </a:t>
            </a:r>
            <a:r>
              <a:rPr sz="1370" b="1" dirty="0">
                <a:latin typeface="Times New Roman"/>
                <a:cs typeface="Times New Roman"/>
              </a:rPr>
              <a:t>2</a:t>
            </a:r>
            <a:r>
              <a:rPr sz="1370" dirty="0">
                <a:latin typeface="Times New Roman"/>
                <a:cs typeface="Times New Roman"/>
              </a:rPr>
              <a:t>: </a:t>
            </a:r>
            <a:r>
              <a:rPr sz="1370" spc="-5" dirty="0">
                <a:latin typeface="Times New Roman"/>
                <a:cs typeface="Times New Roman"/>
              </a:rPr>
              <a:t>dual</a:t>
            </a:r>
            <a:r>
              <a:rPr sz="1370" spc="11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purpose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26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11" dirty="0">
                <a:latin typeface="Times New Roman"/>
                <a:cs typeface="Times New Roman"/>
              </a:rPr>
              <a:t>I/O</a:t>
            </a:r>
            <a:r>
              <a:rPr sz="1370" spc="17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port</a:t>
            </a:r>
            <a:endParaRPr sz="1370">
              <a:latin typeface="Times New Roman"/>
              <a:cs typeface="Times New Roman"/>
            </a:endParaRPr>
          </a:p>
          <a:p>
            <a:pPr marL="457547" lvl="1" indent="-197957">
              <a:spcBef>
                <a:spcPts val="331"/>
              </a:spcBef>
              <a:buFont typeface="Courier New"/>
              <a:buChar char="o"/>
              <a:tabLst>
                <a:tab pos="458273" algn="l"/>
              </a:tabLst>
            </a:pPr>
            <a:r>
              <a:rPr sz="1370" spc="-11" dirty="0">
                <a:latin typeface="Times New Roman"/>
                <a:cs typeface="Times New Roman"/>
              </a:rPr>
              <a:t>High-byte </a:t>
            </a:r>
            <a:r>
              <a:rPr sz="1370" spc="-5" dirty="0">
                <a:latin typeface="Times New Roman"/>
                <a:cs typeface="Times New Roman"/>
              </a:rPr>
              <a:t>address bus</a:t>
            </a:r>
            <a:r>
              <a:rPr sz="1370" spc="69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(A8-A15)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481DF050-CA6F-4702-93DE-85C8678009D6}"/>
              </a:ext>
            </a:extLst>
          </p:cNvPr>
          <p:cNvSpPr txBox="1"/>
          <p:nvPr/>
        </p:nvSpPr>
        <p:spPr>
          <a:xfrm>
            <a:off x="7994564" y="5132736"/>
            <a:ext cx="6979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0A16D0EE-8E08-49F5-9705-8E4D439CEBFF}"/>
              </a:ext>
            </a:extLst>
          </p:cNvPr>
          <p:cNvSpPr txBox="1"/>
          <p:nvPr/>
        </p:nvSpPr>
        <p:spPr>
          <a:xfrm>
            <a:off x="3443924" y="5132737"/>
            <a:ext cx="953825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71EFD482-8E5D-4C18-8217-04DD84BB3D9B}"/>
              </a:ext>
            </a:extLst>
          </p:cNvPr>
          <p:cNvSpPr/>
          <p:nvPr/>
        </p:nvSpPr>
        <p:spPr>
          <a:xfrm>
            <a:off x="3137647" y="1478880"/>
            <a:ext cx="6185647" cy="4370591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248284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3472" y="1667986"/>
            <a:ext cx="1654647" cy="225470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 marL="196506" indent="-197231">
              <a:spcBef>
                <a:spcPts val="114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Port </a:t>
            </a:r>
            <a:r>
              <a:rPr sz="1370" b="1" dirty="0">
                <a:latin typeface="Times New Roman"/>
                <a:cs typeface="Times New Roman"/>
              </a:rPr>
              <a:t>3</a:t>
            </a:r>
            <a:r>
              <a:rPr sz="1370" dirty="0">
                <a:latin typeface="Times New Roman"/>
                <a:cs typeface="Times New Roman"/>
              </a:rPr>
              <a:t>: </a:t>
            </a:r>
            <a:r>
              <a:rPr sz="1370" spc="-5" dirty="0">
                <a:latin typeface="Times New Roman"/>
                <a:cs typeface="Times New Roman"/>
              </a:rPr>
              <a:t>dual</a:t>
            </a:r>
            <a:r>
              <a:rPr sz="1370" spc="-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purpose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4771" y="2114195"/>
            <a:ext cx="4827336" cy="2467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532447" y="5132738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1807" y="5132739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5530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FFD3A12F-02EA-4C63-91D2-C146B3283110}"/>
              </a:ext>
            </a:extLst>
          </p:cNvPr>
          <p:cNvSpPr txBox="1"/>
          <p:nvPr/>
        </p:nvSpPr>
        <p:spPr>
          <a:xfrm>
            <a:off x="3191120" y="1626219"/>
            <a:ext cx="4299038" cy="727330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/PSEN </a:t>
            </a:r>
            <a:r>
              <a:rPr sz="1370" spc="-5" dirty="0">
                <a:latin typeface="Times New Roman"/>
                <a:cs typeface="Times New Roman"/>
              </a:rPr>
              <a:t>(Program Store</a:t>
            </a:r>
            <a:r>
              <a:rPr sz="1370" spc="23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Enable)</a:t>
            </a:r>
            <a:endParaRPr sz="1370">
              <a:latin typeface="Times New Roman"/>
              <a:cs typeface="Times New Roman"/>
            </a:endParaRPr>
          </a:p>
          <a:p>
            <a:pPr marL="457547" marR="5801" indent="-197231">
              <a:spcBef>
                <a:spcPts val="331"/>
              </a:spcBef>
            </a:pPr>
            <a:r>
              <a:rPr sz="1370" spc="-5" dirty="0">
                <a:latin typeface="Courier New"/>
                <a:cs typeface="Courier New"/>
              </a:rPr>
              <a:t>o </a:t>
            </a:r>
            <a:r>
              <a:rPr sz="1370" spc="-5" dirty="0">
                <a:latin typeface="Times New Roman"/>
                <a:cs typeface="Times New Roman"/>
              </a:rPr>
              <a:t>Connects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/OE (Output Enable)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spc="-5" dirty="0">
                <a:latin typeface="Times New Roman"/>
                <a:cs typeface="Times New Roman"/>
              </a:rPr>
              <a:t>EPROM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permit  reading </a:t>
            </a:r>
            <a:r>
              <a:rPr sz="1370" dirty="0">
                <a:latin typeface="Times New Roman"/>
                <a:cs typeface="Times New Roman"/>
              </a:rPr>
              <a:t>of </a:t>
            </a:r>
            <a:r>
              <a:rPr sz="1370" spc="-5" dirty="0">
                <a:latin typeface="Times New Roman"/>
                <a:cs typeface="Times New Roman"/>
              </a:rPr>
              <a:t>program</a:t>
            </a:r>
            <a:r>
              <a:rPr sz="1370" spc="17" dirty="0">
                <a:latin typeface="Times New Roman"/>
                <a:cs typeface="Times New Roman"/>
              </a:rPr>
              <a:t> </a:t>
            </a:r>
            <a:r>
              <a:rPr sz="1370" spc="-11" dirty="0">
                <a:latin typeface="Times New Roman"/>
                <a:cs typeface="Times New Roman"/>
              </a:rPr>
              <a:t>bytes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55A5CB7B-3D15-4329-B6B7-D8945639C8B5}"/>
              </a:ext>
            </a:extLst>
          </p:cNvPr>
          <p:cNvSpPr/>
          <p:nvPr/>
        </p:nvSpPr>
        <p:spPr>
          <a:xfrm>
            <a:off x="4144252" y="2541671"/>
            <a:ext cx="2998115" cy="2354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0A420184-BACD-42BD-B976-135515EF127E}"/>
              </a:ext>
            </a:extLst>
          </p:cNvPr>
          <p:cNvSpPr txBox="1"/>
          <p:nvPr/>
        </p:nvSpPr>
        <p:spPr>
          <a:xfrm>
            <a:off x="7860094" y="5132736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470B4CA-30D1-4BE3-821B-8766537E9D86}"/>
              </a:ext>
            </a:extLst>
          </p:cNvPr>
          <p:cNvSpPr txBox="1"/>
          <p:nvPr/>
        </p:nvSpPr>
        <p:spPr>
          <a:xfrm>
            <a:off x="3309454" y="5132737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058D6B5D-0D59-4795-94C5-734C1EDD0F66}"/>
              </a:ext>
            </a:extLst>
          </p:cNvPr>
          <p:cNvSpPr/>
          <p:nvPr/>
        </p:nvSpPr>
        <p:spPr>
          <a:xfrm>
            <a:off x="3003177" y="1478880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</p:spTree>
    <p:extLst>
      <p:ext uri="{BB962C8B-B14F-4D97-AF65-F5344CB8AC3E}">
        <p14:creationId xmlns:p14="http://schemas.microsoft.com/office/powerpoint/2010/main" val="128893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113" y="-2014946"/>
            <a:ext cx="2758229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ĐH Bách </a:t>
            </a:r>
            <a:r>
              <a:rPr sz="1484" spc="-11" dirty="0">
                <a:latin typeface="Arial"/>
                <a:cs typeface="Arial"/>
              </a:rPr>
              <a:t>Khoa </a:t>
            </a:r>
            <a:r>
              <a:rPr sz="1484" spc="-5" dirty="0">
                <a:latin typeface="Arial"/>
                <a:cs typeface="Arial"/>
              </a:rPr>
              <a:t>- ĐHQG</a:t>
            </a:r>
            <a:r>
              <a:rPr sz="1484" dirty="0">
                <a:latin typeface="Arial"/>
                <a:cs typeface="Arial"/>
              </a:rPr>
              <a:t> </a:t>
            </a:r>
            <a:r>
              <a:rPr sz="1484" spc="-40" dirty="0">
                <a:latin typeface="Arial"/>
                <a:cs typeface="Arial"/>
              </a:rPr>
              <a:t>TP.HCM</a:t>
            </a:r>
            <a:endParaRPr sz="148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209" y="-2014946"/>
            <a:ext cx="3372378" cy="242307"/>
          </a:xfrm>
          <a:prstGeom prst="rect">
            <a:avLst/>
          </a:prstGeom>
        </p:spPr>
        <p:txBody>
          <a:bodyPr vert="horz" wrap="square" lIns="0" tIns="13777" rIns="0" bIns="0" rtlCol="0">
            <a:spAutoFit/>
          </a:bodyPr>
          <a:lstStyle/>
          <a:p>
            <a:pPr marL="14502">
              <a:spcBef>
                <a:spcPts val="109"/>
              </a:spcBef>
            </a:pPr>
            <a:r>
              <a:rPr sz="1484" spc="-5" dirty="0">
                <a:latin typeface="Arial"/>
                <a:cs typeface="Arial"/>
              </a:rPr>
              <a:t> -</a:t>
            </a:r>
            <a:r>
              <a:rPr sz="1484" spc="-40" dirty="0">
                <a:latin typeface="Arial"/>
                <a:cs typeface="Arial"/>
              </a:rPr>
              <a:t> </a:t>
            </a:r>
            <a:r>
              <a:rPr sz="1484" spc="-5" dirty="0">
                <a:latin typeface="Arial"/>
                <a:cs typeface="Arial"/>
                <a:hlinkClick r:id="rId2"/>
              </a:rPr>
              <a:t>chithong@hcmut.edu.vn</a:t>
            </a:r>
            <a:endParaRPr sz="148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3472" y="1802752"/>
            <a:ext cx="3528271" cy="516503"/>
          </a:xfrm>
          <a:prstGeom prst="rect">
            <a:avLst/>
          </a:prstGeom>
        </p:spPr>
        <p:txBody>
          <a:bodyPr vert="horz" wrap="square" lIns="0" tIns="55832" rIns="0" bIns="0" rtlCol="0">
            <a:spAutoFit/>
          </a:bodyPr>
          <a:lstStyle/>
          <a:p>
            <a:pPr marL="196506" indent="-197231">
              <a:spcBef>
                <a:spcPts val="439"/>
              </a:spcBef>
              <a:buFont typeface="Times New Roman"/>
              <a:buChar char="•"/>
              <a:tabLst>
                <a:tab pos="197231" algn="l"/>
              </a:tabLst>
            </a:pPr>
            <a:r>
              <a:rPr sz="1370" b="1" spc="-5" dirty="0">
                <a:latin typeface="Times New Roman"/>
                <a:cs typeface="Times New Roman"/>
              </a:rPr>
              <a:t>ALE </a:t>
            </a:r>
            <a:r>
              <a:rPr sz="1370" spc="-5" dirty="0">
                <a:latin typeface="Times New Roman"/>
                <a:cs typeface="Times New Roman"/>
              </a:rPr>
              <a:t>(Address </a:t>
            </a:r>
            <a:r>
              <a:rPr sz="1370" spc="-11" dirty="0">
                <a:latin typeface="Times New Roman"/>
                <a:cs typeface="Times New Roman"/>
              </a:rPr>
              <a:t>Latch</a:t>
            </a:r>
            <a:r>
              <a:rPr sz="1370" spc="40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Enable)</a:t>
            </a:r>
            <a:endParaRPr sz="1370">
              <a:latin typeface="Times New Roman"/>
              <a:cs typeface="Times New Roman"/>
            </a:endParaRPr>
          </a:p>
          <a:p>
            <a:pPr marL="260317">
              <a:spcBef>
                <a:spcPts val="331"/>
              </a:spcBef>
            </a:pPr>
            <a:r>
              <a:rPr sz="1370" spc="-5" dirty="0">
                <a:latin typeface="Courier New"/>
                <a:cs typeface="Courier New"/>
              </a:rPr>
              <a:t>o </a:t>
            </a:r>
            <a:r>
              <a:rPr sz="1370" spc="-5" dirty="0">
                <a:latin typeface="Times New Roman"/>
                <a:cs typeface="Times New Roman"/>
              </a:rPr>
              <a:t>Use </a:t>
            </a:r>
            <a:r>
              <a:rPr sz="1370" dirty="0">
                <a:latin typeface="Times New Roman"/>
                <a:cs typeface="Times New Roman"/>
              </a:rPr>
              <a:t>to </a:t>
            </a:r>
            <a:r>
              <a:rPr sz="1370" spc="-5" dirty="0">
                <a:latin typeface="Times New Roman"/>
                <a:cs typeface="Times New Roman"/>
              </a:rPr>
              <a:t>demultiplex </a:t>
            </a:r>
            <a:r>
              <a:rPr sz="1370" dirty="0">
                <a:latin typeface="Times New Roman"/>
                <a:cs typeface="Times New Roman"/>
              </a:rPr>
              <a:t>the </a:t>
            </a:r>
            <a:r>
              <a:rPr sz="1370" spc="-5" dirty="0">
                <a:latin typeface="Times New Roman"/>
                <a:cs typeface="Times New Roman"/>
              </a:rPr>
              <a:t>address and data</a:t>
            </a:r>
            <a:r>
              <a:rPr sz="1370" spc="-74" dirty="0">
                <a:latin typeface="Times New Roman"/>
                <a:cs typeface="Times New Roman"/>
              </a:rPr>
              <a:t> </a:t>
            </a:r>
            <a:r>
              <a:rPr sz="1370" spc="-5" dirty="0">
                <a:latin typeface="Times New Roman"/>
                <a:cs typeface="Times New Roman"/>
              </a:rPr>
              <a:t>bus</a:t>
            </a:r>
            <a:endParaRPr sz="137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737" y="2490091"/>
            <a:ext cx="4164479" cy="25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6" name="object 6"/>
          <p:cNvSpPr txBox="1"/>
          <p:nvPr/>
        </p:nvSpPr>
        <p:spPr>
          <a:xfrm>
            <a:off x="8532447" y="5267505"/>
            <a:ext cx="58732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1807" y="5267506"/>
            <a:ext cx="802671" cy="120056"/>
          </a:xfrm>
          <a:prstGeom prst="rect">
            <a:avLst/>
          </a:prstGeom>
        </p:spPr>
        <p:txBody>
          <a:bodyPr vert="horz" wrap="square" lIns="0" tIns="14501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685" spc="-17" dirty="0">
                <a:solidFill>
                  <a:srgbClr val="898989"/>
                </a:solidFill>
                <a:latin typeface="Calibri"/>
                <a:cs typeface="Calibri"/>
              </a:rPr>
              <a:t>Ref. </a:t>
            </a:r>
            <a:r>
              <a:rPr sz="685" dirty="0">
                <a:solidFill>
                  <a:srgbClr val="898989"/>
                </a:solidFill>
                <a:latin typeface="Calibri"/>
                <a:cs typeface="Calibri"/>
              </a:rPr>
              <a:t>I.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Scott</a:t>
            </a:r>
            <a:r>
              <a:rPr sz="685" spc="-8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685" spc="-5" dirty="0">
                <a:solidFill>
                  <a:srgbClr val="898989"/>
                </a:solidFill>
                <a:latin typeface="Calibri"/>
                <a:cs typeface="Calibri"/>
              </a:rPr>
              <a:t>Mackenzie</a:t>
            </a:r>
            <a:endParaRPr sz="685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5530" y="1613647"/>
            <a:ext cx="5205396" cy="3900240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07594" y="7418188"/>
            <a:ext cx="2890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2">
              <a:lnSpc>
                <a:spcPts val="1553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62854" y="7418188"/>
            <a:ext cx="30323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82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1">
              <a:lnSpc>
                <a:spcPts val="1760"/>
              </a:lnSpc>
            </a:pPr>
            <a:fld id="{81D60167-4931-47E6-BA6A-407CBD079E47}" type="slidenum">
              <a:rPr lang="en-US" spc="-6" smtClean="0"/>
              <a:pPr marL="151201">
                <a:lnSpc>
                  <a:spcPts val="1760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3222</Words>
  <Application>Microsoft Office PowerPoint</Application>
  <PresentationFormat>Widescreen</PresentationFormat>
  <Paragraphs>623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Quang Nguyen</cp:lastModifiedBy>
  <cp:revision>10</cp:revision>
  <dcterms:created xsi:type="dcterms:W3CDTF">2020-05-27T05:21:30Z</dcterms:created>
  <dcterms:modified xsi:type="dcterms:W3CDTF">2021-01-17T06:55:16Z</dcterms:modified>
</cp:coreProperties>
</file>