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81" r:id="rId8"/>
    <p:sldId id="282" r:id="rId9"/>
    <p:sldId id="280" r:id="rId10"/>
    <p:sldId id="279" r:id="rId11"/>
    <p:sldId id="283" r:id="rId12"/>
    <p:sldId id="257" r:id="rId13"/>
    <p:sldId id="311" r:id="rId14"/>
    <p:sldId id="258" r:id="rId15"/>
    <p:sldId id="263" r:id="rId16"/>
    <p:sldId id="259" r:id="rId17"/>
    <p:sldId id="285" r:id="rId18"/>
    <p:sldId id="286" r:id="rId19"/>
    <p:sldId id="288" r:id="rId20"/>
    <p:sldId id="289" r:id="rId21"/>
    <p:sldId id="290" r:id="rId22"/>
    <p:sldId id="291" r:id="rId23"/>
    <p:sldId id="298" r:id="rId24"/>
    <p:sldId id="297" r:id="rId25"/>
    <p:sldId id="292" r:id="rId26"/>
    <p:sldId id="293" r:id="rId27"/>
    <p:sldId id="299" r:id="rId28"/>
    <p:sldId id="294" r:id="rId29"/>
    <p:sldId id="295" r:id="rId30"/>
    <p:sldId id="296" r:id="rId31"/>
    <p:sldId id="300" r:id="rId32"/>
    <p:sldId id="301" r:id="rId33"/>
    <p:sldId id="260" r:id="rId34"/>
    <p:sldId id="302" r:id="rId35"/>
    <p:sldId id="261" r:id="rId36"/>
    <p:sldId id="262" r:id="rId37"/>
    <p:sldId id="264" r:id="rId38"/>
    <p:sldId id="265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0B8DB-A348-44ED-AAEC-E47059763A1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033F4-039D-492A-A327-6AFDBFFAB43B}">
      <dgm:prSet phldrT="[Text]" custT="1"/>
      <dgm:spPr/>
      <dgm:t>
        <a:bodyPr/>
        <a:lstStyle/>
        <a:p>
          <a:r>
            <a:rPr lang="en-US" sz="2400" dirty="0" smtClean="0"/>
            <a:t>Connection Oriented</a:t>
          </a:r>
          <a:endParaRPr lang="en-US" sz="2400" dirty="0"/>
        </a:p>
      </dgm:t>
    </dgm:pt>
    <dgm:pt modelId="{CE4AA523-2271-41AF-A794-970ED249AE76}" type="parTrans" cxnId="{627AACE1-5042-43D0-A7EA-D610C70A6E3E}">
      <dgm:prSet/>
      <dgm:spPr/>
      <dgm:t>
        <a:bodyPr/>
        <a:lstStyle/>
        <a:p>
          <a:endParaRPr lang="en-US"/>
        </a:p>
      </dgm:t>
    </dgm:pt>
    <dgm:pt modelId="{A0813245-083F-477B-954A-81FD5E85DE59}" type="sibTrans" cxnId="{627AACE1-5042-43D0-A7EA-D610C70A6E3E}">
      <dgm:prSet/>
      <dgm:spPr/>
      <dgm:t>
        <a:bodyPr/>
        <a:lstStyle/>
        <a:p>
          <a:endParaRPr lang="en-US"/>
        </a:p>
      </dgm:t>
    </dgm:pt>
    <dgm:pt modelId="{4B7F661F-2BE6-42E2-8EFC-5480560CAA29}">
      <dgm:prSet phldrT="[Text]" custT="1"/>
      <dgm:spPr/>
      <dgm:t>
        <a:bodyPr/>
        <a:lstStyle/>
        <a:p>
          <a:r>
            <a:rPr lang="en-US" sz="2800" dirty="0" smtClean="0"/>
            <a:t>Socket</a:t>
          </a:r>
          <a:endParaRPr lang="en-US" sz="2800" dirty="0"/>
        </a:p>
      </dgm:t>
    </dgm:pt>
    <dgm:pt modelId="{EDC09356-7D6C-4BF5-8B39-87303707AE76}" type="parTrans" cxnId="{E7D953BD-5419-4FF8-8885-853D45DC5EFA}">
      <dgm:prSet/>
      <dgm:spPr/>
      <dgm:t>
        <a:bodyPr/>
        <a:lstStyle/>
        <a:p>
          <a:endParaRPr lang="en-US"/>
        </a:p>
      </dgm:t>
    </dgm:pt>
    <dgm:pt modelId="{AD751700-557C-4C6E-8162-668938727CB4}" type="sibTrans" cxnId="{E7D953BD-5419-4FF8-8885-853D45DC5EFA}">
      <dgm:prSet/>
      <dgm:spPr/>
      <dgm:t>
        <a:bodyPr/>
        <a:lstStyle/>
        <a:p>
          <a:endParaRPr lang="en-US"/>
        </a:p>
      </dgm:t>
    </dgm:pt>
    <dgm:pt modelId="{803FF076-357A-46FE-8873-2044A895A21E}">
      <dgm:prSet phldrT="[Text]" custT="1"/>
      <dgm:spPr/>
      <dgm:t>
        <a:bodyPr/>
        <a:lstStyle/>
        <a:p>
          <a:r>
            <a:rPr lang="en-US" sz="2800" dirty="0" err="1" smtClean="0"/>
            <a:t>ServerSocket</a:t>
          </a:r>
          <a:endParaRPr lang="en-US" sz="2800" dirty="0"/>
        </a:p>
      </dgm:t>
    </dgm:pt>
    <dgm:pt modelId="{E8D630DE-9B24-4DE6-A8F4-3DF32C5B9520}" type="parTrans" cxnId="{43CEF767-7A32-4329-A831-CF4FF561E3ED}">
      <dgm:prSet/>
      <dgm:spPr/>
      <dgm:t>
        <a:bodyPr/>
        <a:lstStyle/>
        <a:p>
          <a:endParaRPr lang="en-US"/>
        </a:p>
      </dgm:t>
    </dgm:pt>
    <dgm:pt modelId="{C45B81E6-E2B9-44D7-BE8C-AF93E251F701}" type="sibTrans" cxnId="{43CEF767-7A32-4329-A831-CF4FF561E3ED}">
      <dgm:prSet/>
      <dgm:spPr/>
      <dgm:t>
        <a:bodyPr/>
        <a:lstStyle/>
        <a:p>
          <a:endParaRPr lang="en-US"/>
        </a:p>
      </dgm:t>
    </dgm:pt>
    <dgm:pt modelId="{7A172F28-E6FC-4D34-8925-8D62000AC18E}">
      <dgm:prSet phldrT="[Text]" custT="1"/>
      <dgm:spPr/>
      <dgm:t>
        <a:bodyPr/>
        <a:lstStyle/>
        <a:p>
          <a:r>
            <a:rPr lang="en-US" sz="2400" dirty="0" smtClean="0"/>
            <a:t>Connection less</a:t>
          </a:r>
          <a:endParaRPr lang="en-US" sz="2400" dirty="0"/>
        </a:p>
      </dgm:t>
    </dgm:pt>
    <dgm:pt modelId="{E6854CF0-B4E8-47D4-BDBB-00EAEBDF2079}" type="parTrans" cxnId="{C032870C-18FB-486A-BD02-38DF09A0E790}">
      <dgm:prSet/>
      <dgm:spPr/>
      <dgm:t>
        <a:bodyPr/>
        <a:lstStyle/>
        <a:p>
          <a:endParaRPr lang="en-US"/>
        </a:p>
      </dgm:t>
    </dgm:pt>
    <dgm:pt modelId="{943F5C1A-170F-47BB-9294-431D6F7E936E}" type="sibTrans" cxnId="{C032870C-18FB-486A-BD02-38DF09A0E790}">
      <dgm:prSet/>
      <dgm:spPr/>
      <dgm:t>
        <a:bodyPr/>
        <a:lstStyle/>
        <a:p>
          <a:endParaRPr lang="en-US"/>
        </a:p>
      </dgm:t>
    </dgm:pt>
    <dgm:pt modelId="{7F3CF857-B2BC-4400-9F4E-8409FA76D520}">
      <dgm:prSet phldrT="[Text]" custT="1"/>
      <dgm:spPr/>
      <dgm:t>
        <a:bodyPr/>
        <a:lstStyle/>
        <a:p>
          <a:r>
            <a:rPr lang="en-US" sz="2800" dirty="0" err="1" smtClean="0"/>
            <a:t>DatagramSocket</a:t>
          </a:r>
          <a:endParaRPr lang="en-US" sz="2800" dirty="0"/>
        </a:p>
      </dgm:t>
    </dgm:pt>
    <dgm:pt modelId="{CC7C0931-BD3D-4CDF-A6AA-B5DED0407534}" type="parTrans" cxnId="{7990AAA6-315E-4BD0-AE72-DE5C11EA7E0B}">
      <dgm:prSet/>
      <dgm:spPr/>
      <dgm:t>
        <a:bodyPr/>
        <a:lstStyle/>
        <a:p>
          <a:endParaRPr lang="en-US"/>
        </a:p>
      </dgm:t>
    </dgm:pt>
    <dgm:pt modelId="{041295D6-4A20-406D-BE0D-FB375BB6DEF9}" type="sibTrans" cxnId="{7990AAA6-315E-4BD0-AE72-DE5C11EA7E0B}">
      <dgm:prSet/>
      <dgm:spPr/>
      <dgm:t>
        <a:bodyPr/>
        <a:lstStyle/>
        <a:p>
          <a:endParaRPr lang="en-US"/>
        </a:p>
      </dgm:t>
    </dgm:pt>
    <dgm:pt modelId="{14B40F7D-DC19-487B-BAE9-9ED525B61FC1}">
      <dgm:prSet phldrT="[Text]" custT="1"/>
      <dgm:spPr/>
      <dgm:t>
        <a:bodyPr/>
        <a:lstStyle/>
        <a:p>
          <a:r>
            <a:rPr lang="en-US" sz="2800" dirty="0" err="1" smtClean="0"/>
            <a:t>DatagramPacket</a:t>
          </a:r>
          <a:endParaRPr lang="en-US" sz="2800" dirty="0"/>
        </a:p>
      </dgm:t>
    </dgm:pt>
    <dgm:pt modelId="{7AA3B483-397E-4096-87CB-C141456DB964}" type="parTrans" cxnId="{FB809B39-9AED-4275-9ABD-ADC1644B468F}">
      <dgm:prSet/>
      <dgm:spPr/>
      <dgm:t>
        <a:bodyPr/>
        <a:lstStyle/>
        <a:p>
          <a:endParaRPr lang="en-US"/>
        </a:p>
      </dgm:t>
    </dgm:pt>
    <dgm:pt modelId="{01175BE8-58FC-47D7-B48B-A4C7BA0018CB}" type="sibTrans" cxnId="{FB809B39-9AED-4275-9ABD-ADC1644B468F}">
      <dgm:prSet/>
      <dgm:spPr/>
      <dgm:t>
        <a:bodyPr/>
        <a:lstStyle/>
        <a:p>
          <a:endParaRPr lang="en-US"/>
        </a:p>
      </dgm:t>
    </dgm:pt>
    <dgm:pt modelId="{596316B1-65EB-4002-8179-E99870256989}" type="pres">
      <dgm:prSet presAssocID="{C6C0B8DB-A348-44ED-AAEC-E47059763A1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1E41B9-D77F-4793-8752-080007C6ED46}" type="pres">
      <dgm:prSet presAssocID="{C70033F4-039D-492A-A327-6AFDBFFAB43B}" presName="linNode" presStyleCnt="0"/>
      <dgm:spPr/>
    </dgm:pt>
    <dgm:pt modelId="{30B5F7BB-3F96-41D1-89DE-CD7075907A8C}" type="pres">
      <dgm:prSet presAssocID="{C70033F4-039D-492A-A327-6AFDBFFAB43B}" presName="parentShp" presStyleLbl="node1" presStyleIdx="0" presStyleCnt="2" custScaleX="85714" custScaleY="716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D3704-8A3A-429C-8CE1-D2FA3DB6114D}" type="pres">
      <dgm:prSet presAssocID="{C70033F4-039D-492A-A327-6AFDBFFAB43B}" presName="childShp" presStyleLbl="bgAccFollowNode1" presStyleIdx="0" presStyleCnt="2" custScaleX="109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61D2-F3AB-439F-9125-485AA475E55B}" type="pres">
      <dgm:prSet presAssocID="{A0813245-083F-477B-954A-81FD5E85DE59}" presName="spacing" presStyleCnt="0"/>
      <dgm:spPr/>
    </dgm:pt>
    <dgm:pt modelId="{4D3F10DC-8F0C-44A2-8660-C66C72445D50}" type="pres">
      <dgm:prSet presAssocID="{7A172F28-E6FC-4D34-8925-8D62000AC18E}" presName="linNode" presStyleCnt="0"/>
      <dgm:spPr/>
    </dgm:pt>
    <dgm:pt modelId="{81F8AACA-BA56-4AA8-9986-31F94FC0F12A}" type="pres">
      <dgm:prSet presAssocID="{7A172F28-E6FC-4D34-8925-8D62000AC18E}" presName="parentShp" presStyleLbl="node1" presStyleIdx="1" presStyleCnt="2" custScaleX="85714" custScaleY="81047" custLinFactNeighborX="-2381" custLinFactNeighborY="-5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DD30C-BEEF-41E8-B50E-978E79EDD4E6}" type="pres">
      <dgm:prSet presAssocID="{7A172F28-E6FC-4D34-8925-8D62000AC18E}" presName="childShp" presStyleLbl="bgAccFollowNode1" presStyleIdx="1" presStyleCnt="2" custScaleX="109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AACE1-5042-43D0-A7EA-D610C70A6E3E}" srcId="{C6C0B8DB-A348-44ED-AAEC-E47059763A1E}" destId="{C70033F4-039D-492A-A327-6AFDBFFAB43B}" srcOrd="0" destOrd="0" parTransId="{CE4AA523-2271-41AF-A794-970ED249AE76}" sibTransId="{A0813245-083F-477B-954A-81FD5E85DE59}"/>
    <dgm:cxn modelId="{BAD890C1-75C5-49D6-B032-F6FD68FCEA4A}" type="presOf" srcId="{7F3CF857-B2BC-4400-9F4E-8409FA76D520}" destId="{220DD30C-BEEF-41E8-B50E-978E79EDD4E6}" srcOrd="0" destOrd="0" presId="urn:microsoft.com/office/officeart/2005/8/layout/vList6"/>
    <dgm:cxn modelId="{C032870C-18FB-486A-BD02-38DF09A0E790}" srcId="{C6C0B8DB-A348-44ED-AAEC-E47059763A1E}" destId="{7A172F28-E6FC-4D34-8925-8D62000AC18E}" srcOrd="1" destOrd="0" parTransId="{E6854CF0-B4E8-47D4-BDBB-00EAEBDF2079}" sibTransId="{943F5C1A-170F-47BB-9294-431D6F7E936E}"/>
    <dgm:cxn modelId="{C105CE56-51FC-4AF1-8103-C5E6CC94CD72}" type="presOf" srcId="{7A172F28-E6FC-4D34-8925-8D62000AC18E}" destId="{81F8AACA-BA56-4AA8-9986-31F94FC0F12A}" srcOrd="0" destOrd="0" presId="urn:microsoft.com/office/officeart/2005/8/layout/vList6"/>
    <dgm:cxn modelId="{E7D953BD-5419-4FF8-8885-853D45DC5EFA}" srcId="{C70033F4-039D-492A-A327-6AFDBFFAB43B}" destId="{4B7F661F-2BE6-42E2-8EFC-5480560CAA29}" srcOrd="0" destOrd="0" parTransId="{EDC09356-7D6C-4BF5-8B39-87303707AE76}" sibTransId="{AD751700-557C-4C6E-8162-668938727CB4}"/>
    <dgm:cxn modelId="{B3DD4C84-CF11-489E-A8A6-735FE62ABFE1}" type="presOf" srcId="{4B7F661F-2BE6-42E2-8EFC-5480560CAA29}" destId="{1EBD3704-8A3A-429C-8CE1-D2FA3DB6114D}" srcOrd="0" destOrd="0" presId="urn:microsoft.com/office/officeart/2005/8/layout/vList6"/>
    <dgm:cxn modelId="{C72E5DAF-EECD-485E-B32B-BC901663F7F3}" type="presOf" srcId="{803FF076-357A-46FE-8873-2044A895A21E}" destId="{1EBD3704-8A3A-429C-8CE1-D2FA3DB6114D}" srcOrd="0" destOrd="1" presId="urn:microsoft.com/office/officeart/2005/8/layout/vList6"/>
    <dgm:cxn modelId="{FB809B39-9AED-4275-9ABD-ADC1644B468F}" srcId="{7A172F28-E6FC-4D34-8925-8D62000AC18E}" destId="{14B40F7D-DC19-487B-BAE9-9ED525B61FC1}" srcOrd="1" destOrd="0" parTransId="{7AA3B483-397E-4096-87CB-C141456DB964}" sibTransId="{01175BE8-58FC-47D7-B48B-A4C7BA0018CB}"/>
    <dgm:cxn modelId="{32F79C84-2380-4D44-8B50-ADB5D88FC3C2}" type="presOf" srcId="{C70033F4-039D-492A-A327-6AFDBFFAB43B}" destId="{30B5F7BB-3F96-41D1-89DE-CD7075907A8C}" srcOrd="0" destOrd="0" presId="urn:microsoft.com/office/officeart/2005/8/layout/vList6"/>
    <dgm:cxn modelId="{ECF4A95A-E221-46C7-8027-C81FED14AAB8}" type="presOf" srcId="{C6C0B8DB-A348-44ED-AAEC-E47059763A1E}" destId="{596316B1-65EB-4002-8179-E99870256989}" srcOrd="0" destOrd="0" presId="urn:microsoft.com/office/officeart/2005/8/layout/vList6"/>
    <dgm:cxn modelId="{7990AAA6-315E-4BD0-AE72-DE5C11EA7E0B}" srcId="{7A172F28-E6FC-4D34-8925-8D62000AC18E}" destId="{7F3CF857-B2BC-4400-9F4E-8409FA76D520}" srcOrd="0" destOrd="0" parTransId="{CC7C0931-BD3D-4CDF-A6AA-B5DED0407534}" sibTransId="{041295D6-4A20-406D-BE0D-FB375BB6DEF9}"/>
    <dgm:cxn modelId="{A75C221E-1C33-4764-A262-E3021FE60348}" type="presOf" srcId="{14B40F7D-DC19-487B-BAE9-9ED525B61FC1}" destId="{220DD30C-BEEF-41E8-B50E-978E79EDD4E6}" srcOrd="0" destOrd="1" presId="urn:microsoft.com/office/officeart/2005/8/layout/vList6"/>
    <dgm:cxn modelId="{43CEF767-7A32-4329-A831-CF4FF561E3ED}" srcId="{C70033F4-039D-492A-A327-6AFDBFFAB43B}" destId="{803FF076-357A-46FE-8873-2044A895A21E}" srcOrd="1" destOrd="0" parTransId="{E8D630DE-9B24-4DE6-A8F4-3DF32C5B9520}" sibTransId="{C45B81E6-E2B9-44D7-BE8C-AF93E251F701}"/>
    <dgm:cxn modelId="{DCEDB8F9-BA91-45C5-B471-6782881EE4AA}" type="presParOf" srcId="{596316B1-65EB-4002-8179-E99870256989}" destId="{6B1E41B9-D77F-4793-8752-080007C6ED46}" srcOrd="0" destOrd="0" presId="urn:microsoft.com/office/officeart/2005/8/layout/vList6"/>
    <dgm:cxn modelId="{28437769-F75F-42BF-8B0F-B1C25A2A4E84}" type="presParOf" srcId="{6B1E41B9-D77F-4793-8752-080007C6ED46}" destId="{30B5F7BB-3F96-41D1-89DE-CD7075907A8C}" srcOrd="0" destOrd="0" presId="urn:microsoft.com/office/officeart/2005/8/layout/vList6"/>
    <dgm:cxn modelId="{A7E30727-DE72-4D42-B1CD-F51F4E79DEA0}" type="presParOf" srcId="{6B1E41B9-D77F-4793-8752-080007C6ED46}" destId="{1EBD3704-8A3A-429C-8CE1-D2FA3DB6114D}" srcOrd="1" destOrd="0" presId="urn:microsoft.com/office/officeart/2005/8/layout/vList6"/>
    <dgm:cxn modelId="{9AB760BE-E168-4DEA-8A33-3EF2A78DC3E4}" type="presParOf" srcId="{596316B1-65EB-4002-8179-E99870256989}" destId="{BB1A61D2-F3AB-439F-9125-485AA475E55B}" srcOrd="1" destOrd="0" presId="urn:microsoft.com/office/officeart/2005/8/layout/vList6"/>
    <dgm:cxn modelId="{C4CDC90E-1F15-4819-B4A2-8FA2B63EF108}" type="presParOf" srcId="{596316B1-65EB-4002-8179-E99870256989}" destId="{4D3F10DC-8F0C-44A2-8660-C66C72445D50}" srcOrd="2" destOrd="0" presId="urn:microsoft.com/office/officeart/2005/8/layout/vList6"/>
    <dgm:cxn modelId="{052ED0D8-417F-41F3-99BF-F7F3D8BB5C9C}" type="presParOf" srcId="{4D3F10DC-8F0C-44A2-8660-C66C72445D50}" destId="{81F8AACA-BA56-4AA8-9986-31F94FC0F12A}" srcOrd="0" destOrd="0" presId="urn:microsoft.com/office/officeart/2005/8/layout/vList6"/>
    <dgm:cxn modelId="{85CE80FB-BA09-4576-BE18-6875AFC81905}" type="presParOf" srcId="{4D3F10DC-8F0C-44A2-8660-C66C72445D50}" destId="{220DD30C-BEEF-41E8-B50E-978E79EDD4E6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8EAA-A279-4AD8-95E6-F4751D36C684}" type="datetimeFigureOut">
              <a:rPr lang="en-US" smtClean="0"/>
              <a:pPr/>
              <a:t>23/10/2009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6FB2-DF10-4D7E-87AA-DCB92BA7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>
            <a:normAutofit/>
          </a:bodyPr>
          <a:lstStyle/>
          <a:p>
            <a:r>
              <a:rPr lang="en-US" dirty="0" smtClean="0"/>
              <a:t>Ch-04</a:t>
            </a:r>
            <a:br>
              <a:rPr lang="en-US" dirty="0" smtClean="0"/>
            </a:br>
            <a:r>
              <a:rPr lang="en-US" dirty="0" smtClean="0"/>
              <a:t>Networking Basics</a:t>
            </a:r>
            <a:br>
              <a:rPr lang="en-US" dirty="0" smtClean="0"/>
            </a:br>
            <a:r>
              <a:rPr lang="en-US" sz="3600" dirty="0" smtClean="0"/>
              <a:t>Marks:10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419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Prepared by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Prof. </a:t>
            </a:r>
            <a:r>
              <a:rPr lang="en-US" dirty="0" err="1" smtClean="0">
                <a:solidFill>
                  <a:schemeClr val="tx1"/>
                </a:solidFill>
              </a:rPr>
              <a:t>Biradar</a:t>
            </a:r>
            <a:r>
              <a:rPr lang="en-US" dirty="0" smtClean="0">
                <a:solidFill>
                  <a:schemeClr val="tx1"/>
                </a:solidFill>
              </a:rPr>
              <a:t> R.Y.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3163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/>
              <a:t>Proxy</a:t>
            </a:r>
            <a:r>
              <a:rPr sz="4000" u="heavy" spc="-35" dirty="0"/>
              <a:t> </a:t>
            </a:r>
            <a:r>
              <a:rPr sz="4000" u="heavy" spc="-10" dirty="0"/>
              <a:t>Server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758063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It is mediator </a:t>
            </a:r>
            <a:r>
              <a:rPr sz="2800" spc="-10" dirty="0">
                <a:latin typeface="Comic Sans MS"/>
                <a:cs typeface="Comic Sans MS"/>
              </a:rPr>
              <a:t>between real web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r>
              <a:rPr sz="2800" spc="1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a client applications like web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>
                <a:latin typeface="Comic Sans MS"/>
                <a:cs typeface="Comic Sans MS"/>
              </a:rPr>
              <a:t>browser</a:t>
            </a:r>
            <a:r>
              <a:rPr sz="2800" spc="-5" smtClean="0">
                <a:latin typeface="Comic Sans MS"/>
                <a:cs typeface="Comic Sans MS"/>
              </a:rPr>
              <a:t>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9060" y="6420398"/>
            <a:ext cx="1751964" cy="2489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latin typeface="Comic Sans MS"/>
                <a:cs typeface="Comic Sans MS"/>
              </a:rPr>
              <a:t>Mr. Nilesh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Vishwasra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7262" y="2514600"/>
            <a:ext cx="6722999" cy="4211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6245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u="heavy" spc="-5" dirty="0" smtClean="0"/>
              <a:t>Features of </a:t>
            </a:r>
            <a:r>
              <a:rPr sz="4000" u="heavy" spc="-5" smtClean="0"/>
              <a:t>Proxy</a:t>
            </a:r>
            <a:r>
              <a:rPr sz="4000" u="heavy" spc="-35" smtClean="0"/>
              <a:t> </a:t>
            </a:r>
            <a:r>
              <a:rPr sz="4000" u="heavy" spc="-10" dirty="0"/>
              <a:t>Server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7580630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467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smtClean="0">
                <a:latin typeface="Comic Sans MS"/>
                <a:cs typeface="Comic Sans MS"/>
              </a:rPr>
              <a:t>Filter</a:t>
            </a:r>
            <a:r>
              <a:rPr lang="en-US" sz="2800" spc="-5" dirty="0" smtClean="0">
                <a:latin typeface="Comic Sans MS"/>
                <a:cs typeface="Comic Sans MS"/>
              </a:rPr>
              <a:t>s</a:t>
            </a:r>
            <a:r>
              <a:rPr sz="2800" spc="-5" smtClean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specific </a:t>
            </a:r>
            <a:r>
              <a:rPr sz="2800" spc="-10">
                <a:latin typeface="Comic Sans MS"/>
                <a:cs typeface="Comic Sans MS"/>
              </a:rPr>
              <a:t>request </a:t>
            </a:r>
            <a:endParaRPr lang="en-US" sz="2800" spc="-10" dirty="0" smtClean="0">
              <a:latin typeface="Comic Sans MS"/>
              <a:cs typeface="Comic Sans MS"/>
            </a:endParaRPr>
          </a:p>
          <a:p>
            <a:pPr marL="355600" marR="3467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smtClean="0">
                <a:latin typeface="Comic Sans MS"/>
                <a:cs typeface="Comic Sans MS"/>
              </a:rPr>
              <a:t>store</a:t>
            </a:r>
            <a:r>
              <a:rPr lang="en-US" sz="2800" spc="-5" dirty="0" smtClean="0">
                <a:latin typeface="Comic Sans MS"/>
                <a:cs typeface="Comic Sans MS"/>
              </a:rPr>
              <a:t>s</a:t>
            </a:r>
            <a:r>
              <a:rPr sz="2800" spc="-5" smtClean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 </a:t>
            </a:r>
            <a:r>
              <a:rPr sz="2800" spc="-10">
                <a:latin typeface="Comic Sans MS"/>
                <a:cs typeface="Comic Sans MS"/>
              </a:rPr>
              <a:t>in  </a:t>
            </a:r>
            <a:r>
              <a:rPr sz="2800" spc="-5" smtClean="0">
                <a:latin typeface="Comic Sans MS"/>
                <a:cs typeface="Comic Sans MS"/>
              </a:rPr>
              <a:t>catch</a:t>
            </a:r>
            <a:r>
              <a:rPr lang="en-US" sz="2800" spc="-5" dirty="0" smtClean="0">
                <a:latin typeface="Comic Sans MS"/>
                <a:cs typeface="Comic Sans MS"/>
              </a:rPr>
              <a:t>e</a:t>
            </a:r>
            <a:r>
              <a:rPr sz="2800" spc="-5" smtClean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for </a:t>
            </a:r>
            <a:r>
              <a:rPr sz="2800" spc="-10">
                <a:latin typeface="Comic Sans MS"/>
                <a:cs typeface="Comic Sans MS"/>
              </a:rPr>
              <a:t>future</a:t>
            </a:r>
            <a:r>
              <a:rPr sz="2800" spc="35">
                <a:latin typeface="Comic Sans MS"/>
                <a:cs typeface="Comic Sans MS"/>
              </a:rPr>
              <a:t> </a:t>
            </a:r>
            <a:r>
              <a:rPr sz="2800" spc="-10" smtClean="0">
                <a:latin typeface="Comic Sans MS"/>
                <a:cs typeface="Comic Sans MS"/>
              </a:rPr>
              <a:t>use</a:t>
            </a:r>
            <a:endParaRPr lang="en-US" sz="2800" spc="-10" dirty="0" smtClean="0">
              <a:latin typeface="Comic Sans MS"/>
              <a:cs typeface="Comic Sans MS"/>
            </a:endParaRPr>
          </a:p>
          <a:p>
            <a:pPr marL="355600" marR="3467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Improving performance</a:t>
            </a:r>
          </a:p>
          <a:p>
            <a:pPr marL="355600" marR="3467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>
                <a:latin typeface="Comic Sans MS"/>
                <a:cs typeface="Comic Sans MS"/>
              </a:rPr>
              <a:t>Provides security</a:t>
            </a:r>
          </a:p>
          <a:p>
            <a:pPr marL="355600" marR="3467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>
                <a:latin typeface="Comic Sans MS"/>
                <a:cs typeface="Comic Sans MS"/>
              </a:rPr>
              <a:t>monitoring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9060" y="6420398"/>
            <a:ext cx="1751964" cy="2489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latin typeface="Comic Sans MS"/>
                <a:cs typeface="Comic Sans MS"/>
              </a:rPr>
              <a:t>Mr. Nilesh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Vishwasra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socket is one end-point of a two-way communication link between two programs running on the network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altLang="ko-KR" sz="2800" dirty="0" smtClean="0">
                <a:solidFill>
                  <a:srgbClr val="3333FF"/>
                </a:solidFill>
              </a:rPr>
              <a:t>Socket is </a:t>
            </a:r>
            <a:r>
              <a:rPr lang="en-US" altLang="ko-KR" sz="2800" dirty="0">
                <a:solidFill>
                  <a:srgbClr val="3333FF"/>
                </a:solidFill>
              </a:rPr>
              <a:t>combination of an IP address and a port number. </a:t>
            </a:r>
            <a:endParaRPr lang="en-US" sz="2800" dirty="0">
              <a:solidFill>
                <a:srgbClr val="3333FF"/>
              </a:solidFill>
            </a:endParaRPr>
          </a:p>
          <a:p>
            <a:r>
              <a:rPr lang="en-US" sz="2800" dirty="0" smtClean="0"/>
              <a:t>Socket classes are used to represent the connection between a client program and a server program.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 be connection-oriented or connection-less.</a:t>
            </a:r>
          </a:p>
          <a:p>
            <a:endParaRPr lang="en-US" sz="28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828800"/>
          <a:ext cx="5334000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Server-Client Communication</a:t>
            </a:r>
            <a:endParaRPr lang="en-US" dirty="0"/>
          </a:p>
        </p:txBody>
      </p:sp>
      <p:sp>
        <p:nvSpPr>
          <p:cNvPr id="30722" name="AutoShape 2" descr="Socket Programming i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AutoShape 4" descr="Socket Programming i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800100"/>
            <a:ext cx="73914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93507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Socket Programming with TCP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4100" dirty="0" smtClean="0"/>
              <a:t>Supports </a:t>
            </a:r>
            <a:r>
              <a:rPr lang="en-US" sz="4100" b="1" dirty="0" smtClean="0">
                <a:solidFill>
                  <a:srgbClr val="3333FF"/>
                </a:solidFill>
              </a:rPr>
              <a:t>Connection-oriented</a:t>
            </a:r>
            <a:r>
              <a:rPr lang="en-US" sz="4100" dirty="0" smtClean="0"/>
              <a:t> ,</a:t>
            </a:r>
            <a:r>
              <a:rPr lang="en-US" sz="4100" b="1" dirty="0" smtClean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r>
              <a:rPr lang="en-US" sz="41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4100" dirty="0" smtClean="0"/>
              <a:t> </a:t>
            </a:r>
            <a:r>
              <a:rPr lang="en-US" sz="4100" b="1" dirty="0" smtClean="0">
                <a:solidFill>
                  <a:srgbClr val="00B050"/>
                </a:solidFill>
              </a:rPr>
              <a:t>bidirectional</a:t>
            </a:r>
            <a:r>
              <a:rPr lang="en-US" sz="4100" dirty="0" smtClean="0"/>
              <a:t> and </a:t>
            </a:r>
            <a:r>
              <a:rPr lang="en-US" sz="4100" b="1" dirty="0" smtClean="0">
                <a:solidFill>
                  <a:srgbClr val="FF3399"/>
                </a:solidFill>
              </a:rPr>
              <a:t>stream based </a:t>
            </a:r>
            <a:r>
              <a:rPr lang="en-US" sz="4100" dirty="0" smtClean="0"/>
              <a:t>communication</a:t>
            </a:r>
          </a:p>
          <a:p>
            <a:r>
              <a:rPr lang="en-US" altLang="ko-KR" sz="4100" dirty="0" smtClean="0"/>
              <a:t>initial handshaking phase</a:t>
            </a:r>
          </a:p>
          <a:p>
            <a:r>
              <a:rPr lang="en-US" sz="4100" spc="-5" dirty="0" smtClean="0">
                <a:cs typeface="Comic Sans MS"/>
              </a:rPr>
              <a:t>The package </a:t>
            </a:r>
            <a:r>
              <a:rPr lang="en-US" sz="4100" spc="-10" dirty="0" smtClean="0">
                <a:cs typeface="Comic Sans MS"/>
              </a:rPr>
              <a:t>java.net </a:t>
            </a:r>
            <a:r>
              <a:rPr lang="en-US" sz="4100" spc="-5" dirty="0" smtClean="0">
                <a:cs typeface="Comic Sans MS"/>
              </a:rPr>
              <a:t>provides support</a:t>
            </a:r>
            <a:r>
              <a:rPr lang="en-US" sz="4100" spc="114" dirty="0" smtClean="0">
                <a:cs typeface="Comic Sans MS"/>
              </a:rPr>
              <a:t> </a:t>
            </a:r>
            <a:r>
              <a:rPr lang="en-US" sz="4100" spc="-10" dirty="0" smtClean="0">
                <a:cs typeface="Comic Sans MS"/>
              </a:rPr>
              <a:t>for</a:t>
            </a:r>
            <a:endParaRPr lang="en-US" sz="4100" dirty="0" smtClean="0"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lang="en-US" sz="4100" spc="-5" dirty="0" smtClean="0">
                <a:cs typeface="Comic Sans MS"/>
              </a:rPr>
              <a:t>sockets</a:t>
            </a:r>
            <a:r>
              <a:rPr lang="en-US" sz="4100" dirty="0" smtClean="0">
                <a:cs typeface="Comic Sans MS"/>
              </a:rPr>
              <a:t> </a:t>
            </a:r>
            <a:r>
              <a:rPr lang="en-US" sz="4100" spc="-5" dirty="0" smtClean="0">
                <a:cs typeface="Comic Sans MS"/>
              </a:rPr>
              <a:t>programming.</a:t>
            </a:r>
            <a:endParaRPr lang="en-US" sz="4100" dirty="0" smtClean="0">
              <a:cs typeface="Comic Sans MS"/>
            </a:endParaRPr>
          </a:p>
          <a:p>
            <a:pPr marL="1891664">
              <a:lnSpc>
                <a:spcPct val="100000"/>
              </a:lnSpc>
              <a:buNone/>
            </a:pPr>
            <a:r>
              <a:rPr lang="en-US" sz="4100" b="1" spc="-10" dirty="0" smtClean="0">
                <a:solidFill>
                  <a:srgbClr val="3333FF"/>
                </a:solidFill>
                <a:cs typeface="Courier New"/>
              </a:rPr>
              <a:t>import</a:t>
            </a:r>
            <a:r>
              <a:rPr lang="en-US" sz="4100" b="1" spc="-15" dirty="0" smtClean="0">
                <a:solidFill>
                  <a:srgbClr val="3333FF"/>
                </a:solidFill>
                <a:cs typeface="Courier New"/>
              </a:rPr>
              <a:t> </a:t>
            </a:r>
            <a:r>
              <a:rPr lang="en-US" sz="4100" b="1" spc="-10" dirty="0" smtClean="0">
                <a:solidFill>
                  <a:srgbClr val="3333FF"/>
                </a:solidFill>
                <a:cs typeface="Courier New"/>
              </a:rPr>
              <a:t>java.net.*;</a:t>
            </a:r>
            <a:endParaRPr lang="en-US" sz="4100" dirty="0" smtClean="0">
              <a:solidFill>
                <a:srgbClr val="3333FF"/>
              </a:solidFill>
            </a:endParaRPr>
          </a:p>
          <a:p>
            <a:r>
              <a:rPr lang="en-US" sz="4100" dirty="0" smtClean="0"/>
              <a:t>Contains classes and interfaces to encapsulate the “Socket” Paradigm.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80746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smtClean="0"/>
              <a:t>Cla</a:t>
            </a:r>
            <a:r>
              <a:rPr sz="4000" u="heavy" spc="-20" smtClean="0"/>
              <a:t>s</a:t>
            </a:r>
            <a:r>
              <a:rPr sz="4000" u="heavy" spc="-5" smtClean="0"/>
              <a:t>ses</a:t>
            </a:r>
            <a:r>
              <a:rPr lang="en-US" sz="4000" u="heavy" spc="-5" dirty="0" smtClean="0"/>
              <a:t> &amp; Interfaces from java.net package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124200" y="2362200"/>
            <a:ext cx="300799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Courier New"/>
                <a:cs typeface="Courier New"/>
              </a:rPr>
              <a:t>InetAddress</a:t>
            </a:r>
            <a:endParaRPr sz="2800">
              <a:latin typeface="Courier New"/>
              <a:cs typeface="Courier New"/>
            </a:endParaRPr>
          </a:p>
          <a:p>
            <a:pPr marL="864235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Courier New"/>
                <a:cs typeface="Courier New"/>
              </a:rPr>
              <a:t>Socket</a:t>
            </a:r>
            <a:endParaRPr sz="2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Courier New"/>
                <a:cs typeface="Courier New"/>
              </a:rPr>
              <a:t>URL</a:t>
            </a:r>
            <a:endParaRPr sz="2800">
              <a:latin typeface="Courier New"/>
              <a:cs typeface="Courier New"/>
            </a:endParaRPr>
          </a:p>
          <a:p>
            <a:pPr marL="12700" marR="5080" algn="ctr">
              <a:lnSpc>
                <a:spcPct val="120000"/>
              </a:lnSpc>
            </a:pPr>
            <a:r>
              <a:rPr sz="2800" b="1" spc="-10" dirty="0">
                <a:latin typeface="Courier New"/>
                <a:cs typeface="Courier New"/>
              </a:rPr>
              <a:t>URLConnection  ServerSocket  D</a:t>
            </a:r>
            <a:r>
              <a:rPr sz="2800" b="1" dirty="0">
                <a:latin typeface="Courier New"/>
                <a:cs typeface="Courier New"/>
              </a:rPr>
              <a:t>a</a:t>
            </a:r>
            <a:r>
              <a:rPr sz="2800" b="1" spc="-10" dirty="0">
                <a:latin typeface="Courier New"/>
                <a:cs typeface="Courier New"/>
              </a:rPr>
              <a:t>ta</a:t>
            </a:r>
            <a:r>
              <a:rPr sz="2800" b="1" spc="-15" dirty="0">
                <a:latin typeface="Courier New"/>
                <a:cs typeface="Courier New"/>
              </a:rPr>
              <a:t>g</a:t>
            </a:r>
            <a:r>
              <a:rPr sz="2800" b="1" spc="-10" dirty="0">
                <a:latin typeface="Courier New"/>
                <a:cs typeface="Courier New"/>
              </a:rPr>
              <a:t>ramSocket  D</a:t>
            </a:r>
            <a:r>
              <a:rPr sz="2800" b="1" dirty="0">
                <a:latin typeface="Courier New"/>
                <a:cs typeface="Courier New"/>
              </a:rPr>
              <a:t>a</a:t>
            </a:r>
            <a:r>
              <a:rPr sz="2800" b="1" spc="-10" dirty="0">
                <a:latin typeface="Courier New"/>
                <a:cs typeface="Courier New"/>
              </a:rPr>
              <a:t>ta</a:t>
            </a:r>
            <a:r>
              <a:rPr sz="2800" b="1" spc="-15" dirty="0">
                <a:latin typeface="Courier New"/>
                <a:cs typeface="Courier New"/>
              </a:rPr>
              <a:t>g</a:t>
            </a:r>
            <a:r>
              <a:rPr sz="2800" b="1" spc="-10" dirty="0">
                <a:latin typeface="Courier New"/>
                <a:cs typeface="Courier New"/>
              </a:rPr>
              <a:t>ramPacket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375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/>
              <a:t>InetAddress</a:t>
            </a:r>
            <a:r>
              <a:rPr sz="4000" u="heavy" spc="-15" dirty="0"/>
              <a:t> </a:t>
            </a:r>
            <a:r>
              <a:rPr sz="4000" u="heavy" spc="-5" dirty="0"/>
              <a:t>class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7922260" cy="5716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spc="-10" dirty="0" smtClean="0">
                <a:latin typeface="Comic Sans MS"/>
                <a:cs typeface="Comic Sans MS"/>
              </a:rPr>
              <a:t>Represents IP address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10" dirty="0" smtClean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IP address is represented by 32-bit or 128-bit</a:t>
            </a:r>
            <a:endParaRPr lang="en-US" sz="2800" spc="-10" dirty="0" smtClean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10" dirty="0" smtClean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10" smtClean="0">
                <a:latin typeface="Comic Sans MS"/>
                <a:cs typeface="Comic Sans MS"/>
              </a:rPr>
              <a:t>InetAddress </a:t>
            </a:r>
            <a:r>
              <a:rPr sz="2800" spc="-5" dirty="0">
                <a:latin typeface="Comic Sans MS"/>
                <a:cs typeface="Comic Sans MS"/>
              </a:rPr>
              <a:t>class is encapsulate </a:t>
            </a:r>
            <a:r>
              <a:rPr sz="2800" spc="-10" dirty="0">
                <a:latin typeface="Comic Sans MS"/>
                <a:cs typeface="Comic Sans MS"/>
              </a:rPr>
              <a:t>both 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numeric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IP address </a:t>
            </a:r>
            <a:r>
              <a:rPr sz="2800" spc="-5" dirty="0">
                <a:latin typeface="Comic Sans MS"/>
                <a:cs typeface="Comic Sans MS"/>
              </a:rPr>
              <a:t>(eg </a:t>
            </a:r>
            <a:r>
              <a:rPr sz="2800" spc="-10" dirty="0">
                <a:latin typeface="Comic Sans MS"/>
                <a:cs typeface="Comic Sans MS"/>
              </a:rPr>
              <a:t>.74.125.236.88) </a:t>
            </a:r>
            <a:r>
              <a:rPr sz="2800" spc="-5" dirty="0">
                <a:latin typeface="Comic Sans MS"/>
                <a:cs typeface="Comic Sans MS"/>
              </a:rPr>
              <a:t>and  </a:t>
            </a:r>
            <a:r>
              <a:rPr sz="2800" spc="-10" dirty="0">
                <a:latin typeface="Comic Sans MS"/>
                <a:cs typeface="Comic Sans MS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domain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name </a:t>
            </a:r>
            <a:r>
              <a:rPr sz="2800" spc="-10" dirty="0">
                <a:latin typeface="Comic Sans MS"/>
                <a:cs typeface="Comic Sans MS"/>
              </a:rPr>
              <a:t>(eg. www.google.com) for the  </a:t>
            </a:r>
            <a:r>
              <a:rPr sz="2800" spc="-5">
                <a:latin typeface="Comic Sans MS"/>
                <a:cs typeface="Comic Sans MS"/>
              </a:rPr>
              <a:t>address</a:t>
            </a:r>
            <a:r>
              <a:rPr sz="2800" spc="-5" smtClean="0">
                <a:latin typeface="Comic Sans MS"/>
                <a:cs typeface="Comic Sans MS"/>
              </a:rPr>
              <a:t>.</a:t>
            </a:r>
            <a:endParaRPr lang="en-US" sz="2800" spc="-5" dirty="0" smtClean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5" dirty="0" smtClean="0">
              <a:latin typeface="Comic Sans MS"/>
              <a:cs typeface="Comic Sans MS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spc="-5" dirty="0" smtClean="0">
                <a:latin typeface="Comic Sans MS"/>
                <a:cs typeface="Comic Sans MS"/>
              </a:rPr>
              <a:t>For example, mostly every </a:t>
            </a:r>
            <a:r>
              <a:rPr lang="en-US" sz="2800" spc="-10" dirty="0" smtClean="0">
                <a:latin typeface="Comic Sans MS"/>
                <a:cs typeface="Comic Sans MS"/>
              </a:rPr>
              <a:t>internet user don't  </a:t>
            </a:r>
            <a:r>
              <a:rPr lang="en-US" sz="2800" spc="-5" dirty="0" smtClean="0">
                <a:latin typeface="Comic Sans MS"/>
                <a:cs typeface="Comic Sans MS"/>
              </a:rPr>
              <a:t>know IP address </a:t>
            </a:r>
            <a:r>
              <a:rPr lang="en-US" sz="2800" spc="-10" dirty="0" smtClean="0">
                <a:latin typeface="Comic Sans MS"/>
                <a:cs typeface="Comic Sans MS"/>
              </a:rPr>
              <a:t>for </a:t>
            </a:r>
            <a:r>
              <a:rPr lang="en-US" sz="2800" spc="-120" dirty="0" smtClean="0">
                <a:latin typeface="Comic Sans MS"/>
                <a:cs typeface="Comic Sans MS"/>
              </a:rPr>
              <a:t>google.com</a:t>
            </a:r>
            <a:endParaRPr lang="en-US" sz="2100" baseline="-29761" dirty="0" smtClean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5" dirty="0" smtClean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8260" y="6400800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0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597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/>
              <a:t>About </a:t>
            </a:r>
            <a:r>
              <a:rPr sz="4000" u="heavy" spc="-10" dirty="0"/>
              <a:t>InetAddress</a:t>
            </a:r>
            <a:r>
              <a:rPr sz="4000" u="heavy" spc="0" dirty="0"/>
              <a:t> </a:t>
            </a:r>
            <a:r>
              <a:rPr sz="4000" u="heavy" spc="-5" dirty="0"/>
              <a:t>class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250061"/>
            <a:ext cx="8075930" cy="4439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10" smtClean="0">
                <a:latin typeface="Comic Sans MS"/>
                <a:cs typeface="Comic Sans MS"/>
              </a:rPr>
              <a:t>InetAddress </a:t>
            </a:r>
            <a:r>
              <a:rPr sz="2800" spc="-5" dirty="0">
                <a:latin typeface="Comic Sans MS"/>
                <a:cs typeface="Comic Sans MS"/>
              </a:rPr>
              <a:t>Class has no </a:t>
            </a:r>
            <a:r>
              <a:rPr sz="2800" spc="-10" dirty="0">
                <a:latin typeface="Comic Sans MS"/>
                <a:cs typeface="Comic Sans MS"/>
              </a:rPr>
              <a:t>visible </a:t>
            </a:r>
            <a:r>
              <a:rPr sz="2800" spc="-5" dirty="0">
                <a:latin typeface="Comic Sans MS"/>
                <a:cs typeface="Comic Sans MS"/>
              </a:rPr>
              <a:t>constructors.  to create a </a:t>
            </a:r>
            <a:r>
              <a:rPr sz="2800" spc="-10" dirty="0">
                <a:latin typeface="Comic Sans MS"/>
                <a:cs typeface="Comic Sans MS"/>
              </a:rPr>
              <a:t>InetAddress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object.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Factory Method </a:t>
            </a:r>
            <a:r>
              <a:rPr sz="2800" spc="-5" dirty="0">
                <a:latin typeface="Comic Sans MS"/>
                <a:cs typeface="Comic Sans MS"/>
              </a:rPr>
              <a:t>is </a:t>
            </a:r>
            <a:r>
              <a:rPr sz="2800" spc="-10" dirty="0">
                <a:latin typeface="Comic Sans MS"/>
                <a:cs typeface="Comic Sans MS"/>
              </a:rPr>
              <a:t>used </a:t>
            </a:r>
            <a:r>
              <a:rPr sz="2800" spc="-5" dirty="0">
                <a:latin typeface="Comic Sans MS"/>
                <a:cs typeface="Comic Sans MS"/>
              </a:rPr>
              <a:t>to create</a:t>
            </a:r>
            <a:r>
              <a:rPr sz="2800" spc="5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objects.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Three </a:t>
            </a:r>
            <a:r>
              <a:rPr sz="2800" spc="-10" dirty="0">
                <a:latin typeface="Comic Sans MS"/>
                <a:cs typeface="Comic Sans MS"/>
              </a:rPr>
              <a:t>factory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methods:</a:t>
            </a:r>
            <a:endParaRPr sz="28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Comic Sans MS"/>
                <a:cs typeface="Comic Sans MS"/>
              </a:rPr>
              <a:t>static InetAddress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getLocalHost()</a:t>
            </a:r>
            <a:endParaRPr sz="24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Comic Sans MS"/>
                <a:cs typeface="Comic Sans MS"/>
              </a:rPr>
              <a:t>static InetAddress getByName(String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hostName)</a:t>
            </a:r>
            <a:endParaRPr sz="24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Comic Sans MS"/>
                <a:cs typeface="Comic Sans MS"/>
              </a:rPr>
              <a:t>static InetAddress[]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getAllByName(String</a:t>
            </a:r>
            <a:endParaRPr sz="24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</a:pPr>
            <a:r>
              <a:rPr sz="2400" spc="-5">
                <a:latin typeface="Comic Sans MS"/>
                <a:cs typeface="Comic Sans MS"/>
              </a:rPr>
              <a:t>hostName</a:t>
            </a:r>
            <a:r>
              <a:rPr sz="2400" spc="-5" smtClean="0">
                <a:latin typeface="Comic Sans MS"/>
                <a:cs typeface="Comic Sans MS"/>
              </a:rPr>
              <a:t>).</a:t>
            </a:r>
            <a:endParaRPr lang="en-US" sz="2400" spc="-5" dirty="0" smtClean="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</a:pPr>
            <a:endParaRPr sz="24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Comic Sans MS"/>
                <a:cs typeface="Comic Sans MS"/>
              </a:rPr>
              <a:t>All methods </a:t>
            </a:r>
            <a:r>
              <a:rPr sz="2400" dirty="0">
                <a:latin typeface="Comic Sans MS"/>
                <a:cs typeface="Comic Sans MS"/>
              </a:rPr>
              <a:t>generate :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UnknownHostException</a:t>
            </a:r>
            <a:endParaRPr sz="240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25407" y="6448358"/>
            <a:ext cx="14033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ts val="1630"/>
                </a:lnSpc>
              </a:pPr>
              <a:t>2</a:t>
            </a:fld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1696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latin typeface="Times New Roman" pitchFamily="18" charset="0"/>
                <a:cs typeface="Times New Roman" pitchFamily="18" charset="0"/>
              </a:rPr>
              <a:t>Socket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7421880" cy="477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one endpoint of a two-way communication link between two programs running on the network.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socket is bound to a port number.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is represented by a positive (16-bit)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integer value.</a:t>
            </a:r>
          </a:p>
          <a:p>
            <a:pPr marL="355600" marR="309245" indent="-342900" algn="just">
              <a:lnSpc>
                <a:spcPct val="100000"/>
              </a:lnSpc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Sockets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communication  mechanism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between two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computers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using 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TCP/IP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309245" indent="-342900" algn="just">
              <a:lnSpc>
                <a:spcPct val="100000"/>
              </a:lnSpc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altLang="ko-KR" sz="2800" dirty="0" smtClean="0"/>
              <a:t>Socket is a combination of an IP address and a port number.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34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/>
              <a:t>Instance</a:t>
            </a:r>
            <a:r>
              <a:rPr sz="4000" u="heavy" spc="-15" dirty="0"/>
              <a:t> </a:t>
            </a:r>
            <a:r>
              <a:rPr sz="4000" u="heavy" spc="-5" dirty="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550534"/>
            <a:ext cx="8216900" cy="337592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equals(Object</a:t>
            </a:r>
            <a:r>
              <a:rPr sz="28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other)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85416"/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byte[]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getAddress():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Return four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address.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marR="128143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3333"/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getHostAddress():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Return host  address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associated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InetAddress.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3333"/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getHostName():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Return host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3333"/>
              <a:buFont typeface="Wingdings"/>
              <a:buChar char=""/>
              <a:tabLst>
                <a:tab pos="355600" algn="l"/>
              </a:tabLst>
            </a:pPr>
            <a:r>
              <a:rPr lang="en-US" sz="2800" b="1" spc="-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b="1" spc="-5" smtClean="0">
                <a:latin typeface="Times New Roman" pitchFamily="18" charset="0"/>
                <a:cs typeface="Times New Roman" pitchFamily="18" charset="0"/>
              </a:rPr>
              <a:t>oolean</a:t>
            </a:r>
            <a:r>
              <a:rPr sz="2800" b="1" spc="-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isMultiCastAddress()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2140" y="456641"/>
            <a:ext cx="7970520" cy="4626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3333CC"/>
                </a:solidFill>
                <a:latin typeface="Comic Sans MS"/>
                <a:cs typeface="Comic Sans MS"/>
              </a:rPr>
              <a:t>URL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431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URL is Uniform Resource Locator.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"/>
            </a:pPr>
            <a:endParaRPr lang="en-US" sz="2800" dirty="0" smtClean="0"/>
          </a:p>
          <a:p>
            <a:pPr marL="355600" marR="5080" indent="-342900" algn="just">
              <a:lnSpc>
                <a:spcPct val="100000"/>
              </a:lnSpc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It is used to recognize resource on the internet.</a:t>
            </a:r>
          </a:p>
          <a:p>
            <a:pPr marL="355600" marR="5080" indent="-342900" algn="just">
              <a:lnSpc>
                <a:spcPct val="100000"/>
              </a:lnSpc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dirty="0" smtClean="0"/>
          </a:p>
          <a:p>
            <a:pPr marL="355600" marR="5080" indent="-342900" algn="just">
              <a:lnSpc>
                <a:spcPct val="100000"/>
              </a:lnSpc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It points to a resource on the World Wide Web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"/>
            </a:pPr>
            <a:endParaRPr lang="en-US" sz="2800" dirty="0" smtClean="0"/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Network resource could be text, documents,</a:t>
            </a:r>
          </a:p>
          <a:p>
            <a:pPr marL="355600">
              <a:lnSpc>
                <a:spcPct val="100000"/>
              </a:lnSpc>
            </a:pPr>
            <a:r>
              <a:rPr lang="en-US" sz="2800" dirty="0" smtClean="0"/>
              <a:t>plain web pages, programs or graphics.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2140" y="456641"/>
            <a:ext cx="7894955" cy="484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3333CC"/>
                </a:solidFill>
                <a:latin typeface="Comic Sans MS"/>
                <a:cs typeface="Comic Sans MS"/>
              </a:rPr>
              <a:t>URL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431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URL string consist of following</a:t>
            </a:r>
            <a:r>
              <a:rPr sz="2800" spc="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parts:</a:t>
            </a:r>
            <a:endParaRPr sz="280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smtClean="0">
                <a:solidFill>
                  <a:srgbClr val="FF0000"/>
                </a:solidFill>
                <a:latin typeface="Comic Sans MS"/>
                <a:cs typeface="Comic Sans MS"/>
              </a:rPr>
              <a:t>protocol</a:t>
            </a:r>
            <a:endParaRPr sz="240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Host name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r>
              <a:rPr sz="24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address</a:t>
            </a:r>
            <a:endParaRPr sz="240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Port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number</a:t>
            </a:r>
            <a:endParaRPr sz="240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File or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resource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location.</a:t>
            </a:r>
            <a:endParaRPr sz="240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5" dirty="0" smtClean="0">
              <a:latin typeface="Comic Sans MS"/>
              <a:cs typeface="Comic Sans MS"/>
            </a:endParaRPr>
          </a:p>
          <a:p>
            <a:endParaRPr lang="en-US" sz="2800" dirty="0" smtClean="0"/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5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http://www.msbte.com:80/index.html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3407" y="2438400"/>
            <a:ext cx="5179306" cy="224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Exapmle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http://www.msbte.com:80/index.html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Protocol:</a:t>
            </a:r>
            <a:r>
              <a:rPr lang="en-US" dirty="0" smtClean="0"/>
              <a:t> http is the protocol.</a:t>
            </a:r>
          </a:p>
          <a:p>
            <a:r>
              <a:rPr lang="en-US" b="1" dirty="0" smtClean="0"/>
              <a:t>Host name or IP Address:</a:t>
            </a:r>
            <a:r>
              <a:rPr lang="en-US" dirty="0" smtClean="0"/>
              <a:t> www.msbte.com is the host name.</a:t>
            </a:r>
          </a:p>
          <a:p>
            <a:r>
              <a:rPr lang="en-US" b="1" dirty="0" smtClean="0"/>
              <a:t>Port Number:</a:t>
            </a:r>
            <a:r>
              <a:rPr lang="en-US" dirty="0" smtClean="0"/>
              <a:t> It is an optional attribute.</a:t>
            </a:r>
          </a:p>
          <a:p>
            <a:pPr>
              <a:buNone/>
            </a:pPr>
            <a:r>
              <a:rPr lang="en-US" dirty="0" smtClean="0"/>
              <a:t>	 80 is the port number. </a:t>
            </a:r>
          </a:p>
          <a:p>
            <a:pPr>
              <a:buNone/>
            </a:pPr>
            <a:r>
              <a:rPr lang="en-US" dirty="0" smtClean="0"/>
              <a:t>	If port number is not mentioned in the URL, it returns -1.</a:t>
            </a:r>
          </a:p>
          <a:p>
            <a:r>
              <a:rPr lang="en-US" b="1" dirty="0" smtClean="0"/>
              <a:t>File Name or directory name:</a:t>
            </a:r>
            <a:r>
              <a:rPr lang="en-US" dirty="0" smtClean="0"/>
              <a:t> index.html is the file name.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2140" y="456641"/>
            <a:ext cx="8238490" cy="549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3333CC"/>
                </a:solidFill>
                <a:latin typeface="Comic Sans MS"/>
                <a:cs typeface="Comic Sans MS"/>
              </a:rPr>
              <a:t>URL</a:t>
            </a:r>
            <a:endParaRPr sz="4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431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Ex</a:t>
            </a:r>
            <a:endParaRPr sz="28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u="heavy" spc="-5" dirty="0">
                <a:latin typeface="Comic Sans MS"/>
                <a:cs typeface="Comic Sans MS"/>
              </a:rPr>
              <a:t>http://www.msbte.com/index.html</a:t>
            </a:r>
            <a:endParaRPr sz="2400">
              <a:latin typeface="Comic Sans MS"/>
              <a:cs typeface="Comic Sans MS"/>
            </a:endParaRPr>
          </a:p>
          <a:p>
            <a:pPr marL="355600" marR="123189" indent="-342900">
              <a:lnSpc>
                <a:spcPct val="100000"/>
              </a:lnSpc>
              <a:spcBef>
                <a:spcPts val="64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URL class has some constructors and it </a:t>
            </a:r>
            <a:r>
              <a:rPr sz="2800" spc="-10">
                <a:latin typeface="Comic Sans MS"/>
                <a:cs typeface="Comic Sans MS"/>
              </a:rPr>
              <a:t>throws  </a:t>
            </a:r>
            <a:r>
              <a:rPr sz="2800" spc="-5" smtClean="0">
                <a:solidFill>
                  <a:srgbClr val="FF0000"/>
                </a:solidFill>
                <a:latin typeface="Comic Sans MS"/>
                <a:cs typeface="Comic Sans MS"/>
              </a:rPr>
              <a:t>MalformedURLException</a:t>
            </a:r>
            <a:endParaRPr lang="en-US" sz="2800" spc="-5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355600" marR="123189" indent="-342900">
              <a:lnSpc>
                <a:spcPct val="100000"/>
              </a:lnSpc>
              <a:spcBef>
                <a:spcPts val="64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sz="280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URL(String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url)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latin typeface="Comic Sans MS"/>
                <a:cs typeface="Comic Sans MS"/>
              </a:rPr>
              <a:t>URL(String </a:t>
            </a:r>
            <a:r>
              <a:rPr sz="2800" spc="-5" dirty="0">
                <a:latin typeface="Comic Sans MS"/>
                <a:cs typeface="Comic Sans MS"/>
              </a:rPr>
              <a:t>protocol, </a:t>
            </a:r>
            <a:r>
              <a:rPr sz="2800" spc="-10" dirty="0">
                <a:latin typeface="Comic Sans MS"/>
                <a:cs typeface="Comic Sans MS"/>
              </a:rPr>
              <a:t>String </a:t>
            </a:r>
            <a:r>
              <a:rPr sz="2800" spc="-5" dirty="0">
                <a:latin typeface="Comic Sans MS"/>
                <a:cs typeface="Comic Sans MS"/>
              </a:rPr>
              <a:t>hostname, </a:t>
            </a:r>
            <a:r>
              <a:rPr sz="2800" spc="-10" dirty="0">
                <a:latin typeface="Comic Sans MS"/>
                <a:cs typeface="Comic Sans MS"/>
              </a:rPr>
              <a:t>int </a:t>
            </a:r>
            <a:r>
              <a:rPr sz="2800" spc="-5" dirty="0">
                <a:latin typeface="Comic Sans MS"/>
                <a:cs typeface="Comic Sans MS"/>
              </a:rPr>
              <a:t>port,  </a:t>
            </a:r>
            <a:r>
              <a:rPr sz="2800" spc="-10" dirty="0">
                <a:latin typeface="Comic Sans MS"/>
                <a:cs typeface="Comic Sans MS"/>
              </a:rPr>
              <a:t>String</a:t>
            </a:r>
            <a:r>
              <a:rPr sz="2800" spc="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path)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URL(URL obj, String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url)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2140" y="228600"/>
            <a:ext cx="6245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u="heavy" spc="-5" dirty="0" smtClean="0">
                <a:solidFill>
                  <a:srgbClr val="3333CC"/>
                </a:solidFill>
                <a:latin typeface="Comic Sans MS"/>
                <a:cs typeface="Comic Sans MS"/>
              </a:rPr>
              <a:t>Methods of </a:t>
            </a:r>
            <a:r>
              <a:rPr sz="4000" u="heavy" spc="-5" smtClean="0">
                <a:solidFill>
                  <a:srgbClr val="3333CC"/>
                </a:solidFill>
                <a:latin typeface="Comic Sans MS"/>
                <a:cs typeface="Comic Sans MS"/>
              </a:rPr>
              <a:t>URL</a:t>
            </a:r>
            <a:r>
              <a:rPr lang="en-US" sz="4000" u="heavy" spc="-5" dirty="0" smtClean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endParaRPr sz="4000">
              <a:latin typeface="Comic Sans MS"/>
              <a:cs typeface="Comic Sans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90600"/>
          <a:ext cx="8077200" cy="5634903"/>
        </p:xfrm>
        <a:graphic>
          <a:graphicData uri="http://schemas.openxmlformats.org/drawingml/2006/table">
            <a:tbl>
              <a:tblPr/>
              <a:tblGrid>
                <a:gridCol w="3276600"/>
                <a:gridCol w="4800600"/>
              </a:tblGrid>
              <a:tr h="4346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22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</a:t>
                      </a:r>
                      <a:r>
                        <a:rPr lang="en-US" sz="2000" dirty="0" err="1"/>
                        <a:t>getProtocol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returns the protocol of the URL.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2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</a:t>
                      </a:r>
                      <a:r>
                        <a:rPr lang="en-US" sz="2000" dirty="0" err="1"/>
                        <a:t>getHost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returns the host name of the URL.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13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/>
                        <a:t>getPort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returns the port number of the URL. If port number is not mentioned in the URL, it returns -1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2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</a:t>
                      </a:r>
                      <a:r>
                        <a:rPr lang="en-US" sz="2000" dirty="0" err="1"/>
                        <a:t>getFile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returns the file name of the URL.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528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URLConnection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/>
                        <a:t>openConnection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It returns the instance of urlconnection i.E. Associated with this URL.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5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</a:t>
                      </a:r>
                      <a:r>
                        <a:rPr lang="en-US" sz="2000" dirty="0" err="1" smtClean="0"/>
                        <a:t>toExternalForm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string representation of a specified URL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 java.net.*; 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URLDemo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  </a:t>
            </a:r>
          </a:p>
          <a:p>
            <a:pPr lvl="1">
              <a:buNone/>
            </a:pPr>
            <a:r>
              <a:rPr lang="en-US" dirty="0" smtClean="0"/>
              <a:t>	try</a:t>
            </a:r>
          </a:p>
          <a:p>
            <a:pPr lvl="1">
              <a:buNone/>
            </a:pPr>
            <a:r>
              <a:rPr lang="en-US" dirty="0" smtClean="0"/>
              <a:t>	{  </a:t>
            </a:r>
          </a:p>
          <a:p>
            <a:pPr lvl="1">
              <a:buNone/>
            </a:pPr>
            <a:r>
              <a:rPr lang="en-US" dirty="0" smtClean="0"/>
              <a:t>		URL </a:t>
            </a:r>
            <a:r>
              <a:rPr lang="en-US" dirty="0" err="1" smtClean="0"/>
              <a:t>url</a:t>
            </a:r>
            <a:r>
              <a:rPr lang="en-US" dirty="0" smtClean="0"/>
              <a:t>=new URL("http://www.msbte.org.in/index.html");  </a:t>
            </a:r>
          </a:p>
          <a:p>
            <a:pPr lvl="1">
              <a:buNone/>
            </a:pPr>
            <a:r>
              <a:rPr lang="en-US" dirty="0" smtClean="0"/>
              <a:t>  		</a:t>
            </a:r>
            <a:r>
              <a:rPr lang="en-US" dirty="0" err="1" smtClean="0"/>
              <a:t>System.out.println</a:t>
            </a:r>
            <a:r>
              <a:rPr lang="en-US" dirty="0" smtClean="0"/>
              <a:t>("Protocol: "+</a:t>
            </a:r>
            <a:r>
              <a:rPr lang="en-US" dirty="0" err="1" smtClean="0"/>
              <a:t>url.getProtocol</a:t>
            </a:r>
            <a:r>
              <a:rPr lang="en-US" dirty="0" smtClean="0"/>
              <a:t>()); 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("Host Name: "+</a:t>
            </a:r>
            <a:r>
              <a:rPr lang="en-US" dirty="0" err="1" smtClean="0"/>
              <a:t>url.getHost</a:t>
            </a:r>
            <a:r>
              <a:rPr lang="en-US" dirty="0" smtClean="0"/>
              <a:t>()); 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("Port Number: "+</a:t>
            </a:r>
            <a:r>
              <a:rPr lang="en-US" dirty="0" err="1" smtClean="0"/>
              <a:t>url.getPort</a:t>
            </a:r>
            <a:r>
              <a:rPr lang="en-US" dirty="0" smtClean="0"/>
              <a:t>()); 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("File Name: "+</a:t>
            </a:r>
            <a:r>
              <a:rPr lang="en-US" dirty="0" err="1" smtClean="0"/>
              <a:t>url.getFile</a:t>
            </a:r>
            <a:r>
              <a:rPr lang="en-US" dirty="0" smtClean="0"/>
              <a:t>());  </a:t>
            </a:r>
          </a:p>
          <a:p>
            <a:pPr lvl="1">
              <a:buNone/>
            </a:pP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	catch(Exception e)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pPr lvl="1">
              <a:buNone/>
            </a:pPr>
            <a:r>
              <a:rPr lang="en-US" dirty="0" smtClean="0"/>
              <a:t>	}  </a:t>
            </a:r>
          </a:p>
          <a:p>
            <a:pPr>
              <a:buNone/>
            </a:pPr>
            <a:r>
              <a:rPr lang="en-US" dirty="0" smtClean="0"/>
              <a:t>	}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</a:p>
          <a:p>
            <a:r>
              <a:rPr lang="en-US" sz="2400" b="1" dirty="0" smtClean="0"/>
              <a:t>Protocol: http</a:t>
            </a:r>
          </a:p>
          <a:p>
            <a:r>
              <a:rPr lang="en-US" sz="2400" b="1" dirty="0" smtClean="0"/>
              <a:t> Host Name: msbte.org.in </a:t>
            </a:r>
          </a:p>
          <a:p>
            <a:r>
              <a:rPr lang="en-US" sz="2400" b="1" dirty="0" smtClean="0"/>
              <a:t>Port Number: -1 </a:t>
            </a:r>
          </a:p>
          <a:p>
            <a:r>
              <a:rPr lang="en-US" sz="2400" b="1" dirty="0" smtClean="0"/>
              <a:t>File Name: /index.html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914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/>
              <a:t>URLConnection</a:t>
            </a:r>
            <a:r>
              <a:rPr sz="4000" u="heavy" spc="-10" dirty="0"/>
              <a:t> </a:t>
            </a:r>
            <a:r>
              <a:rPr sz="4000" u="heavy" spc="-5" dirty="0"/>
              <a:t>Class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8206105" cy="4492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spc="-5" dirty="0" err="1" smtClean="0">
                <a:latin typeface="Comic Sans MS"/>
                <a:cs typeface="Comic Sans MS"/>
              </a:rPr>
              <a:t>URLConnection</a:t>
            </a:r>
            <a:r>
              <a:rPr lang="en-US" sz="2800" spc="-5" dirty="0" smtClean="0">
                <a:latin typeface="Comic Sans MS"/>
                <a:cs typeface="Comic Sans MS"/>
              </a:rPr>
              <a:t> is an abstract class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endParaRPr lang="en-US" sz="2800" spc="-5" dirty="0" smtClean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smtClean="0">
                <a:latin typeface="Comic Sans MS"/>
                <a:cs typeface="Comic Sans MS"/>
              </a:rPr>
              <a:t>Used </a:t>
            </a:r>
            <a:r>
              <a:rPr sz="2800" spc="-10" dirty="0">
                <a:latin typeface="Comic Sans MS"/>
                <a:cs typeface="Comic Sans MS"/>
              </a:rPr>
              <a:t>for </a:t>
            </a:r>
            <a:r>
              <a:rPr sz="2800" spc="-5" dirty="0">
                <a:latin typeface="Comic Sans MS"/>
                <a:cs typeface="Comic Sans MS"/>
              </a:rPr>
              <a:t>accessing </a:t>
            </a:r>
            <a:r>
              <a:rPr sz="2800" spc="-10" dirty="0">
                <a:latin typeface="Comic Sans MS"/>
                <a:cs typeface="Comic Sans MS"/>
              </a:rPr>
              <a:t>the attributes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1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remote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omic Sans MS"/>
                <a:cs typeface="Comic Sans MS"/>
              </a:rPr>
              <a:t>resource.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public URLConnection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openConnection()throws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800" spc="-5">
                <a:latin typeface="Comic Sans MS"/>
                <a:cs typeface="Comic Sans MS"/>
              </a:rPr>
              <a:t>IOException</a:t>
            </a:r>
            <a:r>
              <a:rPr sz="2800" spc="-5" smtClean="0">
                <a:latin typeface="Comic Sans MS"/>
                <a:cs typeface="Comic Sans MS"/>
              </a:rPr>
              <a:t>{</a:t>
            </a:r>
            <a:r>
              <a:rPr lang="en-US" sz="2800" spc="-5" dirty="0" smtClean="0">
                <a:latin typeface="Comic Sans MS"/>
                <a:cs typeface="Comic Sans MS"/>
              </a:rPr>
              <a:t> </a:t>
            </a:r>
            <a:r>
              <a:rPr sz="2800" spc="-5" smtClean="0">
                <a:latin typeface="Comic Sans MS"/>
                <a:cs typeface="Comic Sans MS"/>
              </a:rPr>
              <a:t>}</a:t>
            </a:r>
            <a:endParaRPr lang="en-US" sz="2800" spc="-5" dirty="0" smtClean="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endParaRPr sz="2800">
              <a:latin typeface="Comic Sans MS"/>
              <a:cs typeface="Comic Sans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Comic Sans MS"/>
                <a:cs typeface="Comic Sans MS"/>
              </a:rPr>
              <a:t>openConnection() </a:t>
            </a:r>
            <a:r>
              <a:rPr sz="2400" dirty="0">
                <a:latin typeface="Comic Sans MS"/>
                <a:cs typeface="Comic Sans MS"/>
              </a:rPr>
              <a:t>of URL class </a:t>
            </a:r>
            <a:r>
              <a:rPr sz="2400" spc="-5" dirty="0">
                <a:latin typeface="Comic Sans MS"/>
                <a:cs typeface="Comic Sans MS"/>
              </a:rPr>
              <a:t>returns the </a:t>
            </a:r>
            <a:r>
              <a:rPr sz="2400" dirty="0">
                <a:latin typeface="Comic Sans MS"/>
                <a:cs typeface="Comic Sans MS"/>
              </a:rPr>
              <a:t>object of  </a:t>
            </a:r>
            <a:r>
              <a:rPr sz="2400" spc="-5" dirty="0">
                <a:latin typeface="Comic Sans MS"/>
                <a:cs typeface="Comic Sans MS"/>
              </a:rPr>
              <a:t>URLConnection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class.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7084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/>
              <a:t>URLConnection Class</a:t>
            </a:r>
            <a:r>
              <a:rPr sz="4000" u="heavy" spc="10" dirty="0"/>
              <a:t> </a:t>
            </a:r>
            <a:r>
              <a:rPr sz="4000" u="heavy" spc="-5" dirty="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821563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int getContentLength() </a:t>
            </a:r>
            <a:r>
              <a:rPr sz="2800" spc="-5" dirty="0">
                <a:latin typeface="Comic Sans MS"/>
                <a:cs typeface="Comic Sans MS"/>
              </a:rPr>
              <a:t>: </a:t>
            </a:r>
            <a:r>
              <a:rPr sz="2800" spc="-10" dirty="0">
                <a:latin typeface="Comic Sans MS"/>
                <a:cs typeface="Comic Sans MS"/>
              </a:rPr>
              <a:t>Return size </a:t>
            </a:r>
            <a:r>
              <a:rPr sz="2800" spc="-5" dirty="0">
                <a:latin typeface="Comic Sans MS"/>
                <a:cs typeface="Comic Sans MS"/>
              </a:rPr>
              <a:t>of  contents </a:t>
            </a:r>
            <a:r>
              <a:rPr sz="2800" spc="-10" dirty="0">
                <a:latin typeface="Comic Sans MS"/>
                <a:cs typeface="Comic Sans MS"/>
              </a:rPr>
              <a:t>related </a:t>
            </a:r>
            <a:r>
              <a:rPr sz="2800" spc="-5" dirty="0">
                <a:latin typeface="Comic Sans MS"/>
                <a:cs typeface="Comic Sans MS"/>
              </a:rPr>
              <a:t>to </a:t>
            </a:r>
            <a:r>
              <a:rPr sz="2800" spc="-10" dirty="0">
                <a:latin typeface="Comic Sans MS"/>
                <a:cs typeface="Comic Sans MS"/>
              </a:rPr>
              <a:t>resource. </a:t>
            </a:r>
            <a:r>
              <a:rPr sz="2800" spc="-5" dirty="0">
                <a:latin typeface="Comic Sans MS"/>
                <a:cs typeface="Comic Sans MS"/>
              </a:rPr>
              <a:t>If no length </a:t>
            </a:r>
            <a:r>
              <a:rPr sz="2800" spc="-10" dirty="0">
                <a:latin typeface="Comic Sans MS"/>
                <a:cs typeface="Comic Sans MS"/>
              </a:rPr>
              <a:t>then  return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-1.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String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getContentType(): </a:t>
            </a:r>
            <a:r>
              <a:rPr sz="2800" spc="-10" dirty="0">
                <a:latin typeface="Comic Sans MS"/>
                <a:cs typeface="Comic Sans MS"/>
              </a:rPr>
              <a:t>Return type</a:t>
            </a:r>
            <a:r>
              <a:rPr sz="2800" spc="1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content of </a:t>
            </a:r>
            <a:r>
              <a:rPr sz="2800" spc="-10" dirty="0">
                <a:latin typeface="Comic Sans MS"/>
                <a:cs typeface="Comic Sans MS"/>
              </a:rPr>
              <a:t>resource.</a:t>
            </a:r>
            <a:endParaRPr sz="2800">
              <a:latin typeface="Comic Sans MS"/>
              <a:cs typeface="Comic Sans MS"/>
            </a:endParaRPr>
          </a:p>
          <a:p>
            <a:pPr marL="355600" marR="11595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long getDate() </a:t>
            </a:r>
            <a:r>
              <a:rPr sz="2800" spc="-5" dirty="0">
                <a:latin typeface="Comic Sans MS"/>
                <a:cs typeface="Comic Sans MS"/>
              </a:rPr>
              <a:t>: </a:t>
            </a:r>
            <a:r>
              <a:rPr sz="2800" spc="-10" dirty="0">
                <a:latin typeface="Comic Sans MS"/>
                <a:cs typeface="Comic Sans MS"/>
              </a:rPr>
              <a:t>Return date </a:t>
            </a:r>
            <a:r>
              <a:rPr sz="2800" spc="-5" dirty="0">
                <a:latin typeface="Comic Sans MS"/>
                <a:cs typeface="Comic Sans MS"/>
              </a:rPr>
              <a:t>and </a:t>
            </a:r>
            <a:r>
              <a:rPr sz="2800" spc="-10" dirty="0">
                <a:latin typeface="Comic Sans MS"/>
                <a:cs typeface="Comic Sans MS"/>
              </a:rPr>
              <a:t>time </a:t>
            </a:r>
            <a:r>
              <a:rPr sz="2800" spc="-5" dirty="0">
                <a:latin typeface="Comic Sans MS"/>
                <a:cs typeface="Comic Sans MS"/>
              </a:rPr>
              <a:t>of  </a:t>
            </a:r>
            <a:r>
              <a:rPr sz="2800" spc="-10" dirty="0">
                <a:latin typeface="Comic Sans MS"/>
                <a:cs typeface="Comic Sans MS"/>
              </a:rPr>
              <a:t>response</a:t>
            </a:r>
            <a:endParaRPr sz="2800">
              <a:latin typeface="Comic Sans MS"/>
              <a:cs typeface="Comic Sans MS"/>
            </a:endParaRPr>
          </a:p>
          <a:p>
            <a:pPr marL="355600" marR="391795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long getLastModified() </a:t>
            </a:r>
            <a:r>
              <a:rPr sz="2800" spc="-5" dirty="0">
                <a:latin typeface="Comic Sans MS"/>
                <a:cs typeface="Comic Sans MS"/>
              </a:rPr>
              <a:t>: return last </a:t>
            </a:r>
            <a:r>
              <a:rPr sz="2800" spc="-10" dirty="0">
                <a:latin typeface="Comic Sans MS"/>
                <a:cs typeface="Comic Sans MS"/>
              </a:rPr>
              <a:t>date </a:t>
            </a:r>
            <a:r>
              <a:rPr sz="2800" spc="-5" dirty="0">
                <a:latin typeface="Comic Sans MS"/>
                <a:cs typeface="Comic Sans MS"/>
              </a:rPr>
              <a:t>and  </a:t>
            </a:r>
            <a:r>
              <a:rPr sz="2800" spc="-10" dirty="0">
                <a:latin typeface="Comic Sans MS"/>
                <a:cs typeface="Comic Sans MS"/>
              </a:rPr>
              <a:t>time </a:t>
            </a:r>
            <a:r>
              <a:rPr sz="2800" spc="-5" dirty="0">
                <a:latin typeface="Comic Sans MS"/>
                <a:cs typeface="Comic Sans MS"/>
              </a:rPr>
              <a:t>modified of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response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25407" y="6448358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pPr marL="25400">
                <a:lnSpc>
                  <a:spcPts val="163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3350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u="heavy" spc="-10" dirty="0" smtClean="0"/>
              <a:t>Protocol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71600"/>
            <a:ext cx="7400925" cy="4759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4671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A protocol is a set of rules basically that is followed for communication.</a:t>
            </a:r>
            <a:endParaRPr lang="en-US" sz="28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346710" lvl="1" indent="-342900" algn="just">
              <a:spcBef>
                <a:spcPts val="95"/>
              </a:spcBef>
              <a:buClr>
                <a:srgbClr val="3333CC"/>
              </a:buClr>
              <a:buSzPct val="83928"/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(Internet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Protocol): Low level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routing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protocol. Divides data into small packets  and send on given address. It does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not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guarantee to deliver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packets.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marR="5080" lvl="1" indent="-342900" algn="just">
              <a:spcBef>
                <a:spcPts val="670"/>
              </a:spcBef>
              <a:buClr>
                <a:srgbClr val="3333CC"/>
              </a:buClr>
              <a:buSzPct val="83928"/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Transmission Control Protocol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(TCP):  Higher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level protocol.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Reliability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 deliver 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Connection oriented  protocol.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marR="337185" lvl="1" indent="-342900" algn="just">
              <a:spcBef>
                <a:spcPts val="670"/>
              </a:spcBef>
              <a:buClr>
                <a:srgbClr val="3333CC"/>
              </a:buClr>
              <a:buSzPct val="83928"/>
              <a:buFont typeface="Wingdings" pitchFamily="2" charset="2"/>
              <a:buChar char="Ø"/>
              <a:tabLst>
                <a:tab pos="462280" algn="l"/>
                <a:tab pos="46291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User Datagram Protocol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(UDP):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 TCP.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 support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fast, connectionless,  unreliable transport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packets.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35492" y="6448358"/>
            <a:ext cx="2311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pPr marL="25400">
                <a:lnSpc>
                  <a:spcPts val="1630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7084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/>
              <a:t>URLConnection Class</a:t>
            </a:r>
            <a:r>
              <a:rPr sz="4000" u="heavy" spc="10" dirty="0"/>
              <a:t> </a:t>
            </a:r>
            <a:r>
              <a:rPr sz="4000" u="heavy" spc="-5" dirty="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7890509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800" spc="-5" smtClean="0">
                <a:solidFill>
                  <a:srgbClr val="FF0000"/>
                </a:solidFill>
                <a:latin typeface="Comic Sans MS"/>
                <a:cs typeface="Comic Sans MS"/>
              </a:rPr>
              <a:t>ong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getExpiration(): </a:t>
            </a:r>
            <a:r>
              <a:rPr sz="2800" spc="-10" dirty="0">
                <a:latin typeface="Comic Sans MS"/>
                <a:cs typeface="Comic Sans MS"/>
              </a:rPr>
              <a:t>Return </a:t>
            </a:r>
            <a:r>
              <a:rPr sz="2800" spc="-5" dirty="0">
                <a:latin typeface="Comic Sans MS"/>
                <a:cs typeface="Comic Sans MS"/>
              </a:rPr>
              <a:t>expiration</a:t>
            </a:r>
            <a:r>
              <a:rPr sz="2800" spc="1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date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and time in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miliseconds.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InputStream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getInputStream() </a:t>
            </a:r>
            <a:r>
              <a:rPr sz="2800" spc="-5" dirty="0">
                <a:latin typeface="Comic Sans MS"/>
                <a:cs typeface="Comic Sans MS"/>
              </a:rPr>
              <a:t>: Used to get  contens of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resource.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753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import java.net.*;  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</a:t>
            </a:r>
          </a:p>
          <a:p>
            <a:pPr>
              <a:buNone/>
            </a:pPr>
            <a:r>
              <a:rPr lang="en-US" sz="2000" dirty="0" smtClean="0"/>
              <a:t>import java.io.*;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UCDemo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  </a:t>
            </a:r>
          </a:p>
          <a:p>
            <a:pPr>
              <a:buNone/>
            </a:pPr>
            <a:r>
              <a:rPr lang="en-US" sz="2000" dirty="0" smtClean="0"/>
              <a:t>	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{  </a:t>
            </a:r>
          </a:p>
          <a:p>
            <a:pPr>
              <a:buNone/>
            </a:pPr>
            <a:r>
              <a:rPr lang="en-US" sz="2000" dirty="0" smtClean="0"/>
              <a:t>	try</a:t>
            </a:r>
          </a:p>
          <a:p>
            <a:pPr>
              <a:buNone/>
            </a:pPr>
            <a:r>
              <a:rPr lang="en-US" sz="2000" dirty="0" smtClean="0"/>
              <a:t>	{  </a:t>
            </a:r>
          </a:p>
          <a:p>
            <a:pPr>
              <a:buNone/>
            </a:pPr>
            <a:r>
              <a:rPr lang="en-US" sz="2000" dirty="0" smtClean="0"/>
              <a:t>		URL </a:t>
            </a:r>
            <a:r>
              <a:rPr lang="en-US" sz="2000" dirty="0" err="1" smtClean="0"/>
              <a:t>url</a:t>
            </a:r>
            <a:r>
              <a:rPr lang="en-US" sz="2000" dirty="0" smtClean="0"/>
              <a:t>=new URL("http://www.javatpoint.com/java-tutorial");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URLConnection</a:t>
            </a:r>
            <a:r>
              <a:rPr lang="en-US" sz="2000" dirty="0" smtClean="0"/>
              <a:t> </a:t>
            </a:r>
            <a:r>
              <a:rPr lang="en-US" sz="2000" dirty="0" err="1" smtClean="0"/>
              <a:t>uc</a:t>
            </a:r>
            <a:r>
              <a:rPr lang="en-US" sz="2000" dirty="0" smtClean="0"/>
              <a:t>=</a:t>
            </a:r>
            <a:r>
              <a:rPr lang="en-US" sz="2000" dirty="0" err="1" smtClean="0"/>
              <a:t>url.openConnection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r>
              <a:rPr lang="en-US" sz="2000" dirty="0" smtClean="0"/>
              <a:t>  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("length: "+</a:t>
            </a:r>
            <a:r>
              <a:rPr lang="en-US" sz="2000" dirty="0" err="1" smtClean="0"/>
              <a:t>uc.getContentLength</a:t>
            </a:r>
            <a:r>
              <a:rPr lang="en-US" sz="2000" dirty="0" smtClean="0"/>
              <a:t>()); 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("date of response: "+ new Date(</a:t>
            </a:r>
            <a:r>
              <a:rPr lang="en-US" sz="2000" dirty="0" err="1" smtClean="0"/>
              <a:t>uc.getDate</a:t>
            </a:r>
            <a:r>
              <a:rPr lang="en-US" sz="2000" dirty="0" smtClean="0"/>
              <a:t>())); 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("date of last modification: "+new Date(</a:t>
            </a:r>
            <a:r>
              <a:rPr lang="en-US" sz="2000" dirty="0" err="1" smtClean="0"/>
              <a:t>uc.getLastModified</a:t>
            </a:r>
            <a:r>
              <a:rPr lang="en-US" sz="2000" dirty="0" smtClean="0"/>
              <a:t>())); 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("content type: "+</a:t>
            </a:r>
            <a:r>
              <a:rPr lang="en-US" sz="2000" dirty="0" err="1" smtClean="0"/>
              <a:t>uc.getContentType</a:t>
            </a:r>
            <a:r>
              <a:rPr lang="en-US" sz="2000" dirty="0" smtClean="0"/>
              <a:t>());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9296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InputStream</a:t>
            </a:r>
            <a:r>
              <a:rPr lang="en-US" sz="2000" dirty="0" smtClean="0"/>
              <a:t> in=</a:t>
            </a:r>
            <a:r>
              <a:rPr lang="en-US" sz="2000" dirty="0" err="1" smtClean="0"/>
              <a:t>uc.getInputStream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c;</a:t>
            </a:r>
          </a:p>
          <a:p>
            <a:pPr>
              <a:buNone/>
            </a:pPr>
            <a:r>
              <a:rPr lang="en-US" sz="2000" dirty="0" smtClean="0"/>
              <a:t>		while((c=</a:t>
            </a:r>
            <a:r>
              <a:rPr lang="en-US" sz="2000" dirty="0" err="1" smtClean="0"/>
              <a:t>in.read</a:t>
            </a:r>
            <a:r>
              <a:rPr lang="en-US" sz="2000" dirty="0" smtClean="0"/>
              <a:t>())!=-1)</a:t>
            </a:r>
          </a:p>
          <a:p>
            <a:pPr>
              <a:buNone/>
            </a:pPr>
            <a:r>
              <a:rPr lang="en-US" sz="2000" dirty="0" smtClean="0"/>
              <a:t>		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((char)c);</a:t>
            </a:r>
          </a:p>
          <a:p>
            <a:pPr>
              <a:buNone/>
            </a:pPr>
            <a:r>
              <a:rPr lang="en-US" sz="2000" dirty="0" smtClean="0"/>
              <a:t>		} </a:t>
            </a:r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catch(Exception e)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(e);</a:t>
            </a:r>
          </a:p>
          <a:p>
            <a:pPr>
              <a:buNone/>
            </a:pPr>
            <a:r>
              <a:rPr lang="en-US" sz="2000" dirty="0" smtClean="0"/>
              <a:t>	}  </a:t>
            </a:r>
          </a:p>
          <a:p>
            <a:pPr>
              <a:buNone/>
            </a:pPr>
            <a:r>
              <a:rPr lang="en-US" sz="2000" dirty="0" smtClean="0"/>
              <a:t>	} 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one side of a two-way connection </a:t>
            </a:r>
            <a:endParaRPr lang="en-US" dirty="0" smtClean="0">
              <a:solidFill>
                <a:srgbClr val="3333FF"/>
              </a:solidFill>
            </a:endParaRPr>
          </a:p>
          <a:p>
            <a:r>
              <a:rPr lang="en-US" dirty="0" smtClean="0">
                <a:solidFill>
                  <a:srgbClr val="3333FF"/>
                </a:solidFill>
              </a:rPr>
              <a:t>Used to create client sockets</a:t>
            </a:r>
            <a:r>
              <a:rPr lang="en-US" dirty="0" smtClean="0"/>
              <a:t>, is designed to connect to server socket and initiate protocol exchanges.</a:t>
            </a:r>
          </a:p>
          <a:p>
            <a:r>
              <a:rPr lang="en-US" dirty="0" smtClean="0"/>
              <a:t>Socket is implemented at the client side to send request to the port of the machine where </a:t>
            </a:r>
            <a:r>
              <a:rPr lang="en-US" dirty="0" err="1" smtClean="0"/>
              <a:t>ServerSocket</a:t>
            </a:r>
            <a:r>
              <a:rPr lang="en-US" dirty="0" smtClean="0"/>
              <a:t> is listening.</a:t>
            </a:r>
          </a:p>
          <a:p>
            <a:r>
              <a:rPr lang="en-US" dirty="0" smtClean="0"/>
              <a:t> When Socket object is created, it establishes the connection b/w client and server.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Constructors:-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Socket(String hostname, int port)	Socket(</a:t>
            </a:r>
            <a:r>
              <a:rPr lang="en-US" dirty="0" err="1" smtClean="0"/>
              <a:t>InetAdrress</a:t>
            </a:r>
            <a:r>
              <a:rPr lang="en-US" dirty="0" smtClean="0"/>
              <a:t> </a:t>
            </a:r>
            <a:r>
              <a:rPr lang="en-US" dirty="0" err="1" smtClean="0"/>
              <a:t>ipaddr</a:t>
            </a:r>
            <a:r>
              <a:rPr lang="en-US" dirty="0" smtClean="0"/>
              <a:t>, int port)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 argument is </a:t>
            </a:r>
            <a:r>
              <a:rPr lang="en-US" b="1" dirty="0" smtClean="0"/>
              <a:t>Hostname or IP address of Server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Second argument is </a:t>
            </a:r>
            <a:r>
              <a:rPr lang="en-US" b="1" dirty="0" smtClean="0"/>
              <a:t>TCP Port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getInetAdress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getLocalPort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getOutputStream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close()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ServerSocket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to create server sockets</a:t>
            </a:r>
          </a:p>
          <a:p>
            <a:r>
              <a:rPr lang="en-US" dirty="0" err="1" smtClean="0"/>
              <a:t>ServerSocket</a:t>
            </a:r>
            <a:r>
              <a:rPr lang="en-US" dirty="0" smtClean="0"/>
              <a:t> is implemented at the server side so that it can listen to the client’s request and respond to them</a:t>
            </a:r>
          </a:p>
          <a:p>
            <a:r>
              <a:rPr lang="en-US" dirty="0" smtClean="0"/>
              <a:t>Constructors:-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ServerSocket ( int port 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ServerSocket ( int port, int </a:t>
            </a:r>
            <a:r>
              <a:rPr lang="en-US" dirty="0" err="1" smtClean="0"/>
              <a:t>queueLength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ServerSocket ( int port, int </a:t>
            </a:r>
            <a:r>
              <a:rPr lang="en-US" dirty="0" err="1" smtClean="0"/>
              <a:t>queueLength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 </a:t>
            </a:r>
            <a:r>
              <a:rPr lang="en-US" dirty="0" err="1" smtClean="0"/>
              <a:t>InetAddress</a:t>
            </a:r>
            <a:r>
              <a:rPr lang="en-US" dirty="0"/>
              <a:t> </a:t>
            </a:r>
            <a:r>
              <a:rPr lang="en-US" dirty="0" err="1" smtClean="0"/>
              <a:t>localAddr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Method:-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Socket accept() : accept() is a blocking call that waits for a client to initiate communication and returns a normal Socket, that is used for communication with the client.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creating a simple server program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b="1" dirty="0" smtClean="0"/>
              <a:t>1) Open </a:t>
            </a:r>
            <a:r>
              <a:rPr lang="en-US" b="1" dirty="0"/>
              <a:t>the Server Socket:</a:t>
            </a:r>
          </a:p>
          <a:p>
            <a:pPr marL="514350" indent="-514350">
              <a:buNone/>
            </a:pPr>
            <a:r>
              <a:rPr lang="en-US" dirty="0" smtClean="0"/>
              <a:t>		ServerSocket </a:t>
            </a:r>
            <a:r>
              <a:rPr lang="en-US" dirty="0"/>
              <a:t>server = new ServerSocket( PORT );</a:t>
            </a:r>
          </a:p>
          <a:p>
            <a:pPr marL="514350" indent="-514350">
              <a:buNone/>
            </a:pPr>
            <a:r>
              <a:rPr lang="en-US" b="1" dirty="0" smtClean="0"/>
              <a:t>2) Wait </a:t>
            </a:r>
            <a:r>
              <a:rPr lang="en-US" b="1" dirty="0"/>
              <a:t>for the Client Request:</a:t>
            </a:r>
          </a:p>
          <a:p>
            <a:pPr marL="514350" indent="-514350">
              <a:buNone/>
            </a:pPr>
            <a:r>
              <a:rPr lang="en-US" dirty="0" smtClean="0"/>
              <a:t>	Socket </a:t>
            </a:r>
            <a:r>
              <a:rPr lang="en-US" dirty="0"/>
              <a:t>client = </a:t>
            </a:r>
            <a:r>
              <a:rPr lang="en-US" dirty="0" err="1"/>
              <a:t>server.accept</a:t>
            </a:r>
            <a:r>
              <a:rPr lang="en-US" dirty="0"/>
              <a:t>();</a:t>
            </a:r>
          </a:p>
          <a:p>
            <a:pPr marL="514350" indent="-514350">
              <a:buNone/>
            </a:pPr>
            <a:r>
              <a:rPr lang="en-US" sz="3300" b="1" dirty="0" smtClean="0"/>
              <a:t>3)Create </a:t>
            </a:r>
            <a:r>
              <a:rPr lang="en-US" sz="3300" b="1" dirty="0"/>
              <a:t>I/O streams for communicating to the client</a:t>
            </a:r>
          </a:p>
          <a:p>
            <a:pPr marL="914400" lvl="1" indent="-514350">
              <a:buNone/>
            </a:pPr>
            <a:r>
              <a:rPr lang="en-US" dirty="0" err="1"/>
              <a:t>DataInputStream</a:t>
            </a:r>
            <a:r>
              <a:rPr lang="en-US" dirty="0"/>
              <a:t> </a:t>
            </a:r>
            <a:r>
              <a:rPr lang="en-US" dirty="0" smtClean="0"/>
              <a:t>receive= </a:t>
            </a:r>
            <a:r>
              <a:rPr lang="en-US" dirty="0"/>
              <a:t>new </a:t>
            </a:r>
            <a:r>
              <a:rPr lang="en-US" dirty="0" err="1"/>
              <a:t>DataInputStream</a:t>
            </a:r>
            <a:r>
              <a:rPr lang="en-US" dirty="0"/>
              <a:t>(</a:t>
            </a:r>
            <a:r>
              <a:rPr lang="en-US" dirty="0" err="1"/>
              <a:t>client.getInputStream</a:t>
            </a:r>
            <a:r>
              <a:rPr lang="en-US" dirty="0"/>
              <a:t>());</a:t>
            </a:r>
          </a:p>
          <a:p>
            <a:pPr marL="914400" lvl="1" indent="-514350">
              <a:buNone/>
            </a:pPr>
            <a:r>
              <a:rPr lang="en-US" dirty="0" err="1"/>
              <a:t>DataOutputStream</a:t>
            </a:r>
            <a:r>
              <a:rPr lang="en-US" dirty="0"/>
              <a:t> </a:t>
            </a:r>
            <a:r>
              <a:rPr lang="en-US" dirty="0" smtClean="0"/>
              <a:t>send= </a:t>
            </a:r>
            <a:r>
              <a:rPr lang="en-US" dirty="0"/>
              <a:t>new 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client.getOutputStream</a:t>
            </a:r>
            <a:r>
              <a:rPr lang="en-US" dirty="0" smtClean="0"/>
              <a:t>());</a:t>
            </a:r>
          </a:p>
          <a:p>
            <a:pPr marL="914400" lvl="1" indent="-514350">
              <a:buNone/>
            </a:pPr>
            <a:endParaRPr lang="en-US" dirty="0"/>
          </a:p>
          <a:p>
            <a:pPr marL="914400" lvl="1" indent="-914400">
              <a:buNone/>
            </a:pPr>
            <a:r>
              <a:rPr lang="en-US" sz="3400" b="1" dirty="0"/>
              <a:t>4)Perform communication with client</a:t>
            </a:r>
          </a:p>
          <a:p>
            <a:pPr marL="914400" lvl="1" indent="-514350">
              <a:buNone/>
            </a:pPr>
            <a:r>
              <a:rPr lang="en-US" dirty="0" smtClean="0"/>
              <a:t>Receive </a:t>
            </a:r>
            <a:r>
              <a:rPr lang="en-US" dirty="0"/>
              <a:t>from client: 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String </a:t>
            </a:r>
            <a:r>
              <a:rPr lang="en-US" dirty="0"/>
              <a:t>line = </a:t>
            </a:r>
            <a:r>
              <a:rPr lang="en-US" dirty="0" err="1" smtClean="0"/>
              <a:t>receive.readLine</a:t>
            </a:r>
            <a:r>
              <a:rPr lang="en-US" dirty="0"/>
              <a:t>();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Send </a:t>
            </a:r>
            <a:r>
              <a:rPr lang="en-US" dirty="0"/>
              <a:t>to client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send.writeBytes</a:t>
            </a:r>
            <a:r>
              <a:rPr lang="en-US" dirty="0"/>
              <a:t>(“Hello\n”);</a:t>
            </a:r>
          </a:p>
          <a:p>
            <a:pPr marL="514350" indent="-514350">
              <a:buNone/>
            </a:pPr>
            <a:r>
              <a:rPr lang="en-US" b="1" dirty="0" smtClean="0"/>
              <a:t>5)Close </a:t>
            </a:r>
            <a:r>
              <a:rPr lang="en-US" b="1" dirty="0"/>
              <a:t>socket: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client.close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creating a simple client program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1)Create </a:t>
            </a:r>
            <a:r>
              <a:rPr lang="en-US" b="1" dirty="0"/>
              <a:t>a Socket Object:</a:t>
            </a:r>
          </a:p>
          <a:p>
            <a:pPr>
              <a:buNone/>
            </a:pPr>
            <a:r>
              <a:rPr lang="en-US" dirty="0" smtClean="0"/>
              <a:t>	Socket </a:t>
            </a:r>
            <a:r>
              <a:rPr lang="en-US" dirty="0"/>
              <a:t>client = new Socket(server, </a:t>
            </a:r>
            <a:r>
              <a:rPr lang="en-US" dirty="0" err="1"/>
              <a:t>port_id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b="1" dirty="0" smtClean="0"/>
              <a:t>2)Create </a:t>
            </a:r>
            <a:r>
              <a:rPr lang="en-US" b="1" dirty="0"/>
              <a:t>I/O streams for communicating with the server.</a:t>
            </a:r>
          </a:p>
          <a:p>
            <a:pPr>
              <a:buNone/>
            </a:pPr>
            <a:r>
              <a:rPr lang="en-US" dirty="0" smtClean="0"/>
              <a:t>	receive </a:t>
            </a:r>
            <a:r>
              <a:rPr lang="en-US" dirty="0"/>
              <a:t>= new </a:t>
            </a:r>
            <a:r>
              <a:rPr lang="en-US" dirty="0" err="1"/>
              <a:t>DataInputStream</a:t>
            </a:r>
            <a:r>
              <a:rPr lang="en-US" dirty="0"/>
              <a:t>(</a:t>
            </a:r>
            <a:r>
              <a:rPr lang="en-US" dirty="0" err="1"/>
              <a:t>client.getInputStream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 smtClean="0"/>
              <a:t>	send </a:t>
            </a:r>
            <a:r>
              <a:rPr lang="en-US" dirty="0"/>
              <a:t>= new 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client.getOutputStream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b="1" dirty="0" smtClean="0"/>
              <a:t>3)Perform I/O or communication with the server:</a:t>
            </a:r>
          </a:p>
          <a:p>
            <a:pPr>
              <a:buNone/>
            </a:pPr>
            <a:r>
              <a:rPr lang="en-US" dirty="0" smtClean="0"/>
              <a:t>	Receive </a:t>
            </a:r>
            <a:r>
              <a:rPr lang="en-US" dirty="0"/>
              <a:t>data from the server: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String </a:t>
            </a:r>
            <a:r>
              <a:rPr lang="en-US" dirty="0"/>
              <a:t>line = </a:t>
            </a:r>
            <a:r>
              <a:rPr lang="en-US" dirty="0" err="1" smtClean="0"/>
              <a:t>receive.readLine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smtClean="0"/>
              <a:t>	Send </a:t>
            </a:r>
            <a:r>
              <a:rPr lang="en-US" dirty="0"/>
              <a:t>data to the server: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write.writeBytes</a:t>
            </a:r>
            <a:r>
              <a:rPr lang="en-US" dirty="0"/>
              <a:t>(“Hello\n”);</a:t>
            </a:r>
          </a:p>
          <a:p>
            <a:pPr>
              <a:buNone/>
            </a:pPr>
            <a:r>
              <a:rPr lang="en-US" b="1" dirty="0" smtClean="0"/>
              <a:t>4)Close </a:t>
            </a:r>
            <a:r>
              <a:rPr lang="en-US" b="1" dirty="0"/>
              <a:t>the socket when done: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client.close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08156" y="1905000"/>
          <a:ext cx="8554844" cy="4191000"/>
        </p:xfrm>
        <a:graphic>
          <a:graphicData uri="http://schemas.openxmlformats.org/presentationml/2006/ole">
            <p:oleObj spid="_x0000_s3077" name="Photo Editor Photo" r:id="rId3" imgW="7621064" imgH="3734321" progId="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25407" y="6448358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pPr marL="25400">
                <a:lnSpc>
                  <a:spcPts val="163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609600"/>
            <a:ext cx="7400925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Control Protocol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tabLst>
                <a:tab pos="355600" algn="l"/>
              </a:tabLst>
            </a:pP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	Example: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HTTP, FTP, and Telnet.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tabLst>
                <a:tab pos="355600" algn="l"/>
              </a:tabLst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marR="337185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462280" algn="l"/>
                <a:tab pos="46291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User Datagram Protocol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(UDP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28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337185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tabLst>
                <a:tab pos="462280" algn="l"/>
                <a:tab pos="46291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Example:Clock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server and Ping.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</a:rPr>
              <a:t>Socket Programming with UDP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3000" dirty="0"/>
              <a:t>Connectionless and unreliable service.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3000" dirty="0"/>
              <a:t>There isn’t an initial handshaking phase.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3000" dirty="0"/>
              <a:t>Doesn’t have a pipe</a:t>
            </a:r>
            <a:r>
              <a:rPr lang="en-US" altLang="ko-KR" sz="3000" dirty="0" smtClean="0"/>
              <a:t>. </a:t>
            </a:r>
            <a:r>
              <a:rPr lang="en-US" altLang="ko-KR" sz="3000" dirty="0"/>
              <a:t>No streams are attached to the sockets.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3000" dirty="0" smtClean="0"/>
              <a:t>transmitted </a:t>
            </a:r>
            <a:r>
              <a:rPr lang="en-US" altLang="ko-KR" sz="3000" dirty="0"/>
              <a:t>data may be received out of order, or </a:t>
            </a:r>
            <a:r>
              <a:rPr lang="en-US" altLang="ko-KR" sz="3000" dirty="0" smtClean="0"/>
              <a:t>lost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3000" dirty="0" smtClean="0"/>
              <a:t>Datagrams are bundles of information passed between machine.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 smtClean="0"/>
              <a:t>Datagram </a:t>
            </a:r>
            <a:r>
              <a:rPr lang="en-US" sz="3200" dirty="0"/>
              <a:t>communication through </a:t>
            </a:r>
            <a:r>
              <a:rPr lang="en-US" sz="3000" dirty="0" smtClean="0"/>
              <a:t>Two classes</a:t>
            </a:r>
          </a:p>
          <a:p>
            <a:pPr marL="742950" lvl="2" indent="-342900">
              <a:lnSpc>
                <a:spcPct val="80000"/>
              </a:lnSpc>
            </a:pPr>
            <a:r>
              <a:rPr lang="en-US" sz="2600" dirty="0" err="1" smtClean="0"/>
              <a:t>DatagramPacket</a:t>
            </a:r>
            <a:endParaRPr lang="en-US" sz="2600" dirty="0" smtClean="0"/>
          </a:p>
          <a:p>
            <a:pPr marL="742950" lvl="2" indent="-342900">
              <a:lnSpc>
                <a:spcPct val="80000"/>
              </a:lnSpc>
            </a:pPr>
            <a:r>
              <a:rPr lang="en-US" sz="2600" dirty="0" err="1" smtClean="0"/>
              <a:t>DatagramSocket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DatagramPacket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Data container</a:t>
            </a:r>
          </a:p>
          <a:p>
            <a:r>
              <a:rPr lang="en-US" dirty="0" smtClean="0"/>
              <a:t>Each packet contains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Port of destination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Data</a:t>
            </a:r>
          </a:p>
          <a:p>
            <a:pPr marL="404813" lvl="1" indent="-404813">
              <a:buFont typeface="Arial" pitchFamily="34" charset="0"/>
              <a:buChar char="•"/>
            </a:pPr>
            <a:r>
              <a:rPr lang="en-US" dirty="0" smtClean="0"/>
              <a:t>Constructor:</a:t>
            </a:r>
          </a:p>
          <a:p>
            <a:pPr marL="804863" lvl="2" indent="-404813"/>
            <a:r>
              <a:rPr lang="en-US" sz="2800" b="1" dirty="0" smtClean="0"/>
              <a:t>For Receiving  data</a:t>
            </a:r>
          </a:p>
          <a:p>
            <a:pPr marL="804863" lvl="2" indent="-404813">
              <a:buFont typeface="Wingdings" pitchFamily="2" charset="2"/>
              <a:buChar char="ü"/>
            </a:pPr>
            <a:r>
              <a:rPr lang="en-US" sz="2800" dirty="0" err="1" smtClean="0"/>
              <a:t>DatagramPacket</a:t>
            </a:r>
            <a:r>
              <a:rPr lang="en-US" sz="2800" dirty="0" smtClean="0"/>
              <a:t>(byte data[],int size)</a:t>
            </a:r>
          </a:p>
          <a:p>
            <a:pPr marL="804863" lvl="2" indent="-404813">
              <a:buFont typeface="Wingdings" pitchFamily="2" charset="2"/>
              <a:buChar char="ü"/>
            </a:pPr>
            <a:r>
              <a:rPr lang="en-US" sz="2800" dirty="0" err="1" smtClean="0"/>
              <a:t>DatagramPacket</a:t>
            </a:r>
            <a:r>
              <a:rPr lang="en-US" sz="2800" dirty="0" smtClean="0"/>
              <a:t>(byte data[],int offset, int size)</a:t>
            </a:r>
          </a:p>
          <a:p>
            <a:pPr marL="404813" lvl="1" indent="-404813">
              <a:buFont typeface="Arial" pitchFamily="34" charset="0"/>
              <a:buChar char="•"/>
            </a:pPr>
            <a:endParaRPr lang="en-US" dirty="0" smtClean="0"/>
          </a:p>
          <a:p>
            <a:pPr marL="404813" lvl="1" indent="-404813">
              <a:buFont typeface="Arial" pitchFamily="34" charset="0"/>
              <a:buChar char="•"/>
            </a:pPr>
            <a:endParaRPr lang="en-US" dirty="0" smtClean="0"/>
          </a:p>
          <a:p>
            <a:pPr marL="404813" lvl="1" indent="-404813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804863" lvl="2" indent="-404813"/>
            <a:r>
              <a:rPr lang="en-US" sz="2800" b="1" dirty="0" smtClean="0"/>
              <a:t>For Sending data</a:t>
            </a:r>
          </a:p>
          <a:p>
            <a:pPr marL="804863" lvl="2" indent="-404813">
              <a:buFont typeface="Wingdings" pitchFamily="2" charset="2"/>
              <a:buChar char="ü"/>
            </a:pPr>
            <a:r>
              <a:rPr lang="en-US" sz="2800" dirty="0" err="1" smtClean="0"/>
              <a:t>DatagramPacket</a:t>
            </a:r>
            <a:r>
              <a:rPr lang="en-US" sz="2800" dirty="0" smtClean="0"/>
              <a:t>(byte data[],int size, </a:t>
            </a:r>
            <a:r>
              <a:rPr lang="en-US" sz="2800" dirty="0" err="1" smtClean="0"/>
              <a:t>InetAddress</a:t>
            </a:r>
            <a:r>
              <a:rPr lang="en-US" sz="2800" dirty="0" smtClean="0"/>
              <a:t> </a:t>
            </a:r>
            <a:r>
              <a:rPr lang="en-US" sz="2800" dirty="0" err="1" smtClean="0"/>
              <a:t>ipAddr,int</a:t>
            </a:r>
            <a:r>
              <a:rPr lang="en-US" sz="2800" dirty="0" smtClean="0"/>
              <a:t> port)</a:t>
            </a:r>
          </a:p>
          <a:p>
            <a:pPr marL="804863" lvl="2" indent="-404813">
              <a:buFont typeface="Wingdings" pitchFamily="2" charset="2"/>
              <a:buChar char="ü"/>
            </a:pPr>
            <a:r>
              <a:rPr lang="en-US" sz="2800" dirty="0" err="1" smtClean="0"/>
              <a:t>DatagramPacket</a:t>
            </a:r>
            <a:r>
              <a:rPr lang="en-US" sz="2800" dirty="0" smtClean="0"/>
              <a:t>(byte data[],int offset, int </a:t>
            </a:r>
            <a:r>
              <a:rPr lang="en-US" sz="2800" dirty="0" err="1" smtClean="0"/>
              <a:t>size,InetAddress</a:t>
            </a:r>
            <a:r>
              <a:rPr lang="en-US" sz="2800" dirty="0" smtClean="0"/>
              <a:t> </a:t>
            </a:r>
            <a:r>
              <a:rPr lang="en-US" sz="2800" dirty="0" err="1" smtClean="0"/>
              <a:t>ipAddr</a:t>
            </a:r>
            <a:r>
              <a:rPr lang="en-US" sz="2800" dirty="0" smtClean="0"/>
              <a:t>, int port)</a:t>
            </a:r>
            <a:endParaRPr lang="en-US" sz="2800" dirty="0"/>
          </a:p>
          <a:p>
            <a:pPr marL="804863" lvl="2" indent="-404813">
              <a:buFont typeface="Wingdings" pitchFamily="2" charset="2"/>
              <a:buChar char="ü"/>
            </a:pPr>
            <a:endParaRPr lang="en-US" sz="2800" dirty="0" smtClean="0"/>
          </a:p>
          <a:p>
            <a:pPr marL="565150" lvl="2" indent="-404813"/>
            <a:r>
              <a:rPr lang="en-US" sz="2800" dirty="0" smtClean="0"/>
              <a:t>Data in packet represented as byte array</a:t>
            </a:r>
          </a:p>
          <a:p>
            <a:pPr marL="804863" lvl="2" indent="-404813"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</a:t>
            </a:r>
            <a:r>
              <a:rPr lang="en-US" dirty="0" err="1" smtClean="0"/>
              <a:t>DatagramPacket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906963"/>
          </a:xfrm>
        </p:spPr>
        <p:txBody>
          <a:bodyPr/>
          <a:lstStyle/>
          <a:p>
            <a:r>
              <a:rPr lang="en-US" sz="2800" dirty="0" err="1" smtClean="0"/>
              <a:t>InetAddress</a:t>
            </a:r>
            <a:r>
              <a:rPr lang="en-US" sz="2800" dirty="0" smtClean="0"/>
              <a:t> </a:t>
            </a:r>
            <a:r>
              <a:rPr lang="en-US" sz="2800" dirty="0" err="1" smtClean="0"/>
              <a:t>getAddress</a:t>
            </a:r>
            <a:r>
              <a:rPr lang="en-US" sz="2800" dirty="0" smtClean="0"/>
              <a:t>() –destination </a:t>
            </a:r>
            <a:r>
              <a:rPr lang="en-US" sz="2800" dirty="0" err="1" smtClean="0"/>
              <a:t>InetAddress</a:t>
            </a:r>
            <a:endParaRPr lang="en-US" sz="2800" dirty="0" smtClean="0"/>
          </a:p>
          <a:p>
            <a:r>
              <a:rPr lang="en-US" sz="2800" dirty="0" smtClean="0"/>
              <a:t>byte []</a:t>
            </a:r>
            <a:r>
              <a:rPr lang="en-US" sz="2800" dirty="0" err="1" smtClean="0"/>
              <a:t>getData</a:t>
            </a:r>
            <a:r>
              <a:rPr lang="en-US" sz="2800" dirty="0" smtClean="0"/>
              <a:t>()  -used to retrieve data</a:t>
            </a:r>
          </a:p>
          <a:p>
            <a:r>
              <a:rPr lang="en-US" sz="2800" dirty="0" smtClean="0"/>
              <a:t>int </a:t>
            </a:r>
            <a:r>
              <a:rPr lang="en-US" sz="2800" dirty="0" err="1" smtClean="0"/>
              <a:t>getLength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int </a:t>
            </a:r>
            <a:r>
              <a:rPr lang="en-US" sz="2800" dirty="0" err="1" smtClean="0"/>
              <a:t>getPort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setData</a:t>
            </a:r>
            <a:r>
              <a:rPr lang="en-US" sz="2800" dirty="0"/>
              <a:t>(byte[] </a:t>
            </a:r>
            <a:r>
              <a:rPr lang="en-US" sz="2800" dirty="0" err="1"/>
              <a:t>buf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void </a:t>
            </a:r>
            <a:r>
              <a:rPr lang="en-US" sz="2800" dirty="0" err="1"/>
              <a:t>setAddress</a:t>
            </a:r>
            <a:r>
              <a:rPr lang="en-US" sz="2800" dirty="0"/>
              <a:t>(</a:t>
            </a:r>
            <a:r>
              <a:rPr lang="en-US" sz="2800" dirty="0" err="1"/>
              <a:t>InetAddress</a:t>
            </a:r>
            <a:r>
              <a:rPr lang="en-US" sz="2800" dirty="0"/>
              <a:t> a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void </a:t>
            </a:r>
            <a:r>
              <a:rPr lang="en-US" sz="2800" dirty="0" err="1"/>
              <a:t>setPort</a:t>
            </a:r>
            <a:r>
              <a:rPr lang="en-US" sz="2800" dirty="0"/>
              <a:t>(int port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void </a:t>
            </a:r>
            <a:r>
              <a:rPr lang="en-US" sz="2800" dirty="0" err="1" smtClean="0"/>
              <a:t>setLength</a:t>
            </a:r>
            <a:r>
              <a:rPr lang="en-US" sz="2800" dirty="0" smtClean="0"/>
              <a:t>(int length)</a:t>
            </a:r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UDP socket</a:t>
            </a:r>
          </a:p>
          <a:p>
            <a:pPr lvl="1"/>
            <a:r>
              <a:rPr lang="en-US" dirty="0" smtClean="0"/>
              <a:t>Does not distinguish server / client sockets</a:t>
            </a:r>
          </a:p>
          <a:p>
            <a:r>
              <a:rPr lang="en-US" sz="2800" dirty="0" smtClean="0"/>
              <a:t>Constructor specifies </a:t>
            </a:r>
            <a:r>
              <a:rPr lang="en-US" sz="2800" dirty="0" err="1" smtClean="0"/>
              <a:t>InetAddress</a:t>
            </a:r>
            <a:r>
              <a:rPr lang="en-US" sz="2800" dirty="0" smtClean="0"/>
              <a:t>, port</a:t>
            </a:r>
          </a:p>
          <a:p>
            <a:r>
              <a:rPr lang="en-US" sz="2800" dirty="0" smtClean="0"/>
              <a:t>Set up UDP socket connection</a:t>
            </a:r>
          </a:p>
          <a:p>
            <a:r>
              <a:rPr lang="en-US" sz="2800" dirty="0" smtClean="0"/>
              <a:t>no guarantee of its content, arrival or arrival time.</a:t>
            </a:r>
          </a:p>
          <a:p>
            <a:r>
              <a:rPr lang="en-US" sz="2800" dirty="0" smtClean="0"/>
              <a:t>connection-less socket for sending and receiving datagram packets.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DatagramSocket</a:t>
            </a:r>
            <a:r>
              <a:rPr lang="en-US" sz="2800" dirty="0" smtClean="0"/>
              <a:t>() throws </a:t>
            </a:r>
            <a:r>
              <a:rPr lang="en-US" sz="2800" dirty="0" err="1" smtClean="0"/>
              <a:t>SocketException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err="1" smtClean="0">
                <a:latin typeface="Tahoma" pitchFamily="34" charset="0"/>
              </a:rPr>
              <a:t>DatagramSocket</a:t>
            </a:r>
            <a:r>
              <a:rPr lang="en-US" altLang="ko-KR" sz="2800" dirty="0" smtClean="0">
                <a:latin typeface="Tahoma" pitchFamily="34" charset="0"/>
              </a:rPr>
              <a:t>(int port) </a:t>
            </a:r>
            <a:r>
              <a:rPr lang="en-US" sz="2800" dirty="0" smtClean="0"/>
              <a:t>throws </a:t>
            </a:r>
            <a:r>
              <a:rPr lang="en-US" sz="2800" dirty="0" err="1" smtClean="0"/>
              <a:t>SocketException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DatagramSocket</a:t>
            </a:r>
            <a:r>
              <a:rPr lang="en-US" sz="2800" dirty="0" smtClean="0"/>
              <a:t>(int port, </a:t>
            </a:r>
            <a:r>
              <a:rPr lang="en-US" sz="2800" dirty="0" err="1" smtClean="0"/>
              <a:t>InetAddress</a:t>
            </a:r>
            <a:r>
              <a:rPr lang="en-US" sz="2800" dirty="0" smtClean="0"/>
              <a:t> address) throws </a:t>
            </a:r>
            <a:r>
              <a:rPr lang="en-US" sz="2800" dirty="0" err="1" smtClean="0"/>
              <a:t>SocketException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None/>
            </a:pPr>
            <a:r>
              <a:rPr lang="en-US" sz="2800" dirty="0" smtClean="0"/>
              <a:t>Methods</a:t>
            </a:r>
          </a:p>
          <a:p>
            <a:pPr marL="509588" lvl="3" indent="862013">
              <a:lnSpc>
                <a:spcPct val="90000"/>
              </a:lnSpc>
            </a:pPr>
            <a:r>
              <a:rPr lang="en-US" altLang="ko-KR" sz="2800" dirty="0" smtClean="0">
                <a:latin typeface="Tahoma" pitchFamily="34" charset="0"/>
              </a:rPr>
              <a:t>void receive( </a:t>
            </a:r>
            <a:r>
              <a:rPr lang="en-US" altLang="ko-KR" sz="2800" dirty="0" err="1" smtClean="0">
                <a:latin typeface="Tahoma" pitchFamily="34" charset="0"/>
              </a:rPr>
              <a:t>DatagramPacket</a:t>
            </a:r>
            <a:r>
              <a:rPr lang="en-US" altLang="ko-KR" sz="2800" dirty="0" smtClean="0">
                <a:latin typeface="Tahoma" pitchFamily="34" charset="0"/>
              </a:rPr>
              <a:t> p)</a:t>
            </a:r>
          </a:p>
          <a:p>
            <a:pPr marL="509588" lvl="3" indent="862013">
              <a:lnSpc>
                <a:spcPct val="90000"/>
              </a:lnSpc>
            </a:pPr>
            <a:r>
              <a:rPr lang="en-US" altLang="ko-KR" sz="2800" dirty="0" smtClean="0">
                <a:latin typeface="Tahoma" pitchFamily="34" charset="0"/>
              </a:rPr>
              <a:t>void send( </a:t>
            </a:r>
            <a:r>
              <a:rPr lang="en-US" altLang="ko-KR" sz="2800" dirty="0" err="1" smtClean="0">
                <a:latin typeface="Tahoma" pitchFamily="34" charset="0"/>
              </a:rPr>
              <a:t>DatagramPacket</a:t>
            </a:r>
            <a:r>
              <a:rPr lang="en-US" altLang="ko-KR" sz="2800" dirty="0" smtClean="0">
                <a:latin typeface="Tahoma" pitchFamily="34" charset="0"/>
              </a:rPr>
              <a:t> p)</a:t>
            </a:r>
          </a:p>
          <a:p>
            <a:pPr marL="509588" lvl="3" indent="862013">
              <a:lnSpc>
                <a:spcPct val="90000"/>
              </a:lnSpc>
            </a:pPr>
            <a:r>
              <a:rPr lang="en-US" altLang="ko-KR" sz="2800" dirty="0" smtClean="0">
                <a:latin typeface="Tahoma" pitchFamily="34" charset="0"/>
              </a:rPr>
              <a:t>void close()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Java Security API is a framework for implementing and using security measures  in the Java environment</a:t>
            </a:r>
            <a:endParaRPr lang="en-US" b="1" dirty="0" smtClean="0">
              <a:solidFill>
                <a:srgbClr val="3333FF"/>
              </a:solidFill>
            </a:endParaRPr>
          </a:p>
          <a:p>
            <a:r>
              <a:rPr lang="en-US" dirty="0" smtClean="0"/>
              <a:t>Java Security API is included in </a:t>
            </a:r>
            <a:r>
              <a:rPr lang="en-US" b="1" dirty="0" err="1" smtClean="0">
                <a:solidFill>
                  <a:srgbClr val="3333FF"/>
                </a:solidFill>
              </a:rPr>
              <a:t>java.security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dirty="0" smtClean="0"/>
              <a:t>package </a:t>
            </a:r>
          </a:p>
          <a:p>
            <a:r>
              <a:rPr lang="en-US" b="1" dirty="0" err="1" smtClean="0">
                <a:solidFill>
                  <a:srgbClr val="3333FF"/>
                </a:solidFill>
              </a:rPr>
              <a:t>java.security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dirty="0" smtClean="0"/>
              <a:t>provides the classes and interfaces for the security framework. </a:t>
            </a:r>
          </a:p>
          <a:p>
            <a:r>
              <a:rPr lang="en-US" dirty="0" smtClean="0"/>
              <a:t>Java applications have </a:t>
            </a:r>
            <a:r>
              <a:rPr lang="en-US" b="1" i="1" dirty="0" smtClean="0"/>
              <a:t>no</a:t>
            </a:r>
            <a:r>
              <a:rPr lang="en-US" dirty="0" smtClean="0"/>
              <a:t> security manager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Java applets have a </a:t>
            </a:r>
            <a:r>
              <a:rPr lang="en-US" b="1" i="1" dirty="0" smtClean="0"/>
              <a:t>strict</a:t>
            </a:r>
            <a:r>
              <a:rPr lang="en-US" dirty="0" smtClean="0"/>
              <a:t> security manager.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28601"/>
          <a:ext cx="8305800" cy="6392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  <a:gridCol w="5486400"/>
              </a:tblGrid>
              <a:tr h="1332597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handles concerns related to accessing of system resources.</a:t>
                      </a:r>
                    </a:p>
                  </a:txBody>
                  <a:tcPr/>
                </a:tc>
              </a:tr>
              <a:tr h="13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AllPermission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other permissions are provided to the entity.</a:t>
                      </a:r>
                    </a:p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subclass of Permission</a:t>
                      </a: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en-US" sz="2800" dirty="0"/>
                    </a:p>
                  </a:txBody>
                  <a:tcPr/>
                </a:tc>
              </a:tr>
              <a:tr h="9180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BasicPermission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the parents class for all the permission classes</a:t>
                      </a:r>
                    </a:p>
                  </a:txBody>
                  <a:tcPr/>
                </a:tc>
              </a:tr>
              <a:tr h="918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FilePermission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Used to gives rights to local files/directories. </a:t>
                      </a: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subclass of Permission</a:t>
                      </a: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en-US" sz="2800" dirty="0"/>
                    </a:p>
                  </a:txBody>
                  <a:tcPr/>
                </a:tc>
              </a:tr>
              <a:tr h="91801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SocketPermission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Used to gives rights to local files/directories. </a:t>
                      </a: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subclass of Permission</a:t>
                      </a: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28601"/>
          <a:ext cx="83058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562600"/>
              </a:tblGrid>
              <a:tr h="918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Determine whether the code being executed by the JVM has required permission to access the security policies.</a:t>
                      </a:r>
                    </a:p>
                  </a:txBody>
                  <a:tcPr/>
                </a:tc>
              </a:tr>
              <a:tr h="918011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security related concerns and the specific properties are provided by this class.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Permission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Permission classes represent access to various system resources such as files, sockets and so 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Permission classes </a:t>
            </a:r>
            <a:r>
              <a:rPr lang="en-US" dirty="0" smtClean="0">
                <a:solidFill>
                  <a:srgbClr val="FF0000"/>
                </a:solidFill>
              </a:rPr>
              <a:t>represent approvals</a:t>
            </a:r>
            <a:r>
              <a:rPr lang="en-US" dirty="0" smtClean="0"/>
              <a:t>, but not denials.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Permissions granted also called "privileges“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Permissions Consist of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Type 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java.io.FilePermission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Name 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e.g. name of file 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displaytext</a:t>
            </a:r>
            <a:r>
              <a:rPr lang="en-US" dirty="0" smtClean="0"/>
              <a:t>”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Action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read file, write file, delete file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25407" y="6448358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pPr marL="25400">
                <a:lnSpc>
                  <a:spcPts val="1630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0"/>
            <a:ext cx="7527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/>
              <a:t>Difference </a:t>
            </a:r>
            <a:r>
              <a:rPr sz="4000" u="heavy" spc="-10" dirty="0"/>
              <a:t>Between </a:t>
            </a:r>
            <a:r>
              <a:rPr sz="4000" u="heavy" spc="-5" dirty="0"/>
              <a:t>TCP &amp;</a:t>
            </a:r>
            <a:r>
              <a:rPr sz="4000" u="heavy" spc="40" dirty="0"/>
              <a:t> </a:t>
            </a:r>
            <a:r>
              <a:rPr sz="4000" u="heavy" spc="-5" dirty="0"/>
              <a:t>UDP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762000"/>
          <a:ext cx="8077200" cy="59041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38600"/>
                <a:gridCol w="4038600"/>
              </a:tblGrid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/>
                        <a:t>TCP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/>
                        <a:t>UDP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/>
                </a:tc>
              </a:tr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/>
                        <a:t>Connection</a:t>
                      </a:r>
                      <a:r>
                        <a:rPr sz="2400" spc="-20" dirty="0"/>
                        <a:t> </a:t>
                      </a:r>
                      <a:r>
                        <a:rPr sz="2400" spc="-5" dirty="0"/>
                        <a:t>oriented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/>
                        <a:t>Connectionless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/>
                </a:tc>
              </a:tr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/>
                        <a:t>Reliable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/>
                        <a:t>Unreliable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</a:tr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/>
                        <a:t>Retransmit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/>
                        <a:t>No </a:t>
                      </a:r>
                      <a:r>
                        <a:rPr sz="2400" spc="-5" dirty="0"/>
                        <a:t>retransmission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</a:tr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/>
                        <a:t>Slower data</a:t>
                      </a:r>
                      <a:r>
                        <a:rPr sz="2400" dirty="0"/>
                        <a:t> </a:t>
                      </a:r>
                      <a:r>
                        <a:rPr sz="2400" spc="-5" dirty="0"/>
                        <a:t>transmission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/>
                        <a:t>Faster </a:t>
                      </a:r>
                      <a:r>
                        <a:rPr sz="2400" spc="-5" dirty="0"/>
                        <a:t>data transmission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</a:tr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/>
                        <a:t>Require </a:t>
                      </a:r>
                      <a:r>
                        <a:rPr sz="2400" smtClean="0"/>
                        <a:t>mo</a:t>
                      </a:r>
                      <a:r>
                        <a:rPr lang="en-US" sz="2400" dirty="0" smtClean="0"/>
                        <a:t>re</a:t>
                      </a:r>
                      <a:r>
                        <a:rPr sz="2400" spc="-20" smtClean="0"/>
                        <a:t> </a:t>
                      </a:r>
                      <a:r>
                        <a:rPr sz="2400" dirty="0"/>
                        <a:t>cost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/>
                        <a:t>Less cost </a:t>
                      </a:r>
                      <a:r>
                        <a:rPr sz="2400" spc="-5" dirty="0"/>
                        <a:t>than</a:t>
                      </a:r>
                      <a:r>
                        <a:rPr sz="2400" spc="-30" dirty="0"/>
                        <a:t> </a:t>
                      </a:r>
                      <a:r>
                        <a:rPr sz="2400" spc="-5" dirty="0"/>
                        <a:t>TCP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</a:tr>
              <a:tr h="55992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400" dirty="0" smtClean="0"/>
                        <a:t>Gives acknowledgement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400" dirty="0" smtClean="0"/>
                        <a:t>No acknowledgement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/>
                </a:tc>
              </a:tr>
              <a:tr h="559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 smtClean="0"/>
                        <a:t>TCP header size is 20 bytes.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 smtClean="0"/>
                        <a:t>UDP Header size is 8 bytes.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33350" marR="133350" marT="66675" marB="66675" anchor="ctr"/>
                </a:tc>
              </a:tr>
              <a:tr h="559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 smtClean="0"/>
                        <a:t>TCP is heavy-weight.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 smtClean="0"/>
                        <a:t>UDP is lightweight.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33350" marR="133350" marT="66675" marB="66675" anchor="ctr"/>
                </a:tc>
              </a:tr>
              <a:tr h="675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 smtClean="0"/>
                        <a:t>TCP is used by HTTP, HTTPs, FTP, SMTP and Telnet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 smtClean="0"/>
                        <a:t>UDP is used by DNS, DHCP, SNMP, RIP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Subclass of Permission class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Gives rights to local files/directories.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Rights set : </a:t>
            </a:r>
            <a:r>
              <a:rPr lang="en-US" dirty="0" err="1" smtClean="0"/>
              <a:t>read,write,execute,delete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SocketPermission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 of Permission class</a:t>
            </a:r>
          </a:p>
          <a:p>
            <a:r>
              <a:rPr lang="en-US" dirty="0" smtClean="0"/>
              <a:t>Host</a:t>
            </a:r>
            <a:r>
              <a:rPr lang="en-US" dirty="0"/>
              <a:t>.</a:t>
            </a:r>
          </a:p>
          <a:p>
            <a:pPr>
              <a:buFontTx/>
              <a:buNone/>
            </a:pPr>
            <a:r>
              <a:rPr lang="en-US" dirty="0"/>
              <a:t>    Local Machine: "local host."</a:t>
            </a:r>
          </a:p>
          <a:p>
            <a:pPr>
              <a:buFontTx/>
              <a:buNone/>
            </a:pPr>
            <a:r>
              <a:rPr lang="en-US" dirty="0"/>
              <a:t>    Given machine: IP address or hostname.</a:t>
            </a:r>
          </a:p>
          <a:p>
            <a:r>
              <a:rPr lang="en-US" dirty="0" smtClean="0"/>
              <a:t>Actions: </a:t>
            </a:r>
            <a:r>
              <a:rPr lang="en-US" dirty="0" err="1"/>
              <a:t>accept,connect,listen,resolve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Class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Class</a:t>
            </a:r>
          </a:p>
          <a:p>
            <a:pPr lvl="1"/>
            <a:r>
              <a:rPr lang="en-US" dirty="0" smtClean="0"/>
              <a:t>Determine whether the code being executed by the JVM has required permission to perform security sensitive operations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which permission applies to which code source.</a:t>
            </a:r>
          </a:p>
          <a:p>
            <a:pPr lvl="1"/>
            <a:r>
              <a:rPr lang="en-US" dirty="0"/>
              <a:t>Only a </a:t>
            </a:r>
            <a:r>
              <a:rPr lang="en-US" u="sng" dirty="0"/>
              <a:t>single instance</a:t>
            </a:r>
            <a:r>
              <a:rPr lang="en-US" dirty="0"/>
              <a:t> of policy class can be installed in the virtual machine at any one time.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Class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Policy object can be installed by calling the </a:t>
            </a:r>
            <a:r>
              <a:rPr lang="en-US" dirty="0" smtClean="0">
                <a:solidFill>
                  <a:srgbClr val="FF0000"/>
                </a:solidFill>
              </a:rPr>
              <a:t>setPolicy()</a:t>
            </a:r>
            <a:r>
              <a:rPr lang="en-US" dirty="0" smtClean="0"/>
              <a:t> method. </a:t>
            </a:r>
          </a:p>
          <a:p>
            <a:r>
              <a:rPr lang="en-US" dirty="0" smtClean="0"/>
              <a:t>The installed Policy object can be obtained by calling the </a:t>
            </a:r>
            <a:r>
              <a:rPr lang="en-US" dirty="0" smtClean="0">
                <a:solidFill>
                  <a:srgbClr val="FF0000"/>
                </a:solidFill>
              </a:rPr>
              <a:t>getPolicy()</a:t>
            </a:r>
            <a:r>
              <a:rPr lang="en-US" dirty="0" smtClean="0"/>
              <a:t>method.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4191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number identifying of a computer on the Internet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unique number assigned to a node of a network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range from 0 to 255.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Known as logical address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changed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Address Classes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A   	:  	</a:t>
            </a:r>
            <a:r>
              <a:rPr lang="en-US" dirty="0" smtClean="0"/>
              <a:t>1  to  126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B	:	</a:t>
            </a:r>
            <a:r>
              <a:rPr lang="en-US" dirty="0" smtClean="0"/>
              <a:t>128  to 191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C	:	192 to 223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	:	224 to	239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E	:	240 to	254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4191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Ranges 127.x.x.x are reserved for the </a:t>
            </a:r>
            <a:r>
              <a:rPr lang="en-US" dirty="0" smtClean="0">
                <a:solidFill>
                  <a:srgbClr val="3333FF"/>
                </a:solidFill>
              </a:rPr>
              <a:t>loopback or </a:t>
            </a:r>
            <a:r>
              <a:rPr lang="en-US" dirty="0" err="1" smtClean="0">
                <a:solidFill>
                  <a:srgbClr val="3333FF"/>
                </a:solidFill>
              </a:rPr>
              <a:t>localhost</a:t>
            </a:r>
            <a:r>
              <a:rPr lang="en-US" dirty="0" smtClean="0">
                <a:solidFill>
                  <a:srgbClr val="3333FF"/>
                </a:solidFill>
              </a:rPr>
              <a:t>, </a:t>
            </a:r>
          </a:p>
          <a:p>
            <a:pPr>
              <a:buNone/>
            </a:pPr>
            <a:r>
              <a:rPr lang="en-US" dirty="0" smtClean="0"/>
              <a:t>	for example, </a:t>
            </a:r>
            <a:r>
              <a:rPr lang="en-US" b="1" dirty="0" smtClean="0"/>
              <a:t>127.0.0.1</a:t>
            </a:r>
            <a:r>
              <a:rPr lang="en-US" dirty="0" smtClean="0"/>
              <a:t> is the loopback address.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Range </a:t>
            </a:r>
            <a:r>
              <a:rPr lang="en-US" b="1" dirty="0" smtClean="0"/>
              <a:t>255.255.255.255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3333FF"/>
                </a:solidFill>
              </a:rPr>
              <a:t>broadcasts </a:t>
            </a:r>
            <a:r>
              <a:rPr lang="en-US" dirty="0" smtClean="0"/>
              <a:t>to all hosts on the local network.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355600">
              <a:spcBef>
                <a:spcPts val="670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spc="-5" dirty="0" smtClean="0">
                <a:latin typeface="Comic Sans MS"/>
                <a:cs typeface="Comic Sans MS"/>
              </a:rPr>
              <a:t>IP address: 2</a:t>
            </a:r>
            <a:r>
              <a:rPr lang="en-US" sz="2800" spc="30" dirty="0" smtClean="0">
                <a:latin typeface="Comic Sans MS"/>
                <a:cs typeface="Comic Sans MS"/>
              </a:rPr>
              <a:t> </a:t>
            </a:r>
            <a:r>
              <a:rPr lang="en-US" sz="2800" spc="-10" dirty="0" smtClean="0">
                <a:latin typeface="Comic Sans MS"/>
                <a:cs typeface="Comic Sans MS"/>
              </a:rPr>
              <a:t>version</a:t>
            </a:r>
            <a:endParaRPr lang="en-US" sz="2800" dirty="0" smtClean="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lang="en-US" sz="2400" spc="-5" dirty="0" smtClean="0">
                <a:latin typeface="Comic Sans MS"/>
                <a:cs typeface="Comic Sans MS"/>
              </a:rPr>
              <a:t>IPv4 </a:t>
            </a:r>
            <a:r>
              <a:rPr lang="en-US" sz="2400" dirty="0" smtClean="0">
                <a:latin typeface="Comic Sans MS"/>
                <a:cs typeface="Comic Sans MS"/>
              </a:rPr>
              <a:t>: </a:t>
            </a:r>
            <a:r>
              <a:rPr lang="en-US" sz="2400" spc="-5" dirty="0" smtClean="0">
                <a:latin typeface="Comic Sans MS"/>
                <a:cs typeface="Comic Sans MS"/>
              </a:rPr>
              <a:t>32–bits </a:t>
            </a:r>
            <a:r>
              <a:rPr lang="en-US" sz="2400" dirty="0" smtClean="0">
                <a:latin typeface="Comic Sans MS"/>
                <a:cs typeface="Comic Sans MS"/>
              </a:rPr>
              <a:t>and </a:t>
            </a:r>
            <a:r>
              <a:rPr lang="en-US" sz="2400" spc="-5" dirty="0" smtClean="0">
                <a:latin typeface="Comic Sans MS"/>
                <a:cs typeface="Comic Sans MS"/>
              </a:rPr>
              <a:t>in decimal</a:t>
            </a:r>
            <a:r>
              <a:rPr lang="en-US" sz="2400" spc="-45" dirty="0" smtClean="0">
                <a:latin typeface="Comic Sans MS"/>
                <a:cs typeface="Comic Sans MS"/>
              </a:rPr>
              <a:t> </a:t>
            </a:r>
            <a:r>
              <a:rPr lang="en-US" sz="2400" spc="-5" dirty="0" smtClean="0">
                <a:latin typeface="Comic Sans MS"/>
                <a:cs typeface="Comic Sans MS"/>
              </a:rPr>
              <a:t>(Now)</a:t>
            </a:r>
            <a:endParaRPr lang="en-US" sz="2400" dirty="0" smtClean="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/>
              <a:buChar char=""/>
              <a:tabLst>
                <a:tab pos="756920" algn="l"/>
              </a:tabLst>
            </a:pPr>
            <a:r>
              <a:rPr lang="en-US" sz="2400" spc="-5" dirty="0" smtClean="0">
                <a:latin typeface="Comic Sans MS"/>
                <a:cs typeface="Comic Sans MS"/>
              </a:rPr>
              <a:t>IPv6 </a:t>
            </a:r>
            <a:r>
              <a:rPr lang="en-US" sz="2400" dirty="0" smtClean="0">
                <a:latin typeface="Comic Sans MS"/>
                <a:cs typeface="Comic Sans MS"/>
              </a:rPr>
              <a:t>: </a:t>
            </a:r>
            <a:r>
              <a:rPr lang="en-US" sz="2400" spc="-5" dirty="0" smtClean="0">
                <a:latin typeface="Comic Sans MS"/>
                <a:cs typeface="Comic Sans MS"/>
              </a:rPr>
              <a:t>128-bits </a:t>
            </a:r>
            <a:r>
              <a:rPr lang="en-US" sz="2400" dirty="0" smtClean="0">
                <a:latin typeface="Comic Sans MS"/>
                <a:cs typeface="Comic Sans MS"/>
              </a:rPr>
              <a:t>and </a:t>
            </a:r>
            <a:r>
              <a:rPr lang="en-US" sz="2400" spc="-5" dirty="0" smtClean="0">
                <a:latin typeface="Comic Sans MS"/>
                <a:cs typeface="Comic Sans MS"/>
              </a:rPr>
              <a:t>in hexadecimal</a:t>
            </a:r>
            <a:r>
              <a:rPr lang="en-US" sz="2400" spc="-50" dirty="0" smtClean="0">
                <a:latin typeface="Comic Sans MS"/>
                <a:cs typeface="Comic Sans MS"/>
              </a:rPr>
              <a:t> </a:t>
            </a:r>
            <a:r>
              <a:rPr lang="en-US" sz="2400" spc="-10" dirty="0" smtClean="0">
                <a:latin typeface="Comic Sans MS"/>
                <a:cs typeface="Comic Sans MS"/>
              </a:rPr>
              <a:t>(Future)</a:t>
            </a:r>
            <a:endParaRPr lang="en-US" sz="2400" dirty="0" smtClean="0">
              <a:latin typeface="Comic Sans MS"/>
              <a:cs typeface="Comic Sans MS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25407" y="6448358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pPr marL="25400">
                <a:lnSpc>
                  <a:spcPts val="1630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3350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u="heavy" spc="-10" dirty="0" smtClean="0"/>
              <a:t>Port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71600"/>
            <a:ext cx="7400925" cy="3189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4671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3200" dirty="0" smtClean="0"/>
              <a:t>used to uniquely identify different applications</a:t>
            </a:r>
          </a:p>
          <a:p>
            <a:pPr marL="355600" marR="34671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acts as a communication endpoint between applications.</a:t>
            </a:r>
          </a:p>
          <a:p>
            <a:pPr marL="355600" marR="34671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associated with the IP address for communication between two applications</a:t>
            </a:r>
            <a:r>
              <a:rPr lang="en-US" sz="2400" dirty="0" smtClean="0"/>
              <a:t>.</a:t>
            </a:r>
          </a:p>
          <a:p>
            <a:pPr marL="355600" marR="346710" indent="-342900" algn="just">
              <a:spcBef>
                <a:spcPts val="95"/>
              </a:spcBef>
              <a:buClr>
                <a:srgbClr val="3333CC"/>
              </a:buClr>
              <a:buSzPct val="83928"/>
              <a:buFont typeface="Wingdings"/>
              <a:buChar char=""/>
              <a:tabLst>
                <a:tab pos="355600" algn="l"/>
              </a:tabLst>
            </a:pPr>
            <a:r>
              <a:rPr lang="en-US" sz="2800" dirty="0" smtClean="0"/>
              <a:t>Port is of 16-bit address.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4191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Reserved 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229600" cy="277768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Ports are used to identify right application.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address is used to identify right computer.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83928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number range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: 0 to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65535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3928"/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1024 ports are</a:t>
            </a:r>
            <a:r>
              <a:rPr lang="en-US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reserved.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 numbers between 0 and 1,023 are reserved for standard services, such as email, FTP, and HTTP.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810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Protocol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Reserved Port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FTP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Telnet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SMTP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1643</Words>
  <Application>Microsoft Office PowerPoint</Application>
  <PresentationFormat>On-screen Show (4:3)</PresentationFormat>
  <Paragraphs>449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Photo Editor Photo</vt:lpstr>
      <vt:lpstr>Ch-04 Networking Basics Marks:10</vt:lpstr>
      <vt:lpstr>Socket</vt:lpstr>
      <vt:lpstr>Protocol</vt:lpstr>
      <vt:lpstr>Slide 4</vt:lpstr>
      <vt:lpstr>Difference Between TCP &amp; UDP</vt:lpstr>
      <vt:lpstr>IP Address</vt:lpstr>
      <vt:lpstr>IP Address</vt:lpstr>
      <vt:lpstr>Port</vt:lpstr>
      <vt:lpstr>Reserved Ports</vt:lpstr>
      <vt:lpstr>Proxy Server</vt:lpstr>
      <vt:lpstr>Features of Proxy Server</vt:lpstr>
      <vt:lpstr>Socket Programming</vt:lpstr>
      <vt:lpstr>Socket Programming</vt:lpstr>
      <vt:lpstr>Server-Client Communication</vt:lpstr>
      <vt:lpstr>Slide 15</vt:lpstr>
      <vt:lpstr>Socket Programming with TCP</vt:lpstr>
      <vt:lpstr>Classes &amp; Interfaces from java.net package</vt:lpstr>
      <vt:lpstr>InetAddress class</vt:lpstr>
      <vt:lpstr>About InetAddress class</vt:lpstr>
      <vt:lpstr>Instance Methods</vt:lpstr>
      <vt:lpstr>Slide 21</vt:lpstr>
      <vt:lpstr>Slide 22</vt:lpstr>
      <vt:lpstr>http://www.msbte.com:80/index.html</vt:lpstr>
      <vt:lpstr>Slide 24</vt:lpstr>
      <vt:lpstr>Slide 25</vt:lpstr>
      <vt:lpstr>Slide 26</vt:lpstr>
      <vt:lpstr>Slide 27</vt:lpstr>
      <vt:lpstr>URLConnection Class</vt:lpstr>
      <vt:lpstr>URLConnection Class methods</vt:lpstr>
      <vt:lpstr>URLConnection Class methods</vt:lpstr>
      <vt:lpstr>Slide 31</vt:lpstr>
      <vt:lpstr>Slide 32</vt:lpstr>
      <vt:lpstr>Socket Class</vt:lpstr>
      <vt:lpstr>Socket Class</vt:lpstr>
      <vt:lpstr>Socket Class Methods</vt:lpstr>
      <vt:lpstr>ServerSocket Class</vt:lpstr>
      <vt:lpstr>steps for creating a simple server program are:</vt:lpstr>
      <vt:lpstr>steps for creating a simple client program are:</vt:lpstr>
      <vt:lpstr>Slide 39</vt:lpstr>
      <vt:lpstr>Socket Programming with UDP </vt:lpstr>
      <vt:lpstr>DatagramPacket</vt:lpstr>
      <vt:lpstr>Slide 42</vt:lpstr>
      <vt:lpstr>Methods of DatagramPacket</vt:lpstr>
      <vt:lpstr>DatagramSocket Class</vt:lpstr>
      <vt:lpstr>Slide 45</vt:lpstr>
      <vt:lpstr>Security with Java</vt:lpstr>
      <vt:lpstr>Slide 47</vt:lpstr>
      <vt:lpstr>Slide 48</vt:lpstr>
      <vt:lpstr>Permission class</vt:lpstr>
      <vt:lpstr>FilePermission</vt:lpstr>
      <vt:lpstr>SocketPermission</vt:lpstr>
      <vt:lpstr>Policy Class</vt:lpstr>
      <vt:lpstr>Policy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Administrator</cp:lastModifiedBy>
  <cp:revision>153</cp:revision>
  <dcterms:created xsi:type="dcterms:W3CDTF">2017-02-07T03:19:37Z</dcterms:created>
  <dcterms:modified xsi:type="dcterms:W3CDTF">2009-10-22T19:37:10Z</dcterms:modified>
</cp:coreProperties>
</file>