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4" r:id="rId5"/>
    <p:sldId id="314" r:id="rId6"/>
    <p:sldId id="315" r:id="rId7"/>
    <p:sldId id="316" r:id="rId8"/>
    <p:sldId id="303" r:id="rId9"/>
    <p:sldId id="317" r:id="rId10"/>
    <p:sldId id="258" r:id="rId11"/>
    <p:sldId id="262" r:id="rId12"/>
    <p:sldId id="260" r:id="rId13"/>
    <p:sldId id="263" r:id="rId14"/>
    <p:sldId id="305" r:id="rId15"/>
    <p:sldId id="261" r:id="rId16"/>
    <p:sldId id="264" r:id="rId17"/>
    <p:sldId id="311" r:id="rId18"/>
    <p:sldId id="265" r:id="rId19"/>
    <p:sldId id="306" r:id="rId20"/>
    <p:sldId id="266" r:id="rId21"/>
    <p:sldId id="312" r:id="rId22"/>
    <p:sldId id="267" r:id="rId23"/>
    <p:sldId id="268" r:id="rId24"/>
    <p:sldId id="313" r:id="rId25"/>
    <p:sldId id="269" r:id="rId26"/>
    <p:sldId id="307" r:id="rId27"/>
    <p:sldId id="270" r:id="rId28"/>
    <p:sldId id="271" r:id="rId29"/>
    <p:sldId id="308" r:id="rId30"/>
    <p:sldId id="310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2" r:id="rId41"/>
    <p:sldId id="281" r:id="rId42"/>
    <p:sldId id="283" r:id="rId43"/>
    <p:sldId id="284" r:id="rId44"/>
    <p:sldId id="285" r:id="rId45"/>
    <p:sldId id="286" r:id="rId46"/>
    <p:sldId id="287" r:id="rId47"/>
    <p:sldId id="294" r:id="rId48"/>
    <p:sldId id="288" r:id="rId49"/>
    <p:sldId id="289" r:id="rId50"/>
    <p:sldId id="290" r:id="rId51"/>
    <p:sldId id="291" r:id="rId52"/>
    <p:sldId id="292" r:id="rId53"/>
    <p:sldId id="293" r:id="rId54"/>
    <p:sldId id="295" r:id="rId55"/>
    <p:sldId id="296" r:id="rId56"/>
    <p:sldId id="297" r:id="rId57"/>
    <p:sldId id="298" r:id="rId58"/>
    <p:sldId id="299" r:id="rId59"/>
    <p:sldId id="300" r:id="rId60"/>
    <p:sldId id="301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B25D-4602-40E8-94B5-A1882626FE6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C1DE6-5369-49C5-98DF-6261568EEE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Chapter-5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Interacting with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Marks=12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Prepared by: Prof. Biradar R.Y.</a:t>
            </a:r>
          </a:p>
          <a:p>
            <a:endParaRPr lang="en-US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JDBC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r>
              <a:rPr lang="en-US" sz="2800" dirty="0"/>
              <a:t>The JDBC API supports both </a:t>
            </a:r>
            <a:r>
              <a:rPr lang="en-US" sz="2800" dirty="0">
                <a:solidFill>
                  <a:srgbClr val="0070C0"/>
                </a:solidFill>
              </a:rPr>
              <a:t>two-tier &amp; three-tier architecture</a:t>
            </a:r>
          </a:p>
          <a:p>
            <a:r>
              <a:rPr lang="en-US" sz="2800" u="sng" dirty="0"/>
              <a:t>Two-tier Architecture for Data Access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client/server configuration</a:t>
            </a:r>
          </a:p>
          <a:p>
            <a:pPr lvl="1"/>
            <a:r>
              <a:rPr lang="en-US" sz="2400" dirty="0"/>
              <a:t>divided into two parts:  </a:t>
            </a:r>
            <a:r>
              <a:rPr lang="en-US" sz="2400" b="1" dirty="0"/>
              <a:t>1)</a:t>
            </a:r>
            <a:r>
              <a:rPr lang="en-US" sz="2400" dirty="0"/>
              <a:t> </a:t>
            </a:r>
            <a:r>
              <a:rPr lang="en-US" sz="2400" b="1" dirty="0"/>
              <a:t>Client Application (Client Tier)</a:t>
            </a:r>
            <a:endParaRPr lang="en-US" sz="2400" dirty="0"/>
          </a:p>
          <a:p>
            <a:pPr lvl="1">
              <a:buNone/>
            </a:pPr>
            <a:r>
              <a:rPr lang="en-US" sz="2400" b="1" dirty="0"/>
              <a:t>					2) Database (Data Tier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int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00"/>
            <a:ext cx="581728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Two-tier Architecture for Data Access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Advantages:</a:t>
            </a:r>
            <a:br>
              <a:rPr lang="en-US" dirty="0"/>
            </a:br>
            <a:r>
              <a:rPr lang="en-US" dirty="0"/>
              <a:t>1. Easy to maintain </a:t>
            </a:r>
          </a:p>
          <a:p>
            <a:pPr>
              <a:buNone/>
            </a:pPr>
            <a:r>
              <a:rPr lang="en-US" dirty="0"/>
              <a:t>	2. Communication is faster.</a:t>
            </a:r>
          </a:p>
          <a:p>
            <a:r>
              <a:rPr lang="en-US" b="1" dirty="0"/>
              <a:t>Disadvantages:</a:t>
            </a:r>
            <a:br>
              <a:rPr lang="en-US" dirty="0"/>
            </a:br>
            <a:r>
              <a:rPr lang="en-US" dirty="0"/>
              <a:t>1. performance will be degrade upon 	increasing the users.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629400"/>
          </a:xfrm>
        </p:spPr>
        <p:txBody>
          <a:bodyPr/>
          <a:lstStyle/>
          <a:p>
            <a:r>
              <a:rPr lang="en-US" u="sng" dirty="0"/>
              <a:t>Three-tier Architecture for Data Access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divided into three parts: 	</a:t>
            </a:r>
            <a:r>
              <a:rPr lang="en-US" b="1" dirty="0"/>
              <a:t>1)Client layer</a:t>
            </a:r>
            <a:endParaRPr lang="en-US" dirty="0"/>
          </a:p>
          <a:p>
            <a:pPr lvl="1">
              <a:buNone/>
            </a:pPr>
            <a:r>
              <a:rPr lang="en-US" b="1" dirty="0"/>
              <a:t>						2)Business layer</a:t>
            </a:r>
            <a:endParaRPr lang="en-US" dirty="0"/>
          </a:p>
          <a:p>
            <a:pPr lvl="1">
              <a:buNone/>
            </a:pPr>
            <a:r>
              <a:rPr lang="en-US" b="1" dirty="0"/>
              <a:t>						3)Data layer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intro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38400"/>
            <a:ext cx="5867400" cy="42171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4000" u="sng" dirty="0"/>
              <a:t>Three-tier Architecture for Data Access</a:t>
            </a:r>
            <a:r>
              <a:rPr lang="en-US" sz="4000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Advantages:</a:t>
            </a:r>
            <a:br>
              <a:rPr lang="en-US" dirty="0"/>
            </a:br>
            <a:r>
              <a:rPr lang="en-US" dirty="0"/>
              <a:t>1.  Scalability </a:t>
            </a:r>
            <a:br>
              <a:rPr lang="en-US" dirty="0"/>
            </a:br>
            <a:r>
              <a:rPr lang="en-US" dirty="0"/>
              <a:t>2.  Performance </a:t>
            </a:r>
            <a:br>
              <a:rPr lang="en-US" dirty="0"/>
            </a:br>
            <a:r>
              <a:rPr lang="en-US" dirty="0"/>
              <a:t>3.  Better Re-usability.</a:t>
            </a:r>
            <a:br>
              <a:rPr lang="en-US" dirty="0"/>
            </a:br>
            <a:r>
              <a:rPr lang="en-US" dirty="0"/>
              <a:t>4.  Improve Data Integrity.</a:t>
            </a:r>
            <a:br>
              <a:rPr lang="en-US" dirty="0"/>
            </a:br>
            <a:r>
              <a:rPr lang="en-US" dirty="0"/>
              <a:t>5.  Improved Security – Client can’t directly access 	the database.</a:t>
            </a:r>
            <a:br>
              <a:rPr lang="en-US" dirty="0"/>
            </a:br>
            <a:r>
              <a:rPr lang="en-US" dirty="0"/>
              <a:t>6.  Easy to maintain, to manage, to scale, loosely coupled etc. </a:t>
            </a:r>
          </a:p>
          <a:p>
            <a:r>
              <a:rPr lang="en-US" b="1" dirty="0"/>
              <a:t>Disadvantages:</a:t>
            </a:r>
            <a:br>
              <a:rPr lang="en-US" dirty="0"/>
            </a:br>
            <a:r>
              <a:rPr lang="en-US" dirty="0"/>
              <a:t>1. Increased Complexity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38199" y="1560575"/>
            <a:ext cx="7661569" cy="3709079"/>
            <a:chOff x="838199" y="1560575"/>
            <a:chExt cx="7661569" cy="3709079"/>
          </a:xfrm>
        </p:grpSpPr>
        <p:sp>
          <p:nvSpPr>
            <p:cNvPr id="4" name="object 3"/>
            <p:cNvSpPr/>
            <p:nvPr/>
          </p:nvSpPr>
          <p:spPr>
            <a:xfrm>
              <a:off x="2895599" y="1560575"/>
              <a:ext cx="1939637" cy="584200"/>
            </a:xfrm>
            <a:custGeom>
              <a:avLst/>
              <a:gdLst/>
              <a:ahLst/>
              <a:cxnLst/>
              <a:rect l="l" t="t" r="r" b="b"/>
              <a:pathLst>
                <a:path w="1524000" h="584200">
                  <a:moveTo>
                    <a:pt x="0" y="584200"/>
                  </a:moveTo>
                  <a:lnTo>
                    <a:pt x="1524000" y="5842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584200"/>
                  </a:lnTo>
                  <a:close/>
                </a:path>
              </a:pathLst>
            </a:custGeom>
            <a:ln w="127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838199" y="2322448"/>
              <a:ext cx="7564587" cy="708025"/>
            </a:xfrm>
            <a:custGeom>
              <a:avLst/>
              <a:gdLst/>
              <a:ahLst/>
              <a:cxnLst/>
              <a:rect l="l" t="t" r="r" b="b"/>
              <a:pathLst>
                <a:path w="5943600" h="708025">
                  <a:moveTo>
                    <a:pt x="0" y="708025"/>
                  </a:moveTo>
                  <a:lnTo>
                    <a:pt x="5943600" y="708025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708025"/>
                  </a:lnTo>
                  <a:close/>
                </a:path>
              </a:pathLst>
            </a:custGeom>
            <a:ln w="127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 txBox="1"/>
            <p:nvPr/>
          </p:nvSpPr>
          <p:spPr>
            <a:xfrm>
              <a:off x="3137154" y="1587753"/>
              <a:ext cx="1455537" cy="1031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108585" indent="302895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Java  Application</a:t>
              </a:r>
              <a:endParaRPr sz="160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1850">
                <a:latin typeface="Times New Roman"/>
                <a:cs typeface="Times New Roman"/>
              </a:endParaRPr>
            </a:p>
            <a:p>
              <a:pPr marL="213360">
                <a:lnSpc>
                  <a:spcPct val="100000"/>
                </a:lnSpc>
                <a:spcBef>
                  <a:spcPts val="5"/>
                </a:spcBef>
              </a:pPr>
              <a:r>
                <a:rPr sz="1600" b="1" spc="-5">
                  <a:solidFill>
                    <a:srgbClr val="2E2B1F"/>
                  </a:solidFill>
                  <a:latin typeface="Times New Roman"/>
                  <a:cs typeface="Times New Roman"/>
                </a:rPr>
                <a:t>JDBC</a:t>
              </a:r>
              <a:r>
                <a:rPr sz="1600" b="1" spc="-16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API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" name="object 6"/>
            <p:cNvSpPr/>
            <p:nvPr/>
          </p:nvSpPr>
          <p:spPr>
            <a:xfrm>
              <a:off x="838199" y="3389376"/>
              <a:ext cx="7661569" cy="708025"/>
            </a:xfrm>
            <a:custGeom>
              <a:avLst/>
              <a:gdLst/>
              <a:ahLst/>
              <a:cxnLst/>
              <a:rect l="l" t="t" r="r" b="b"/>
              <a:pathLst>
                <a:path w="6019800" h="708025">
                  <a:moveTo>
                    <a:pt x="0" y="708025"/>
                  </a:moveTo>
                  <a:lnTo>
                    <a:pt x="6019800" y="708025"/>
                  </a:lnTo>
                  <a:lnTo>
                    <a:pt x="6019800" y="0"/>
                  </a:lnTo>
                  <a:lnTo>
                    <a:pt x="0" y="0"/>
                  </a:lnTo>
                  <a:lnTo>
                    <a:pt x="0" y="708025"/>
                  </a:lnTo>
                  <a:close/>
                </a:path>
              </a:pathLst>
            </a:custGeom>
            <a:ln w="127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 txBox="1"/>
            <p:nvPr/>
          </p:nvSpPr>
          <p:spPr>
            <a:xfrm>
              <a:off x="3045713" y="3416934"/>
              <a:ext cx="2041468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Data Base</a:t>
              </a:r>
              <a:r>
                <a:rPr sz="1600" b="1" spc="-50" dirty="0">
                  <a:solidFill>
                    <a:srgbClr val="2E2B1F"/>
                  </a:solidFill>
                  <a:latin typeface="Times New Roman"/>
                  <a:cs typeface="Times New Roman"/>
                </a:rPr>
                <a:t> </a:t>
              </a:r>
              <a:r>
                <a:rPr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Drivers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9" name="object 8"/>
            <p:cNvSpPr txBox="1"/>
            <p:nvPr/>
          </p:nvSpPr>
          <p:spPr>
            <a:xfrm>
              <a:off x="838199" y="4608576"/>
              <a:ext cx="1066801" cy="286617"/>
            </a:xfrm>
            <a:prstGeom prst="rect">
              <a:avLst/>
            </a:prstGeom>
            <a:ln w="12700">
              <a:solidFill>
                <a:srgbClr val="2E2B1F"/>
              </a:solidFill>
            </a:ln>
          </p:spPr>
          <p:txBody>
            <a:bodyPr vert="horz" wrap="square" lIns="0" tIns="40005" rIns="0" bIns="0" rtlCol="0">
              <a:spAutoFit/>
            </a:bodyPr>
            <a:lstStyle/>
            <a:p>
              <a:pPr marL="130810">
                <a:lnSpc>
                  <a:spcPct val="100000"/>
                </a:lnSpc>
                <a:spcBef>
                  <a:spcPts val="315"/>
                </a:spcBef>
              </a:pPr>
              <a:r>
                <a:rPr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Access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0" name="object 9"/>
            <p:cNvSpPr txBox="1"/>
            <p:nvPr/>
          </p:nvSpPr>
          <p:spPr>
            <a:xfrm>
              <a:off x="1904999" y="4608576"/>
              <a:ext cx="1066801" cy="661078"/>
            </a:xfrm>
            <a:prstGeom prst="rect">
              <a:avLst/>
            </a:prstGeom>
            <a:ln w="12700">
              <a:solidFill>
                <a:srgbClr val="2E2B1F"/>
              </a:solidFill>
            </a:ln>
          </p:spPr>
          <p:txBody>
            <a:bodyPr vert="horz" wrap="square" lIns="0" tIns="40005" rIns="0" bIns="0" rtlCol="0">
              <a:spAutoFit/>
            </a:bodyPr>
            <a:lstStyle/>
            <a:p>
              <a:pPr marL="215265">
                <a:lnSpc>
                  <a:spcPct val="100000"/>
                </a:lnSpc>
                <a:spcBef>
                  <a:spcPts val="315"/>
                </a:spcBef>
              </a:pPr>
              <a:r>
                <a:rPr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SQL</a:t>
              </a:r>
              <a:endParaRPr sz="1600">
                <a:latin typeface="Times New Roman"/>
                <a:cs typeface="Times New Roman"/>
              </a:endParaRPr>
            </a:p>
            <a:p>
              <a:pPr marL="156210">
                <a:lnSpc>
                  <a:spcPct val="100000"/>
                </a:lnSpc>
                <a:spcBef>
                  <a:spcPts val="960"/>
                </a:spcBef>
              </a:pPr>
              <a:r>
                <a:rPr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Server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" name="object 10"/>
            <p:cNvSpPr txBox="1"/>
            <p:nvPr/>
          </p:nvSpPr>
          <p:spPr>
            <a:xfrm>
              <a:off x="2971799" y="4608576"/>
              <a:ext cx="1066801" cy="286617"/>
            </a:xfrm>
            <a:prstGeom prst="rect">
              <a:avLst/>
            </a:prstGeom>
            <a:ln w="12700">
              <a:solidFill>
                <a:srgbClr val="2E2B1F"/>
              </a:solidFill>
            </a:ln>
          </p:spPr>
          <p:txBody>
            <a:bodyPr vert="horz" wrap="square" lIns="0" tIns="40005" rIns="0" bIns="0" rtlCol="0">
              <a:spAutoFit/>
            </a:bodyPr>
            <a:lstStyle/>
            <a:p>
              <a:pPr marL="226695">
                <a:lnSpc>
                  <a:spcPct val="100000"/>
                </a:lnSpc>
                <a:spcBef>
                  <a:spcPts val="315"/>
                </a:spcBef>
              </a:pPr>
              <a:r>
                <a:rPr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DB2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2" name="object 11"/>
            <p:cNvSpPr txBox="1"/>
            <p:nvPr/>
          </p:nvSpPr>
          <p:spPr>
            <a:xfrm>
              <a:off x="4038599" y="4608512"/>
              <a:ext cx="1066801" cy="571310"/>
            </a:xfrm>
            <a:prstGeom prst="rect">
              <a:avLst/>
            </a:prstGeom>
            <a:ln w="12700">
              <a:solidFill>
                <a:srgbClr val="2E2B1F"/>
              </a:solidFill>
            </a:ln>
          </p:spPr>
          <p:txBody>
            <a:bodyPr vert="horz" wrap="square" lIns="0" tIns="40005" rIns="0" bIns="0" rtlCol="0">
              <a:spAutoFit/>
            </a:bodyPr>
            <a:lstStyle/>
            <a:p>
              <a:pPr marL="92075" marR="118110">
                <a:lnSpc>
                  <a:spcPct val="100000"/>
                </a:lnSpc>
                <a:spcBef>
                  <a:spcPts val="315"/>
                </a:spcBef>
              </a:pPr>
              <a:r>
                <a:rPr sz="1600" b="1" spc="-5">
                  <a:solidFill>
                    <a:srgbClr val="2E2B1F"/>
                  </a:solidFill>
                  <a:latin typeface="Times New Roman"/>
                  <a:cs typeface="Times New Roman"/>
                </a:rPr>
                <a:t>Inform</a:t>
              </a:r>
              <a:r>
                <a:rPr lang="en-US"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ix</a:t>
              </a:r>
              <a:r>
                <a:rPr sz="1600" b="1" spc="-5">
                  <a:solidFill>
                    <a:srgbClr val="2E2B1F"/>
                  </a:solidFill>
                  <a:latin typeface="Times New Roman"/>
                  <a:cs typeface="Times New Roman"/>
                </a:rPr>
                <a:t> </a:t>
              </a:r>
              <a:endParaRPr lang="en-US" sz="1600" b="1" spc="-5" dirty="0">
                <a:solidFill>
                  <a:srgbClr val="2E2B1F"/>
                </a:solidFill>
                <a:latin typeface="Times New Roman"/>
                <a:cs typeface="Times New Roman"/>
              </a:endParaRPr>
            </a:p>
            <a:p>
              <a:pPr marL="92075" marR="118110">
                <a:lnSpc>
                  <a:spcPct val="100000"/>
                </a:lnSpc>
                <a:spcBef>
                  <a:spcPts val="315"/>
                </a:spcBef>
              </a:pP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5105399" y="4608512"/>
              <a:ext cx="1066801" cy="286617"/>
            </a:xfrm>
            <a:prstGeom prst="rect">
              <a:avLst/>
            </a:prstGeom>
            <a:ln w="12700">
              <a:solidFill>
                <a:srgbClr val="2E2B1F"/>
              </a:solidFill>
            </a:ln>
          </p:spPr>
          <p:txBody>
            <a:bodyPr vert="horz" wrap="square" lIns="0" tIns="40005" rIns="0" bIns="0" rtlCol="0">
              <a:spAutoFit/>
            </a:bodyPr>
            <a:lstStyle/>
            <a:p>
              <a:pPr marL="92075" marR="173990">
                <a:lnSpc>
                  <a:spcPct val="100000"/>
                </a:lnSpc>
                <a:spcBef>
                  <a:spcPts val="315"/>
                </a:spcBef>
              </a:pPr>
              <a:r>
                <a:rPr sz="1600" b="1" spc="-5">
                  <a:solidFill>
                    <a:srgbClr val="2E2B1F"/>
                  </a:solidFill>
                  <a:latin typeface="Times New Roman"/>
                  <a:cs typeface="Times New Roman"/>
                </a:rPr>
                <a:t>MySQ L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4" name="object 13"/>
            <p:cNvSpPr txBox="1"/>
            <p:nvPr/>
          </p:nvSpPr>
          <p:spPr>
            <a:xfrm>
              <a:off x="6172199" y="4608576"/>
              <a:ext cx="1066801" cy="286617"/>
            </a:xfrm>
            <a:prstGeom prst="rect">
              <a:avLst/>
            </a:prstGeom>
            <a:ln w="12700">
              <a:solidFill>
                <a:srgbClr val="2E2B1F"/>
              </a:solidFill>
            </a:ln>
          </p:spPr>
          <p:txBody>
            <a:bodyPr vert="horz" wrap="square" lIns="0" tIns="40005" rIns="0" bIns="0" rtlCol="0">
              <a:spAutoFit/>
            </a:bodyPr>
            <a:lstStyle/>
            <a:p>
              <a:pPr marL="119380">
                <a:lnSpc>
                  <a:spcPct val="100000"/>
                </a:lnSpc>
                <a:spcBef>
                  <a:spcPts val="315"/>
                </a:spcBef>
              </a:pPr>
              <a:r>
                <a:rPr sz="1600" b="1" spc="-5" dirty="0">
                  <a:solidFill>
                    <a:srgbClr val="2E2B1F"/>
                  </a:solidFill>
                  <a:latin typeface="Times New Roman"/>
                  <a:cs typeface="Times New Roman"/>
                </a:rPr>
                <a:t>Sybase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5" name="object 14"/>
            <p:cNvSpPr/>
            <p:nvPr/>
          </p:nvSpPr>
          <p:spPr>
            <a:xfrm>
              <a:off x="3556000" y="2093848"/>
              <a:ext cx="64654" cy="228600"/>
            </a:xfrm>
            <a:custGeom>
              <a:avLst/>
              <a:gdLst/>
              <a:ahLst/>
              <a:cxnLst/>
              <a:rect l="l" t="t" r="r" b="b"/>
              <a:pathLst>
                <a:path w="50800" h="228600">
                  <a:moveTo>
                    <a:pt x="19050" y="177800"/>
                  </a:moveTo>
                  <a:lnTo>
                    <a:pt x="0" y="177800"/>
                  </a:lnTo>
                  <a:lnTo>
                    <a:pt x="25400" y="228600"/>
                  </a:lnTo>
                  <a:lnTo>
                    <a:pt x="44450" y="190500"/>
                  </a:lnTo>
                  <a:lnTo>
                    <a:pt x="19050" y="190500"/>
                  </a:lnTo>
                  <a:lnTo>
                    <a:pt x="19050" y="177800"/>
                  </a:lnTo>
                  <a:close/>
                </a:path>
                <a:path w="50800" h="228600">
                  <a:moveTo>
                    <a:pt x="31750" y="0"/>
                  </a:moveTo>
                  <a:lnTo>
                    <a:pt x="19050" y="0"/>
                  </a:lnTo>
                  <a:lnTo>
                    <a:pt x="19050" y="190500"/>
                  </a:lnTo>
                  <a:lnTo>
                    <a:pt x="31750" y="190500"/>
                  </a:lnTo>
                  <a:lnTo>
                    <a:pt x="31750" y="0"/>
                  </a:lnTo>
                  <a:close/>
                </a:path>
                <a:path w="50800" h="228600">
                  <a:moveTo>
                    <a:pt x="50800" y="177800"/>
                  </a:moveTo>
                  <a:lnTo>
                    <a:pt x="31750" y="177800"/>
                  </a:lnTo>
                  <a:lnTo>
                    <a:pt x="31750" y="190500"/>
                  </a:lnTo>
                  <a:lnTo>
                    <a:pt x="44450" y="190500"/>
                  </a:lnTo>
                  <a:lnTo>
                    <a:pt x="50800" y="1778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556000" y="2932048"/>
              <a:ext cx="64654" cy="457200"/>
            </a:xfrm>
            <a:custGeom>
              <a:avLst/>
              <a:gdLst/>
              <a:ahLst/>
              <a:cxnLst/>
              <a:rect l="l" t="t" r="r" b="b"/>
              <a:pathLst>
                <a:path w="50800" h="457200">
                  <a:moveTo>
                    <a:pt x="19050" y="406400"/>
                  </a:moveTo>
                  <a:lnTo>
                    <a:pt x="0" y="406400"/>
                  </a:lnTo>
                  <a:lnTo>
                    <a:pt x="25400" y="457200"/>
                  </a:lnTo>
                  <a:lnTo>
                    <a:pt x="44450" y="419100"/>
                  </a:lnTo>
                  <a:lnTo>
                    <a:pt x="19050" y="419100"/>
                  </a:lnTo>
                  <a:lnTo>
                    <a:pt x="19050" y="406400"/>
                  </a:lnTo>
                  <a:close/>
                </a:path>
                <a:path w="50800" h="457200">
                  <a:moveTo>
                    <a:pt x="3175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31750" y="419100"/>
                  </a:lnTo>
                  <a:lnTo>
                    <a:pt x="31750" y="0"/>
                  </a:lnTo>
                  <a:close/>
                </a:path>
                <a:path w="50800" h="457200">
                  <a:moveTo>
                    <a:pt x="50800" y="406400"/>
                  </a:moveTo>
                  <a:lnTo>
                    <a:pt x="31750" y="406400"/>
                  </a:lnTo>
                  <a:lnTo>
                    <a:pt x="31750" y="419100"/>
                  </a:lnTo>
                  <a:lnTo>
                    <a:pt x="44450" y="419100"/>
                  </a:lnTo>
                  <a:lnTo>
                    <a:pt x="50800" y="4064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1270000" y="3998848"/>
              <a:ext cx="64654" cy="609600"/>
            </a:xfrm>
            <a:custGeom>
              <a:avLst/>
              <a:gdLst/>
              <a:ahLst/>
              <a:cxnLst/>
              <a:rect l="l" t="t" r="r" b="b"/>
              <a:pathLst>
                <a:path w="50800" h="609600">
                  <a:moveTo>
                    <a:pt x="19050" y="558800"/>
                  </a:moveTo>
                  <a:lnTo>
                    <a:pt x="0" y="558800"/>
                  </a:lnTo>
                  <a:lnTo>
                    <a:pt x="25400" y="609600"/>
                  </a:lnTo>
                  <a:lnTo>
                    <a:pt x="44450" y="571500"/>
                  </a:lnTo>
                  <a:lnTo>
                    <a:pt x="19050" y="571500"/>
                  </a:lnTo>
                  <a:lnTo>
                    <a:pt x="19050" y="558800"/>
                  </a:lnTo>
                  <a:close/>
                </a:path>
                <a:path w="50800" h="609600">
                  <a:moveTo>
                    <a:pt x="31750" y="0"/>
                  </a:moveTo>
                  <a:lnTo>
                    <a:pt x="19050" y="0"/>
                  </a:lnTo>
                  <a:lnTo>
                    <a:pt x="19050" y="571500"/>
                  </a:lnTo>
                  <a:lnTo>
                    <a:pt x="31750" y="571500"/>
                  </a:lnTo>
                  <a:lnTo>
                    <a:pt x="31750" y="0"/>
                  </a:lnTo>
                  <a:close/>
                </a:path>
                <a:path w="50800" h="609600">
                  <a:moveTo>
                    <a:pt x="50800" y="558800"/>
                  </a:moveTo>
                  <a:lnTo>
                    <a:pt x="31750" y="558800"/>
                  </a:lnTo>
                  <a:lnTo>
                    <a:pt x="31750" y="571500"/>
                  </a:lnTo>
                  <a:lnTo>
                    <a:pt x="44450" y="571500"/>
                  </a:lnTo>
                  <a:lnTo>
                    <a:pt x="50800" y="5588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2260600" y="4075048"/>
              <a:ext cx="64654" cy="533400"/>
            </a:xfrm>
            <a:custGeom>
              <a:avLst/>
              <a:gdLst/>
              <a:ahLst/>
              <a:cxnLst/>
              <a:rect l="l" t="t" r="r" b="b"/>
              <a:pathLst>
                <a:path w="50800" h="533400">
                  <a:moveTo>
                    <a:pt x="19050" y="482600"/>
                  </a:moveTo>
                  <a:lnTo>
                    <a:pt x="0" y="482600"/>
                  </a:lnTo>
                  <a:lnTo>
                    <a:pt x="25400" y="533400"/>
                  </a:lnTo>
                  <a:lnTo>
                    <a:pt x="44450" y="495300"/>
                  </a:lnTo>
                  <a:lnTo>
                    <a:pt x="19050" y="495300"/>
                  </a:lnTo>
                  <a:lnTo>
                    <a:pt x="19050" y="482600"/>
                  </a:lnTo>
                  <a:close/>
                </a:path>
                <a:path w="50800" h="533400">
                  <a:moveTo>
                    <a:pt x="31750" y="0"/>
                  </a:moveTo>
                  <a:lnTo>
                    <a:pt x="19050" y="0"/>
                  </a:lnTo>
                  <a:lnTo>
                    <a:pt x="19050" y="495300"/>
                  </a:lnTo>
                  <a:lnTo>
                    <a:pt x="31750" y="495300"/>
                  </a:lnTo>
                  <a:lnTo>
                    <a:pt x="31750" y="0"/>
                  </a:lnTo>
                  <a:close/>
                </a:path>
                <a:path w="50800" h="533400">
                  <a:moveTo>
                    <a:pt x="50800" y="482600"/>
                  </a:moveTo>
                  <a:lnTo>
                    <a:pt x="31750" y="482600"/>
                  </a:lnTo>
                  <a:lnTo>
                    <a:pt x="31750" y="495300"/>
                  </a:lnTo>
                  <a:lnTo>
                    <a:pt x="44450" y="495300"/>
                  </a:lnTo>
                  <a:lnTo>
                    <a:pt x="50800" y="4826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3327400" y="4075048"/>
              <a:ext cx="64654" cy="533400"/>
            </a:xfrm>
            <a:custGeom>
              <a:avLst/>
              <a:gdLst/>
              <a:ahLst/>
              <a:cxnLst/>
              <a:rect l="l" t="t" r="r" b="b"/>
              <a:pathLst>
                <a:path w="50800" h="533400">
                  <a:moveTo>
                    <a:pt x="19050" y="482600"/>
                  </a:moveTo>
                  <a:lnTo>
                    <a:pt x="0" y="482600"/>
                  </a:lnTo>
                  <a:lnTo>
                    <a:pt x="25400" y="533400"/>
                  </a:lnTo>
                  <a:lnTo>
                    <a:pt x="44450" y="495300"/>
                  </a:lnTo>
                  <a:lnTo>
                    <a:pt x="19050" y="495300"/>
                  </a:lnTo>
                  <a:lnTo>
                    <a:pt x="19050" y="482600"/>
                  </a:lnTo>
                  <a:close/>
                </a:path>
                <a:path w="50800" h="533400">
                  <a:moveTo>
                    <a:pt x="31750" y="0"/>
                  </a:moveTo>
                  <a:lnTo>
                    <a:pt x="19050" y="0"/>
                  </a:lnTo>
                  <a:lnTo>
                    <a:pt x="19050" y="495300"/>
                  </a:lnTo>
                  <a:lnTo>
                    <a:pt x="31750" y="495300"/>
                  </a:lnTo>
                  <a:lnTo>
                    <a:pt x="31750" y="0"/>
                  </a:lnTo>
                  <a:close/>
                </a:path>
                <a:path w="50800" h="533400">
                  <a:moveTo>
                    <a:pt x="50800" y="482600"/>
                  </a:moveTo>
                  <a:lnTo>
                    <a:pt x="31750" y="482600"/>
                  </a:lnTo>
                  <a:lnTo>
                    <a:pt x="31750" y="495300"/>
                  </a:lnTo>
                  <a:lnTo>
                    <a:pt x="44450" y="495300"/>
                  </a:lnTo>
                  <a:lnTo>
                    <a:pt x="50800" y="4826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4394200" y="4075048"/>
              <a:ext cx="64654" cy="533400"/>
            </a:xfrm>
            <a:custGeom>
              <a:avLst/>
              <a:gdLst/>
              <a:ahLst/>
              <a:cxnLst/>
              <a:rect l="l" t="t" r="r" b="b"/>
              <a:pathLst>
                <a:path w="50800" h="533400">
                  <a:moveTo>
                    <a:pt x="19050" y="482600"/>
                  </a:moveTo>
                  <a:lnTo>
                    <a:pt x="0" y="482600"/>
                  </a:lnTo>
                  <a:lnTo>
                    <a:pt x="25400" y="533400"/>
                  </a:lnTo>
                  <a:lnTo>
                    <a:pt x="44450" y="495300"/>
                  </a:lnTo>
                  <a:lnTo>
                    <a:pt x="19050" y="495300"/>
                  </a:lnTo>
                  <a:lnTo>
                    <a:pt x="19050" y="482600"/>
                  </a:lnTo>
                  <a:close/>
                </a:path>
                <a:path w="50800" h="533400">
                  <a:moveTo>
                    <a:pt x="31750" y="0"/>
                  </a:moveTo>
                  <a:lnTo>
                    <a:pt x="19050" y="0"/>
                  </a:lnTo>
                  <a:lnTo>
                    <a:pt x="19050" y="495300"/>
                  </a:lnTo>
                  <a:lnTo>
                    <a:pt x="31750" y="495300"/>
                  </a:lnTo>
                  <a:lnTo>
                    <a:pt x="31750" y="0"/>
                  </a:lnTo>
                  <a:close/>
                </a:path>
                <a:path w="50800" h="533400">
                  <a:moveTo>
                    <a:pt x="50800" y="482600"/>
                  </a:moveTo>
                  <a:lnTo>
                    <a:pt x="31750" y="482600"/>
                  </a:lnTo>
                  <a:lnTo>
                    <a:pt x="31750" y="495300"/>
                  </a:lnTo>
                  <a:lnTo>
                    <a:pt x="44450" y="495300"/>
                  </a:lnTo>
                  <a:lnTo>
                    <a:pt x="50800" y="4826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5461000" y="4075048"/>
              <a:ext cx="64654" cy="533400"/>
            </a:xfrm>
            <a:custGeom>
              <a:avLst/>
              <a:gdLst/>
              <a:ahLst/>
              <a:cxnLst/>
              <a:rect l="l" t="t" r="r" b="b"/>
              <a:pathLst>
                <a:path w="50800" h="533400">
                  <a:moveTo>
                    <a:pt x="19050" y="482600"/>
                  </a:moveTo>
                  <a:lnTo>
                    <a:pt x="0" y="482600"/>
                  </a:lnTo>
                  <a:lnTo>
                    <a:pt x="25400" y="533400"/>
                  </a:lnTo>
                  <a:lnTo>
                    <a:pt x="44450" y="495300"/>
                  </a:lnTo>
                  <a:lnTo>
                    <a:pt x="19050" y="495300"/>
                  </a:lnTo>
                  <a:lnTo>
                    <a:pt x="19050" y="482600"/>
                  </a:lnTo>
                  <a:close/>
                </a:path>
                <a:path w="50800" h="533400">
                  <a:moveTo>
                    <a:pt x="31750" y="0"/>
                  </a:moveTo>
                  <a:lnTo>
                    <a:pt x="19050" y="0"/>
                  </a:lnTo>
                  <a:lnTo>
                    <a:pt x="19050" y="495300"/>
                  </a:lnTo>
                  <a:lnTo>
                    <a:pt x="31750" y="495300"/>
                  </a:lnTo>
                  <a:lnTo>
                    <a:pt x="31750" y="0"/>
                  </a:lnTo>
                  <a:close/>
                </a:path>
                <a:path w="50800" h="533400">
                  <a:moveTo>
                    <a:pt x="50800" y="482600"/>
                  </a:moveTo>
                  <a:lnTo>
                    <a:pt x="31750" y="482600"/>
                  </a:lnTo>
                  <a:lnTo>
                    <a:pt x="31750" y="495300"/>
                  </a:lnTo>
                  <a:lnTo>
                    <a:pt x="44450" y="495300"/>
                  </a:lnTo>
                  <a:lnTo>
                    <a:pt x="50800" y="4826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6527800" y="4075048"/>
              <a:ext cx="64654" cy="533400"/>
            </a:xfrm>
            <a:custGeom>
              <a:avLst/>
              <a:gdLst/>
              <a:ahLst/>
              <a:cxnLst/>
              <a:rect l="l" t="t" r="r" b="b"/>
              <a:pathLst>
                <a:path w="50800" h="533400">
                  <a:moveTo>
                    <a:pt x="19050" y="482600"/>
                  </a:moveTo>
                  <a:lnTo>
                    <a:pt x="0" y="482600"/>
                  </a:lnTo>
                  <a:lnTo>
                    <a:pt x="25400" y="533400"/>
                  </a:lnTo>
                  <a:lnTo>
                    <a:pt x="44450" y="495300"/>
                  </a:lnTo>
                  <a:lnTo>
                    <a:pt x="19050" y="495300"/>
                  </a:lnTo>
                  <a:lnTo>
                    <a:pt x="19050" y="482600"/>
                  </a:lnTo>
                  <a:close/>
                </a:path>
                <a:path w="50800" h="533400">
                  <a:moveTo>
                    <a:pt x="31750" y="0"/>
                  </a:moveTo>
                  <a:lnTo>
                    <a:pt x="19050" y="0"/>
                  </a:lnTo>
                  <a:lnTo>
                    <a:pt x="19050" y="495300"/>
                  </a:lnTo>
                  <a:lnTo>
                    <a:pt x="31750" y="495300"/>
                  </a:lnTo>
                  <a:lnTo>
                    <a:pt x="31750" y="0"/>
                  </a:lnTo>
                  <a:close/>
                </a:path>
                <a:path w="50800" h="533400">
                  <a:moveTo>
                    <a:pt x="50800" y="482600"/>
                  </a:moveTo>
                  <a:lnTo>
                    <a:pt x="31750" y="482600"/>
                  </a:lnTo>
                  <a:lnTo>
                    <a:pt x="31750" y="495300"/>
                  </a:lnTo>
                  <a:lnTo>
                    <a:pt x="44450" y="495300"/>
                  </a:lnTo>
                  <a:lnTo>
                    <a:pt x="50800" y="4826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JDBC Drivers and its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spc="-5" dirty="0">
                <a:solidFill>
                  <a:srgbClr val="2E2B1F"/>
                </a:solidFill>
                <a:cs typeface="Calibri"/>
              </a:rPr>
              <a:t>JDBC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driver 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implementation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vary because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of wide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variety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of 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OS, 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hardware,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databases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in which </a:t>
            </a:r>
            <a:r>
              <a:rPr lang="en-US" spc="-25" dirty="0">
                <a:solidFill>
                  <a:srgbClr val="2E2B1F"/>
                </a:solidFill>
                <a:cs typeface="Calibri"/>
              </a:rPr>
              <a:t>Java 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operates </a:t>
            </a:r>
          </a:p>
          <a:p>
            <a:r>
              <a:rPr lang="en-US" b="1" dirty="0">
                <a:solidFill>
                  <a:srgbClr val="0070C0"/>
                </a:solidFill>
              </a:rPr>
              <a:t>four categories of drivers </a:t>
            </a:r>
            <a:r>
              <a:rPr lang="en-US" dirty="0"/>
              <a:t>by which developer can apply a connection between Client to a DBMS.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/>
              <a:t>Type 1 Driver : JDBC-ODBC Bridge.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/>
              <a:t>Type 2 Driver : Native-API Driver (Partly Java driver).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/>
              <a:t>Type 3 Driver : Network-Protocol Driver (Pure Java driver for database Middleware).</a:t>
            </a:r>
          </a:p>
          <a:p>
            <a:pPr marL="914400" lvl="1" indent="-514350">
              <a:buFont typeface="+mj-lt"/>
              <a:buAutoNum type="arabicParenR"/>
            </a:pPr>
            <a:r>
              <a:rPr lang="en-US" dirty="0"/>
              <a:t>Type 4 Driver : Pure Java Driver, </a:t>
            </a:r>
            <a:r>
              <a:rPr lang="en-US" dirty="0">
                <a:solidFill>
                  <a:srgbClr val="2E2B1F"/>
                </a:solidFill>
                <a:cs typeface="Calibri"/>
              </a:rPr>
              <a:t>100%</a:t>
            </a:r>
            <a:r>
              <a:rPr lang="en-US" spc="-4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20" dirty="0">
                <a:solidFill>
                  <a:srgbClr val="2E2B1F"/>
                </a:solidFill>
                <a:cs typeface="Calibri"/>
              </a:rPr>
              <a:t>Java</a:t>
            </a:r>
            <a:endParaRPr lang="en-US" dirty="0">
              <a:cs typeface="Calibri"/>
            </a:endParaRPr>
          </a:p>
          <a:p>
            <a:pPr marL="914400" lvl="1" indent="-514350">
              <a:buFont typeface="+mj-lt"/>
              <a:buAutoNum type="arabicParenR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/>
              <a:t>Type 1 Driver : JDBC-ODBC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Also known as a JDBC-ODBC Bridge.</a:t>
            </a:r>
          </a:p>
          <a:p>
            <a:pPr marL="241300" indent="-228600"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solidFill>
                  <a:srgbClr val="2E2B1F"/>
                </a:solidFill>
                <a:cs typeface="Calibri"/>
              </a:rPr>
              <a:t>The </a:t>
            </a:r>
            <a:r>
              <a:rPr lang="en-US" sz="2800" spc="-5" dirty="0">
                <a:solidFill>
                  <a:srgbClr val="2E2B1F"/>
                </a:solidFill>
                <a:cs typeface="Calibri"/>
              </a:rPr>
              <a:t>JDBC-ODBC </a:t>
            </a:r>
            <a:r>
              <a:rPr lang="en-US" sz="2800" spc="-15" dirty="0">
                <a:solidFill>
                  <a:srgbClr val="2E2B1F"/>
                </a:solidFill>
                <a:cs typeface="Calibri"/>
              </a:rPr>
              <a:t>bridge driver </a:t>
            </a:r>
            <a:r>
              <a:rPr lang="en-US" sz="2800" b="1" spc="-10" dirty="0">
                <a:solidFill>
                  <a:srgbClr val="2E2B1F"/>
                </a:solidFill>
                <a:cs typeface="Calibri"/>
              </a:rPr>
              <a:t>uses ODBC</a:t>
            </a:r>
            <a:r>
              <a:rPr lang="en-US" sz="2800" b="1" spc="1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b="1" spc="-15" dirty="0">
                <a:solidFill>
                  <a:srgbClr val="2E2B1F"/>
                </a:solidFill>
                <a:cs typeface="Calibri"/>
              </a:rPr>
              <a:t>driver</a:t>
            </a:r>
            <a:endParaRPr lang="en-US" sz="2800" b="1" dirty="0">
              <a:cs typeface="Calibri"/>
            </a:endParaRPr>
          </a:p>
          <a:p>
            <a:pPr marL="241300">
              <a:lnSpc>
                <a:spcPct val="100000"/>
              </a:lnSpc>
              <a:buNone/>
            </a:pPr>
            <a:r>
              <a:rPr lang="en-US" sz="2800" b="1" spc="-20" dirty="0">
                <a:solidFill>
                  <a:srgbClr val="2E2B1F"/>
                </a:solidFill>
                <a:cs typeface="Calibri"/>
              </a:rPr>
              <a:t>	to </a:t>
            </a:r>
            <a:r>
              <a:rPr lang="en-US" sz="2800" b="1" spc="-10" dirty="0">
                <a:solidFill>
                  <a:srgbClr val="2E2B1F"/>
                </a:solidFill>
                <a:cs typeface="Calibri"/>
              </a:rPr>
              <a:t>connect </a:t>
            </a:r>
            <a:r>
              <a:rPr lang="en-US" sz="2800" b="1" spc="-20" dirty="0">
                <a:solidFill>
                  <a:srgbClr val="2E2B1F"/>
                </a:solidFill>
                <a:cs typeface="Calibri"/>
              </a:rPr>
              <a:t>to </a:t>
            </a:r>
            <a:r>
              <a:rPr lang="en-US" sz="2800" b="1" spc="-10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800" b="1" spc="5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b="1" spc="-15" dirty="0">
                <a:solidFill>
                  <a:srgbClr val="2E2B1F"/>
                </a:solidFill>
                <a:cs typeface="Calibri"/>
              </a:rPr>
              <a:t>database.</a:t>
            </a:r>
            <a:endParaRPr lang="en-US" sz="2800" b="1" dirty="0">
              <a:cs typeface="Calibri"/>
            </a:endParaRPr>
          </a:p>
          <a:p>
            <a:r>
              <a:rPr lang="en-US" sz="2800" dirty="0"/>
              <a:t>It converts </a:t>
            </a:r>
            <a:r>
              <a:rPr lang="en-US" sz="2800" b="1" dirty="0">
                <a:solidFill>
                  <a:srgbClr val="0070C0"/>
                </a:solidFill>
              </a:rPr>
              <a:t>JDBC methods into ODBC function calls</a:t>
            </a:r>
            <a:r>
              <a:rPr lang="en-US" sz="2800" b="1" dirty="0"/>
              <a:t>.</a:t>
            </a:r>
          </a:p>
          <a:p>
            <a:r>
              <a:rPr lang="en-US" sz="2800" spc="-5" dirty="0">
                <a:solidFill>
                  <a:srgbClr val="2E2B1F"/>
                </a:solidFill>
                <a:cs typeface="Calibri"/>
              </a:rPr>
              <a:t>also called Universal driver because it can be used to connect to any of the databases</a:t>
            </a:r>
            <a:r>
              <a:rPr lang="en-US" sz="2400" dirty="0"/>
              <a:t>.</a:t>
            </a:r>
            <a:endParaRPr lang="en-US" sz="2800" b="1" dirty="0"/>
          </a:p>
          <a:p>
            <a:r>
              <a:rPr lang="en-US" sz="2800" dirty="0"/>
              <a:t>Sun provides a JDBC-ODBC Bridge driver by </a:t>
            </a:r>
            <a:r>
              <a:rPr lang="en-US" sz="2800" b="1" dirty="0"/>
              <a:t>“sun.jdbc.odbc.JdbcOdbcDriver</a:t>
            </a:r>
            <a:r>
              <a:rPr lang="en-US" sz="2800" dirty="0"/>
              <a:t>”.</a:t>
            </a:r>
          </a:p>
          <a:p>
            <a:r>
              <a:rPr lang="en-US" sz="2800" dirty="0"/>
              <a:t>The driver is a </a:t>
            </a:r>
            <a:r>
              <a:rPr lang="en-US" sz="2800" b="1" dirty="0">
                <a:solidFill>
                  <a:srgbClr val="0070C0"/>
                </a:solidFill>
              </a:rPr>
              <a:t>platform dependent</a:t>
            </a:r>
            <a:r>
              <a:rPr lang="en-US" sz="2800" b="1" dirty="0"/>
              <a:t>. </a:t>
            </a:r>
            <a:r>
              <a:rPr lang="en-US" sz="2800" dirty="0"/>
              <a:t> It is not a portable driver.</a:t>
            </a:r>
            <a:endParaRPr lang="en-US" sz="2800" b="1" dirty="0"/>
          </a:p>
          <a:p>
            <a:r>
              <a:rPr lang="en-US" sz="2800" dirty="0"/>
              <a:t>The ODBC Driver needs to be installed on the client machine.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/>
              <a:t>Type 1 Driver : JDBC-ODBC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used only when there is no PURE-JAVA driver available for a particular database.</a:t>
            </a:r>
          </a:p>
          <a:p>
            <a:r>
              <a:rPr lang="en-US" sz="2800" dirty="0"/>
              <a:t>Connect to almost any database on any system, for which ODBC driver is installed.</a:t>
            </a:r>
          </a:p>
          <a:p>
            <a:r>
              <a:rPr lang="en-US" sz="2800" dirty="0"/>
              <a:t>Data transferred through this driver is not so secure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yp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85800"/>
            <a:ext cx="8305800" cy="54403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/>
          <p:cNvSpPr/>
          <p:nvPr/>
        </p:nvSpPr>
        <p:spPr>
          <a:xfrm rot="16200000">
            <a:off x="1707324" y="-869124"/>
            <a:ext cx="5715000" cy="791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Introduction to JDBC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JDBC - Java Database Connectivity</a:t>
            </a:r>
          </a:p>
          <a:p>
            <a:r>
              <a:rPr lang="en-US" dirty="0"/>
              <a:t>JDBC is a Java API to connect and execute the query with the database</a:t>
            </a:r>
          </a:p>
          <a:p>
            <a:r>
              <a:rPr lang="en-US" dirty="0"/>
              <a:t>Used to access tabular data stored in any relational database</a:t>
            </a:r>
            <a:endParaRPr lang="en-US" altLang="zh-TW" dirty="0">
              <a:ea typeface="標楷體" pitchFamily="65" charset="-120"/>
            </a:endParaRPr>
          </a:p>
          <a:p>
            <a:pPr marL="241300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altLang="zh-TW" dirty="0">
                <a:ea typeface="標楷體" pitchFamily="65" charset="-120"/>
              </a:rPr>
              <a:t>Package: java.sql</a:t>
            </a:r>
          </a:p>
          <a:p>
            <a:pPr marL="241300" marR="442595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altLang="zh-TW" dirty="0">
                <a:ea typeface="標楷體" pitchFamily="65" charset="-120"/>
              </a:rPr>
              <a:t>JDBC drivers enable you to open database  connections and to interact with it by sending  SQL or database commands then receiving  results with Java.</a:t>
            </a:r>
          </a:p>
          <a:p>
            <a:pPr lvl="1">
              <a:buNone/>
            </a:pPr>
            <a:endParaRPr lang="en-US" altLang="zh-TW" dirty="0">
              <a:solidFill>
                <a:srgbClr val="0000FF"/>
              </a:solidFill>
              <a:ea typeface="標楷體" pitchFamily="65" charset="-120"/>
            </a:endParaRPr>
          </a:p>
          <a:p>
            <a:pPr lvl="1"/>
            <a:endParaRPr lang="en-US" altLang="zh-TW" dirty="0">
              <a:solidFill>
                <a:srgbClr val="0000FF"/>
              </a:solidFill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Type 2 Driver: Native-API Driver (Partly Java driver) 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uses the client side libraries of the database</a:t>
            </a:r>
          </a:p>
          <a:p>
            <a:r>
              <a:rPr lang="en-US" dirty="0"/>
              <a:t>This driver converts the </a:t>
            </a:r>
            <a:r>
              <a:rPr lang="en-US" b="1" dirty="0">
                <a:solidFill>
                  <a:srgbClr val="0070C0"/>
                </a:solidFill>
              </a:rPr>
              <a:t>JDBC method calls into native(C/C++ API) calls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database </a:t>
            </a:r>
          </a:p>
          <a:p>
            <a:r>
              <a:rPr lang="en-US" dirty="0"/>
              <a:t>Also known as a Native-API driver.</a:t>
            </a:r>
          </a:p>
          <a:p>
            <a:r>
              <a:rPr lang="en-US" dirty="0"/>
              <a:t>Data transferred through this driver is more secure</a:t>
            </a:r>
          </a:p>
          <a:p>
            <a:r>
              <a:rPr lang="en-US" dirty="0"/>
              <a:t>It’s faster than a type 1 driver</a:t>
            </a:r>
          </a:p>
          <a:p>
            <a:r>
              <a:rPr lang="en-US" dirty="0"/>
              <a:t>cannot  be used in the web-based application.</a:t>
            </a:r>
          </a:p>
          <a:p>
            <a:r>
              <a:rPr lang="en-US" dirty="0"/>
              <a:t>This driver supports all JAVA applications except applets.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Type 2 Driver: Native-API Driver (Partly Java driver) 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The driver is a </a:t>
            </a:r>
            <a:r>
              <a:rPr lang="en-US" b="1" dirty="0">
                <a:solidFill>
                  <a:srgbClr val="0070C0"/>
                </a:solidFill>
              </a:rPr>
              <a:t>platform dependent</a:t>
            </a:r>
            <a:r>
              <a:rPr lang="en-US" b="1" dirty="0"/>
              <a:t>. </a:t>
            </a:r>
            <a:r>
              <a:rPr lang="en-US" dirty="0"/>
              <a:t> It is not a portable driver</a:t>
            </a:r>
          </a:p>
          <a:p>
            <a:r>
              <a:rPr lang="en-US" dirty="0"/>
              <a:t>Driver needs to be installed separately in individual client machines</a:t>
            </a:r>
          </a:p>
          <a:p>
            <a:r>
              <a:rPr lang="en-US" dirty="0"/>
              <a:t>client library needs to be installed on client machine.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/>
          <p:cNvSpPr/>
          <p:nvPr/>
        </p:nvSpPr>
        <p:spPr>
          <a:xfrm rot="16200000">
            <a:off x="2476500" y="-266700"/>
            <a:ext cx="4572000" cy="739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Type 3 Driver: Network-Protocol Driver (Pure Java driver for database Middleware) 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uses the middle tier.</a:t>
            </a:r>
          </a:p>
          <a:p>
            <a:r>
              <a:rPr lang="en-US" dirty="0"/>
              <a:t>middle tier converts </a:t>
            </a:r>
            <a:r>
              <a:rPr lang="en-US" b="1" dirty="0">
                <a:solidFill>
                  <a:srgbClr val="0070C0"/>
                </a:solidFill>
              </a:rPr>
              <a:t>JDBC method calls into the vendor specific database protocol</a:t>
            </a:r>
          </a:p>
          <a:p>
            <a:r>
              <a:rPr lang="en-US" dirty="0"/>
              <a:t>The same driver can be used for multiple databases. Driver is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independent</a:t>
            </a:r>
          </a:p>
          <a:p>
            <a:r>
              <a:rPr lang="en-US" dirty="0"/>
              <a:t>It’s also known as a Network-Protocol driver as well as a JAVA driver for database middleware.</a:t>
            </a:r>
          </a:p>
          <a:p>
            <a:r>
              <a:rPr lang="en-US" dirty="0"/>
              <a:t>used in any web application as well as on internet</a:t>
            </a:r>
          </a:p>
          <a:p>
            <a:r>
              <a:rPr lang="en-US" spc="-5" dirty="0">
                <a:solidFill>
                  <a:srgbClr val="2E2B1F"/>
                </a:solidFill>
                <a:cs typeface="Calibri"/>
              </a:rPr>
              <a:t>It is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fully 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written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in</a:t>
            </a:r>
            <a:r>
              <a:rPr lang="en-US" spc="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25" dirty="0">
                <a:solidFill>
                  <a:srgbClr val="2E2B1F"/>
                </a:solidFill>
                <a:cs typeface="Calibri"/>
              </a:rPr>
              <a:t>java. Hence </a:t>
            </a:r>
            <a:r>
              <a:rPr lang="en-US" dirty="0"/>
              <a:t>portable &amp; </a:t>
            </a:r>
            <a:r>
              <a:rPr lang="en-US" b="1" dirty="0">
                <a:solidFill>
                  <a:srgbClr val="0070C0"/>
                </a:solidFill>
              </a:rPr>
              <a:t>platform independent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Type 3 Driver: Network-Protocol Driver (Pure Java driver for database Middleware) 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No client side library is required </a:t>
            </a:r>
          </a:p>
          <a:p>
            <a:r>
              <a:rPr lang="en-US" dirty="0"/>
              <a:t>No need of individual client-side installation.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ype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533400"/>
            <a:ext cx="7795888" cy="57451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/>
          <p:nvPr/>
        </p:nvSpPr>
        <p:spPr>
          <a:xfrm rot="16200000">
            <a:off x="2724150" y="-742950"/>
            <a:ext cx="4152900" cy="807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Type 4 Driver: Thin Driver (Pure Java driver directly connected to database)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converts </a:t>
            </a:r>
            <a:r>
              <a:rPr lang="en-US" b="1" dirty="0">
                <a:solidFill>
                  <a:srgbClr val="0070C0"/>
                </a:solidFill>
              </a:rPr>
              <a:t>JDBC method calls directly into the vendor specific database protocol </a:t>
            </a:r>
          </a:p>
          <a:p>
            <a:r>
              <a:rPr lang="en-US" dirty="0"/>
              <a:t>Also known as native protocol driver</a:t>
            </a:r>
          </a:p>
          <a:p>
            <a:r>
              <a:rPr lang="en-US" dirty="0"/>
              <a:t>this is the fastest way to communicate queries to DBMS </a:t>
            </a:r>
          </a:p>
          <a:p>
            <a:r>
              <a:rPr lang="en-US" dirty="0"/>
              <a:t>Driver is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dependent .</a:t>
            </a:r>
          </a:p>
          <a:p>
            <a:r>
              <a:rPr lang="en-US" dirty="0"/>
              <a:t>Also known as the “direct to database Pure JAVA driver”.</a:t>
            </a:r>
          </a:p>
          <a:p>
            <a:r>
              <a:rPr lang="en-US" dirty="0"/>
              <a:t>It’s a 100% pure JAVA Driver so it’s a </a:t>
            </a:r>
            <a:r>
              <a:rPr lang="en-US" b="1" dirty="0">
                <a:solidFill>
                  <a:srgbClr val="0070C0"/>
                </a:solidFill>
              </a:rPr>
              <a:t>platform independent.</a:t>
            </a:r>
          </a:p>
          <a:p>
            <a:r>
              <a:rPr lang="en-US" dirty="0"/>
              <a:t>There is a separate driver needed for each database at the client side.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ype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032" y="609600"/>
            <a:ext cx="7130469" cy="55626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/>
          <p:nvPr/>
        </p:nvSpPr>
        <p:spPr>
          <a:xfrm rot="16200000">
            <a:off x="2200275" y="-523875"/>
            <a:ext cx="436245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Introduction to JDBC (Cont..)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A driver works as an interface between the client and a database server.</a:t>
            </a:r>
            <a:endParaRPr lang="en-US" altLang="zh-TW" sz="3200" dirty="0">
              <a:ea typeface="標楷體" pitchFamily="65" charset="-12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a java application to send request made by user to any specific DBMS.</a:t>
            </a:r>
          </a:p>
          <a:p>
            <a:r>
              <a:rPr lang="en-US" dirty="0"/>
              <a:t>JDBC supports a wide level of </a:t>
            </a:r>
            <a:r>
              <a:rPr lang="en-US" dirty="0">
                <a:solidFill>
                  <a:srgbClr val="0070C0"/>
                </a:solidFill>
              </a:rPr>
              <a:t>portability</a:t>
            </a:r>
            <a:r>
              <a:rPr lang="en-US" dirty="0"/>
              <a:t>.</a:t>
            </a:r>
          </a:p>
          <a:p>
            <a:r>
              <a:rPr lang="en-US" dirty="0"/>
              <a:t>JDBC provides interfaces that are compatible with java application</a:t>
            </a:r>
          </a:p>
          <a:p>
            <a:endParaRPr lang="en-US" dirty="0"/>
          </a:p>
        </p:txBody>
      </p:sp>
      <p:pic>
        <p:nvPicPr>
          <p:cNvPr id="9" name="Picture 8" descr="i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3600"/>
            <a:ext cx="76295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350768"/>
            <a:ext cx="67075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Which </a:t>
            </a:r>
            <a:r>
              <a:rPr spc="-114" dirty="0"/>
              <a:t>Driver </a:t>
            </a:r>
            <a:r>
              <a:rPr spc="-85"/>
              <a:t>should </a:t>
            </a:r>
            <a:r>
              <a:rPr lang="en-US" spc="-5" dirty="0"/>
              <a:t>be</a:t>
            </a:r>
            <a:r>
              <a:rPr spc="-640"/>
              <a:t> </a:t>
            </a:r>
            <a:r>
              <a:rPr spc="-80" dirty="0"/>
              <a:t>used?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1" y="1210246"/>
            <a:ext cx="8534400" cy="4552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accessing one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type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such as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Oracle,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Sybase, or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IBM, the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preferred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driver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type is</a:t>
            </a:r>
            <a:r>
              <a:rPr sz="2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4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96900" indent="-22860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your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Java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application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accessing multiple types</a:t>
            </a:r>
            <a:r>
              <a:rPr sz="2800" b="1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of 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databases </a:t>
            </a:r>
            <a:r>
              <a:rPr sz="2800" b="1" spc="-15" dirty="0">
                <a:solidFill>
                  <a:srgbClr val="2E2B1F"/>
                </a:solidFill>
                <a:latin typeface="Calibri"/>
                <a:cs typeface="Calibri"/>
              </a:rPr>
              <a:t>at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type 3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is the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preferred 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driver.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30" dirty="0">
                <a:solidFill>
                  <a:srgbClr val="2E2B1F"/>
                </a:solidFill>
                <a:latin typeface="Calibri"/>
                <a:cs typeface="Calibri"/>
              </a:rPr>
              <a:t>Type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2 </a:t>
            </a:r>
            <a:r>
              <a:rPr sz="2800" b="1" spc="-15" dirty="0">
                <a:solidFill>
                  <a:srgbClr val="2E2B1F"/>
                </a:solidFill>
                <a:latin typeface="Calibri"/>
                <a:cs typeface="Calibri"/>
              </a:rPr>
              <a:t>drivers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useful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situations, where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type 3</a:t>
            </a:r>
            <a:r>
              <a:rPr sz="2800" b="1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endParaRPr sz="2800" b="1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type 4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driver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availab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 yet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1300" marR="16891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E2B1F"/>
                </a:solidFill>
                <a:latin typeface="Calibri"/>
                <a:cs typeface="Calibri"/>
              </a:rPr>
              <a:t>type 1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driver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considered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deployment-level  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driver,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typically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2800" b="1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development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b="1" spc="-10">
                <a:solidFill>
                  <a:srgbClr val="2E2B1F"/>
                </a:solidFill>
                <a:latin typeface="Calibri"/>
                <a:cs typeface="Calibri"/>
              </a:rPr>
              <a:t>testing  </a:t>
            </a:r>
            <a:r>
              <a:rPr sz="2800" b="1" spc="-5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lang="en-US" sz="2800" b="1" spc="-5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800" b="1" spc="-5">
                <a:solidFill>
                  <a:srgbClr val="2E2B1F"/>
                </a:solidFill>
                <a:latin typeface="Calibri"/>
                <a:cs typeface="Calibri"/>
              </a:rPr>
              <a:t>rposes </a:t>
            </a:r>
            <a:r>
              <a:rPr sz="2800" b="1" spc="-4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226" y="4236244"/>
            <a:ext cx="71755" cy="297656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71247" y="396875"/>
                </a:moveTo>
                <a:lnTo>
                  <a:pt x="43505" y="391277"/>
                </a:lnTo>
                <a:lnTo>
                  <a:pt x="20859" y="376012"/>
                </a:lnTo>
                <a:lnTo>
                  <a:pt x="5595" y="353369"/>
                </a:lnTo>
                <a:lnTo>
                  <a:pt x="0" y="325640"/>
                </a:lnTo>
                <a:lnTo>
                  <a:pt x="0" y="71234"/>
                </a:lnTo>
                <a:lnTo>
                  <a:pt x="5595" y="43505"/>
                </a:lnTo>
                <a:lnTo>
                  <a:pt x="20859" y="20862"/>
                </a:lnTo>
                <a:lnTo>
                  <a:pt x="43505" y="5597"/>
                </a:lnTo>
                <a:lnTo>
                  <a:pt x="7124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9254" y="4236244"/>
            <a:ext cx="71755" cy="297656"/>
          </a:xfrm>
          <a:custGeom>
            <a:avLst/>
            <a:gdLst/>
            <a:ahLst/>
            <a:cxnLst/>
            <a:rect l="l" t="t" r="r" b="b"/>
            <a:pathLst>
              <a:path w="71754" h="396875">
                <a:moveTo>
                  <a:pt x="0" y="0"/>
                </a:moveTo>
                <a:lnTo>
                  <a:pt x="27741" y="5597"/>
                </a:lnTo>
                <a:lnTo>
                  <a:pt x="50387" y="20862"/>
                </a:lnTo>
                <a:lnTo>
                  <a:pt x="65651" y="43505"/>
                </a:lnTo>
                <a:lnTo>
                  <a:pt x="71247" y="71234"/>
                </a:lnTo>
                <a:lnTo>
                  <a:pt x="71247" y="325640"/>
                </a:lnTo>
                <a:lnTo>
                  <a:pt x="65651" y="353369"/>
                </a:lnTo>
                <a:lnTo>
                  <a:pt x="50387" y="376012"/>
                </a:lnTo>
                <a:lnTo>
                  <a:pt x="27741" y="391277"/>
                </a:lnTo>
                <a:lnTo>
                  <a:pt x="0" y="39687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JDBC APIs: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305800" cy="5750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4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413">
                <a:tc>
                  <a:txBody>
                    <a:bodyPr/>
                    <a:lstStyle/>
                    <a:p>
                      <a:r>
                        <a:rPr lang="en-US" sz="2000" b="1" dirty="0"/>
                        <a:t>Class or Interface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6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java.sql.Connection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Create a connection with specific database.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149">
                <a:tc>
                  <a:txBody>
                    <a:bodyPr/>
                    <a:lstStyle/>
                    <a:p>
                      <a:r>
                        <a:rPr lang="en-US" sz="2400" dirty="0" err="1"/>
                        <a:t>java.sql.DriverManager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task of </a:t>
                      </a:r>
                      <a:r>
                        <a:rPr lang="en-US" sz="2400" dirty="0" err="1"/>
                        <a:t>DriverManager</a:t>
                      </a:r>
                      <a:r>
                        <a:rPr lang="en-US" sz="2400" dirty="0"/>
                        <a:t> is to manage the database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589">
                <a:tc>
                  <a:txBody>
                    <a:bodyPr/>
                    <a:lstStyle/>
                    <a:p>
                      <a:r>
                        <a:rPr lang="en-US" sz="2400" dirty="0" err="1"/>
                        <a:t>java.sql.Statement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executes SQL statements for particular connection and retrieve the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974">
                <a:tc>
                  <a:txBody>
                    <a:bodyPr/>
                    <a:lstStyle/>
                    <a:p>
                      <a:r>
                        <a:rPr lang="en-US" sz="2400" dirty="0" err="1"/>
                        <a:t>java.sql.PreparedStatement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allows the programmer to create prepared SQL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13">
                <a:tc>
                  <a:txBody>
                    <a:bodyPr/>
                    <a:lstStyle/>
                    <a:p>
                      <a:r>
                        <a:rPr lang="en-US" sz="2400" dirty="0" err="1"/>
                        <a:t>java.sql.CallableStatement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executes stored procedures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974">
                <a:tc>
                  <a:txBody>
                    <a:bodyPr/>
                    <a:lstStyle/>
                    <a:p>
                      <a:r>
                        <a:rPr lang="en-US" sz="2400" dirty="0" err="1"/>
                        <a:t>java.sql.ResultSet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interface provides methods to get result row by row generated by SELECT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5 Steps to connect to the database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8229600" cy="4525963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/>
              <a:t>Register the driver class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the connection object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Create the Statement object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Execute the query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Close the connection object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/>
              <a:t>1) Register the driver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forName</a:t>
            </a:r>
            <a:r>
              <a:rPr lang="en-US" dirty="0"/>
              <a:t>() method of Class </a:t>
            </a:r>
            <a:r>
              <a:rPr lang="en-US" dirty="0" err="1"/>
              <a:t>class</a:t>
            </a:r>
            <a:r>
              <a:rPr lang="en-US" dirty="0"/>
              <a:t> is used to register the driver class. </a:t>
            </a:r>
          </a:p>
          <a:p>
            <a:r>
              <a:rPr lang="en-US" dirty="0"/>
              <a:t>This method is used to </a:t>
            </a:r>
            <a:r>
              <a:rPr lang="en-US" b="1" dirty="0"/>
              <a:t>dynamically load the driver class</a:t>
            </a:r>
            <a:r>
              <a:rPr lang="en-US" dirty="0"/>
              <a:t>. </a:t>
            </a:r>
          </a:p>
          <a:p>
            <a:r>
              <a:rPr lang="en-US" b="1" dirty="0"/>
              <a:t>Syntax of </a:t>
            </a:r>
            <a:r>
              <a:rPr lang="en-US" b="1" dirty="0" err="1"/>
              <a:t>forName</a:t>
            </a:r>
            <a:r>
              <a:rPr lang="en-US" b="1" dirty="0"/>
              <a:t>() method</a:t>
            </a:r>
          </a:p>
          <a:p>
            <a:r>
              <a:rPr lang="en-US" dirty="0"/>
              <a:t>public static void </a:t>
            </a:r>
            <a:r>
              <a:rPr lang="en-US" dirty="0" err="1"/>
              <a:t>forName</a:t>
            </a:r>
            <a:r>
              <a:rPr lang="en-US" dirty="0"/>
              <a:t>(String </a:t>
            </a:r>
            <a:r>
              <a:rPr lang="en-US" dirty="0" err="1"/>
              <a:t>className</a:t>
            </a:r>
            <a:r>
              <a:rPr lang="en-US" dirty="0"/>
              <a:t>) throws </a:t>
            </a:r>
            <a:r>
              <a:rPr lang="en-US" dirty="0" err="1"/>
              <a:t>ClassNotFoundException</a:t>
            </a:r>
            <a:r>
              <a:rPr lang="en-US" dirty="0"/>
              <a:t>  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oracle.jdbc.driver.OracleDriver</a:t>
            </a:r>
            <a:r>
              <a:rPr lang="en-US" dirty="0"/>
              <a:t>"); </a:t>
            </a:r>
          </a:p>
          <a:p>
            <a:pPr lvl="1">
              <a:buNone/>
            </a:pPr>
            <a:r>
              <a:rPr lang="en-US" dirty="0" err="1"/>
              <a:t>Class.forName</a:t>
            </a:r>
            <a:r>
              <a:rPr lang="en-US" dirty="0"/>
              <a:t>(“sun.jdbc.odbc.JdbcOdbcDriver");  </a:t>
            </a:r>
          </a:p>
          <a:p>
            <a:pPr lvl="1"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2) Create the connection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sz="2600" dirty="0" err="1"/>
              <a:t>getConnection</a:t>
            </a:r>
            <a:r>
              <a:rPr lang="en-US" sz="2600" dirty="0"/>
              <a:t>() method of </a:t>
            </a:r>
            <a:r>
              <a:rPr lang="en-US" sz="2600" dirty="0" err="1"/>
              <a:t>DriverManager</a:t>
            </a:r>
            <a:r>
              <a:rPr lang="en-US" sz="2600" dirty="0"/>
              <a:t> class is used to establish connection with the database. </a:t>
            </a:r>
          </a:p>
          <a:p>
            <a:r>
              <a:rPr lang="en-US" sz="2600" b="1" dirty="0"/>
              <a:t>Syntax of </a:t>
            </a:r>
            <a:r>
              <a:rPr lang="en-US" sz="2600" b="1" dirty="0" err="1"/>
              <a:t>getConnection</a:t>
            </a:r>
            <a:r>
              <a:rPr lang="en-US" sz="2600" b="1" dirty="0"/>
              <a:t>() method</a:t>
            </a:r>
          </a:p>
          <a:p>
            <a:r>
              <a:rPr lang="en-US" sz="2600" dirty="0"/>
              <a:t>1) public static Connection </a:t>
            </a:r>
            <a:r>
              <a:rPr lang="en-US" sz="2600" dirty="0" err="1"/>
              <a:t>getConnection</a:t>
            </a:r>
            <a:r>
              <a:rPr lang="en-US" sz="2600" dirty="0"/>
              <a:t>(String </a:t>
            </a:r>
            <a:r>
              <a:rPr lang="en-US" sz="2600" dirty="0" err="1"/>
              <a:t>url</a:t>
            </a:r>
            <a:r>
              <a:rPr lang="en-US" sz="2600" dirty="0"/>
              <a:t>)</a:t>
            </a:r>
          </a:p>
          <a:p>
            <a:pPr>
              <a:buNone/>
            </a:pPr>
            <a:r>
              <a:rPr lang="en-US" sz="2600" dirty="0"/>
              <a:t>		throws </a:t>
            </a:r>
            <a:r>
              <a:rPr lang="en-US" sz="2600" dirty="0" err="1"/>
              <a:t>SQLException</a:t>
            </a:r>
            <a:r>
              <a:rPr lang="en-US" sz="2600" dirty="0"/>
              <a:t>  </a:t>
            </a:r>
          </a:p>
          <a:p>
            <a:r>
              <a:rPr lang="en-US" sz="2600" dirty="0"/>
              <a:t>2) public static Connection </a:t>
            </a:r>
            <a:r>
              <a:rPr lang="en-US" sz="2600" dirty="0" err="1"/>
              <a:t>getConnection</a:t>
            </a:r>
            <a:r>
              <a:rPr lang="en-US" sz="2600" dirty="0"/>
              <a:t>(String </a:t>
            </a:r>
            <a:r>
              <a:rPr lang="en-US" sz="2600" dirty="0" err="1"/>
              <a:t>url</a:t>
            </a:r>
            <a:r>
              <a:rPr lang="en-US" sz="2600" dirty="0"/>
              <a:t>, 	String </a:t>
            </a:r>
            <a:r>
              <a:rPr lang="en-US" sz="2600" dirty="0" err="1"/>
              <a:t>name,String</a:t>
            </a:r>
            <a:r>
              <a:rPr lang="en-US" sz="2600" dirty="0"/>
              <a:t> password) throws </a:t>
            </a:r>
            <a:r>
              <a:rPr lang="en-US" sz="2600" dirty="0" err="1"/>
              <a:t>SQLException</a:t>
            </a:r>
            <a:r>
              <a:rPr lang="en-US" sz="2600" dirty="0"/>
              <a:t>  </a:t>
            </a:r>
          </a:p>
          <a:p>
            <a:r>
              <a:rPr lang="en-US" sz="2400" dirty="0"/>
              <a:t>Example:</a:t>
            </a:r>
          </a:p>
          <a:p>
            <a:pPr lvl="1">
              <a:buNone/>
            </a:pPr>
            <a:r>
              <a:rPr lang="en-US" sz="2200" dirty="0"/>
              <a:t>1)Connection con=</a:t>
            </a:r>
            <a:r>
              <a:rPr lang="en-US" sz="2200" dirty="0" err="1"/>
              <a:t>DriverManager.getConnection</a:t>
            </a:r>
            <a:r>
              <a:rPr lang="en-US" sz="2200" dirty="0"/>
              <a:t>( "</a:t>
            </a:r>
            <a:r>
              <a:rPr lang="en-US" sz="2200" dirty="0" err="1"/>
              <a:t>jdbc:odbc:mydsn</a:t>
            </a:r>
            <a:r>
              <a:rPr lang="en-US" sz="2200" dirty="0"/>
              <a:t>”);</a:t>
            </a:r>
          </a:p>
          <a:p>
            <a:pPr lvl="1">
              <a:buNone/>
            </a:pPr>
            <a:r>
              <a:rPr lang="en-US" sz="2200" dirty="0"/>
              <a:t>2)Connection con=</a:t>
            </a:r>
            <a:r>
              <a:rPr lang="en-US" sz="2200" dirty="0" err="1"/>
              <a:t>DriverManager.getConnection</a:t>
            </a:r>
            <a:r>
              <a:rPr lang="en-US" sz="2200" dirty="0"/>
              <a:t>( "</a:t>
            </a:r>
            <a:r>
              <a:rPr lang="en-US" sz="2200" dirty="0" err="1"/>
              <a:t>jdbc:odbc:mydsn</a:t>
            </a:r>
            <a:r>
              <a:rPr lang="en-US" sz="2200" dirty="0"/>
              <a:t>", "</a:t>
            </a:r>
            <a:r>
              <a:rPr lang="en-US" sz="2200" dirty="0" err="1"/>
              <a:t>system","password</a:t>
            </a:r>
            <a:r>
              <a:rPr lang="en-US" sz="2200" dirty="0"/>
              <a:t>");  </a:t>
            </a:r>
          </a:p>
          <a:p>
            <a:pPr lvl="1">
              <a:buNone/>
            </a:pPr>
            <a:r>
              <a:rPr lang="en-US" sz="2200" dirty="0"/>
              <a:t>3)Connection con=</a:t>
            </a:r>
            <a:r>
              <a:rPr lang="en-US" sz="2200" dirty="0" err="1"/>
              <a:t>DriverManager.getConnection</a:t>
            </a:r>
            <a:r>
              <a:rPr lang="en-US" sz="2200" dirty="0"/>
              <a:t>("</a:t>
            </a:r>
            <a:r>
              <a:rPr lang="en-US" sz="2200" dirty="0" err="1"/>
              <a:t>jdbc:mysql</a:t>
            </a:r>
            <a:r>
              <a:rPr lang="en-US" sz="2200" dirty="0"/>
              <a:t>://localhost:3306/</a:t>
            </a:r>
            <a:r>
              <a:rPr lang="en-US" sz="2200" dirty="0" err="1"/>
              <a:t>dbname","root",“pwd</a:t>
            </a:r>
            <a:r>
              <a:rPr lang="en-US" sz="2200" dirty="0"/>
              <a:t>");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3) Create the Statement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029200"/>
          </a:xfrm>
        </p:spPr>
        <p:txBody>
          <a:bodyPr/>
          <a:lstStyle/>
          <a:p>
            <a:r>
              <a:rPr lang="en-US" dirty="0" err="1"/>
              <a:t>createStatement</a:t>
            </a:r>
            <a:r>
              <a:rPr lang="en-US" dirty="0"/>
              <a:t>() method of Connection interface is used to create statement. </a:t>
            </a:r>
          </a:p>
          <a:p>
            <a:r>
              <a:rPr lang="en-US" dirty="0"/>
              <a:t>The object of statement is responsible to execute queries with the database. </a:t>
            </a:r>
          </a:p>
          <a:p>
            <a:r>
              <a:rPr lang="en-US" b="1" dirty="0"/>
              <a:t>Syntax of </a:t>
            </a:r>
            <a:r>
              <a:rPr lang="en-US" b="1" dirty="0" err="1"/>
              <a:t>createStatement</a:t>
            </a:r>
            <a:r>
              <a:rPr lang="en-US" b="1" dirty="0"/>
              <a:t>() method</a:t>
            </a:r>
          </a:p>
          <a:p>
            <a:pPr>
              <a:buNone/>
            </a:pPr>
            <a:r>
              <a:rPr lang="en-US" sz="2800" dirty="0"/>
              <a:t>	public Statement </a:t>
            </a:r>
            <a:r>
              <a:rPr lang="en-US" sz="2800" dirty="0" err="1"/>
              <a:t>createStatement</a:t>
            </a:r>
            <a:r>
              <a:rPr lang="en-US" sz="2800" dirty="0"/>
              <a:t>()throws </a:t>
            </a:r>
            <a:r>
              <a:rPr lang="en-US" sz="2800" dirty="0" err="1"/>
              <a:t>SQLException</a:t>
            </a:r>
            <a:r>
              <a:rPr lang="en-US" dirty="0"/>
              <a:t> 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Statement stmt=</a:t>
            </a:r>
            <a:r>
              <a:rPr lang="en-US" sz="2800" dirty="0" err="1"/>
              <a:t>con.createStatement</a:t>
            </a:r>
            <a:r>
              <a:rPr lang="en-US" sz="2800" dirty="0"/>
              <a:t>();  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4) Execute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executeQuery</a:t>
            </a:r>
            <a:r>
              <a:rPr lang="en-US" dirty="0"/>
              <a:t>() method of Statement interface is used to execute queries to the database</a:t>
            </a:r>
          </a:p>
          <a:p>
            <a:r>
              <a:rPr lang="en-US" dirty="0"/>
              <a:t>returns the object of </a:t>
            </a:r>
            <a:r>
              <a:rPr lang="en-US" dirty="0" err="1"/>
              <a:t>ResultSet</a:t>
            </a:r>
            <a:r>
              <a:rPr lang="en-US" dirty="0"/>
              <a:t> that can be used to get all the records of a table. </a:t>
            </a:r>
          </a:p>
          <a:p>
            <a:r>
              <a:rPr lang="en-US" b="1" dirty="0"/>
              <a:t>Syntax of </a:t>
            </a:r>
            <a:r>
              <a:rPr lang="en-US" b="1" dirty="0" err="1"/>
              <a:t>executeQuery</a:t>
            </a:r>
            <a:r>
              <a:rPr lang="en-US" b="1" dirty="0"/>
              <a:t>() method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public </a:t>
            </a:r>
            <a:r>
              <a:rPr lang="en-US" sz="2800" dirty="0" err="1"/>
              <a:t>ResultSet</a:t>
            </a:r>
            <a:r>
              <a:rPr lang="en-US" sz="2800" dirty="0"/>
              <a:t> </a:t>
            </a:r>
            <a:r>
              <a:rPr lang="en-US" sz="2800" dirty="0" err="1"/>
              <a:t>executeQuery</a:t>
            </a:r>
            <a:r>
              <a:rPr lang="en-US" sz="2800" dirty="0"/>
              <a:t>(String </a:t>
            </a:r>
            <a:r>
              <a:rPr lang="en-US" sz="2800" dirty="0" err="1"/>
              <a:t>sql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/>
              <a:t>		throws </a:t>
            </a:r>
            <a:r>
              <a:rPr lang="en-US" sz="2800" dirty="0" err="1"/>
              <a:t>SQLException</a:t>
            </a:r>
            <a:r>
              <a:rPr lang="en-US" sz="2800" dirty="0"/>
              <a:t>  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 err="1"/>
              <a:t>ResultSet</a:t>
            </a:r>
            <a:r>
              <a:rPr lang="en-US" dirty="0"/>
              <a:t> 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stmt.executeQuery</a:t>
            </a:r>
            <a:r>
              <a:rPr lang="en-US" dirty="0"/>
              <a:t>("select * from </a:t>
            </a:r>
            <a:r>
              <a:rPr lang="en-US" dirty="0" err="1"/>
              <a:t>emp</a:t>
            </a:r>
            <a:r>
              <a:rPr lang="en-US" dirty="0"/>
              <a:t>");  </a:t>
            </a:r>
          </a:p>
          <a:p>
            <a:pPr lvl="1">
              <a:buNone/>
            </a:pPr>
            <a:r>
              <a:rPr lang="en-US" dirty="0"/>
              <a:t>while(</a:t>
            </a:r>
            <a:r>
              <a:rPr lang="en-US" dirty="0" err="1"/>
              <a:t>rs.next</a:t>
            </a:r>
            <a:r>
              <a:rPr lang="en-US" dirty="0"/>
              <a:t>())</a:t>
            </a:r>
          </a:p>
          <a:p>
            <a:pPr lvl="1">
              <a:buNone/>
            </a:pPr>
            <a:r>
              <a:rPr lang="en-US" dirty="0"/>
              <a:t>{  </a:t>
            </a:r>
          </a:p>
          <a:p>
            <a:pPr lvl="1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rs.getInt</a:t>
            </a:r>
            <a:r>
              <a:rPr lang="en-US" dirty="0"/>
              <a:t>(1)+" "+</a:t>
            </a:r>
            <a:r>
              <a:rPr lang="en-US" dirty="0" err="1"/>
              <a:t>rs.getString</a:t>
            </a:r>
            <a:r>
              <a:rPr lang="en-US" dirty="0"/>
              <a:t>(2));  </a:t>
            </a:r>
          </a:p>
          <a:p>
            <a:pPr lvl="1">
              <a:buNone/>
            </a:pPr>
            <a:r>
              <a:rPr lang="en-US" dirty="0"/>
              <a:t>}  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Close the connection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close() method of Connection interface is used to close the connection. </a:t>
            </a:r>
          </a:p>
          <a:p>
            <a:r>
              <a:rPr lang="en-US" b="1" dirty="0"/>
              <a:t>Syntax of close() method</a:t>
            </a:r>
          </a:p>
          <a:p>
            <a:pPr>
              <a:buNone/>
            </a:pPr>
            <a:r>
              <a:rPr lang="en-US" dirty="0"/>
              <a:t>	public void close()throws </a:t>
            </a:r>
            <a:r>
              <a:rPr lang="en-US" dirty="0" err="1"/>
              <a:t>SQLException</a:t>
            </a:r>
            <a:r>
              <a:rPr lang="en-US" dirty="0"/>
              <a:t>  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con.close</a:t>
            </a:r>
            <a:r>
              <a:rPr lang="en-US" dirty="0"/>
              <a:t>(); 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 a ODBC connection for the Database (Creating DSN)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Click </a:t>
            </a:r>
            <a:r>
              <a:rPr lang="en-US" sz="2800" b="1" dirty="0"/>
              <a:t>Start</a:t>
            </a:r>
            <a:r>
              <a:rPr lang="en-US" sz="2800" dirty="0"/>
              <a:t>, and then click </a:t>
            </a:r>
            <a:r>
              <a:rPr lang="en-US" sz="2800" b="1" dirty="0"/>
              <a:t>Control Panel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9800"/>
            <a:ext cx="4038600" cy="43335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400" dirty="0"/>
              <a:t>2. </a:t>
            </a:r>
            <a:r>
              <a:rPr lang="en-US" sz="3000" dirty="0"/>
              <a:t>In the Control Panel, double-click </a:t>
            </a:r>
            <a:r>
              <a:rPr lang="en-US" sz="3000" b="1" dirty="0"/>
              <a:t>Administrative Tools</a:t>
            </a:r>
            <a:r>
              <a:rPr lang="en-US" sz="3000" dirty="0"/>
              <a:t>.</a:t>
            </a:r>
            <a:endParaRPr lang="en-US" sz="3400" dirty="0"/>
          </a:p>
          <a:p>
            <a:pPr marL="514350" indent="-514350">
              <a:buNone/>
            </a:pPr>
            <a:endParaRPr lang="en-US" sz="3400" dirty="0"/>
          </a:p>
          <a:p>
            <a:pPr marL="514350" indent="-514350">
              <a:buNone/>
            </a:pPr>
            <a:endParaRPr lang="en-US" sz="3400" dirty="0"/>
          </a:p>
          <a:p>
            <a:pPr marL="514350" indent="-514350">
              <a:buNone/>
            </a:pPr>
            <a:endParaRPr lang="en-US" sz="3400" dirty="0"/>
          </a:p>
          <a:p>
            <a:pPr marL="514350" indent="-514350">
              <a:buNone/>
            </a:pPr>
            <a:endParaRPr lang="en-US" sz="3400" dirty="0"/>
          </a:p>
          <a:p>
            <a:pPr marL="514350" indent="-514350">
              <a:buNone/>
            </a:pPr>
            <a:endParaRPr lang="en-US" sz="3400" dirty="0"/>
          </a:p>
          <a:p>
            <a:endParaRPr lang="en-US" dirty="0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33600"/>
            <a:ext cx="42672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JDBC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8382000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844550" indent="-228600" algn="just"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5" dirty="0">
                <a:cs typeface="Verdana"/>
              </a:rPr>
              <a:t>JDBC </a:t>
            </a:r>
            <a:r>
              <a:rPr lang="en-US" sz="3200" spc="-10" dirty="0">
                <a:cs typeface="Verdana"/>
              </a:rPr>
              <a:t>is </a:t>
            </a:r>
            <a:r>
              <a:rPr lang="en-US" sz="3200" spc="-5" dirty="0">
                <a:cs typeface="Verdana"/>
              </a:rPr>
              <a:t>a </a:t>
            </a:r>
            <a:r>
              <a:rPr lang="en-US" sz="3200" spc="-25" dirty="0">
                <a:cs typeface="Verdana"/>
              </a:rPr>
              <a:t>Java </a:t>
            </a:r>
            <a:r>
              <a:rPr lang="en-US" sz="3200" spc="-5" dirty="0">
                <a:cs typeface="Verdana"/>
              </a:rPr>
              <a:t>API </a:t>
            </a:r>
            <a:r>
              <a:rPr lang="en-US" sz="3200" spc="-10" dirty="0">
                <a:cs typeface="Verdana"/>
              </a:rPr>
              <a:t>that is used to  connect </a:t>
            </a:r>
            <a:r>
              <a:rPr lang="en-US" sz="3200" spc="-5" dirty="0">
                <a:cs typeface="Verdana"/>
              </a:rPr>
              <a:t>and </a:t>
            </a:r>
            <a:r>
              <a:rPr lang="en-US" sz="3200" spc="-10" dirty="0">
                <a:cs typeface="Verdana"/>
              </a:rPr>
              <a:t>execute </a:t>
            </a:r>
            <a:r>
              <a:rPr lang="en-US" sz="3200" spc="-5" dirty="0">
                <a:cs typeface="Verdana"/>
              </a:rPr>
              <a:t>query for </a:t>
            </a:r>
            <a:r>
              <a:rPr lang="en-US" sz="3200" spc="-10" dirty="0">
                <a:cs typeface="Verdana"/>
              </a:rPr>
              <a:t>the  database.</a:t>
            </a:r>
          </a:p>
          <a:p>
            <a:pPr marL="241300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5" dirty="0">
                <a:cs typeface="Verdana"/>
              </a:rPr>
              <a:t>JDBC API </a:t>
            </a:r>
            <a:r>
              <a:rPr lang="en-US" sz="3200" spc="-10" dirty="0">
                <a:cs typeface="Verdana"/>
              </a:rPr>
              <a:t>uses jdbc drivers </a:t>
            </a:r>
            <a:r>
              <a:rPr lang="en-US" sz="3200" spc="-5" dirty="0">
                <a:cs typeface="Verdana"/>
              </a:rPr>
              <a:t>to</a:t>
            </a:r>
            <a:r>
              <a:rPr lang="en-US" sz="3200" spc="114" dirty="0">
                <a:cs typeface="Verdana"/>
              </a:rPr>
              <a:t> </a:t>
            </a:r>
            <a:r>
              <a:rPr lang="en-US" sz="3200" spc="-10" dirty="0">
                <a:cs typeface="Verdana"/>
              </a:rPr>
              <a:t>connects </a:t>
            </a:r>
            <a:r>
              <a:rPr lang="en-US" sz="3200" spc="-5" dirty="0">
                <a:cs typeface="Verdana"/>
              </a:rPr>
              <a:t>to the database</a:t>
            </a:r>
            <a:r>
              <a:rPr lang="en-US" sz="2800" spc="-5" dirty="0">
                <a:latin typeface="Verdana"/>
                <a:cs typeface="Verdana"/>
              </a:rPr>
              <a:t>.</a:t>
            </a:r>
          </a:p>
          <a:p>
            <a:pPr marL="241300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3200" spc="-5" dirty="0">
                <a:cs typeface="Verdana"/>
              </a:rPr>
              <a:t>Using JDBC API, we can save, update, delete and fetch data from the database</a:t>
            </a:r>
          </a:p>
        </p:txBody>
      </p:sp>
      <p:sp>
        <p:nvSpPr>
          <p:cNvPr id="6" name="object 8"/>
          <p:cNvSpPr/>
          <p:nvPr/>
        </p:nvSpPr>
        <p:spPr>
          <a:xfrm>
            <a:off x="1295400" y="3962400"/>
            <a:ext cx="59436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3.In the Administrative Tools dialog box, double-click </a:t>
            </a:r>
            <a:r>
              <a:rPr lang="en-US" b="1" dirty="0"/>
              <a:t>Data Sources (ODBC)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03" y="2362200"/>
            <a:ext cx="4357747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/>
              <a:t>4.The </a:t>
            </a:r>
            <a:r>
              <a:rPr lang="en-US" b="1" dirty="0"/>
              <a:t>ODBC Data Source Administrator</a:t>
            </a:r>
            <a:r>
              <a:rPr lang="en-US" dirty="0"/>
              <a:t> dialog box appears.</a:t>
            </a:r>
          </a:p>
          <a:p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72" y="1447799"/>
            <a:ext cx="5533228" cy="459065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458200" cy="58213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/>
              <a:t>5. </a:t>
            </a:r>
            <a:r>
              <a:rPr lang="en-US" sz="2800" dirty="0"/>
              <a:t>Click </a:t>
            </a:r>
            <a:r>
              <a:rPr lang="en-US" sz="2800" b="1" dirty="0"/>
              <a:t>User DSN</a:t>
            </a:r>
            <a:r>
              <a:rPr lang="en-US" sz="2800" dirty="0"/>
              <a:t>, </a:t>
            </a:r>
            <a:r>
              <a:rPr lang="en-US" sz="2800" b="1" dirty="0"/>
              <a:t>System DSN</a:t>
            </a:r>
            <a:r>
              <a:rPr lang="en-US" sz="2800" dirty="0"/>
              <a:t>, or </a:t>
            </a:r>
            <a:r>
              <a:rPr lang="en-US" sz="2800" b="1" dirty="0"/>
              <a:t>File DSN</a:t>
            </a:r>
            <a:r>
              <a:rPr lang="en-US" sz="2800" dirty="0"/>
              <a:t>, depending on the type of data source you want to add.</a:t>
            </a:r>
          </a:p>
          <a:p>
            <a:pPr marL="514350" indent="-514350">
              <a:buNone/>
            </a:pPr>
            <a:r>
              <a:rPr lang="en-US" sz="2800" dirty="0"/>
              <a:t>6. Click </a:t>
            </a:r>
            <a:r>
              <a:rPr lang="en-US" sz="2800" b="1" dirty="0"/>
              <a:t>Add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85950"/>
            <a:ext cx="640080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/>
              <a:t>7.Select the driver that you want to use, and then click </a:t>
            </a:r>
            <a:r>
              <a:rPr lang="en-US" b="1" dirty="0"/>
              <a:t>Finish</a:t>
            </a:r>
            <a:r>
              <a:rPr lang="en-US" dirty="0"/>
              <a:t> or </a:t>
            </a:r>
            <a:r>
              <a:rPr lang="en-US" b="1" dirty="0"/>
              <a:t>Next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4000"/>
            <a:ext cx="579120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/>
              <a:t>8. Selecting the Database file and Naming it and/or assigning name and password</a:t>
            </a:r>
          </a:p>
          <a:p>
            <a:endParaRPr lang="en-US" dirty="0"/>
          </a:p>
        </p:txBody>
      </p:sp>
      <p:pic>
        <p:nvPicPr>
          <p:cNvPr id="4" name="Picture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6781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Connection interface: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used to connect java application with particular database</a:t>
            </a:r>
          </a:p>
          <a:p>
            <a:r>
              <a:rPr lang="en-US" dirty="0"/>
              <a:t>Once connection with database is created, we can execute SQL statements for that particular connection using object of Connection and retrieve the results.</a:t>
            </a:r>
          </a:p>
          <a:p>
            <a:r>
              <a:rPr lang="en-US" dirty="0"/>
              <a:t>Methods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495800"/>
          <a:ext cx="9144000" cy="228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91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755">
                <a:tc>
                  <a:txBody>
                    <a:bodyPr/>
                    <a:lstStyle/>
                    <a:p>
                      <a:r>
                        <a:rPr lang="en-US" sz="2400" dirty="0"/>
                        <a:t>void 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method closes the Connection from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r>
                        <a:rPr lang="en-US" sz="2400" dirty="0"/>
                        <a:t>void commit()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method makes all the changes made since the last commit or rollback permanent. It throws SQLExeception.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45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445">
                <a:tc>
                  <a:txBody>
                    <a:bodyPr/>
                    <a:lstStyle/>
                    <a:p>
                      <a:r>
                        <a:rPr lang="en-US" sz="2400" dirty="0"/>
                        <a:t>void rollback()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This method undoes all changes made to the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445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isClosed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 true if the connection is close else return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310">
                <a:tc>
                  <a:txBody>
                    <a:bodyPr/>
                    <a:lstStyle/>
                    <a:p>
                      <a:r>
                        <a:rPr lang="en-US" sz="2400" b="0" dirty="0"/>
                        <a:t>void </a:t>
                      </a:r>
                      <a:r>
                        <a:rPr lang="en-US" sz="2400" b="0" dirty="0" err="1"/>
                        <a:t>setAutoCommit</a:t>
                      </a:r>
                      <a:r>
                        <a:rPr lang="en-US" sz="2400" b="0" dirty="0"/>
                        <a:t>(</a:t>
                      </a:r>
                      <a:r>
                        <a:rPr lang="en-US" sz="2400" b="0" dirty="0" err="1"/>
                        <a:t>boolean</a:t>
                      </a:r>
                      <a:r>
                        <a:rPr lang="en-US" sz="2400" b="0" dirty="0"/>
                        <a:t> status)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</a:t>
                      </a:r>
                      <a:r>
                        <a:rPr lang="en-US" sz="2400" baseline="0" dirty="0"/>
                        <a:t> is</a:t>
                      </a:r>
                      <a:r>
                        <a:rPr lang="en-US" sz="2400" dirty="0"/>
                        <a:t> used to set the commit </a:t>
                      </a:r>
                      <a:r>
                        <a:rPr lang="en-US" sz="2400" dirty="0" err="1"/>
                        <a:t>status.By</a:t>
                      </a:r>
                      <a:r>
                        <a:rPr lang="en-US" sz="2400" dirty="0"/>
                        <a:t> default it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175">
                <a:tc>
                  <a:txBody>
                    <a:bodyPr/>
                    <a:lstStyle/>
                    <a:p>
                      <a:r>
                        <a:rPr lang="en-US" sz="2400" dirty="0"/>
                        <a:t>Statement </a:t>
                      </a:r>
                      <a:r>
                        <a:rPr lang="en-US" sz="2400" dirty="0" err="1"/>
                        <a:t>createStatement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creates a statement object that can be used to execute SQL queries. It throws SQLExeception.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Statement </a:t>
                      </a:r>
                      <a:r>
                        <a:rPr lang="en-US" sz="2400" dirty="0" err="1"/>
                        <a:t>createStatement</a:t>
                      </a:r>
                      <a:r>
                        <a:rPr lang="en-US" sz="2400" dirty="0"/>
                        <a:t>(</a:t>
                      </a:r>
                      <a:r>
                        <a:rPr lang="en-US" sz="2400" b="0" dirty="0"/>
                        <a:t>int </a:t>
                      </a:r>
                      <a:r>
                        <a:rPr lang="en-US" sz="2400" b="0" dirty="0" err="1"/>
                        <a:t>RSType</a:t>
                      </a:r>
                      <a:r>
                        <a:rPr lang="en-US" sz="2400" b="0" dirty="0"/>
                        <a:t>, int </a:t>
                      </a:r>
                      <a:r>
                        <a:rPr lang="en-US" sz="2400" b="0" dirty="0" err="1"/>
                        <a:t>RSConcurrency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creates a statement object will generate </a:t>
                      </a:r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objects with the given type and concurrency.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71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45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175">
                <a:tc>
                  <a:txBody>
                    <a:bodyPr/>
                    <a:lstStyle/>
                    <a:p>
                      <a:r>
                        <a:rPr lang="en-US" sz="2400" dirty="0" err="1"/>
                        <a:t>CallableStatement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prepareCall</a:t>
                      </a:r>
                      <a:r>
                        <a:rPr lang="en-US" sz="2400" dirty="0"/>
                        <a:t>(String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creates </a:t>
                      </a:r>
                      <a:r>
                        <a:rPr lang="en-US" sz="2400" dirty="0" err="1"/>
                        <a:t>CallableStatement</a:t>
                      </a:r>
                      <a:r>
                        <a:rPr lang="en-US" sz="2400" dirty="0"/>
                        <a:t> object for calling the stored procedures from database. It throws SQLExeception.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175">
                <a:tc>
                  <a:txBody>
                    <a:bodyPr/>
                    <a:lstStyle/>
                    <a:p>
                      <a:r>
                        <a:rPr lang="en-US" sz="2400" dirty="0" err="1"/>
                        <a:t>CallableStatement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prepareCall</a:t>
                      </a:r>
                      <a:r>
                        <a:rPr lang="en-US" sz="2400" dirty="0"/>
                        <a:t>(String s, </a:t>
                      </a:r>
                      <a:r>
                        <a:rPr lang="en-US" sz="2400" b="0" dirty="0"/>
                        <a:t>int </a:t>
                      </a:r>
                      <a:r>
                        <a:rPr lang="en-US" sz="2400" b="0" dirty="0" err="1"/>
                        <a:t>RSType</a:t>
                      </a:r>
                      <a:r>
                        <a:rPr lang="en-US" sz="2400" b="0" dirty="0"/>
                        <a:t>, int </a:t>
                      </a:r>
                      <a:r>
                        <a:rPr lang="en-US" sz="2400" b="0" dirty="0" err="1"/>
                        <a:t>RSConcurrency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creates a </a:t>
                      </a:r>
                      <a:r>
                        <a:rPr lang="en-US" sz="2400" dirty="0" err="1"/>
                        <a:t>CallableStatement</a:t>
                      </a:r>
                      <a:r>
                        <a:rPr lang="en-US" sz="2400" dirty="0"/>
                        <a:t> object will generate </a:t>
                      </a:r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objects with the given type and concurrency.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38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PreparedStatement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prepareStatement</a:t>
                      </a:r>
                      <a:r>
                        <a:rPr lang="en-US" sz="2400" dirty="0"/>
                        <a:t>(String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creates an  </a:t>
                      </a:r>
                      <a:r>
                        <a:rPr lang="en-US" sz="2400" dirty="0" err="1"/>
                        <a:t>PrepareStatement</a:t>
                      </a:r>
                      <a:r>
                        <a:rPr lang="en-US" sz="2400" dirty="0"/>
                        <a:t> object for sending dynamic SQL statements to the database. It throws SQLExeception.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8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PreparedStatement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prepareStatement</a:t>
                      </a:r>
                      <a:r>
                        <a:rPr lang="en-US" sz="2400" dirty="0"/>
                        <a:t>(String s</a:t>
                      </a:r>
                      <a:r>
                        <a:rPr lang="en-US" dirty="0"/>
                        <a:t>,</a:t>
                      </a:r>
                      <a:r>
                        <a:rPr lang="en-US" sz="1800" b="0" dirty="0"/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RSType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RSConcurrency</a:t>
                      </a:r>
                      <a:r>
                        <a:rPr lang="en-US" dirty="0"/>
                        <a:t>)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creates a </a:t>
                      </a:r>
                      <a:r>
                        <a:rPr lang="en-US" sz="2400" dirty="0" err="1"/>
                        <a:t>PreparedStatement</a:t>
                      </a:r>
                      <a:r>
                        <a:rPr lang="en-US" sz="2400" dirty="0"/>
                        <a:t> object will generate </a:t>
                      </a:r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objects with the given type and concurrency.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/>
              <a:t>Statement Interface: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2971800"/>
          </a:xfrm>
        </p:spPr>
        <p:txBody>
          <a:bodyPr/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execute a static query</a:t>
            </a:r>
          </a:p>
          <a:p>
            <a:r>
              <a:rPr lang="en-US" dirty="0"/>
              <a:t>It’s a very simple and easy so it also called as “</a:t>
            </a:r>
            <a:r>
              <a:rPr lang="en-US" b="1" dirty="0"/>
              <a:t>Simple Statement</a:t>
            </a:r>
            <a:r>
              <a:rPr lang="en-US" dirty="0"/>
              <a:t>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290009"/>
          <a:ext cx="8915400" cy="646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688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sz="2400" dirty="0"/>
                        <a:t>void 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closes Statement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execute(String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executes the SQL statement specified by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4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getResulSet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retrieves the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is generated by the execute() method.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3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executeQuery</a:t>
                      </a:r>
                      <a:r>
                        <a:rPr lang="en-US" sz="2400" dirty="0"/>
                        <a:t>(String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used to execute the SQL statement specified by s and returns the object of type </a:t>
                      </a:r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386">
                <a:tc>
                  <a:txBody>
                    <a:bodyPr/>
                    <a:lstStyle/>
                    <a:p>
                      <a:r>
                        <a:rPr lang="en-US" sz="2400" dirty="0"/>
                        <a:t>int </a:t>
                      </a:r>
                      <a:r>
                        <a:rPr lang="en-US" sz="2400" dirty="0" err="1"/>
                        <a:t>getMaxRows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the maximum number of rows those are generated by the </a:t>
                      </a:r>
                      <a:r>
                        <a:rPr lang="en-US" sz="2400" dirty="0" err="1"/>
                        <a:t>executeQuery</a:t>
                      </a:r>
                      <a:r>
                        <a:rPr lang="en-US" sz="2400" dirty="0"/>
                        <a:t>()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0386">
                <a:tc>
                  <a:txBody>
                    <a:bodyPr/>
                    <a:lstStyle/>
                    <a:p>
                      <a:r>
                        <a:rPr lang="en-US" sz="2400" dirty="0"/>
                        <a:t>int </a:t>
                      </a:r>
                      <a:r>
                        <a:rPr lang="en-US" sz="2400" dirty="0" err="1"/>
                        <a:t>executeUpdate</a:t>
                      </a:r>
                      <a:r>
                        <a:rPr lang="en-US" sz="2400" dirty="0"/>
                        <a:t>(String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executes the SQL statement specified by s. The SQL statement may be a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SQL create, insert, update and delete statement.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in JDBC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DriverManager</a:t>
            </a:r>
            <a:r>
              <a:rPr lang="en-US" sz="3200" dirty="0"/>
              <a:t>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Blob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Clob</a:t>
            </a:r>
            <a:r>
              <a:rPr lang="en-US" sz="3200" dirty="0"/>
              <a:t>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Types class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PreparedStatement</a:t>
            </a:r>
            <a:r>
              <a:rPr lang="en-US" b="1" dirty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execute a dynamic query </a:t>
            </a:r>
          </a:p>
          <a:p>
            <a:r>
              <a:rPr lang="en-US" dirty="0"/>
              <a:t>Also used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execute a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parameterized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precompiled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SQL statement/query</a:t>
            </a:r>
          </a:p>
          <a:p>
            <a:r>
              <a:rPr lang="en-US" dirty="0"/>
              <a:t>to pass different values to an query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“?”</a:t>
            </a:r>
            <a:r>
              <a:rPr lang="en-US" dirty="0"/>
              <a:t> is used in the query and the actual values can be passed using the </a:t>
            </a:r>
            <a:r>
              <a:rPr lang="en-US" dirty="0" err="1"/>
              <a:t>setXXX</a:t>
            </a:r>
            <a:r>
              <a:rPr lang="en-US" dirty="0"/>
              <a:t>() method at the time of execution.</a:t>
            </a:r>
          </a:p>
          <a:p>
            <a:r>
              <a:rPr lang="en-US" dirty="0"/>
              <a:t>Query with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parameter </a:t>
            </a:r>
            <a:r>
              <a:rPr lang="en-US" dirty="0"/>
              <a:t>uses “?”.</a:t>
            </a:r>
          </a:p>
          <a:p>
            <a:r>
              <a:rPr lang="en-US" dirty="0"/>
              <a:t>Syntax :        </a:t>
            </a:r>
          </a:p>
          <a:p>
            <a:pPr>
              <a:buNone/>
            </a:pPr>
            <a:r>
              <a:rPr lang="en-US" dirty="0"/>
              <a:t>            </a:t>
            </a:r>
            <a:r>
              <a:rPr lang="en-US" dirty="0" err="1"/>
              <a:t>setXXX</a:t>
            </a:r>
            <a:r>
              <a:rPr lang="en-US" dirty="0"/>
              <a:t>(int location ,XXX value);</a:t>
            </a:r>
          </a:p>
          <a:p>
            <a:pPr>
              <a:buNone/>
            </a:pPr>
            <a:r>
              <a:rPr lang="en-US" dirty="0"/>
              <a:t>	Where XXX means a data type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516563"/>
          </a:xfrm>
        </p:spPr>
        <p:txBody>
          <a:bodyPr/>
          <a:lstStyle/>
          <a:p>
            <a:r>
              <a:rPr lang="en-US" dirty="0"/>
              <a:t>For example:</a:t>
            </a:r>
          </a:p>
          <a:p>
            <a:pPr lvl="1">
              <a:buNone/>
            </a:pPr>
            <a:r>
              <a:rPr lang="en-US" dirty="0"/>
              <a:t>String query = "Select * from Data where </a:t>
            </a:r>
          </a:p>
          <a:p>
            <a:pPr lvl="1">
              <a:buNone/>
            </a:pPr>
            <a:r>
              <a:rPr lang="en-US" dirty="0"/>
              <a:t>                                  ID = ? and Name = ? ";</a:t>
            </a:r>
          </a:p>
          <a:p>
            <a:pPr lvl="1">
              <a:buNone/>
            </a:pP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(query);</a:t>
            </a:r>
          </a:p>
          <a:p>
            <a:pPr lvl="1">
              <a:buNone/>
            </a:pPr>
            <a:r>
              <a:rPr lang="en-US" dirty="0" err="1"/>
              <a:t>ps.setInt</a:t>
            </a:r>
            <a:r>
              <a:rPr lang="en-US" dirty="0"/>
              <a:t>(1, 1);   </a:t>
            </a:r>
          </a:p>
          <a:p>
            <a:pPr lvl="1">
              <a:buNone/>
            </a:pPr>
            <a:r>
              <a:rPr lang="en-US" dirty="0" err="1"/>
              <a:t>ps.setString</a:t>
            </a:r>
            <a:r>
              <a:rPr lang="en-US" dirty="0"/>
              <a:t>(2</a:t>
            </a:r>
            <a:r>
              <a:rPr lang="en-US" sz="2400" dirty="0"/>
              <a:t>, “xyz");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0"/>
          <a:ext cx="8915400" cy="646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688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63">
                <a:tc>
                  <a:txBody>
                    <a:bodyPr/>
                    <a:lstStyle/>
                    <a:p>
                      <a:r>
                        <a:rPr lang="en-US" sz="2400" dirty="0"/>
                        <a:t>void 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closes </a:t>
                      </a:r>
                      <a:r>
                        <a:rPr lang="en-US" sz="2400" dirty="0" err="1"/>
                        <a:t>PreparedStatement</a:t>
                      </a:r>
                      <a:r>
                        <a:rPr lang="en-US" sz="2400" dirty="0"/>
                        <a:t>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boolean</a:t>
                      </a:r>
                      <a:r>
                        <a:rPr lang="en-US" sz="2400" dirty="0"/>
                        <a:t> execute()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executes the dynamic query in the object of type </a:t>
                      </a:r>
                      <a:r>
                        <a:rPr lang="en-US" sz="2400" b="1" dirty="0"/>
                        <a:t>Prepared Statement</a:t>
                      </a:r>
                      <a:r>
                        <a:rPr lang="en-US" sz="2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4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getResult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retrieves the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is generated by the execute() method.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386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executeQuery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used to execute dynamic query in the object of type </a:t>
                      </a:r>
                      <a:r>
                        <a:rPr lang="en-US" sz="2400" b="1" dirty="0"/>
                        <a:t>Prepared Statement </a:t>
                      </a:r>
                      <a:r>
                        <a:rPr lang="en-US" sz="2400" dirty="0"/>
                        <a:t>and returns the object of type </a:t>
                      </a:r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.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386">
                <a:tc>
                  <a:txBody>
                    <a:bodyPr/>
                    <a:lstStyle/>
                    <a:p>
                      <a:r>
                        <a:rPr lang="en-US" sz="2400" dirty="0"/>
                        <a:t>int </a:t>
                      </a:r>
                      <a:r>
                        <a:rPr lang="en-US" sz="2400" dirty="0" err="1"/>
                        <a:t>getMaxRows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the maximum number of rows those are generated by the </a:t>
                      </a:r>
                      <a:r>
                        <a:rPr lang="en-US" sz="2400" dirty="0" err="1"/>
                        <a:t>executeQuery</a:t>
                      </a:r>
                      <a:r>
                        <a:rPr lang="en-US" sz="2400" dirty="0"/>
                        <a:t>()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0386">
                <a:tc>
                  <a:txBody>
                    <a:bodyPr/>
                    <a:lstStyle/>
                    <a:p>
                      <a:r>
                        <a:rPr lang="en-US" sz="2400" dirty="0"/>
                        <a:t>int </a:t>
                      </a:r>
                      <a:r>
                        <a:rPr lang="en-US" sz="2400" dirty="0" err="1"/>
                        <a:t>executeUpdate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executes the execute dynamic query in the object of type </a:t>
                      </a:r>
                      <a:r>
                        <a:rPr lang="en-US" sz="2400" b="1" dirty="0"/>
                        <a:t>Prepared Statement</a:t>
                      </a:r>
                      <a:r>
                        <a:rPr lang="en-US" sz="2400" dirty="0"/>
                        <a:t>. The SQL statement may be a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SQL create, insert, update and delete statement.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CallableStatement</a:t>
            </a:r>
            <a:r>
              <a:rPr lang="en-US" sz="4000" b="1" dirty="0"/>
              <a:t> Interface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used to call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stored procedures and functions</a:t>
            </a:r>
          </a:p>
          <a:p>
            <a:r>
              <a:rPr lang="en-US" dirty="0"/>
              <a:t>use of stored procedures and functions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gives better performance </a:t>
            </a:r>
            <a:r>
              <a:rPr lang="en-US" dirty="0"/>
              <a:t>because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these are precompiled.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CallableStatement</a:t>
            </a:r>
            <a:r>
              <a:rPr lang="en-US" dirty="0"/>
              <a:t> stmt=</a:t>
            </a:r>
            <a:r>
              <a:rPr lang="en-US" dirty="0" err="1"/>
              <a:t>con.prepareCall</a:t>
            </a:r>
            <a:r>
              <a:rPr lang="en-US" dirty="0"/>
              <a:t>("{call </a:t>
            </a:r>
            <a:r>
              <a:rPr lang="en-US" dirty="0" err="1"/>
              <a:t>myprocedure</a:t>
            </a:r>
            <a:r>
              <a:rPr lang="en-US" dirty="0"/>
              <a:t>(?,?)}");  </a:t>
            </a:r>
          </a:p>
          <a:p>
            <a:endParaRPr lang="en-US"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err="1"/>
              <a:t>ResultSet</a:t>
            </a:r>
            <a:r>
              <a:rPr lang="en-US" b="1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505200"/>
          </a:xfrm>
        </p:spPr>
        <p:txBody>
          <a:bodyPr>
            <a:normAutofit/>
          </a:bodyPr>
          <a:lstStyle/>
          <a:p>
            <a:r>
              <a:rPr lang="en-US" dirty="0"/>
              <a:t>Maintains a cursor pointing to a row of a table. </a:t>
            </a:r>
          </a:p>
          <a:p>
            <a:r>
              <a:rPr lang="en-US" dirty="0"/>
              <a:t>Initially, cursor points to before the first row.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By default</a:t>
            </a:r>
            <a:r>
              <a:rPr lang="en-US" dirty="0"/>
              <a:t>, </a:t>
            </a:r>
            <a:r>
              <a:rPr lang="en-US" dirty="0" err="1"/>
              <a:t>ResultSet</a:t>
            </a:r>
            <a:r>
              <a:rPr lang="en-US" dirty="0"/>
              <a:t> object can be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moved forward only</a:t>
            </a:r>
            <a:r>
              <a:rPr lang="en-US" dirty="0"/>
              <a:t> and it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not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updatable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Type of </a:t>
            </a:r>
            <a:r>
              <a:rPr lang="en-US" dirty="0" err="1"/>
              <a:t>ResultSet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371600"/>
          <a:ext cx="8915400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2400" dirty="0"/>
                        <a:t>ResultSet.TYPE_FORWARD_ONLY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cursor can only move forward in the result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2400" dirty="0"/>
                        <a:t>ResultSet.TYPE_SCROLL_INSENSITIVE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indicates that </a:t>
                      </a:r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object that is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scrollable</a:t>
                      </a:r>
                      <a:r>
                        <a:rPr lang="en-US" sz="2400" dirty="0"/>
                        <a:t> but generally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not sensitive </a:t>
                      </a:r>
                      <a:r>
                        <a:rPr lang="en-US" sz="2400" dirty="0"/>
                        <a:t>to changes to the </a:t>
                      </a:r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ResultSet.TYPE_SCROLL_SENSITIVE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indicates that </a:t>
                      </a:r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object that is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scrollable </a:t>
                      </a:r>
                      <a:r>
                        <a:rPr lang="en-US" sz="2400" dirty="0"/>
                        <a:t>and </a:t>
                      </a:r>
                      <a:r>
                        <a:rPr lang="en-US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sensitive</a:t>
                      </a:r>
                      <a:r>
                        <a:rPr lang="en-US" sz="2400" dirty="0"/>
                        <a:t> to changes to the </a:t>
                      </a:r>
                      <a:r>
                        <a:rPr lang="en-US" sz="2400" dirty="0" err="1"/>
                        <a:t>ResultSet</a:t>
                      </a:r>
                      <a:r>
                        <a:rPr lang="en-US" sz="2400" dirty="0"/>
                        <a:t>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Concurrency of </a:t>
            </a:r>
            <a:r>
              <a:rPr lang="en-US" dirty="0" err="1"/>
              <a:t>ResultSet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371600"/>
          <a:ext cx="8610600" cy="135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46">
                <a:tc>
                  <a:txBody>
                    <a:bodyPr/>
                    <a:lstStyle/>
                    <a:p>
                      <a:r>
                        <a:rPr lang="en-US" sz="2400" dirty="0"/>
                        <a:t>ResultSet.CONCUR_READ_ONLY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Creates a read-only result set. This is the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14">
                <a:tc>
                  <a:txBody>
                    <a:bodyPr/>
                    <a:lstStyle/>
                    <a:p>
                      <a:r>
                        <a:rPr lang="en-US" sz="2400" dirty="0"/>
                        <a:t>ResultSet.CONCUR_UPDATABLE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Creates an updatable result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Navigating a Result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762000"/>
          <a:ext cx="8915400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0" dirty="0"/>
                        <a:t>public void beforeFirst()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throws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Moves the cursor just before the first row.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afterLast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throws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Moves the cursor just after the last row.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first() throws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Moves the cursor to the first row.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void last() throws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Moves the cursor to the last row.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absolute(int row) throws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Moves the cursor to the specified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relative(int row) throws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Moves the cursor the given number of rows forward or backward, from where it is currently pointing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990600"/>
          <a:ext cx="86868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previous() throws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Moves the cursor to the previous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next() throws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Moves the cursor to the next row. This method returns false if there are no more rows in the result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getRow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throws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/>
                        <a:t>Returns the row number that the cursor is pointing to.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/>
              <a:t>Viewing a </a:t>
            </a:r>
            <a:r>
              <a:rPr lang="en-US" b="1" dirty="0" err="1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get method for each of the possible data types, and each get method has two versions −</a:t>
            </a:r>
          </a:p>
          <a:p>
            <a:pPr lvl="1"/>
            <a:r>
              <a:rPr lang="en-US" dirty="0"/>
              <a:t>One that takes in a column name.</a:t>
            </a:r>
          </a:p>
          <a:p>
            <a:pPr lvl="1"/>
            <a:r>
              <a:rPr lang="en-US" dirty="0"/>
              <a:t>One that takes in a column index.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XXX means a data type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62000" y="3810000"/>
          <a:ext cx="74676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dirty="0"/>
                        <a:t>int </a:t>
                      </a:r>
                      <a:r>
                        <a:rPr lang="en-US" sz="2400" b="0" dirty="0" err="1"/>
                        <a:t>getXXX</a:t>
                      </a:r>
                      <a:r>
                        <a:rPr lang="en-US" sz="2400" b="0" dirty="0"/>
                        <a:t>(String </a:t>
                      </a:r>
                      <a:r>
                        <a:rPr lang="en-US" sz="2400" b="0" dirty="0" err="1"/>
                        <a:t>columnName</a:t>
                      </a:r>
                      <a:r>
                        <a:rPr lang="en-US" sz="2400" b="0" dirty="0"/>
                        <a:t>) throws </a:t>
                      </a:r>
                      <a:r>
                        <a:rPr lang="en-US" sz="2400" b="0" dirty="0" err="1"/>
                        <a:t>SQLException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int </a:t>
                      </a:r>
                      <a:r>
                        <a:rPr lang="en-US" sz="2400" b="0" dirty="0" err="1"/>
                        <a:t>getXXX</a:t>
                      </a:r>
                      <a:r>
                        <a:rPr lang="en-US" sz="2400" b="0" dirty="0"/>
                        <a:t>(int </a:t>
                      </a:r>
                      <a:r>
                        <a:rPr lang="en-US" sz="2400" b="0"/>
                        <a:t>columnIndex) </a:t>
                      </a:r>
                      <a:r>
                        <a:rPr lang="en-US" sz="2400" b="0" dirty="0"/>
                        <a:t>throws </a:t>
                      </a:r>
                      <a:r>
                        <a:rPr lang="en-US" sz="2400" b="0" dirty="0" err="1"/>
                        <a:t>SQLException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Interfaces in JDBC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14400"/>
            <a:ext cx="838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Driver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Connection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Statement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PreparedStatement</a:t>
            </a:r>
            <a:r>
              <a:rPr lang="en-US" sz="3200" dirty="0"/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CallableStatement</a:t>
            </a:r>
            <a:r>
              <a:rPr lang="en-US" sz="3200" dirty="0"/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ResultSet</a:t>
            </a:r>
            <a:r>
              <a:rPr lang="en-US" sz="3200" dirty="0"/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ResultSetMetaData</a:t>
            </a:r>
            <a:r>
              <a:rPr lang="en-US" sz="3200" dirty="0"/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DatabaseMetaData</a:t>
            </a:r>
            <a:r>
              <a:rPr lang="en-US" sz="3200" dirty="0"/>
              <a:t> interface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>
                <a:solidFill>
                  <a:schemeClr val="accent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JDBC?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200" dirty="0"/>
              <a:t>JDBC drivers written in Java language.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/>
              <a:t>So platform independent and secured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/>
              <a:t>JDBC is object oriented.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241300" indent="-228600"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b="1" spc="-10" dirty="0">
                <a:solidFill>
                  <a:srgbClr val="2E2B1F"/>
                </a:solidFill>
                <a:cs typeface="Calibri"/>
              </a:rPr>
              <a:t>Open </a:t>
            </a:r>
            <a:r>
              <a:rPr lang="en-US" b="1" spc="-20" dirty="0">
                <a:solidFill>
                  <a:srgbClr val="2E2B1F"/>
                </a:solidFill>
                <a:cs typeface="Calibri"/>
              </a:rPr>
              <a:t>Data </a:t>
            </a:r>
            <a:r>
              <a:rPr lang="en-US" b="1" spc="-5" dirty="0">
                <a:solidFill>
                  <a:srgbClr val="2E2B1F"/>
                </a:solidFill>
                <a:cs typeface="Calibri"/>
              </a:rPr>
              <a:t>Base</a:t>
            </a:r>
            <a:r>
              <a:rPr lang="en-US" b="1" spc="3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b="1" spc="-10" dirty="0">
                <a:solidFill>
                  <a:srgbClr val="2E2B1F"/>
                </a:solidFill>
                <a:cs typeface="Calibri"/>
              </a:rPr>
              <a:t>Connectivity</a:t>
            </a:r>
            <a:endParaRPr lang="en-US" b="1" dirty="0">
              <a:cs typeface="Calibri"/>
            </a:endParaRPr>
          </a:p>
          <a:p>
            <a:pPr marL="241300" marR="5080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pc="-15" dirty="0">
                <a:solidFill>
                  <a:srgbClr val="2E2B1F"/>
                </a:solidFill>
                <a:cs typeface="Calibri"/>
              </a:rPr>
              <a:t>Developed by Microsoft </a:t>
            </a:r>
            <a:r>
              <a:rPr lang="en-US" spc="-25" dirty="0">
                <a:solidFill>
                  <a:srgbClr val="2E2B1F"/>
                </a:solidFill>
                <a:cs typeface="Calibri"/>
              </a:rPr>
              <a:t>for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the </a:t>
            </a:r>
            <a:r>
              <a:rPr lang="en-US" b="1" spc="-10" dirty="0">
                <a:solidFill>
                  <a:srgbClr val="2E2B1F"/>
                </a:solidFill>
                <a:cs typeface="Calibri"/>
              </a:rPr>
              <a:t>Windows  </a:t>
            </a:r>
            <a:r>
              <a:rPr lang="en-US" b="1" spc="-20" dirty="0">
                <a:solidFill>
                  <a:srgbClr val="2E2B1F"/>
                </a:solidFill>
                <a:cs typeface="Calibri"/>
              </a:rPr>
              <a:t>platform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as the </a:t>
            </a:r>
            <a:r>
              <a:rPr lang="en-US" spc="-30" dirty="0">
                <a:solidFill>
                  <a:srgbClr val="2E2B1F"/>
                </a:solidFill>
                <a:cs typeface="Calibri"/>
              </a:rPr>
              <a:t>way </a:t>
            </a:r>
            <a:r>
              <a:rPr lang="en-US" spc="-25" dirty="0">
                <a:solidFill>
                  <a:srgbClr val="2E2B1F"/>
                </a:solidFill>
                <a:cs typeface="Calibri"/>
              </a:rPr>
              <a:t>for 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Windows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applications </a:t>
            </a:r>
            <a:r>
              <a:rPr lang="en-US" spc="-20" dirty="0">
                <a:solidFill>
                  <a:srgbClr val="2E2B1F"/>
                </a:solidFill>
                <a:cs typeface="Calibri"/>
              </a:rPr>
              <a:t>to 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access 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Microsoft databases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(SQL </a:t>
            </a:r>
            <a:r>
              <a:rPr lang="en-US" spc="-45" dirty="0">
                <a:solidFill>
                  <a:srgbClr val="2E2B1F"/>
                </a:solidFill>
                <a:cs typeface="Calibri"/>
              </a:rPr>
              <a:t>Server, </a:t>
            </a:r>
            <a:r>
              <a:rPr lang="en-US" spc="-35" dirty="0">
                <a:solidFill>
                  <a:srgbClr val="2E2B1F"/>
                </a:solidFill>
                <a:cs typeface="Calibri"/>
              </a:rPr>
              <a:t>FoxPro, 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Access)</a:t>
            </a:r>
            <a:endParaRPr lang="en-US" dirty="0">
              <a:cs typeface="Calibri"/>
            </a:endParaRPr>
          </a:p>
          <a:p>
            <a:pPr marL="241300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pc="-10" dirty="0">
                <a:solidFill>
                  <a:srgbClr val="2E2B1F"/>
                </a:solidFill>
                <a:cs typeface="Calibri"/>
              </a:rPr>
              <a:t>developed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in C</a:t>
            </a:r>
            <a:r>
              <a:rPr lang="en-US" spc="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20" dirty="0">
                <a:solidFill>
                  <a:srgbClr val="2E2B1F"/>
                </a:solidFill>
                <a:cs typeface="Calibri"/>
              </a:rPr>
              <a:t>programming.</a:t>
            </a:r>
            <a:endParaRPr lang="en-US" dirty="0">
              <a:cs typeface="Calibri"/>
            </a:endParaRPr>
          </a:p>
          <a:p>
            <a:pPr marL="241300" marR="50165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rgbClr val="2E2B1F"/>
                </a:solidFill>
                <a:cs typeface="Calibri"/>
              </a:rPr>
              <a:t>It is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low level, high 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performance </a:t>
            </a:r>
            <a:r>
              <a:rPr lang="en-US" spc="-20" dirty="0">
                <a:solidFill>
                  <a:srgbClr val="2E2B1F"/>
                </a:solidFill>
                <a:cs typeface="Calibri"/>
              </a:rPr>
              <a:t>interface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that </a:t>
            </a:r>
            <a:r>
              <a:rPr lang="en-US" spc="-5" dirty="0">
                <a:solidFill>
                  <a:srgbClr val="2E2B1F"/>
                </a:solidFill>
                <a:cs typeface="Calibri"/>
              </a:rPr>
              <a:t>is  </a:t>
            </a:r>
            <a:r>
              <a:rPr lang="en-US" spc="-10" dirty="0">
                <a:solidFill>
                  <a:srgbClr val="2E2B1F"/>
                </a:solidFill>
                <a:cs typeface="Calibri"/>
              </a:rPr>
              <a:t>designed specially </a:t>
            </a:r>
            <a:r>
              <a:rPr lang="en-US" spc="-25" dirty="0">
                <a:solidFill>
                  <a:srgbClr val="2E2B1F"/>
                </a:solidFill>
                <a:cs typeface="Calibri"/>
              </a:rPr>
              <a:t>for </a:t>
            </a:r>
            <a:r>
              <a:rPr lang="en-US" spc="-15" dirty="0">
                <a:solidFill>
                  <a:srgbClr val="2E2B1F"/>
                </a:solidFill>
                <a:cs typeface="Calibri"/>
              </a:rPr>
              <a:t>relational </a:t>
            </a:r>
            <a:r>
              <a:rPr lang="en-US" spc="-20" dirty="0">
                <a:solidFill>
                  <a:srgbClr val="2E2B1F"/>
                </a:solidFill>
                <a:cs typeface="Calibri"/>
              </a:rPr>
              <a:t>data</a:t>
            </a:r>
            <a:r>
              <a:rPr lang="en-US" spc="8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20" dirty="0">
                <a:solidFill>
                  <a:srgbClr val="2E2B1F"/>
                </a:solidFill>
                <a:cs typeface="Calibri"/>
              </a:rPr>
              <a:t>stores.</a:t>
            </a:r>
          </a:p>
          <a:p>
            <a:pPr marL="241300" marR="50165" indent="-228600"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241300" indent="-228600"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We can use ODBC for any language like C,C++,Java etc.</a:t>
            </a:r>
          </a:p>
          <a:p>
            <a:pPr marL="241300" indent="-228600"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ODBC is procedural</a:t>
            </a:r>
          </a:p>
          <a:p>
            <a:pPr marL="241300" indent="-228600"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ODBC permits maximum interoperability, which means a single application can access different DBMS.</a:t>
            </a:r>
          </a:p>
          <a:p>
            <a:pPr marL="241300" indent="-228600"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ODBC handles the SQL request and converts it into a request the individual database system understands</a:t>
            </a:r>
          </a:p>
          <a:p>
            <a:pPr marL="241300" indent="-228600">
              <a:spcBef>
                <a:spcPts val="7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2279</Words>
  <Application>Microsoft Office PowerPoint</Application>
  <PresentationFormat>On-screen Show (4:3)</PresentationFormat>
  <Paragraphs>347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Times New Roman</vt:lpstr>
      <vt:lpstr>Verdana</vt:lpstr>
      <vt:lpstr>Office Theme</vt:lpstr>
      <vt:lpstr>Chapter-5  Interacting with Database</vt:lpstr>
      <vt:lpstr>Introduction to JDBC </vt:lpstr>
      <vt:lpstr>Introduction to JDBC (Cont..)</vt:lpstr>
      <vt:lpstr>JDBC API</vt:lpstr>
      <vt:lpstr>Classes in JDBC API</vt:lpstr>
      <vt:lpstr>Interfaces in JDBC API</vt:lpstr>
      <vt:lpstr>Why JDBC?</vt:lpstr>
      <vt:lpstr>ODBC</vt:lpstr>
      <vt:lpstr>ODBC</vt:lpstr>
      <vt:lpstr>JDBC Architecture</vt:lpstr>
      <vt:lpstr>Two-tier Architecture for Data Access: </vt:lpstr>
      <vt:lpstr>PowerPoint Presentation</vt:lpstr>
      <vt:lpstr>Three-tier Architecture for Data Access: </vt:lpstr>
      <vt:lpstr>PowerPoint Presentation</vt:lpstr>
      <vt:lpstr>JDBC Drivers and its types</vt:lpstr>
      <vt:lpstr>Type 1 Driver : JDBC-ODBC Bridge</vt:lpstr>
      <vt:lpstr>Type 1 Driver : JDBC-ODBC Bridge</vt:lpstr>
      <vt:lpstr>PowerPoint Presentation</vt:lpstr>
      <vt:lpstr>PowerPoint Presentation</vt:lpstr>
      <vt:lpstr>Type 2 Driver: Native-API Driver (Partly Java driver) : </vt:lpstr>
      <vt:lpstr>Type 2 Driver: Native-API Driver (Partly Java driver) : </vt:lpstr>
      <vt:lpstr>PowerPoint Presentation</vt:lpstr>
      <vt:lpstr>Type 3 Driver: Network-Protocol Driver (Pure Java driver for database Middleware) : </vt:lpstr>
      <vt:lpstr>Type 3 Driver: Network-Protocol Driver (Pure Java driver for database Middleware) : </vt:lpstr>
      <vt:lpstr>PowerPoint Presentation</vt:lpstr>
      <vt:lpstr>PowerPoint Presentation</vt:lpstr>
      <vt:lpstr>Type 4 Driver: Thin Driver (Pure Java driver directly connected to database) </vt:lpstr>
      <vt:lpstr>PowerPoint Presentation</vt:lpstr>
      <vt:lpstr>PowerPoint Presentation</vt:lpstr>
      <vt:lpstr>Which Driver should be used?</vt:lpstr>
      <vt:lpstr>JDBC APIs:</vt:lpstr>
      <vt:lpstr>5 Steps to connect to the database in java </vt:lpstr>
      <vt:lpstr>1) Register the driver class</vt:lpstr>
      <vt:lpstr>2) Create the connection object</vt:lpstr>
      <vt:lpstr>3) Create the Statement object</vt:lpstr>
      <vt:lpstr>4) Execute the query</vt:lpstr>
      <vt:lpstr>Close the connection object</vt:lpstr>
      <vt:lpstr>Create a ODBC connection for the Database (Creating DSN)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Connection interface:</vt:lpstr>
      <vt:lpstr>PowerPoint Presentation</vt:lpstr>
      <vt:lpstr>PowerPoint Presentation</vt:lpstr>
      <vt:lpstr>Statement Interface:</vt:lpstr>
      <vt:lpstr>PowerPoint Presentation</vt:lpstr>
      <vt:lpstr>PreparedStatement Interface</vt:lpstr>
      <vt:lpstr>PowerPoint Presentation</vt:lpstr>
      <vt:lpstr>PowerPoint Presentation</vt:lpstr>
      <vt:lpstr>CallableStatement Interface</vt:lpstr>
      <vt:lpstr>ResultSet interface</vt:lpstr>
      <vt:lpstr> Type of ResultSet</vt:lpstr>
      <vt:lpstr> Concurrency of ResultSet</vt:lpstr>
      <vt:lpstr>Navigating a Result Set</vt:lpstr>
      <vt:lpstr>PowerPoint Presentation</vt:lpstr>
      <vt:lpstr>Viewing a ResultSet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Chapter-4  Interacting with Database</dc:title>
  <dc:creator>Admin</dc:creator>
  <cp:lastModifiedBy>Rohit Kungeri</cp:lastModifiedBy>
  <cp:revision>221</cp:revision>
  <dcterms:created xsi:type="dcterms:W3CDTF">2017-02-13T03:01:45Z</dcterms:created>
  <dcterms:modified xsi:type="dcterms:W3CDTF">2019-10-03T15:25:58Z</dcterms:modified>
</cp:coreProperties>
</file>