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15" r:id="rId3"/>
    <p:sldId id="257" r:id="rId4"/>
    <p:sldId id="258" r:id="rId5"/>
    <p:sldId id="259" r:id="rId6"/>
    <p:sldId id="260" r:id="rId7"/>
    <p:sldId id="261" r:id="rId8"/>
    <p:sldId id="262" r:id="rId9"/>
    <p:sldId id="263" r:id="rId10"/>
    <p:sldId id="264" r:id="rId11"/>
    <p:sldId id="337" r:id="rId12"/>
    <p:sldId id="266" r:id="rId13"/>
    <p:sldId id="332" r:id="rId14"/>
    <p:sldId id="333" r:id="rId15"/>
    <p:sldId id="334" r:id="rId16"/>
    <p:sldId id="335" r:id="rId17"/>
    <p:sldId id="282" r:id="rId18"/>
    <p:sldId id="283" r:id="rId19"/>
    <p:sldId id="284" r:id="rId20"/>
    <p:sldId id="285" r:id="rId21"/>
    <p:sldId id="286" r:id="rId22"/>
    <p:sldId id="279" r:id="rId23"/>
    <p:sldId id="287" r:id="rId24"/>
    <p:sldId id="288" r:id="rId25"/>
    <p:sldId id="289" r:id="rId26"/>
    <p:sldId id="290" r:id="rId27"/>
    <p:sldId id="291" r:id="rId28"/>
    <p:sldId id="292" r:id="rId29"/>
    <p:sldId id="293" r:id="rId30"/>
    <p:sldId id="294" r:id="rId31"/>
    <p:sldId id="295" r:id="rId32"/>
    <p:sldId id="296" r:id="rId33"/>
    <p:sldId id="297" r:id="rId34"/>
    <p:sldId id="298" r:id="rId35"/>
    <p:sldId id="299" r:id="rId36"/>
    <p:sldId id="338" r:id="rId37"/>
    <p:sldId id="300" r:id="rId38"/>
    <p:sldId id="339" r:id="rId39"/>
    <p:sldId id="278" r:id="rId40"/>
    <p:sldId id="301" r:id="rId41"/>
    <p:sldId id="303" r:id="rId42"/>
    <p:sldId id="302" r:id="rId43"/>
    <p:sldId id="304" r:id="rId44"/>
    <p:sldId id="305" r:id="rId45"/>
    <p:sldId id="280" r:id="rId46"/>
    <p:sldId id="306" r:id="rId47"/>
    <p:sldId id="267" r:id="rId48"/>
    <p:sldId id="268" r:id="rId49"/>
    <p:sldId id="269" r:id="rId50"/>
    <p:sldId id="307" r:id="rId51"/>
    <p:sldId id="308" r:id="rId52"/>
    <p:sldId id="310" r:id="rId53"/>
    <p:sldId id="311" r:id="rId54"/>
    <p:sldId id="312" r:id="rId55"/>
    <p:sldId id="313" r:id="rId56"/>
    <p:sldId id="336" r:id="rId57"/>
    <p:sldId id="314" r:id="rId58"/>
    <p:sldId id="270" r:id="rId59"/>
    <p:sldId id="271" r:id="rId60"/>
    <p:sldId id="272" r:id="rId61"/>
    <p:sldId id="273" r:id="rId62"/>
    <p:sldId id="316" r:id="rId63"/>
    <p:sldId id="317" r:id="rId64"/>
    <p:sldId id="318" r:id="rId65"/>
    <p:sldId id="319" r:id="rId66"/>
    <p:sldId id="320" r:id="rId67"/>
    <p:sldId id="276" r:id="rId68"/>
    <p:sldId id="277" r:id="rId69"/>
    <p:sldId id="321" r:id="rId70"/>
    <p:sldId id="322" r:id="rId71"/>
    <p:sldId id="323" r:id="rId72"/>
    <p:sldId id="324" r:id="rId73"/>
    <p:sldId id="325" r:id="rId74"/>
    <p:sldId id="326" r:id="rId75"/>
    <p:sldId id="327" r:id="rId76"/>
    <p:sldId id="330" r:id="rId77"/>
    <p:sldId id="331" r:id="rId78"/>
    <p:sldId id="329" r:id="rId79"/>
    <p:sldId id="328" r:id="rId80"/>
    <p:sldId id="281" r:id="rId8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57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EC0E671B-1E63-4D6D-B8DC-F57061471B97}" type="datetimeFigureOut">
              <a:rPr lang="en-US" smtClean="0"/>
              <a:pPr/>
              <a:t>16/09/2019</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42DD13B6-A1AC-44DA-BD04-4050A436EEC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C0E671B-1E63-4D6D-B8DC-F57061471B97}" type="datetimeFigureOut">
              <a:rPr lang="en-US" smtClean="0"/>
              <a:pPr/>
              <a:t>16/09/2019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2DD13B6-A1AC-44DA-BD04-4050A436EEC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C0E671B-1E63-4D6D-B8DC-F57061471B97}" type="datetimeFigureOut">
              <a:rPr lang="en-US" smtClean="0"/>
              <a:pPr/>
              <a:t>16/09/2019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2DD13B6-A1AC-44DA-BD04-4050A436EEC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C0E671B-1E63-4D6D-B8DC-F57061471B97}" type="datetimeFigureOut">
              <a:rPr lang="en-US" smtClean="0"/>
              <a:pPr/>
              <a:t>16/09/2019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2DD13B6-A1AC-44DA-BD04-4050A436EECA}"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EC0E671B-1E63-4D6D-B8DC-F57061471B97}" type="datetimeFigureOut">
              <a:rPr lang="en-US" smtClean="0"/>
              <a:pPr/>
              <a:t>16/09/2019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2DD13B6-A1AC-44DA-BD04-4050A436EECA}"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C0E671B-1E63-4D6D-B8DC-F57061471B97}" type="datetimeFigureOut">
              <a:rPr lang="en-US" smtClean="0"/>
              <a:pPr/>
              <a:t>16/09/2019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2DD13B6-A1AC-44DA-BD04-4050A436EECA}"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C0E671B-1E63-4D6D-B8DC-F57061471B97}" type="datetimeFigureOut">
              <a:rPr lang="en-US" smtClean="0"/>
              <a:pPr/>
              <a:t>16/09/2019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42DD13B6-A1AC-44DA-BD04-4050A436EEC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EC0E671B-1E63-4D6D-B8DC-F57061471B97}" type="datetimeFigureOut">
              <a:rPr lang="en-US" smtClean="0"/>
              <a:pPr/>
              <a:t>16/09/2019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42DD13B6-A1AC-44DA-BD04-4050A436EECA}"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EC0E671B-1E63-4D6D-B8DC-F57061471B97}" type="datetimeFigureOut">
              <a:rPr lang="en-US" smtClean="0"/>
              <a:pPr/>
              <a:t>16/09/2019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42DD13B6-A1AC-44DA-BD04-4050A436EEC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EC0E671B-1E63-4D6D-B8DC-F57061471B97}" type="datetimeFigureOut">
              <a:rPr lang="en-US" smtClean="0"/>
              <a:pPr/>
              <a:t>16/09/2019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2DD13B6-A1AC-44DA-BD04-4050A436EEC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EC0E671B-1E63-4D6D-B8DC-F57061471B97}" type="datetimeFigureOut">
              <a:rPr lang="en-US" smtClean="0"/>
              <a:pPr/>
              <a:t>16/09/2019</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42DD13B6-A1AC-44DA-BD04-4050A436EECA}"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EC0E671B-1E63-4D6D-B8DC-F57061471B97}" type="datetimeFigureOut">
              <a:rPr lang="en-US" smtClean="0"/>
              <a:pPr/>
              <a:t>16/09/2019</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42DD13B6-A1AC-44DA-BD04-4050A436EEC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server:port/servlet/ServletName?sessionid=7456" TargetMode="External"/><Relationship Id="rId2" Type="http://schemas.openxmlformats.org/officeDocument/2006/relationships/hyperlink" Target="http://server:port/servlet/ServletName"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01"/>
            <a:ext cx="8458200" cy="3047999"/>
          </a:xfrm>
        </p:spPr>
        <p:txBody>
          <a:bodyPr/>
          <a:lstStyle/>
          <a:p>
            <a:pPr algn="ctr"/>
            <a:r>
              <a:rPr lang="en-US" dirty="0" err="1" smtClean="0">
                <a:solidFill>
                  <a:srgbClr val="7030A0"/>
                </a:solidFill>
              </a:rPr>
              <a:t>Servlets</a:t>
            </a:r>
            <a:r>
              <a:rPr lang="en-US" dirty="0" smtClean="0">
                <a:solidFill>
                  <a:srgbClr val="7030A0"/>
                </a:solidFill>
              </a:rPr>
              <a:t/>
            </a:r>
            <a:br>
              <a:rPr lang="en-US" dirty="0" smtClean="0">
                <a:solidFill>
                  <a:srgbClr val="7030A0"/>
                </a:solidFill>
              </a:rPr>
            </a:br>
            <a:r>
              <a:rPr lang="en-US" dirty="0" smtClean="0">
                <a:solidFill>
                  <a:srgbClr val="7030A0"/>
                </a:solidFill>
              </a:rPr>
              <a:t/>
            </a:r>
            <a:br>
              <a:rPr lang="en-US" dirty="0" smtClean="0">
                <a:solidFill>
                  <a:srgbClr val="7030A0"/>
                </a:solidFill>
              </a:rPr>
            </a:br>
            <a:r>
              <a:rPr lang="en-US" sz="3200" dirty="0" smtClean="0">
                <a:solidFill>
                  <a:srgbClr val="7030A0"/>
                </a:solidFill>
              </a:rPr>
              <a:t>Marks:14</a:t>
            </a:r>
            <a:endParaRPr lang="en-US" sz="3200" dirty="0">
              <a:solidFill>
                <a:srgbClr val="7030A0"/>
              </a:solidFill>
            </a:endParaRPr>
          </a:p>
        </p:txBody>
      </p:sp>
      <p:pic>
        <p:nvPicPr>
          <p:cNvPr id="4" name="Picture 3" descr="javaservlet.png"/>
          <p:cNvPicPr>
            <a:picLocks noChangeAspect="1"/>
          </p:cNvPicPr>
          <p:nvPr/>
        </p:nvPicPr>
        <p:blipFill>
          <a:blip r:embed="rId2"/>
          <a:stretch>
            <a:fillRect/>
          </a:stretch>
        </p:blipFill>
        <p:spPr>
          <a:xfrm>
            <a:off x="304800" y="533400"/>
            <a:ext cx="1371600" cy="1971675"/>
          </a:xfrm>
          <a:prstGeom prst="rect">
            <a:avLst/>
          </a:prstGeom>
        </p:spPr>
      </p:pic>
      <p:sp>
        <p:nvSpPr>
          <p:cNvPr id="6" name="Subtitle 5"/>
          <p:cNvSpPr>
            <a:spLocks noGrp="1"/>
          </p:cNvSpPr>
          <p:nvPr>
            <p:ph type="subTitle" idx="1"/>
          </p:nvPr>
        </p:nvSpPr>
        <p:spPr>
          <a:xfrm>
            <a:off x="1371600" y="4495800"/>
            <a:ext cx="7772400" cy="971104"/>
          </a:xfrm>
        </p:spPr>
        <p:txBody>
          <a:bodyPr/>
          <a:lstStyle/>
          <a:p>
            <a:r>
              <a:rPr lang="en-US" dirty="0" smtClean="0"/>
              <a:t>Prepared by Biradar R.Y.</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b="1" dirty="0" smtClean="0">
                <a:latin typeface="Times New Roman" pitchFamily="18" charset="0"/>
                <a:cs typeface="Times New Roman" pitchFamily="18" charset="0"/>
              </a:rPr>
              <a:t>better performance:</a:t>
            </a:r>
            <a:r>
              <a:rPr lang="en-US" dirty="0" smtClean="0">
                <a:latin typeface="Times New Roman" pitchFamily="18" charset="0"/>
                <a:cs typeface="Times New Roman" pitchFamily="18" charset="0"/>
              </a:rPr>
              <a:t> because it creates a thread for each request not process.</a:t>
            </a:r>
          </a:p>
          <a:p>
            <a:r>
              <a:rPr lang="en-US" b="1" dirty="0" smtClean="0">
                <a:latin typeface="Times New Roman" pitchFamily="18" charset="0"/>
                <a:cs typeface="Times New Roman" pitchFamily="18" charset="0"/>
              </a:rPr>
              <a:t>Portability:</a:t>
            </a:r>
            <a:r>
              <a:rPr lang="en-US" dirty="0" smtClean="0">
                <a:latin typeface="Times New Roman" pitchFamily="18" charset="0"/>
                <a:cs typeface="Times New Roman" pitchFamily="18" charset="0"/>
              </a:rPr>
              <a:t> because it uses java language.</a:t>
            </a:r>
          </a:p>
          <a:p>
            <a:r>
              <a:rPr lang="en-US" b="1" dirty="0" smtClean="0">
                <a:latin typeface="Times New Roman" pitchFamily="18" charset="0"/>
                <a:cs typeface="Times New Roman" pitchFamily="18" charset="0"/>
              </a:rPr>
              <a:t>Robust:</a:t>
            </a:r>
            <a:r>
              <a:rPr lang="en-US" dirty="0" smtClean="0">
                <a:latin typeface="Times New Roman" pitchFamily="18" charset="0"/>
                <a:cs typeface="Times New Roman" pitchFamily="18" charset="0"/>
              </a:rPr>
              <a:t> Servlets are managed by JVM so we don't need to worry about memory leak, garbage collection etc.</a:t>
            </a:r>
          </a:p>
          <a:p>
            <a:r>
              <a:rPr lang="en-US" b="1" dirty="0" smtClean="0">
                <a:latin typeface="Times New Roman" pitchFamily="18" charset="0"/>
                <a:cs typeface="Times New Roman" pitchFamily="18" charset="0"/>
              </a:rPr>
              <a:t>Secure:</a:t>
            </a:r>
            <a:r>
              <a:rPr lang="en-US" dirty="0" smtClean="0">
                <a:latin typeface="Times New Roman" pitchFamily="18" charset="0"/>
                <a:cs typeface="Times New Roman" pitchFamily="18" charset="0"/>
              </a:rPr>
              <a:t> because it uses java language.</a:t>
            </a:r>
          </a:p>
          <a:p>
            <a:r>
              <a:rPr lang="en-US" b="1" dirty="0" smtClean="0">
                <a:latin typeface="Times New Roman" pitchFamily="18" charset="0"/>
                <a:cs typeface="Times New Roman" pitchFamily="18" charset="0"/>
              </a:rPr>
              <a:t>Faster: </a:t>
            </a:r>
            <a:r>
              <a:rPr lang="en-US" dirty="0" smtClean="0">
                <a:latin typeface="Times New Roman" pitchFamily="18" charset="0"/>
                <a:cs typeface="Times New Roman" pitchFamily="18" charset="0"/>
              </a:rPr>
              <a:t>because it creates a thread </a:t>
            </a:r>
          </a:p>
          <a:p>
            <a:r>
              <a:rPr lang="en-US" b="1" dirty="0" smtClean="0">
                <a:latin typeface="Times New Roman" pitchFamily="18" charset="0"/>
                <a:cs typeface="Times New Roman" pitchFamily="18" charset="0"/>
              </a:rPr>
              <a:t>Platform independent.</a:t>
            </a:r>
          </a:p>
          <a:p>
            <a:endParaRPr lang="en-US" dirty="0"/>
          </a:p>
        </p:txBody>
      </p:sp>
      <p:sp>
        <p:nvSpPr>
          <p:cNvPr id="2" name="Title 1"/>
          <p:cNvSpPr>
            <a:spLocks noGrp="1"/>
          </p:cNvSpPr>
          <p:nvPr>
            <p:ph type="title"/>
          </p:nvPr>
        </p:nvSpPr>
        <p:spPr>
          <a:xfrm>
            <a:off x="457200" y="274638"/>
            <a:ext cx="8229600" cy="792162"/>
          </a:xfrm>
        </p:spPr>
        <p:txBody>
          <a:bodyPr>
            <a:normAutofit/>
          </a:bodyPr>
          <a:lstStyle/>
          <a:p>
            <a:r>
              <a:rPr lang="en-US" dirty="0" smtClean="0"/>
              <a:t>Advantage of </a:t>
            </a:r>
            <a:r>
              <a:rPr lang="en-US" dirty="0" err="1" smtClean="0"/>
              <a:t>Servlet</a:t>
            </a:r>
            <a:r>
              <a:rPr lang="en-US" dirty="0" smtClean="0"/>
              <a:t> </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914400" y="609599"/>
          <a:ext cx="6858000" cy="5334001"/>
        </p:xfrm>
        <a:graphic>
          <a:graphicData uri="http://schemas.openxmlformats.org/drawingml/2006/table">
            <a:tbl>
              <a:tblPr>
                <a:tableStyleId>{5940675A-B579-460E-94D1-54222C63F5DA}</a:tableStyleId>
              </a:tblPr>
              <a:tblGrid>
                <a:gridCol w="3429000"/>
                <a:gridCol w="3429000"/>
              </a:tblGrid>
              <a:tr h="824943">
                <a:tc>
                  <a:txBody>
                    <a:bodyPr/>
                    <a:lstStyle/>
                    <a:p>
                      <a:pPr algn="ctr" fontAlgn="base"/>
                      <a:r>
                        <a:rPr lang="en-US" sz="1600" b="1" cap="all" dirty="0">
                          <a:latin typeface="Arial" pitchFamily="34" charset="0"/>
                          <a:cs typeface="Arial" pitchFamily="34" charset="0"/>
                        </a:rPr>
                        <a:t>SERVLET</a:t>
                      </a:r>
                      <a:endParaRPr lang="en-US" sz="1600" b="1" cap="all" dirty="0">
                        <a:solidFill>
                          <a:srgbClr val="000000"/>
                        </a:solidFill>
                        <a:latin typeface="Arial" pitchFamily="34" charset="0"/>
                        <a:cs typeface="Arial" pitchFamily="34" charset="0"/>
                      </a:endParaRPr>
                    </a:p>
                  </a:txBody>
                  <a:tcPr marL="54694" marR="54694" marT="54694" marB="54694" anchor="ctr">
                    <a:solidFill>
                      <a:schemeClr val="bg2">
                        <a:lumMod val="50000"/>
                      </a:schemeClr>
                    </a:solidFill>
                  </a:tcPr>
                </a:tc>
                <a:tc>
                  <a:txBody>
                    <a:bodyPr/>
                    <a:lstStyle/>
                    <a:p>
                      <a:pPr algn="ctr" fontAlgn="base"/>
                      <a:r>
                        <a:rPr lang="en-US" sz="1600" b="1" cap="all" dirty="0">
                          <a:latin typeface="Arial" pitchFamily="34" charset="0"/>
                          <a:cs typeface="Arial" pitchFamily="34" charset="0"/>
                        </a:rPr>
                        <a:t>CGI(COMMON GATEWAY INTERFACE)</a:t>
                      </a:r>
                      <a:endParaRPr lang="en-US" sz="1600" b="1" cap="all" dirty="0">
                        <a:solidFill>
                          <a:srgbClr val="000000"/>
                        </a:solidFill>
                        <a:latin typeface="Arial" pitchFamily="34" charset="0"/>
                        <a:cs typeface="Arial" pitchFamily="34" charset="0"/>
                      </a:endParaRPr>
                    </a:p>
                  </a:txBody>
                  <a:tcPr marL="54694" marR="54694" marT="54694" marB="54694" anchor="ctr">
                    <a:solidFill>
                      <a:schemeClr val="bg2">
                        <a:lumMod val="50000"/>
                      </a:schemeClr>
                    </a:solidFill>
                  </a:tcPr>
                </a:tc>
              </a:tr>
              <a:tr h="808916">
                <a:tc>
                  <a:txBody>
                    <a:bodyPr/>
                    <a:lstStyle/>
                    <a:p>
                      <a:pPr algn="l" fontAlgn="base"/>
                      <a:r>
                        <a:rPr lang="en-US" sz="1600" dirty="0" err="1">
                          <a:latin typeface="Arial" pitchFamily="34" charset="0"/>
                          <a:cs typeface="Arial" pitchFamily="34" charset="0"/>
                        </a:rPr>
                        <a:t>Servlets</a:t>
                      </a:r>
                      <a:r>
                        <a:rPr lang="en-US" sz="1600" dirty="0">
                          <a:latin typeface="Arial" pitchFamily="34" charset="0"/>
                          <a:cs typeface="Arial" pitchFamily="34" charset="0"/>
                        </a:rPr>
                        <a:t> are portable and efficient.</a:t>
                      </a:r>
                      <a:endParaRPr lang="en-US" sz="1600" b="0" dirty="0">
                        <a:latin typeface="Arial" pitchFamily="34" charset="0"/>
                        <a:cs typeface="Arial" pitchFamily="34" charset="0"/>
                      </a:endParaRPr>
                    </a:p>
                  </a:txBody>
                  <a:tcPr marL="95715" marR="95715" marT="47858" marB="47858" anchor="ctr"/>
                </a:tc>
                <a:tc>
                  <a:txBody>
                    <a:bodyPr/>
                    <a:lstStyle/>
                    <a:p>
                      <a:pPr algn="l" fontAlgn="base"/>
                      <a:r>
                        <a:rPr lang="en-US" sz="1600" dirty="0">
                          <a:latin typeface="Arial" pitchFamily="34" charset="0"/>
                          <a:cs typeface="Arial" pitchFamily="34" charset="0"/>
                        </a:rPr>
                        <a:t>CGI is not portable</a:t>
                      </a:r>
                      <a:endParaRPr lang="en-US" sz="1600" b="0" dirty="0">
                        <a:latin typeface="Arial" pitchFamily="34" charset="0"/>
                        <a:cs typeface="Arial" pitchFamily="34" charset="0"/>
                      </a:endParaRPr>
                    </a:p>
                  </a:txBody>
                  <a:tcPr marL="95715" marR="95715" marT="47858" marB="47858" anchor="ctr"/>
                </a:tc>
              </a:tr>
              <a:tr h="808916">
                <a:tc>
                  <a:txBody>
                    <a:bodyPr/>
                    <a:lstStyle/>
                    <a:p>
                      <a:pPr algn="l" fontAlgn="base"/>
                      <a:r>
                        <a:rPr lang="en-US" sz="1600" dirty="0">
                          <a:latin typeface="Arial" pitchFamily="34" charset="0"/>
                          <a:cs typeface="Arial" pitchFamily="34" charset="0"/>
                        </a:rPr>
                        <a:t>In </a:t>
                      </a:r>
                      <a:r>
                        <a:rPr lang="en-US" sz="1600" dirty="0" err="1">
                          <a:latin typeface="Arial" pitchFamily="34" charset="0"/>
                          <a:cs typeface="Arial" pitchFamily="34" charset="0"/>
                        </a:rPr>
                        <a:t>Servlets</a:t>
                      </a:r>
                      <a:r>
                        <a:rPr lang="en-US" sz="1600" dirty="0">
                          <a:latin typeface="Arial" pitchFamily="34" charset="0"/>
                          <a:cs typeface="Arial" pitchFamily="34" charset="0"/>
                        </a:rPr>
                        <a:t>, sharing of data is possible.</a:t>
                      </a:r>
                      <a:endParaRPr lang="en-US" sz="1600" b="0" dirty="0">
                        <a:latin typeface="Arial" pitchFamily="34" charset="0"/>
                        <a:cs typeface="Arial" pitchFamily="34" charset="0"/>
                      </a:endParaRPr>
                    </a:p>
                  </a:txBody>
                  <a:tcPr marL="95715" marR="95715" marT="47858" marB="47858" anchor="ctr"/>
                </a:tc>
                <a:tc>
                  <a:txBody>
                    <a:bodyPr/>
                    <a:lstStyle/>
                    <a:p>
                      <a:pPr algn="l" fontAlgn="base"/>
                      <a:r>
                        <a:rPr lang="en-US" sz="1600" dirty="0">
                          <a:latin typeface="Arial" pitchFamily="34" charset="0"/>
                          <a:cs typeface="Arial" pitchFamily="34" charset="0"/>
                        </a:rPr>
                        <a:t>In CGI, sharing of data is not possible.</a:t>
                      </a:r>
                      <a:endParaRPr lang="en-US" sz="1600" b="0" dirty="0">
                        <a:latin typeface="Arial" pitchFamily="34" charset="0"/>
                        <a:cs typeface="Arial" pitchFamily="34" charset="0"/>
                      </a:endParaRPr>
                    </a:p>
                  </a:txBody>
                  <a:tcPr marL="95715" marR="95715" marT="47858" marB="47858" anchor="ctr"/>
                </a:tc>
              </a:tr>
              <a:tr h="1273394">
                <a:tc>
                  <a:txBody>
                    <a:bodyPr/>
                    <a:lstStyle/>
                    <a:p>
                      <a:pPr algn="l" fontAlgn="base"/>
                      <a:r>
                        <a:rPr lang="en-US" sz="1600" dirty="0" err="1">
                          <a:latin typeface="Arial" pitchFamily="34" charset="0"/>
                          <a:cs typeface="Arial" pitchFamily="34" charset="0"/>
                        </a:rPr>
                        <a:t>Servlets</a:t>
                      </a:r>
                      <a:r>
                        <a:rPr lang="en-US" sz="1600" dirty="0">
                          <a:latin typeface="Arial" pitchFamily="34" charset="0"/>
                          <a:cs typeface="Arial" pitchFamily="34" charset="0"/>
                        </a:rPr>
                        <a:t> can directly communicate with the web server.</a:t>
                      </a:r>
                      <a:endParaRPr lang="en-US" sz="1600" b="0" dirty="0">
                        <a:latin typeface="Arial" pitchFamily="34" charset="0"/>
                        <a:cs typeface="Arial" pitchFamily="34" charset="0"/>
                      </a:endParaRPr>
                    </a:p>
                  </a:txBody>
                  <a:tcPr marL="95715" marR="95715" marT="47858" marB="47858" anchor="ctr"/>
                </a:tc>
                <a:tc>
                  <a:txBody>
                    <a:bodyPr/>
                    <a:lstStyle/>
                    <a:p>
                      <a:pPr algn="l" fontAlgn="base"/>
                      <a:r>
                        <a:rPr lang="en-US" sz="1600" dirty="0">
                          <a:latin typeface="Arial" pitchFamily="34" charset="0"/>
                          <a:cs typeface="Arial" pitchFamily="34" charset="0"/>
                        </a:rPr>
                        <a:t>CGI cannot directly communicate with the web server.</a:t>
                      </a:r>
                      <a:endParaRPr lang="en-US" sz="1600" b="0" dirty="0">
                        <a:latin typeface="Arial" pitchFamily="34" charset="0"/>
                        <a:cs typeface="Arial" pitchFamily="34" charset="0"/>
                      </a:endParaRPr>
                    </a:p>
                  </a:txBody>
                  <a:tcPr marL="95715" marR="95715" marT="47858" marB="47858" anchor="ctr"/>
                </a:tc>
              </a:tr>
              <a:tr h="808916">
                <a:tc>
                  <a:txBody>
                    <a:bodyPr/>
                    <a:lstStyle/>
                    <a:p>
                      <a:pPr algn="l" fontAlgn="base"/>
                      <a:r>
                        <a:rPr lang="en-US" sz="1600" dirty="0" err="1">
                          <a:latin typeface="Arial" pitchFamily="34" charset="0"/>
                          <a:cs typeface="Arial" pitchFamily="34" charset="0"/>
                        </a:rPr>
                        <a:t>Servlets</a:t>
                      </a:r>
                      <a:r>
                        <a:rPr lang="en-US" sz="1600" dirty="0">
                          <a:latin typeface="Arial" pitchFamily="34" charset="0"/>
                          <a:cs typeface="Arial" pitchFamily="34" charset="0"/>
                        </a:rPr>
                        <a:t> are less expensive than CGI.</a:t>
                      </a:r>
                      <a:endParaRPr lang="en-US" sz="1600" b="0" dirty="0">
                        <a:latin typeface="Arial" pitchFamily="34" charset="0"/>
                        <a:cs typeface="Arial" pitchFamily="34" charset="0"/>
                      </a:endParaRPr>
                    </a:p>
                  </a:txBody>
                  <a:tcPr marL="95715" marR="95715" marT="47858" marB="47858" anchor="ctr"/>
                </a:tc>
                <a:tc>
                  <a:txBody>
                    <a:bodyPr/>
                    <a:lstStyle/>
                    <a:p>
                      <a:pPr algn="l" fontAlgn="base"/>
                      <a:r>
                        <a:rPr lang="en-US" sz="1600" dirty="0">
                          <a:latin typeface="Arial" pitchFamily="34" charset="0"/>
                          <a:cs typeface="Arial" pitchFamily="34" charset="0"/>
                        </a:rPr>
                        <a:t>CGI are more expensive than </a:t>
                      </a:r>
                      <a:r>
                        <a:rPr lang="en-US" sz="1600" dirty="0" err="1">
                          <a:latin typeface="Arial" pitchFamily="34" charset="0"/>
                          <a:cs typeface="Arial" pitchFamily="34" charset="0"/>
                        </a:rPr>
                        <a:t>Servlets</a:t>
                      </a:r>
                      <a:r>
                        <a:rPr lang="en-US" sz="1600" dirty="0">
                          <a:latin typeface="Arial" pitchFamily="34" charset="0"/>
                          <a:cs typeface="Arial" pitchFamily="34" charset="0"/>
                        </a:rPr>
                        <a:t>.</a:t>
                      </a:r>
                      <a:endParaRPr lang="en-US" sz="1600" b="0" dirty="0">
                        <a:latin typeface="Arial" pitchFamily="34" charset="0"/>
                        <a:cs typeface="Arial" pitchFamily="34" charset="0"/>
                      </a:endParaRPr>
                    </a:p>
                  </a:txBody>
                  <a:tcPr marL="95715" marR="95715" marT="47858" marB="47858" anchor="ctr"/>
                </a:tc>
              </a:tr>
              <a:tr h="808916">
                <a:tc>
                  <a:txBody>
                    <a:bodyPr/>
                    <a:lstStyle/>
                    <a:p>
                      <a:pPr algn="l" fontAlgn="base"/>
                      <a:r>
                        <a:rPr lang="en-US" sz="1600">
                          <a:latin typeface="Arial" pitchFamily="34" charset="0"/>
                          <a:cs typeface="Arial" pitchFamily="34" charset="0"/>
                        </a:rPr>
                        <a:t>Servlets can handle the cookies.</a:t>
                      </a:r>
                      <a:endParaRPr lang="en-US" sz="1600" b="0">
                        <a:latin typeface="Arial" pitchFamily="34" charset="0"/>
                        <a:cs typeface="Arial" pitchFamily="34" charset="0"/>
                      </a:endParaRPr>
                    </a:p>
                  </a:txBody>
                  <a:tcPr marL="95715" marR="95715" marT="47858" marB="47858" anchor="ctr"/>
                </a:tc>
                <a:tc>
                  <a:txBody>
                    <a:bodyPr/>
                    <a:lstStyle/>
                    <a:p>
                      <a:pPr algn="l" fontAlgn="base"/>
                      <a:r>
                        <a:rPr lang="en-US" sz="1600" dirty="0">
                          <a:latin typeface="Arial" pitchFamily="34" charset="0"/>
                          <a:cs typeface="Arial" pitchFamily="34" charset="0"/>
                        </a:rPr>
                        <a:t>CGI cannot handle the cookies.</a:t>
                      </a:r>
                      <a:endParaRPr lang="en-US" sz="1600" b="0" dirty="0">
                        <a:latin typeface="Arial" pitchFamily="34" charset="0"/>
                        <a:cs typeface="Arial" pitchFamily="34" charset="0"/>
                      </a:endParaRPr>
                    </a:p>
                  </a:txBody>
                  <a:tcPr marL="95715" marR="95715" marT="47858" marB="47858" anchor="ct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ervletlife.jpg"/>
          <p:cNvPicPr>
            <a:picLocks noGrp="1" noChangeAspect="1"/>
          </p:cNvPicPr>
          <p:nvPr>
            <p:ph idx="1"/>
          </p:nvPr>
        </p:nvPicPr>
        <p:blipFill>
          <a:blip r:embed="rId2"/>
          <a:stretch>
            <a:fillRect/>
          </a:stretch>
        </p:blipFill>
        <p:spPr>
          <a:xfrm>
            <a:off x="228600" y="1143000"/>
            <a:ext cx="4367213" cy="4951660"/>
          </a:xfrm>
          <a:ln>
            <a:solidFill>
              <a:schemeClr val="tx1"/>
            </a:solidFill>
            <a:prstDash val="solid"/>
          </a:ln>
        </p:spPr>
      </p:pic>
      <p:sp>
        <p:nvSpPr>
          <p:cNvPr id="2" name="Title 1"/>
          <p:cNvSpPr>
            <a:spLocks noGrp="1"/>
          </p:cNvSpPr>
          <p:nvPr>
            <p:ph type="title"/>
          </p:nvPr>
        </p:nvSpPr>
        <p:spPr>
          <a:xfrm>
            <a:off x="381000" y="0"/>
            <a:ext cx="8229600" cy="1143000"/>
          </a:xfrm>
        </p:spPr>
        <p:txBody>
          <a:bodyPr>
            <a:normAutofit/>
          </a:bodyPr>
          <a:lstStyle/>
          <a:p>
            <a:r>
              <a:rPr lang="en-US" b="1" dirty="0" smtClean="0">
                <a:latin typeface="Agency FB" pitchFamily="34" charset="0"/>
              </a:rPr>
              <a:t>Life Cycle of a Servlet</a:t>
            </a:r>
            <a:endParaRPr lang="en-US" dirty="0">
              <a:latin typeface="Agency FB" pitchFamily="34" charset="0"/>
            </a:endParaRPr>
          </a:p>
        </p:txBody>
      </p:sp>
      <p:sp>
        <p:nvSpPr>
          <p:cNvPr id="5" name="Rectangle 4"/>
          <p:cNvSpPr/>
          <p:nvPr/>
        </p:nvSpPr>
        <p:spPr>
          <a:xfrm>
            <a:off x="4648200" y="1066800"/>
            <a:ext cx="4572000" cy="5386090"/>
          </a:xfrm>
          <a:prstGeom prst="rect">
            <a:avLst/>
          </a:prstGeom>
        </p:spPr>
        <p:txBody>
          <a:bodyPr wrap="square">
            <a:spAutoFit/>
          </a:bodyPr>
          <a:lstStyle/>
          <a:p>
            <a:r>
              <a:rPr lang="en-US" sz="2800" dirty="0" err="1" smtClean="0"/>
              <a:t>Servlet</a:t>
            </a:r>
            <a:r>
              <a:rPr lang="en-US" sz="2800" dirty="0" smtClean="0"/>
              <a:t> life cycle contains five steps: </a:t>
            </a:r>
          </a:p>
          <a:p>
            <a:pPr marL="514350" indent="-514350">
              <a:buAutoNum type="arabicParenR"/>
            </a:pPr>
            <a:r>
              <a:rPr lang="en-US" sz="2400" dirty="0" smtClean="0"/>
              <a:t>Loading of </a:t>
            </a:r>
            <a:r>
              <a:rPr lang="en-US" sz="2400" dirty="0" err="1" smtClean="0"/>
              <a:t>Servlet</a:t>
            </a:r>
            <a:endParaRPr lang="en-US" sz="2400" dirty="0" smtClean="0"/>
          </a:p>
          <a:p>
            <a:pPr marL="514350" indent="-514350">
              <a:buAutoNum type="arabicParenR"/>
            </a:pPr>
            <a:endParaRPr lang="en-US" sz="2400" dirty="0" smtClean="0"/>
          </a:p>
          <a:p>
            <a:pPr marL="514350" indent="-514350">
              <a:buAutoNum type="arabicParenR"/>
            </a:pPr>
            <a:r>
              <a:rPr lang="en-US" sz="2400" dirty="0" smtClean="0"/>
              <a:t>Creating instance of </a:t>
            </a:r>
            <a:r>
              <a:rPr lang="en-US" sz="2400" dirty="0" err="1" smtClean="0"/>
              <a:t>Servlet</a:t>
            </a:r>
            <a:r>
              <a:rPr lang="en-US" sz="2400" dirty="0" smtClean="0"/>
              <a:t> </a:t>
            </a:r>
          </a:p>
          <a:p>
            <a:pPr marL="514350" indent="-514350">
              <a:buAutoNum type="arabicParenR"/>
            </a:pPr>
            <a:endParaRPr lang="en-US" sz="2400" dirty="0" smtClean="0"/>
          </a:p>
          <a:p>
            <a:pPr marL="514350" indent="-514350">
              <a:buAutoNum type="arabicParenR"/>
            </a:pPr>
            <a:r>
              <a:rPr lang="en-US" sz="2400" dirty="0" smtClean="0"/>
              <a:t>Invoke init() once </a:t>
            </a:r>
          </a:p>
          <a:p>
            <a:pPr marL="514350" indent="-514350">
              <a:buAutoNum type="arabicParenR"/>
            </a:pPr>
            <a:endParaRPr lang="en-US" sz="2400" dirty="0" smtClean="0"/>
          </a:p>
          <a:p>
            <a:pPr marL="514350" indent="-514350">
              <a:buAutoNum type="arabicParenR"/>
            </a:pPr>
            <a:r>
              <a:rPr lang="en-US" sz="2400" dirty="0" smtClean="0"/>
              <a:t>Invoke service() repeatedly for each client request </a:t>
            </a:r>
          </a:p>
          <a:p>
            <a:pPr marL="514350" indent="-514350">
              <a:buAutoNum type="arabicParenR"/>
            </a:pPr>
            <a:endParaRPr lang="en-US" sz="2400" dirty="0" smtClean="0"/>
          </a:p>
          <a:p>
            <a:pPr marL="514350" indent="-514350">
              <a:buAutoNum type="arabicParenR"/>
            </a:pPr>
            <a:r>
              <a:rPr lang="en-US" sz="2400" dirty="0" smtClean="0"/>
              <a:t>Invoke destroy()</a:t>
            </a:r>
            <a:endParaRPr lang="en-US" sz="2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90600"/>
            <a:ext cx="8229600" cy="4525963"/>
          </a:xfrm>
        </p:spPr>
        <p:txBody>
          <a:bodyPr/>
          <a:lstStyle/>
          <a:p>
            <a:r>
              <a:rPr lang="en-US" dirty="0" smtClean="0"/>
              <a:t>the entire life cycle of a </a:t>
            </a:r>
            <a:r>
              <a:rPr lang="en-US" dirty="0" err="1" smtClean="0"/>
              <a:t>Servlet</a:t>
            </a:r>
            <a:r>
              <a:rPr lang="en-US" dirty="0" smtClean="0"/>
              <a:t> is managed by the </a:t>
            </a:r>
            <a:r>
              <a:rPr lang="en-US" b="1" dirty="0" err="1" smtClean="0"/>
              <a:t>Servlet</a:t>
            </a:r>
            <a:r>
              <a:rPr lang="en-US" b="1" dirty="0" smtClean="0"/>
              <a:t> container/Web Container</a:t>
            </a:r>
            <a:endParaRPr lang="en-US" dirty="0"/>
          </a:p>
        </p:txBody>
      </p:sp>
      <p:sp>
        <p:nvSpPr>
          <p:cNvPr id="3" name="Title 2"/>
          <p:cNvSpPr>
            <a:spLocks noGrp="1"/>
          </p:cNvSpPr>
          <p:nvPr>
            <p:ph type="title"/>
          </p:nvPr>
        </p:nvSpPr>
        <p:spPr>
          <a:xfrm>
            <a:off x="457200" y="274638"/>
            <a:ext cx="8229600" cy="792162"/>
          </a:xfrm>
        </p:spPr>
        <p:txBody>
          <a:bodyPr/>
          <a:lstStyle/>
          <a:p>
            <a:r>
              <a:rPr lang="en-US" dirty="0" smtClean="0"/>
              <a:t>Life cycle of </a:t>
            </a:r>
            <a:r>
              <a:rPr lang="en-US" dirty="0" err="1" smtClean="0"/>
              <a:t>servlet</a:t>
            </a:r>
            <a:endParaRPr lang="en-US" dirty="0"/>
          </a:p>
        </p:txBody>
      </p:sp>
      <p:sp>
        <p:nvSpPr>
          <p:cNvPr id="1026" name="AutoShape 2" descr="https://cdncontribute.geeksforgeeks.org/wp-content/uploads/Life-Cycle-Methods-of-a-Servlet.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 name="Picture 5" descr="Life-Cycle-Methods-of-a-Servlet.jpg"/>
          <p:cNvPicPr>
            <a:picLocks noChangeAspect="1"/>
          </p:cNvPicPr>
          <p:nvPr/>
        </p:nvPicPr>
        <p:blipFill>
          <a:blip r:embed="rId2"/>
          <a:stretch>
            <a:fillRect/>
          </a:stretch>
        </p:blipFill>
        <p:spPr>
          <a:xfrm>
            <a:off x="990600" y="2057400"/>
            <a:ext cx="7620000" cy="480060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229600" cy="4995672"/>
          </a:xfrm>
        </p:spPr>
        <p:txBody>
          <a:bodyPr>
            <a:normAutofit fontScale="92500" lnSpcReduction="10000"/>
          </a:bodyPr>
          <a:lstStyle/>
          <a:p>
            <a:pPr fontAlgn="base"/>
            <a:r>
              <a:rPr lang="en-US" dirty="0" smtClean="0">
                <a:latin typeface="Times New Roman" pitchFamily="18" charset="0"/>
                <a:cs typeface="Times New Roman" pitchFamily="18" charset="0"/>
              </a:rPr>
              <a:t>A </a:t>
            </a:r>
            <a:r>
              <a:rPr lang="en-US" dirty="0" err="1" smtClean="0">
                <a:latin typeface="Times New Roman" pitchFamily="18" charset="0"/>
                <a:cs typeface="Times New Roman" pitchFamily="18" charset="0"/>
              </a:rPr>
              <a:t>servlet’s</a:t>
            </a:r>
            <a:r>
              <a:rPr lang="en-US" dirty="0" smtClean="0">
                <a:latin typeface="Times New Roman" pitchFamily="18" charset="0"/>
                <a:cs typeface="Times New Roman" pitchFamily="18" charset="0"/>
              </a:rPr>
              <a:t> life begins here .</a:t>
            </a:r>
          </a:p>
          <a:p>
            <a:pPr fontAlgn="base"/>
            <a:r>
              <a:rPr lang="en-US" dirty="0" smtClean="0">
                <a:latin typeface="Times New Roman" pitchFamily="18" charset="0"/>
                <a:cs typeface="Times New Roman" pitchFamily="18" charset="0"/>
              </a:rPr>
              <a:t>called only once to load the </a:t>
            </a:r>
            <a:r>
              <a:rPr lang="en-US" dirty="0" err="1" smtClean="0">
                <a:latin typeface="Times New Roman" pitchFamily="18" charset="0"/>
                <a:cs typeface="Times New Roman" pitchFamily="18" charset="0"/>
              </a:rPr>
              <a:t>servlet</a:t>
            </a:r>
            <a:r>
              <a:rPr lang="en-US" dirty="0" smtClean="0">
                <a:latin typeface="Times New Roman" pitchFamily="18" charset="0"/>
                <a:cs typeface="Times New Roman" pitchFamily="18" charset="0"/>
              </a:rPr>
              <a:t>.</a:t>
            </a:r>
          </a:p>
          <a:p>
            <a:pPr fontAlgn="base"/>
            <a:r>
              <a:rPr lang="en-US" dirty="0" smtClean="0">
                <a:latin typeface="Times New Roman" pitchFamily="18" charset="0"/>
                <a:cs typeface="Times New Roman" pitchFamily="18" charset="0"/>
              </a:rPr>
              <a:t>This method receives only one parameter </a:t>
            </a:r>
            <a:r>
              <a:rPr lang="en-US" dirty="0" err="1" smtClean="0">
                <a:latin typeface="Times New Roman" pitchFamily="18" charset="0"/>
                <a:cs typeface="Times New Roman" pitchFamily="18" charset="0"/>
              </a:rPr>
              <a:t>i.e</a:t>
            </a:r>
            <a:r>
              <a:rPr lang="en-US"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ServletConfig</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object.</a:t>
            </a:r>
          </a:p>
          <a:p>
            <a:pPr fontAlgn="base"/>
            <a:r>
              <a:rPr lang="en-US" dirty="0" smtClean="0">
                <a:latin typeface="Times New Roman" pitchFamily="18" charset="0"/>
                <a:cs typeface="Times New Roman" pitchFamily="18" charset="0"/>
              </a:rPr>
              <a:t>Can throw the </a:t>
            </a:r>
            <a:r>
              <a:rPr lang="en-US" dirty="0" err="1" smtClean="0">
                <a:latin typeface="Times New Roman" pitchFamily="18" charset="0"/>
                <a:cs typeface="Times New Roman" pitchFamily="18" charset="0"/>
              </a:rPr>
              <a:t>ServletException</a:t>
            </a:r>
            <a:r>
              <a:rPr lang="en-US" dirty="0" smtClean="0">
                <a:latin typeface="Times New Roman" pitchFamily="18" charset="0"/>
                <a:cs typeface="Times New Roman" pitchFamily="18" charset="0"/>
              </a:rPr>
              <a:t>.</a:t>
            </a:r>
          </a:p>
          <a:p>
            <a:pPr fontAlgn="base"/>
            <a:r>
              <a:rPr lang="en-US" dirty="0" smtClean="0">
                <a:latin typeface="Times New Roman" pitchFamily="18" charset="0"/>
                <a:cs typeface="Times New Roman" pitchFamily="18" charset="0"/>
              </a:rPr>
              <a:t>Once the </a:t>
            </a:r>
            <a:r>
              <a:rPr lang="en-US" dirty="0" err="1" smtClean="0">
                <a:latin typeface="Times New Roman" pitchFamily="18" charset="0"/>
                <a:cs typeface="Times New Roman" pitchFamily="18" charset="0"/>
              </a:rPr>
              <a:t>servlet</a:t>
            </a:r>
            <a:r>
              <a:rPr lang="en-US" dirty="0" smtClean="0">
                <a:latin typeface="Times New Roman" pitchFamily="18" charset="0"/>
                <a:cs typeface="Times New Roman" pitchFamily="18" charset="0"/>
              </a:rPr>
              <a:t> is initialized, it is ready to handle the client request.</a:t>
            </a:r>
          </a:p>
          <a:p>
            <a:pPr fontAlgn="base"/>
            <a:r>
              <a:rPr lang="en-US" dirty="0" smtClean="0">
                <a:latin typeface="Times New Roman" pitchFamily="18" charset="0"/>
                <a:cs typeface="Times New Roman" pitchFamily="18" charset="0"/>
              </a:rPr>
              <a:t>Syntax:</a:t>
            </a:r>
          </a:p>
          <a:p>
            <a:pPr fontAlgn="base">
              <a:buNone/>
            </a:pPr>
            <a:r>
              <a:rPr lang="en-US" dirty="0" smtClean="0">
                <a:latin typeface="Times New Roman" pitchFamily="18" charset="0"/>
                <a:cs typeface="Times New Roman" pitchFamily="18" charset="0"/>
              </a:rPr>
              <a:t>	public void init(</a:t>
            </a:r>
            <a:r>
              <a:rPr lang="en-US" dirty="0" err="1" smtClean="0">
                <a:latin typeface="Times New Roman" pitchFamily="18" charset="0"/>
                <a:cs typeface="Times New Roman" pitchFamily="18" charset="0"/>
              </a:rPr>
              <a:t>ServletConfig</a:t>
            </a:r>
            <a:r>
              <a:rPr lang="en-US" dirty="0" smtClean="0">
                <a:latin typeface="Times New Roman" pitchFamily="18" charset="0"/>
                <a:cs typeface="Times New Roman" pitchFamily="18" charset="0"/>
              </a:rPr>
              <a:t> con)throws </a:t>
            </a:r>
            <a:r>
              <a:rPr lang="en-US" dirty="0" err="1" smtClean="0">
                <a:latin typeface="Times New Roman" pitchFamily="18" charset="0"/>
                <a:cs typeface="Times New Roman" pitchFamily="18" charset="0"/>
              </a:rPr>
              <a:t>ServletException</a:t>
            </a:r>
            <a:endParaRPr lang="en-US" dirty="0" smtClean="0">
              <a:latin typeface="Times New Roman" pitchFamily="18" charset="0"/>
              <a:cs typeface="Times New Roman" pitchFamily="18" charset="0"/>
            </a:endParaRPr>
          </a:p>
          <a:p>
            <a:pPr fontAlgn="base">
              <a:buNone/>
            </a:pPr>
            <a:r>
              <a:rPr lang="en-US" dirty="0" smtClean="0">
                <a:latin typeface="Times New Roman" pitchFamily="18" charset="0"/>
                <a:cs typeface="Times New Roman" pitchFamily="18" charset="0"/>
              </a:rPr>
              <a:t>  {</a:t>
            </a:r>
          </a:p>
          <a:p>
            <a:pPr fontAlgn="base">
              <a:buNone/>
            </a:pPr>
            <a:r>
              <a:rPr lang="en-US" dirty="0" smtClean="0">
                <a:latin typeface="Times New Roman" pitchFamily="18" charset="0"/>
                <a:cs typeface="Times New Roman" pitchFamily="18" charset="0"/>
              </a:rPr>
              <a:t>			-----</a:t>
            </a:r>
          </a:p>
          <a:p>
            <a:pPr fontAlgn="base">
              <a:buNone/>
            </a:pPr>
            <a:r>
              <a:rPr lang="en-US" dirty="0" smtClean="0">
                <a:latin typeface="Times New Roman" pitchFamily="18" charset="0"/>
                <a:cs typeface="Times New Roman" pitchFamily="18" charset="0"/>
              </a:rPr>
              <a:t>   }</a:t>
            </a:r>
          </a:p>
          <a:p>
            <a:endParaRPr lang="en-US" dirty="0"/>
          </a:p>
        </p:txBody>
      </p:sp>
      <p:sp>
        <p:nvSpPr>
          <p:cNvPr id="3" name="Title 2"/>
          <p:cNvSpPr>
            <a:spLocks noGrp="1"/>
          </p:cNvSpPr>
          <p:nvPr>
            <p:ph type="title"/>
          </p:nvPr>
        </p:nvSpPr>
        <p:spPr/>
        <p:txBody>
          <a:bodyPr/>
          <a:lstStyle/>
          <a:p>
            <a:r>
              <a:rPr lang="en-US" dirty="0" smtClean="0"/>
              <a:t>init() method</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229600" cy="5943600"/>
          </a:xfrm>
        </p:spPr>
        <p:txBody>
          <a:bodyPr>
            <a:normAutofit fontScale="70000" lnSpcReduction="20000"/>
          </a:bodyPr>
          <a:lstStyle/>
          <a:p>
            <a:pPr fontAlgn="base"/>
            <a:r>
              <a:rPr lang="en-US" sz="4000" dirty="0" smtClean="0">
                <a:latin typeface="Times New Roman" pitchFamily="18" charset="0"/>
                <a:cs typeface="Times New Roman" pitchFamily="18" charset="0"/>
              </a:rPr>
              <a:t>The web server calls the service() method to handle requests coming from the client( web browsers) and to send response back to the client.</a:t>
            </a:r>
          </a:p>
          <a:p>
            <a:pPr fontAlgn="base"/>
            <a:r>
              <a:rPr lang="en-US" sz="4000" dirty="0" smtClean="0">
                <a:latin typeface="Times New Roman" pitchFamily="18" charset="0"/>
                <a:cs typeface="Times New Roman" pitchFamily="18" charset="0"/>
              </a:rPr>
              <a:t>This method determines the type of Http request (GET, POST, PUT, DELETE, etc.) .</a:t>
            </a:r>
          </a:p>
          <a:p>
            <a:pPr fontAlgn="base"/>
            <a:r>
              <a:rPr lang="en-US" sz="4000" dirty="0" smtClean="0">
                <a:latin typeface="Times New Roman" pitchFamily="18" charset="0"/>
                <a:cs typeface="Times New Roman" pitchFamily="18" charset="0"/>
              </a:rPr>
              <a:t>This method also calls various other methods such as </a:t>
            </a:r>
            <a:r>
              <a:rPr lang="en-US" sz="4000" dirty="0" err="1" smtClean="0">
                <a:latin typeface="Times New Roman" pitchFamily="18" charset="0"/>
                <a:cs typeface="Times New Roman" pitchFamily="18" charset="0"/>
              </a:rPr>
              <a:t>doGet</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doPost</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doPut</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doDelete</a:t>
            </a:r>
            <a:r>
              <a:rPr lang="en-US" sz="4000" dirty="0" smtClean="0">
                <a:latin typeface="Times New Roman" pitchFamily="18" charset="0"/>
                <a:cs typeface="Times New Roman" pitchFamily="18" charset="0"/>
              </a:rPr>
              <a:t>(), etc. as required.</a:t>
            </a:r>
          </a:p>
          <a:p>
            <a:pPr fontAlgn="base"/>
            <a:r>
              <a:rPr lang="en-US" sz="4000" dirty="0" smtClean="0">
                <a:latin typeface="Times New Roman" pitchFamily="18" charset="0"/>
                <a:cs typeface="Times New Roman" pitchFamily="18" charset="0"/>
              </a:rPr>
              <a:t>Syntax:</a:t>
            </a:r>
          </a:p>
          <a:p>
            <a:pPr fontAlgn="base">
              <a:buNone/>
            </a:pPr>
            <a:r>
              <a:rPr lang="en-US" sz="4000" dirty="0" smtClean="0">
                <a:latin typeface="Times New Roman" pitchFamily="18" charset="0"/>
                <a:cs typeface="Times New Roman" pitchFamily="18" charset="0"/>
              </a:rPr>
              <a:t>	void service(</a:t>
            </a:r>
            <a:r>
              <a:rPr lang="en-US" sz="4000" dirty="0" err="1" smtClean="0">
                <a:latin typeface="Times New Roman" pitchFamily="18" charset="0"/>
                <a:cs typeface="Times New Roman" pitchFamily="18" charset="0"/>
              </a:rPr>
              <a:t>ServletRequest</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req</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ServletResponse</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resp</a:t>
            </a:r>
            <a:r>
              <a:rPr lang="en-US" sz="4000" dirty="0" smtClean="0">
                <a:latin typeface="Times New Roman" pitchFamily="18" charset="0"/>
                <a:cs typeface="Times New Roman" pitchFamily="18" charset="0"/>
              </a:rPr>
              <a:t>) throws </a:t>
            </a:r>
            <a:r>
              <a:rPr lang="en-US" sz="4000" dirty="0" err="1" smtClean="0">
                <a:latin typeface="Times New Roman" pitchFamily="18" charset="0"/>
                <a:cs typeface="Times New Roman" pitchFamily="18" charset="0"/>
              </a:rPr>
              <a:t>ServletException</a:t>
            </a:r>
            <a:r>
              <a:rPr lang="en-US" sz="3200" dirty="0" smtClean="0">
                <a:latin typeface="Times New Roman" pitchFamily="18" charset="0"/>
                <a:cs typeface="Times New Roman" pitchFamily="18" charset="0"/>
              </a:rPr>
              <a:t>,</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IOException</a:t>
            </a:r>
            <a:r>
              <a:rPr lang="en-US" sz="4000" dirty="0" smtClean="0">
                <a:latin typeface="Times New Roman" pitchFamily="18" charset="0"/>
                <a:cs typeface="Times New Roman" pitchFamily="18" charset="0"/>
              </a:rPr>
              <a:t> </a:t>
            </a:r>
          </a:p>
          <a:p>
            <a:pPr fontAlgn="base">
              <a:buNone/>
            </a:pPr>
            <a:r>
              <a:rPr lang="en-US" sz="4000" dirty="0" smtClean="0">
                <a:latin typeface="Times New Roman" pitchFamily="18" charset="0"/>
                <a:cs typeface="Times New Roman" pitchFamily="18" charset="0"/>
              </a:rPr>
              <a:t>  {</a:t>
            </a:r>
          </a:p>
          <a:p>
            <a:pPr fontAlgn="base">
              <a:buNone/>
            </a:pPr>
            <a:r>
              <a:rPr lang="en-US" sz="4000" dirty="0" smtClean="0">
                <a:latin typeface="Times New Roman" pitchFamily="18" charset="0"/>
                <a:cs typeface="Times New Roman" pitchFamily="18" charset="0"/>
              </a:rPr>
              <a:t>			-----</a:t>
            </a:r>
          </a:p>
          <a:p>
            <a:pPr fontAlgn="base">
              <a:buNone/>
            </a:pPr>
            <a:r>
              <a:rPr lang="en-US" sz="4000" dirty="0" smtClean="0">
                <a:latin typeface="Times New Roman" pitchFamily="18" charset="0"/>
                <a:cs typeface="Times New Roman" pitchFamily="18" charset="0"/>
              </a:rPr>
              <a:t>   }</a:t>
            </a:r>
          </a:p>
          <a:p>
            <a:endParaRPr lang="en-US" dirty="0"/>
          </a:p>
        </p:txBody>
      </p:sp>
      <p:sp>
        <p:nvSpPr>
          <p:cNvPr id="3" name="Title 2"/>
          <p:cNvSpPr>
            <a:spLocks noGrp="1"/>
          </p:cNvSpPr>
          <p:nvPr>
            <p:ph type="title"/>
          </p:nvPr>
        </p:nvSpPr>
        <p:spPr/>
        <p:txBody>
          <a:bodyPr/>
          <a:lstStyle/>
          <a:p>
            <a:r>
              <a:rPr lang="en-US" dirty="0" smtClean="0"/>
              <a:t>service() method</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229600" cy="5943600"/>
          </a:xfrm>
        </p:spPr>
        <p:txBody>
          <a:bodyPr>
            <a:normAutofit/>
          </a:bodyPr>
          <a:lstStyle/>
          <a:p>
            <a:pPr fontAlgn="base"/>
            <a:r>
              <a:rPr lang="en-US" sz="2800" dirty="0" smtClean="0">
                <a:latin typeface="Times New Roman" pitchFamily="18" charset="0"/>
                <a:cs typeface="Times New Roman" pitchFamily="18" charset="0"/>
              </a:rPr>
              <a:t>called only once .</a:t>
            </a:r>
          </a:p>
          <a:p>
            <a:pPr fontAlgn="base"/>
            <a:r>
              <a:rPr lang="en-US" sz="2800" dirty="0" smtClean="0">
                <a:latin typeface="Times New Roman" pitchFamily="18" charset="0"/>
                <a:cs typeface="Times New Roman" pitchFamily="18" charset="0"/>
              </a:rPr>
              <a:t>It is called at the end of the life cycle of the </a:t>
            </a:r>
            <a:r>
              <a:rPr lang="en-US" sz="2800" dirty="0" err="1" smtClean="0">
                <a:latin typeface="Times New Roman" pitchFamily="18" charset="0"/>
                <a:cs typeface="Times New Roman" pitchFamily="18" charset="0"/>
              </a:rPr>
              <a:t>servlet</a:t>
            </a:r>
            <a:r>
              <a:rPr lang="en-US" sz="2800" dirty="0" smtClean="0">
                <a:latin typeface="Times New Roman" pitchFamily="18" charset="0"/>
                <a:cs typeface="Times New Roman" pitchFamily="18" charset="0"/>
              </a:rPr>
              <a:t>.</a:t>
            </a:r>
          </a:p>
          <a:p>
            <a:pPr fontAlgn="base"/>
            <a:r>
              <a:rPr lang="en-US" sz="2800" dirty="0" smtClean="0">
                <a:latin typeface="Times New Roman" pitchFamily="18" charset="0"/>
                <a:cs typeface="Times New Roman" pitchFamily="18" charset="0"/>
              </a:rPr>
              <a:t>performs various tasks such as closing connection with the database, releasing memory allocated to the </a:t>
            </a:r>
            <a:r>
              <a:rPr lang="en-US" sz="2800" dirty="0" err="1" smtClean="0">
                <a:latin typeface="Times New Roman" pitchFamily="18" charset="0"/>
                <a:cs typeface="Times New Roman" pitchFamily="18" charset="0"/>
              </a:rPr>
              <a:t>servlet</a:t>
            </a:r>
            <a:r>
              <a:rPr lang="en-US" sz="2800" dirty="0" smtClean="0">
                <a:latin typeface="Times New Roman" pitchFamily="18" charset="0"/>
                <a:cs typeface="Times New Roman" pitchFamily="18" charset="0"/>
              </a:rPr>
              <a:t>, releasing resources that are allocated to the </a:t>
            </a:r>
            <a:r>
              <a:rPr lang="en-US" sz="2800" dirty="0" err="1" smtClean="0">
                <a:latin typeface="Times New Roman" pitchFamily="18" charset="0"/>
                <a:cs typeface="Times New Roman" pitchFamily="18" charset="0"/>
              </a:rPr>
              <a:t>servlet</a:t>
            </a:r>
            <a:r>
              <a:rPr lang="en-US" sz="2800" dirty="0" smtClean="0">
                <a:latin typeface="Times New Roman" pitchFamily="18" charset="0"/>
                <a:cs typeface="Times New Roman" pitchFamily="18" charset="0"/>
              </a:rPr>
              <a:t> and other cleanup activities.</a:t>
            </a:r>
          </a:p>
          <a:p>
            <a:pPr fontAlgn="base"/>
            <a:r>
              <a:rPr lang="en-US" sz="2800" dirty="0" smtClean="0">
                <a:latin typeface="Times New Roman" pitchFamily="18" charset="0"/>
                <a:cs typeface="Times New Roman" pitchFamily="18" charset="0"/>
              </a:rPr>
              <a:t>When this method is called, the garbage collector comes into action </a:t>
            </a:r>
            <a:r>
              <a:rPr lang="en-US" sz="3200" dirty="0" smtClean="0"/>
              <a:t>.</a:t>
            </a:r>
          </a:p>
          <a:p>
            <a:pPr fontAlgn="base"/>
            <a:r>
              <a:rPr lang="en-US" sz="3200" dirty="0" smtClean="0"/>
              <a:t>Syntax</a:t>
            </a:r>
          </a:p>
          <a:p>
            <a:pPr lvl="3" fontAlgn="base">
              <a:buNone/>
            </a:pPr>
            <a:r>
              <a:rPr lang="en-US" sz="2800" dirty="0" smtClean="0">
                <a:latin typeface="Times New Roman" pitchFamily="18" charset="0"/>
                <a:cs typeface="Times New Roman" pitchFamily="18" charset="0"/>
              </a:rPr>
              <a:t>public void destroy() </a:t>
            </a:r>
          </a:p>
          <a:p>
            <a:pPr lvl="3" fontAlgn="base">
              <a:buNone/>
            </a:pPr>
            <a:r>
              <a:rPr lang="en-US" sz="2800" dirty="0" smtClean="0">
                <a:latin typeface="Times New Roman" pitchFamily="18" charset="0"/>
                <a:cs typeface="Times New Roman" pitchFamily="18" charset="0"/>
              </a:rPr>
              <a:t>{ // Finalization code...</a:t>
            </a:r>
          </a:p>
          <a:p>
            <a:pPr lvl="3" fontAlgn="base">
              <a:buNone/>
            </a:pPr>
            <a:r>
              <a:rPr lang="en-US" sz="2800" dirty="0" smtClean="0">
                <a:latin typeface="Times New Roman" pitchFamily="18" charset="0"/>
                <a:cs typeface="Times New Roman" pitchFamily="18" charset="0"/>
              </a:rPr>
              <a:t>}</a:t>
            </a:r>
          </a:p>
          <a:p>
            <a:endParaRPr lang="en-US" dirty="0"/>
          </a:p>
        </p:txBody>
      </p:sp>
      <p:sp>
        <p:nvSpPr>
          <p:cNvPr id="3" name="Title 2"/>
          <p:cNvSpPr>
            <a:spLocks noGrp="1"/>
          </p:cNvSpPr>
          <p:nvPr>
            <p:ph type="title"/>
          </p:nvPr>
        </p:nvSpPr>
        <p:spPr>
          <a:xfrm>
            <a:off x="457200" y="274638"/>
            <a:ext cx="8229600" cy="792162"/>
          </a:xfrm>
        </p:spPr>
        <p:txBody>
          <a:bodyPr/>
          <a:lstStyle/>
          <a:p>
            <a:r>
              <a:rPr lang="en-US" dirty="0" smtClean="0"/>
              <a:t>destroy() method</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14400"/>
            <a:ext cx="8229600" cy="5092891"/>
          </a:xfrm>
        </p:spPr>
        <p:txBody>
          <a:bodyPr>
            <a:normAutofit/>
          </a:bodyPr>
          <a:lstStyle/>
          <a:p>
            <a:r>
              <a:rPr lang="en-US" sz="3600" dirty="0" smtClean="0">
                <a:latin typeface="Times New Roman" pitchFamily="18" charset="0"/>
                <a:cs typeface="Times New Roman" pitchFamily="18" charset="0"/>
              </a:rPr>
              <a:t>Servlet use classes and interfaces from 2 packages </a:t>
            </a:r>
          </a:p>
          <a:p>
            <a:pPr marL="624078" indent="-514350">
              <a:buFont typeface="+mj-lt"/>
              <a:buAutoNum type="arabicParenR"/>
            </a:pPr>
            <a:r>
              <a:rPr lang="en-US" sz="3600" dirty="0" err="1" smtClean="0">
                <a:solidFill>
                  <a:schemeClr val="accent3"/>
                </a:solidFill>
                <a:latin typeface="Times New Roman" pitchFamily="18" charset="0"/>
                <a:cs typeface="Times New Roman" pitchFamily="18" charset="0"/>
              </a:rPr>
              <a:t>javax.servlet</a:t>
            </a:r>
            <a:r>
              <a:rPr lang="en-US" sz="3600" dirty="0" smtClean="0">
                <a:solidFill>
                  <a:schemeClr val="accent3"/>
                </a:solidFill>
                <a:latin typeface="Times New Roman" pitchFamily="18" charset="0"/>
                <a:cs typeface="Times New Roman" pitchFamily="18" charset="0"/>
              </a:rPr>
              <a:t> </a:t>
            </a:r>
          </a:p>
          <a:p>
            <a:pPr lvl="1"/>
            <a:r>
              <a:rPr lang="en-US" sz="3200" dirty="0" smtClean="0">
                <a:latin typeface="Times New Roman" pitchFamily="18" charset="0"/>
                <a:cs typeface="Times New Roman" pitchFamily="18" charset="0"/>
              </a:rPr>
              <a:t>It contains classes to support generic protocol</a:t>
            </a:r>
          </a:p>
          <a:p>
            <a:pPr marL="624078" indent="-514350">
              <a:buFont typeface="+mj-lt"/>
              <a:buAutoNum type="arabicParenR"/>
            </a:pPr>
            <a:r>
              <a:rPr lang="en-US" sz="3600" dirty="0" err="1" smtClean="0">
                <a:solidFill>
                  <a:schemeClr val="accent3"/>
                </a:solidFill>
                <a:latin typeface="Times New Roman" pitchFamily="18" charset="0"/>
                <a:cs typeface="Times New Roman" pitchFamily="18" charset="0"/>
              </a:rPr>
              <a:t>javax.servlet.http</a:t>
            </a:r>
            <a:r>
              <a:rPr lang="en-US" sz="3600" dirty="0" smtClean="0">
                <a:solidFill>
                  <a:schemeClr val="accent3"/>
                </a:solidFill>
                <a:latin typeface="Times New Roman" pitchFamily="18" charset="0"/>
                <a:cs typeface="Times New Roman" pitchFamily="18" charset="0"/>
              </a:rPr>
              <a:t> </a:t>
            </a:r>
          </a:p>
          <a:p>
            <a:pPr lvl="1"/>
            <a:r>
              <a:rPr lang="en-US" sz="3200" dirty="0" smtClean="0">
                <a:latin typeface="Times New Roman" pitchFamily="18" charset="0"/>
                <a:cs typeface="Times New Roman" pitchFamily="18" charset="0"/>
              </a:rPr>
              <a:t> It extends classes in </a:t>
            </a:r>
            <a:r>
              <a:rPr lang="en-US" sz="3200" dirty="0" err="1" smtClean="0">
                <a:latin typeface="Times New Roman" pitchFamily="18" charset="0"/>
                <a:cs typeface="Times New Roman" pitchFamily="18" charset="0"/>
              </a:rPr>
              <a:t>servlet</a:t>
            </a:r>
            <a:r>
              <a:rPr lang="en-US" sz="3200" dirty="0" smtClean="0">
                <a:latin typeface="Times New Roman" pitchFamily="18" charset="0"/>
                <a:cs typeface="Times New Roman" pitchFamily="18" charset="0"/>
              </a:rPr>
              <a:t> package to add HTTP specific functionality. </a:t>
            </a:r>
          </a:p>
        </p:txBody>
      </p:sp>
      <p:sp>
        <p:nvSpPr>
          <p:cNvPr id="3" name="Title 2"/>
          <p:cNvSpPr>
            <a:spLocks noGrp="1"/>
          </p:cNvSpPr>
          <p:nvPr>
            <p:ph type="title"/>
          </p:nvPr>
        </p:nvSpPr>
        <p:spPr>
          <a:xfrm>
            <a:off x="457200" y="274638"/>
            <a:ext cx="8229600" cy="639762"/>
          </a:xfrm>
        </p:spPr>
        <p:txBody>
          <a:bodyPr>
            <a:normAutofit fontScale="90000"/>
          </a:bodyPr>
          <a:lstStyle/>
          <a:p>
            <a:r>
              <a:rPr lang="en-US" dirty="0" smtClean="0"/>
              <a:t>Servlet API</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1481138"/>
          <a:ext cx="8001000" cy="2686048"/>
        </p:xfrm>
        <a:graphic>
          <a:graphicData uri="http://schemas.openxmlformats.org/drawingml/2006/table">
            <a:tbl>
              <a:tblPr firstRow="1" bandRow="1">
                <a:tableStyleId>{5940675A-B579-460E-94D1-54222C63F5DA}</a:tableStyleId>
              </a:tblPr>
              <a:tblGrid>
                <a:gridCol w="2590800"/>
                <a:gridCol w="5410200"/>
              </a:tblGrid>
              <a:tr h="511492">
                <a:tc>
                  <a:txBody>
                    <a:bodyPr/>
                    <a:lstStyle/>
                    <a:p>
                      <a:r>
                        <a:rPr lang="en-US" sz="2400" dirty="0" smtClean="0"/>
                        <a:t>Servlet</a:t>
                      </a:r>
                      <a:endParaRPr lang="en-US" sz="2400" dirty="0"/>
                    </a:p>
                  </a:txBody>
                  <a:tcPr/>
                </a:tc>
                <a:tc>
                  <a:txBody>
                    <a:bodyPr/>
                    <a:lstStyle/>
                    <a:p>
                      <a:r>
                        <a:rPr lang="en-US" dirty="0" smtClean="0"/>
                        <a:t>It provides 3 life cycle methods.</a:t>
                      </a:r>
                      <a:endParaRPr lang="en-US" dirty="0"/>
                    </a:p>
                  </a:txBody>
                  <a:tcPr/>
                </a:tc>
              </a:tr>
              <a:tr h="511492">
                <a:tc>
                  <a:txBody>
                    <a:bodyPr/>
                    <a:lstStyle/>
                    <a:p>
                      <a:r>
                        <a:rPr lang="en-US" sz="2400" dirty="0" err="1" smtClean="0"/>
                        <a:t>ServletConfig</a:t>
                      </a:r>
                      <a:endParaRPr lang="en-US" sz="2400" dirty="0"/>
                    </a:p>
                  </a:txBody>
                  <a:tcPr/>
                </a:tc>
                <a:tc>
                  <a:txBody>
                    <a:bodyPr/>
                    <a:lstStyle/>
                    <a:p>
                      <a:r>
                        <a:rPr lang="en-US" dirty="0" smtClean="0"/>
                        <a:t>Allows</a:t>
                      </a:r>
                      <a:r>
                        <a:rPr lang="en-US" baseline="0" dirty="0" smtClean="0"/>
                        <a:t> Servlets to get initialization parameters</a:t>
                      </a:r>
                      <a:endParaRPr lang="en-US" dirty="0"/>
                    </a:p>
                  </a:txBody>
                  <a:tcPr/>
                </a:tc>
              </a:tr>
              <a:tr h="511492">
                <a:tc>
                  <a:txBody>
                    <a:bodyPr/>
                    <a:lstStyle/>
                    <a:p>
                      <a:r>
                        <a:rPr lang="en-US" sz="2400" dirty="0" err="1" smtClean="0"/>
                        <a:t>ServletContext</a:t>
                      </a:r>
                      <a:endParaRPr lang="en-US" sz="2400" dirty="0"/>
                    </a:p>
                  </a:txBody>
                  <a:tcPr/>
                </a:tc>
                <a:tc>
                  <a:txBody>
                    <a:bodyPr/>
                    <a:lstStyle/>
                    <a:p>
                      <a:r>
                        <a:rPr lang="en-US" dirty="0" smtClean="0"/>
                        <a:t>Enables Servlets</a:t>
                      </a:r>
                      <a:r>
                        <a:rPr lang="en-US" baseline="0" dirty="0" smtClean="0"/>
                        <a:t> to access information about their environment.</a:t>
                      </a:r>
                      <a:endParaRPr lang="en-US" dirty="0"/>
                    </a:p>
                  </a:txBody>
                  <a:tcPr/>
                </a:tc>
              </a:tr>
              <a:tr h="511492">
                <a:tc>
                  <a:txBody>
                    <a:bodyPr/>
                    <a:lstStyle/>
                    <a:p>
                      <a:r>
                        <a:rPr lang="en-US" sz="2400" dirty="0" err="1" smtClean="0"/>
                        <a:t>ServletRequest</a:t>
                      </a:r>
                      <a:endParaRPr lang="en-US" sz="2400" dirty="0"/>
                    </a:p>
                  </a:txBody>
                  <a:tcPr/>
                </a:tc>
                <a:tc>
                  <a:txBody>
                    <a:bodyPr/>
                    <a:lstStyle/>
                    <a:p>
                      <a:r>
                        <a:rPr lang="en-US" dirty="0" smtClean="0"/>
                        <a:t>Used to read data from a client request.</a:t>
                      </a:r>
                      <a:endParaRPr lang="en-US" dirty="0"/>
                    </a:p>
                  </a:txBody>
                  <a:tcPr/>
                </a:tc>
              </a:tr>
              <a:tr h="511492">
                <a:tc>
                  <a:txBody>
                    <a:bodyPr/>
                    <a:lstStyle/>
                    <a:p>
                      <a:r>
                        <a:rPr lang="en-US" sz="2400" dirty="0" err="1" smtClean="0"/>
                        <a:t>ServletResponse</a:t>
                      </a:r>
                      <a:endParaRPr 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Used to write data to a client response.</a:t>
                      </a:r>
                      <a:endParaRPr lang="en-US" dirty="0"/>
                    </a:p>
                  </a:txBody>
                  <a:tcPr/>
                </a:tc>
              </a:tr>
            </a:tbl>
          </a:graphicData>
        </a:graphic>
      </p:graphicFrame>
      <p:sp>
        <p:nvSpPr>
          <p:cNvPr id="3" name="Title 2"/>
          <p:cNvSpPr>
            <a:spLocks noGrp="1"/>
          </p:cNvSpPr>
          <p:nvPr>
            <p:ph type="title"/>
          </p:nvPr>
        </p:nvSpPr>
        <p:spPr/>
        <p:txBody>
          <a:bodyPr>
            <a:normAutofit/>
          </a:bodyPr>
          <a:lstStyle/>
          <a:p>
            <a:r>
              <a:rPr lang="en-US" sz="3600" dirty="0" smtClean="0"/>
              <a:t>Interfaces in </a:t>
            </a:r>
            <a:r>
              <a:rPr lang="en-US" sz="3600" dirty="0" err="1" smtClean="0"/>
              <a:t>javax.servlet</a:t>
            </a:r>
            <a:r>
              <a:rPr lang="en-US" sz="3600" dirty="0" smtClean="0"/>
              <a:t> package</a:t>
            </a:r>
            <a:endParaRPr lang="en-US" sz="36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1481138"/>
          <a:ext cx="8001000" cy="2943224"/>
        </p:xfrm>
        <a:graphic>
          <a:graphicData uri="http://schemas.openxmlformats.org/drawingml/2006/table">
            <a:tbl>
              <a:tblPr firstRow="1" bandRow="1">
                <a:tableStyleId>{5940675A-B579-460E-94D1-54222C63F5DA}</a:tableStyleId>
              </a:tblPr>
              <a:tblGrid>
                <a:gridCol w="3505200"/>
                <a:gridCol w="4495800"/>
              </a:tblGrid>
              <a:tr h="511492">
                <a:tc>
                  <a:txBody>
                    <a:bodyPr/>
                    <a:lstStyle/>
                    <a:p>
                      <a:r>
                        <a:rPr lang="en-US" sz="2400" dirty="0" err="1" smtClean="0"/>
                        <a:t>GenericServlet</a:t>
                      </a:r>
                      <a:endParaRPr lang="en-US" sz="2400" dirty="0"/>
                    </a:p>
                  </a:txBody>
                  <a:tcPr/>
                </a:tc>
                <a:tc>
                  <a:txBody>
                    <a:bodyPr/>
                    <a:lstStyle/>
                    <a:p>
                      <a:r>
                        <a:rPr lang="en-US" dirty="0" smtClean="0"/>
                        <a:t>Implements </a:t>
                      </a:r>
                      <a:r>
                        <a:rPr lang="en-US" b="1" dirty="0" smtClean="0"/>
                        <a:t>Servlet</a:t>
                      </a:r>
                      <a:r>
                        <a:rPr lang="en-US" dirty="0" smtClean="0"/>
                        <a:t>, </a:t>
                      </a:r>
                      <a:r>
                        <a:rPr lang="en-US" b="1" dirty="0" err="1" smtClean="0"/>
                        <a:t>ServletConfig</a:t>
                      </a:r>
                      <a:r>
                        <a:rPr lang="en-US" dirty="0" smtClean="0"/>
                        <a:t> and </a:t>
                      </a:r>
                      <a:r>
                        <a:rPr lang="en-US" b="1" dirty="0" err="1" smtClean="0"/>
                        <a:t>Serializable</a:t>
                      </a:r>
                      <a:r>
                        <a:rPr lang="en-US" dirty="0" smtClean="0"/>
                        <a:t> interfaces</a:t>
                      </a:r>
                      <a:endParaRPr lang="en-US" dirty="0"/>
                    </a:p>
                  </a:txBody>
                  <a:tcPr/>
                </a:tc>
              </a:tr>
              <a:tr h="511492">
                <a:tc>
                  <a:txBody>
                    <a:bodyPr/>
                    <a:lstStyle/>
                    <a:p>
                      <a:r>
                        <a:rPr lang="en-US" sz="2400" dirty="0" err="1" smtClean="0"/>
                        <a:t>ServletInputStream</a:t>
                      </a:r>
                      <a:endParaRPr lang="en-US" sz="2400" dirty="0"/>
                    </a:p>
                  </a:txBody>
                  <a:tcPr/>
                </a:tc>
                <a:tc>
                  <a:txBody>
                    <a:bodyPr/>
                    <a:lstStyle/>
                    <a:p>
                      <a:r>
                        <a:rPr lang="en-US" dirty="0" smtClean="0"/>
                        <a:t>Provides an</a:t>
                      </a:r>
                      <a:r>
                        <a:rPr lang="en-US" baseline="0" dirty="0" smtClean="0"/>
                        <a:t> input stream for reading requests from client.</a:t>
                      </a:r>
                      <a:endParaRPr lang="en-US" dirty="0"/>
                    </a:p>
                  </a:txBody>
                  <a:tcPr/>
                </a:tc>
              </a:tr>
              <a:tr h="511492">
                <a:tc>
                  <a:txBody>
                    <a:bodyPr/>
                    <a:lstStyle/>
                    <a:p>
                      <a:r>
                        <a:rPr lang="en-US" sz="2400" dirty="0" err="1" smtClean="0"/>
                        <a:t>ServletOutputStream</a:t>
                      </a:r>
                      <a:endParaRPr 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Provides an</a:t>
                      </a:r>
                      <a:r>
                        <a:rPr lang="en-US" baseline="0" dirty="0" smtClean="0"/>
                        <a:t> output stream for writing responses to a client.</a:t>
                      </a:r>
                      <a:endParaRPr lang="en-US" dirty="0"/>
                    </a:p>
                  </a:txBody>
                  <a:tcPr/>
                </a:tc>
              </a:tr>
              <a:tr h="511492">
                <a:tc>
                  <a:txBody>
                    <a:bodyPr/>
                    <a:lstStyle/>
                    <a:p>
                      <a:r>
                        <a:rPr lang="en-US" sz="2400" dirty="0" err="1" smtClean="0"/>
                        <a:t>ServletException</a:t>
                      </a:r>
                      <a:endParaRPr lang="en-US" sz="2400" dirty="0"/>
                    </a:p>
                  </a:txBody>
                  <a:tcPr/>
                </a:tc>
                <a:tc>
                  <a:txBody>
                    <a:bodyPr/>
                    <a:lstStyle/>
                    <a:p>
                      <a:r>
                        <a:rPr lang="en-US" dirty="0" smtClean="0"/>
                        <a:t>Indicates a Servlet error</a:t>
                      </a:r>
                      <a:r>
                        <a:rPr lang="en-US" baseline="0" dirty="0" smtClean="0"/>
                        <a:t> occurred.</a:t>
                      </a:r>
                      <a:endParaRPr lang="en-US" dirty="0"/>
                    </a:p>
                  </a:txBody>
                  <a:tcPr/>
                </a:tc>
              </a:tr>
              <a:tr h="511492">
                <a:tc>
                  <a:txBody>
                    <a:bodyPr/>
                    <a:lstStyle/>
                    <a:p>
                      <a:r>
                        <a:rPr lang="en-US" sz="2400" dirty="0" err="1" smtClean="0"/>
                        <a:t>UnavailableException</a:t>
                      </a:r>
                      <a:endParaRPr lang="en-US" sz="2400" dirty="0"/>
                    </a:p>
                  </a:txBody>
                  <a:tcPr/>
                </a:tc>
                <a:tc>
                  <a:txBody>
                    <a:bodyPr/>
                    <a:lstStyle/>
                    <a:p>
                      <a:r>
                        <a:rPr lang="en-US" dirty="0" smtClean="0"/>
                        <a:t>Indicates a Servlet is unavailable.</a:t>
                      </a:r>
                      <a:endParaRPr lang="en-US" dirty="0"/>
                    </a:p>
                  </a:txBody>
                  <a:tcPr/>
                </a:tc>
              </a:tr>
            </a:tbl>
          </a:graphicData>
        </a:graphic>
      </p:graphicFrame>
      <p:sp>
        <p:nvSpPr>
          <p:cNvPr id="3" name="Title 2"/>
          <p:cNvSpPr>
            <a:spLocks noGrp="1"/>
          </p:cNvSpPr>
          <p:nvPr>
            <p:ph type="title"/>
          </p:nvPr>
        </p:nvSpPr>
        <p:spPr/>
        <p:txBody>
          <a:bodyPr>
            <a:normAutofit/>
          </a:bodyPr>
          <a:lstStyle/>
          <a:p>
            <a:r>
              <a:rPr lang="en-US" sz="3600" dirty="0" smtClean="0"/>
              <a:t>Classes in </a:t>
            </a:r>
            <a:r>
              <a:rPr lang="en-US" sz="3600" dirty="0" err="1" smtClean="0"/>
              <a:t>javax.servlet</a:t>
            </a:r>
            <a:r>
              <a:rPr lang="en-US" sz="3600" dirty="0" smtClean="0"/>
              <a:t> package</a:t>
            </a:r>
            <a:endParaRPr lang="en-US" sz="36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55600" indent="-342900">
              <a:lnSpc>
                <a:spcPct val="100000"/>
              </a:lnSpc>
              <a:spcBef>
                <a:spcPts val="770"/>
              </a:spcBef>
              <a:buClr>
                <a:srgbClr val="3333CC"/>
              </a:buClr>
              <a:buSzPct val="58928"/>
              <a:buFont typeface="Wingdings"/>
              <a:buChar char=""/>
              <a:tabLst>
                <a:tab pos="354965" algn="l"/>
                <a:tab pos="355600" algn="l"/>
              </a:tabLst>
            </a:pPr>
            <a:r>
              <a:rPr lang="en-US" sz="2800" b="1" spc="-5" dirty="0" smtClean="0">
                <a:latin typeface="Tahoma"/>
                <a:cs typeface="Tahoma"/>
              </a:rPr>
              <a:t>Specific</a:t>
            </a:r>
            <a:r>
              <a:rPr lang="en-US" sz="2800" b="1" spc="25" dirty="0" smtClean="0">
                <a:latin typeface="Tahoma"/>
                <a:cs typeface="Tahoma"/>
              </a:rPr>
              <a:t> </a:t>
            </a:r>
            <a:r>
              <a:rPr lang="en-US" sz="2800" b="1" spc="-10" dirty="0" smtClean="0">
                <a:latin typeface="Tahoma"/>
                <a:cs typeface="Tahoma"/>
              </a:rPr>
              <a:t>Objectives:</a:t>
            </a:r>
            <a:endParaRPr lang="en-US" sz="2800" dirty="0" smtClean="0">
              <a:latin typeface="Tahoma"/>
              <a:cs typeface="Tahoma"/>
            </a:endParaRPr>
          </a:p>
          <a:p>
            <a:pPr marL="756285" lvl="1" indent="-286385">
              <a:lnSpc>
                <a:spcPts val="2880"/>
              </a:lnSpc>
              <a:spcBef>
                <a:spcPts val="580"/>
              </a:spcBef>
              <a:buClr>
                <a:srgbClr val="FF0000"/>
              </a:buClr>
              <a:buSzPct val="54166"/>
              <a:buFont typeface="Wingdings"/>
              <a:buChar char=""/>
              <a:tabLst>
                <a:tab pos="756285" algn="l"/>
                <a:tab pos="756920" algn="l"/>
              </a:tabLst>
            </a:pPr>
            <a:r>
              <a:rPr lang="en-US" sz="2800" spc="-10" dirty="0" smtClean="0">
                <a:latin typeface="Tahoma"/>
                <a:cs typeface="Tahoma"/>
              </a:rPr>
              <a:t>To write web based applications using </a:t>
            </a:r>
            <a:r>
              <a:rPr lang="en-US" sz="2800" spc="-10" dirty="0" err="1" smtClean="0">
                <a:latin typeface="Tahoma"/>
                <a:cs typeface="Tahoma"/>
              </a:rPr>
              <a:t>servlets</a:t>
            </a:r>
            <a:endParaRPr lang="en-US" sz="2800" spc="-10" dirty="0" smtClean="0">
              <a:latin typeface="Tahoma"/>
              <a:cs typeface="Tahoma"/>
            </a:endParaRPr>
          </a:p>
          <a:p>
            <a:pPr marL="756285" lvl="1" indent="-286385">
              <a:lnSpc>
                <a:spcPct val="100000"/>
              </a:lnSpc>
              <a:spcBef>
                <a:spcPts val="670"/>
              </a:spcBef>
              <a:buClr>
                <a:srgbClr val="FF0000"/>
              </a:buClr>
              <a:buSzPct val="53571"/>
              <a:buFont typeface="Wingdings"/>
              <a:buChar char=""/>
              <a:tabLst>
                <a:tab pos="756285" algn="l"/>
                <a:tab pos="756920" algn="l"/>
              </a:tabLst>
            </a:pPr>
            <a:r>
              <a:rPr lang="en-US" sz="2800" spc="-5" dirty="0" smtClean="0">
                <a:latin typeface="Tahoma"/>
                <a:cs typeface="Tahoma"/>
              </a:rPr>
              <a:t>To write </a:t>
            </a:r>
            <a:r>
              <a:rPr lang="en-US" sz="2800" spc="-10" dirty="0" err="1" smtClean="0">
                <a:latin typeface="Tahoma"/>
                <a:cs typeface="Tahoma"/>
              </a:rPr>
              <a:t>servlet</a:t>
            </a:r>
            <a:r>
              <a:rPr lang="en-US" sz="2800" spc="-10" dirty="0" smtClean="0">
                <a:latin typeface="Tahoma"/>
                <a:cs typeface="Tahoma"/>
              </a:rPr>
              <a:t> </a:t>
            </a:r>
            <a:r>
              <a:rPr lang="en-US" sz="2800" spc="-5" dirty="0" smtClean="0">
                <a:latin typeface="Tahoma"/>
                <a:cs typeface="Tahoma"/>
              </a:rPr>
              <a:t>for cookies and</a:t>
            </a:r>
            <a:r>
              <a:rPr lang="en-US" sz="2800" spc="75" dirty="0" smtClean="0">
                <a:latin typeface="Tahoma"/>
                <a:cs typeface="Tahoma"/>
              </a:rPr>
              <a:t> </a:t>
            </a:r>
            <a:r>
              <a:rPr lang="en-US" sz="2800" spc="-10" dirty="0" smtClean="0">
                <a:latin typeface="Tahoma"/>
                <a:cs typeface="Tahoma"/>
              </a:rPr>
              <a:t>session</a:t>
            </a:r>
            <a:endParaRPr lang="en-US" sz="2800" dirty="0" smtClean="0">
              <a:latin typeface="Tahoma"/>
              <a:cs typeface="Tahoma"/>
            </a:endParaRPr>
          </a:p>
          <a:p>
            <a:pPr marL="756285">
              <a:lnSpc>
                <a:spcPct val="100000"/>
              </a:lnSpc>
              <a:buNone/>
            </a:pPr>
            <a:r>
              <a:rPr lang="en-US" sz="2800" spc="-10" dirty="0" smtClean="0">
                <a:latin typeface="Tahoma"/>
                <a:cs typeface="Tahoma"/>
              </a:rPr>
              <a:t>   tracking.</a:t>
            </a:r>
            <a:endParaRPr lang="en-US" sz="2800" dirty="0" smtClean="0">
              <a:latin typeface="Tahoma"/>
              <a:cs typeface="Tahoma"/>
            </a:endParaRPr>
          </a:p>
          <a:p>
            <a:endParaRPr lang="en-US" dirty="0"/>
          </a:p>
        </p:txBody>
      </p:sp>
      <p:sp>
        <p:nvSpPr>
          <p:cNvPr id="3" name="Title 2"/>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1481138"/>
          <a:ext cx="8001000" cy="3749040"/>
        </p:xfrm>
        <a:graphic>
          <a:graphicData uri="http://schemas.openxmlformats.org/drawingml/2006/table">
            <a:tbl>
              <a:tblPr firstRow="1" bandRow="1">
                <a:tableStyleId>{5940675A-B579-460E-94D1-54222C63F5DA}</a:tableStyleId>
              </a:tblPr>
              <a:tblGrid>
                <a:gridCol w="4419600"/>
                <a:gridCol w="3581400"/>
              </a:tblGrid>
              <a:tr h="511492">
                <a:tc>
                  <a:txBody>
                    <a:bodyPr/>
                    <a:lstStyle/>
                    <a:p>
                      <a:r>
                        <a:rPr lang="en-US" sz="2400" dirty="0" err="1" smtClean="0"/>
                        <a:t>HttpServletRequest</a:t>
                      </a:r>
                      <a:endParaRPr lang="en-US" sz="2400" dirty="0"/>
                    </a:p>
                  </a:txBody>
                  <a:tcPr/>
                </a:tc>
                <a:tc>
                  <a:txBody>
                    <a:bodyPr/>
                    <a:lstStyle/>
                    <a:p>
                      <a:r>
                        <a:rPr lang="en-US" dirty="0" smtClean="0"/>
                        <a:t>Enables Servlet to read data from </a:t>
                      </a:r>
                      <a:r>
                        <a:rPr lang="en-US" baseline="0" dirty="0" smtClean="0"/>
                        <a:t> HTTP </a:t>
                      </a:r>
                      <a:r>
                        <a:rPr lang="en-US" dirty="0" smtClean="0"/>
                        <a:t>request</a:t>
                      </a:r>
                      <a:endParaRPr lang="en-US" dirty="0"/>
                    </a:p>
                  </a:txBody>
                  <a:tcPr/>
                </a:tc>
              </a:tr>
              <a:tr h="511492">
                <a:tc>
                  <a:txBody>
                    <a:bodyPr/>
                    <a:lstStyle/>
                    <a:p>
                      <a:r>
                        <a:rPr lang="en-US" sz="2400" dirty="0" err="1" smtClean="0"/>
                        <a:t>HttpServletResponse</a:t>
                      </a:r>
                      <a:endParaRPr 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Enables Servlet to write data to </a:t>
                      </a:r>
                      <a:r>
                        <a:rPr lang="en-US" baseline="0" dirty="0" smtClean="0"/>
                        <a:t> HTTP </a:t>
                      </a:r>
                      <a:r>
                        <a:rPr lang="en-US" dirty="0" smtClean="0"/>
                        <a:t>response.</a:t>
                      </a:r>
                      <a:endParaRPr lang="en-US" dirty="0"/>
                    </a:p>
                  </a:txBody>
                  <a:tcPr/>
                </a:tc>
              </a:tr>
              <a:tr h="511492">
                <a:tc>
                  <a:txBody>
                    <a:bodyPr/>
                    <a:lstStyle/>
                    <a:p>
                      <a:r>
                        <a:rPr lang="en-US" sz="2400" dirty="0" smtClean="0"/>
                        <a:t>HttpSession</a:t>
                      </a:r>
                      <a:endParaRPr lang="en-US" sz="2400" dirty="0"/>
                    </a:p>
                  </a:txBody>
                  <a:tcPr/>
                </a:tc>
                <a:tc>
                  <a:txBody>
                    <a:bodyPr/>
                    <a:lstStyle/>
                    <a:p>
                      <a:r>
                        <a:rPr lang="en-US" dirty="0" smtClean="0"/>
                        <a:t>Allows session data to be read and written</a:t>
                      </a:r>
                      <a:endParaRPr lang="en-US" dirty="0"/>
                    </a:p>
                  </a:txBody>
                  <a:tcPr/>
                </a:tc>
              </a:tr>
              <a:tr h="511492">
                <a:tc>
                  <a:txBody>
                    <a:bodyPr/>
                    <a:lstStyle/>
                    <a:p>
                      <a:r>
                        <a:rPr lang="en-US" sz="2400" dirty="0" err="1" smtClean="0"/>
                        <a:t>HttpSessionListener</a:t>
                      </a:r>
                      <a:endParaRPr lang="en-US" sz="2400" dirty="0"/>
                    </a:p>
                  </a:txBody>
                  <a:tcPr/>
                </a:tc>
                <a:tc>
                  <a:txBody>
                    <a:bodyPr/>
                    <a:lstStyle/>
                    <a:p>
                      <a:r>
                        <a:rPr lang="en-US" dirty="0" smtClean="0"/>
                        <a:t>Interface for receiving notification events about HttpSession lifecycle changes.</a:t>
                      </a:r>
                      <a:endParaRPr lang="en-US" dirty="0"/>
                    </a:p>
                  </a:txBody>
                  <a:tcPr/>
                </a:tc>
              </a:tr>
              <a:tr h="511492">
                <a:tc>
                  <a:txBody>
                    <a:bodyPr/>
                    <a:lstStyle/>
                    <a:p>
                      <a:r>
                        <a:rPr lang="en-US" sz="2400" dirty="0" err="1" smtClean="0"/>
                        <a:t>HttpSessionBindingListener</a:t>
                      </a:r>
                      <a:endParaRPr lang="en-US" sz="2400" dirty="0"/>
                    </a:p>
                  </a:txBody>
                  <a:tcPr/>
                </a:tc>
                <a:tc>
                  <a:txBody>
                    <a:bodyPr/>
                    <a:lstStyle/>
                    <a:p>
                      <a:r>
                        <a:rPr lang="en-US" dirty="0" smtClean="0"/>
                        <a:t>Informs an object</a:t>
                      </a:r>
                      <a:r>
                        <a:rPr lang="en-US" baseline="0" dirty="0" smtClean="0"/>
                        <a:t> that is bound to or unbound from a session.</a:t>
                      </a:r>
                      <a:endParaRPr lang="en-US" dirty="0"/>
                    </a:p>
                  </a:txBody>
                  <a:tcPr/>
                </a:tc>
              </a:tr>
            </a:tbl>
          </a:graphicData>
        </a:graphic>
      </p:graphicFrame>
      <p:sp>
        <p:nvSpPr>
          <p:cNvPr id="3" name="Title 2"/>
          <p:cNvSpPr>
            <a:spLocks noGrp="1"/>
          </p:cNvSpPr>
          <p:nvPr>
            <p:ph type="title"/>
          </p:nvPr>
        </p:nvSpPr>
        <p:spPr/>
        <p:txBody>
          <a:bodyPr>
            <a:normAutofit fontScale="90000"/>
          </a:bodyPr>
          <a:lstStyle/>
          <a:p>
            <a:r>
              <a:rPr lang="en-US" sz="3600" dirty="0" smtClean="0"/>
              <a:t>Interfaces in </a:t>
            </a:r>
            <a:r>
              <a:rPr lang="en-US" sz="3600" dirty="0" err="1" smtClean="0"/>
              <a:t>javax.servlet.http</a:t>
            </a:r>
            <a:r>
              <a:rPr lang="en-US" sz="3600" dirty="0" smtClean="0"/>
              <a:t> package</a:t>
            </a:r>
            <a:endParaRPr lang="en-US" sz="36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1481138"/>
          <a:ext cx="8001000" cy="2560320"/>
        </p:xfrm>
        <a:graphic>
          <a:graphicData uri="http://schemas.openxmlformats.org/drawingml/2006/table">
            <a:tbl>
              <a:tblPr firstRow="1" bandRow="1">
                <a:tableStyleId>{5940675A-B579-460E-94D1-54222C63F5DA}</a:tableStyleId>
              </a:tblPr>
              <a:tblGrid>
                <a:gridCol w="3886200"/>
                <a:gridCol w="4114800"/>
              </a:tblGrid>
              <a:tr h="511492">
                <a:tc>
                  <a:txBody>
                    <a:bodyPr/>
                    <a:lstStyle/>
                    <a:p>
                      <a:r>
                        <a:rPr lang="en-US" sz="2400" dirty="0" err="1" smtClean="0"/>
                        <a:t>HttpServlet</a:t>
                      </a:r>
                      <a:endParaRPr lang="en-US" sz="2400" dirty="0"/>
                    </a:p>
                  </a:txBody>
                  <a:tcPr/>
                </a:tc>
                <a:tc>
                  <a:txBody>
                    <a:bodyPr/>
                    <a:lstStyle/>
                    <a:p>
                      <a:r>
                        <a:rPr lang="en-US" dirty="0" smtClean="0"/>
                        <a:t>Provides methods to handle HTTP requests and responses.</a:t>
                      </a:r>
                      <a:endParaRPr lang="en-US" dirty="0"/>
                    </a:p>
                  </a:txBody>
                  <a:tcPr/>
                </a:tc>
              </a:tr>
              <a:tr h="511492">
                <a:tc>
                  <a:txBody>
                    <a:bodyPr/>
                    <a:lstStyle/>
                    <a:p>
                      <a:r>
                        <a:rPr lang="en-US" sz="2400" dirty="0" smtClean="0"/>
                        <a:t>Cookie</a:t>
                      </a:r>
                      <a:endParaRPr lang="en-US" sz="2400" dirty="0"/>
                    </a:p>
                  </a:txBody>
                  <a:tcPr/>
                </a:tc>
                <a:tc>
                  <a:txBody>
                    <a:bodyPr/>
                    <a:lstStyle/>
                    <a:p>
                      <a:r>
                        <a:rPr lang="en-US" dirty="0" smtClean="0"/>
                        <a:t>Allows state information to be stored on a client machine.</a:t>
                      </a:r>
                      <a:endParaRPr lang="en-US" dirty="0"/>
                    </a:p>
                  </a:txBody>
                  <a:tcPr/>
                </a:tc>
              </a:tr>
              <a:tr h="511492">
                <a:tc>
                  <a:txBody>
                    <a:bodyPr/>
                    <a:lstStyle/>
                    <a:p>
                      <a:r>
                        <a:rPr lang="en-US" sz="2400" dirty="0" err="1" smtClean="0"/>
                        <a:t>HttpSessionEvent</a:t>
                      </a:r>
                      <a:endParaRPr lang="en-US" sz="2400" dirty="0"/>
                    </a:p>
                  </a:txBody>
                  <a:tcPr/>
                </a:tc>
                <a:tc>
                  <a:txBody>
                    <a:bodyPr/>
                    <a:lstStyle/>
                    <a:p>
                      <a:r>
                        <a:rPr lang="en-US" dirty="0" smtClean="0"/>
                        <a:t>Encapsulates</a:t>
                      </a:r>
                      <a:r>
                        <a:rPr lang="en-US" baseline="0" dirty="0" smtClean="0"/>
                        <a:t> session changed event.</a:t>
                      </a:r>
                      <a:endParaRPr lang="en-US" dirty="0"/>
                    </a:p>
                  </a:txBody>
                  <a:tcPr/>
                </a:tc>
              </a:tr>
              <a:tr h="511492">
                <a:tc>
                  <a:txBody>
                    <a:bodyPr/>
                    <a:lstStyle/>
                    <a:p>
                      <a:r>
                        <a:rPr lang="en-US" sz="2400" dirty="0" err="1" smtClean="0"/>
                        <a:t>HttpSessionBindingEvent</a:t>
                      </a:r>
                      <a:endParaRPr lang="en-US" sz="2400" dirty="0"/>
                    </a:p>
                  </a:txBody>
                  <a:tcPr/>
                </a:tc>
                <a:tc>
                  <a:txBody>
                    <a:bodyPr/>
                    <a:lstStyle/>
                    <a:p>
                      <a:r>
                        <a:rPr lang="en-US" dirty="0" smtClean="0"/>
                        <a:t>Indicates</a:t>
                      </a:r>
                      <a:r>
                        <a:rPr lang="en-US" baseline="0" dirty="0" smtClean="0"/>
                        <a:t> when a listener is bound or unbound from a session</a:t>
                      </a:r>
                      <a:endParaRPr lang="en-US" dirty="0"/>
                    </a:p>
                  </a:txBody>
                  <a:tcPr/>
                </a:tc>
              </a:tr>
            </a:tbl>
          </a:graphicData>
        </a:graphic>
      </p:graphicFrame>
      <p:sp>
        <p:nvSpPr>
          <p:cNvPr id="3" name="Title 2"/>
          <p:cNvSpPr>
            <a:spLocks noGrp="1"/>
          </p:cNvSpPr>
          <p:nvPr>
            <p:ph type="title"/>
          </p:nvPr>
        </p:nvSpPr>
        <p:spPr/>
        <p:txBody>
          <a:bodyPr>
            <a:normAutofit fontScale="90000"/>
          </a:bodyPr>
          <a:lstStyle/>
          <a:p>
            <a:r>
              <a:rPr lang="en-US" sz="3600" dirty="0" smtClean="0"/>
              <a:t>Classes in </a:t>
            </a:r>
            <a:r>
              <a:rPr lang="en-US" sz="3600" dirty="0" err="1" smtClean="0"/>
              <a:t>javax.servlet.http</a:t>
            </a:r>
            <a:r>
              <a:rPr lang="en-US" sz="3600" dirty="0" smtClean="0"/>
              <a:t> package</a:t>
            </a:r>
            <a:endParaRPr lang="en-US" sz="36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dirty="0" smtClean="0">
                <a:latin typeface="Agency FB" pitchFamily="34" charset="0"/>
              </a:rPr>
              <a:t>The </a:t>
            </a:r>
            <a:r>
              <a:rPr lang="en-US" dirty="0" err="1" smtClean="0">
                <a:latin typeface="Agency FB" pitchFamily="34" charset="0"/>
              </a:rPr>
              <a:t>servlet</a:t>
            </a:r>
            <a:r>
              <a:rPr lang="en-US" dirty="0" smtClean="0">
                <a:latin typeface="Agency FB" pitchFamily="34" charset="0"/>
              </a:rPr>
              <a:t>  can be created by three ways:</a:t>
            </a:r>
          </a:p>
          <a:p>
            <a:r>
              <a:rPr lang="en-US" dirty="0" smtClean="0">
                <a:latin typeface="Agency FB" pitchFamily="34" charset="0"/>
              </a:rPr>
              <a:t>By implementing Servlet interface,</a:t>
            </a:r>
          </a:p>
          <a:p>
            <a:r>
              <a:rPr lang="en-US" dirty="0" smtClean="0">
                <a:latin typeface="Agency FB" pitchFamily="34" charset="0"/>
              </a:rPr>
              <a:t>By inheriting </a:t>
            </a:r>
            <a:r>
              <a:rPr lang="en-US" dirty="0" err="1" smtClean="0">
                <a:latin typeface="Agency FB" pitchFamily="34" charset="0"/>
              </a:rPr>
              <a:t>GenericServlet</a:t>
            </a:r>
            <a:r>
              <a:rPr lang="en-US" dirty="0" smtClean="0">
                <a:latin typeface="Agency FB" pitchFamily="34" charset="0"/>
              </a:rPr>
              <a:t> class,</a:t>
            </a:r>
          </a:p>
          <a:p>
            <a:r>
              <a:rPr lang="en-US" dirty="0" smtClean="0">
                <a:latin typeface="Agency FB" pitchFamily="34" charset="0"/>
              </a:rPr>
              <a:t>By inheriting </a:t>
            </a:r>
            <a:r>
              <a:rPr lang="en-US" dirty="0" err="1" smtClean="0">
                <a:latin typeface="Agency FB" pitchFamily="34" charset="0"/>
              </a:rPr>
              <a:t>HttpServlet</a:t>
            </a:r>
            <a:r>
              <a:rPr lang="en-US" dirty="0" smtClean="0">
                <a:latin typeface="Agency FB" pitchFamily="34" charset="0"/>
              </a:rPr>
              <a:t> class</a:t>
            </a:r>
          </a:p>
          <a:p>
            <a:endParaRPr lang="en-US" dirty="0">
              <a:latin typeface="Agency FB" pitchFamily="34" charset="0"/>
            </a:endParaRPr>
          </a:p>
        </p:txBody>
      </p:sp>
      <p:sp>
        <p:nvSpPr>
          <p:cNvPr id="3" name="Title 2"/>
          <p:cNvSpPr>
            <a:spLocks noGrp="1"/>
          </p:cNvSpPr>
          <p:nvPr>
            <p:ph type="title"/>
          </p:nvPr>
        </p:nvSpPr>
        <p:spPr/>
        <p:txBody>
          <a:bodyPr/>
          <a:lstStyle/>
          <a:p>
            <a:r>
              <a:rPr lang="en-US" dirty="0" smtClean="0"/>
              <a:t>Servlet Example</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792162"/>
          </a:xfrm>
        </p:spPr>
        <p:txBody>
          <a:bodyPr>
            <a:normAutofit/>
          </a:bodyPr>
          <a:lstStyle/>
          <a:p>
            <a:r>
              <a:rPr lang="en-US" sz="3600" dirty="0" smtClean="0"/>
              <a:t>Interfaces in </a:t>
            </a:r>
            <a:r>
              <a:rPr lang="en-US" sz="3600" dirty="0" err="1" smtClean="0"/>
              <a:t>javax.servlet</a:t>
            </a:r>
            <a:r>
              <a:rPr lang="en-US" sz="3600" dirty="0" smtClean="0"/>
              <a:t> package</a:t>
            </a:r>
            <a:endParaRPr lang="en-US" sz="3600" dirty="0"/>
          </a:p>
        </p:txBody>
      </p:sp>
      <p:sp>
        <p:nvSpPr>
          <p:cNvPr id="5" name="Content Placeholder 4"/>
          <p:cNvSpPr>
            <a:spLocks noGrp="1"/>
          </p:cNvSpPr>
          <p:nvPr>
            <p:ph idx="1"/>
          </p:nvPr>
        </p:nvSpPr>
        <p:spPr>
          <a:xfrm>
            <a:off x="457200" y="762000"/>
            <a:ext cx="8229600" cy="5245291"/>
          </a:xfrm>
        </p:spPr>
        <p:txBody>
          <a:bodyPr>
            <a:normAutofit/>
          </a:bodyPr>
          <a:lstStyle/>
          <a:p>
            <a:pPr marL="624078" indent="-514350">
              <a:buNone/>
            </a:pPr>
            <a:r>
              <a:rPr lang="en-US" sz="2800" b="1" dirty="0" smtClean="0"/>
              <a:t>1) Servlet</a:t>
            </a:r>
          </a:p>
          <a:p>
            <a:pPr marL="974725" indent="-344488"/>
            <a:r>
              <a:rPr lang="en-US" sz="2400" dirty="0" smtClean="0"/>
              <a:t>Servlet interface needs to be implemented for creating any Servlet.</a:t>
            </a:r>
          </a:p>
          <a:p>
            <a:pPr marL="974725" indent="-344488"/>
            <a:r>
              <a:rPr lang="en-US" sz="2400" dirty="0" smtClean="0"/>
              <a:t>It provides 3 life cycle methods:</a:t>
            </a:r>
          </a:p>
          <a:p>
            <a:pPr marL="974725" indent="-344488">
              <a:buNone/>
            </a:pPr>
            <a:r>
              <a:rPr lang="en-US" sz="2400" b="1" dirty="0" smtClean="0"/>
              <a:t>	init(), service(), and destroy()</a:t>
            </a:r>
          </a:p>
          <a:p>
            <a:pPr marL="974725" indent="-344488">
              <a:buNone/>
            </a:pPr>
            <a:endParaRPr lang="en-US" sz="2800" b="1" dirty="0"/>
          </a:p>
        </p:txBody>
      </p:sp>
      <p:graphicFrame>
        <p:nvGraphicFramePr>
          <p:cNvPr id="6" name="Table 5"/>
          <p:cNvGraphicFramePr>
            <a:graphicFrameLocks noGrp="1"/>
          </p:cNvGraphicFramePr>
          <p:nvPr/>
        </p:nvGraphicFramePr>
        <p:xfrm>
          <a:off x="381000" y="2895601"/>
          <a:ext cx="8458200" cy="3627120"/>
        </p:xfrm>
        <a:graphic>
          <a:graphicData uri="http://schemas.openxmlformats.org/drawingml/2006/table">
            <a:tbl>
              <a:tblPr firstRow="1" bandRow="1">
                <a:tableStyleId>{5940675A-B579-460E-94D1-54222C63F5DA}</a:tableStyleId>
              </a:tblPr>
              <a:tblGrid>
                <a:gridCol w="4229100"/>
                <a:gridCol w="4229100"/>
              </a:tblGrid>
              <a:tr h="990599">
                <a:tc>
                  <a:txBody>
                    <a:bodyPr/>
                    <a:lstStyle/>
                    <a:p>
                      <a:r>
                        <a:rPr lang="en-US" sz="2000" b="0" dirty="0" smtClean="0"/>
                        <a:t>void </a:t>
                      </a:r>
                      <a:r>
                        <a:rPr lang="en-US" sz="2000" b="0" dirty="0"/>
                        <a:t>init(</a:t>
                      </a:r>
                      <a:r>
                        <a:rPr lang="en-US" sz="2000" b="0" dirty="0" err="1"/>
                        <a:t>ServletConfig</a:t>
                      </a:r>
                      <a:r>
                        <a:rPr lang="en-US" sz="2000" b="0" dirty="0"/>
                        <a:t> </a:t>
                      </a:r>
                      <a:r>
                        <a:rPr lang="en-US" sz="2000" b="0" dirty="0" err="1"/>
                        <a:t>config</a:t>
                      </a:r>
                      <a:r>
                        <a:rPr lang="en-US" sz="2000" b="0" dirty="0"/>
                        <a:t>)</a:t>
                      </a:r>
                    </a:p>
                  </a:txBody>
                  <a:tcPr anchor="ctr"/>
                </a:tc>
                <a:tc>
                  <a:txBody>
                    <a:bodyPr/>
                    <a:lstStyle/>
                    <a:p>
                      <a:r>
                        <a:rPr lang="en-US" sz="2000" dirty="0" smtClean="0"/>
                        <a:t>It initializes the </a:t>
                      </a:r>
                      <a:r>
                        <a:rPr lang="en-US" sz="2000" dirty="0" err="1" smtClean="0"/>
                        <a:t>servlet</a:t>
                      </a:r>
                      <a:r>
                        <a:rPr lang="en-US" sz="2000" dirty="0" smtClean="0"/>
                        <a:t>. It is the life cycle method of </a:t>
                      </a:r>
                      <a:r>
                        <a:rPr lang="en-US" sz="2000" dirty="0" err="1" smtClean="0"/>
                        <a:t>servlet</a:t>
                      </a:r>
                      <a:r>
                        <a:rPr lang="en-US" sz="2000" dirty="0" smtClean="0"/>
                        <a:t> and invoked by the web container only once.</a:t>
                      </a:r>
                      <a:endParaRPr lang="en-US" sz="2000" dirty="0"/>
                    </a:p>
                  </a:txBody>
                  <a:tcPr anchor="ctr"/>
                </a:tc>
              </a:tr>
              <a:tr h="760923">
                <a:tc>
                  <a:txBody>
                    <a:bodyPr/>
                    <a:lstStyle/>
                    <a:p>
                      <a:r>
                        <a:rPr lang="fr-FR" sz="2000" b="0" dirty="0" err="1" smtClean="0"/>
                        <a:t>void</a:t>
                      </a:r>
                      <a:r>
                        <a:rPr lang="fr-FR" sz="2000" b="0" dirty="0" smtClean="0"/>
                        <a:t> service(</a:t>
                      </a:r>
                      <a:r>
                        <a:rPr lang="fr-FR" sz="2000" b="0" dirty="0" err="1" smtClean="0"/>
                        <a:t>ServletRequest</a:t>
                      </a:r>
                      <a:r>
                        <a:rPr lang="fr-FR" sz="2000" b="0" dirty="0" smtClean="0"/>
                        <a:t> </a:t>
                      </a:r>
                      <a:r>
                        <a:rPr lang="fr-FR" sz="2000" b="0" dirty="0" err="1" smtClean="0"/>
                        <a:t>request,ServletResponse</a:t>
                      </a:r>
                      <a:r>
                        <a:rPr lang="fr-FR" sz="2000" b="0" dirty="0" smtClean="0"/>
                        <a:t> </a:t>
                      </a:r>
                      <a:r>
                        <a:rPr lang="fr-FR" sz="2000" b="0" dirty="0" err="1" smtClean="0"/>
                        <a:t>response</a:t>
                      </a:r>
                      <a:r>
                        <a:rPr lang="fr-FR" sz="2000" b="0" dirty="0" smtClean="0"/>
                        <a:t>)</a:t>
                      </a:r>
                      <a:endParaRPr lang="en-US" sz="2000" b="0" dirty="0"/>
                    </a:p>
                  </a:txBody>
                  <a:tcPr/>
                </a:tc>
                <a:tc>
                  <a:txBody>
                    <a:bodyPr/>
                    <a:lstStyle/>
                    <a:p>
                      <a:r>
                        <a:rPr lang="en-US" sz="2000" dirty="0" smtClean="0"/>
                        <a:t>Provides response for the incoming request. It is invoked at each request by the web container.</a:t>
                      </a:r>
                      <a:endParaRPr lang="en-US" sz="2000" dirty="0"/>
                    </a:p>
                  </a:txBody>
                  <a:tcPr/>
                </a:tc>
              </a:tr>
              <a:tr h="434813">
                <a:tc>
                  <a:txBody>
                    <a:bodyPr/>
                    <a:lstStyle/>
                    <a:p>
                      <a:r>
                        <a:rPr lang="en-US" sz="2000" b="0" dirty="0" smtClean="0"/>
                        <a:t>void destroy()</a:t>
                      </a:r>
                      <a:endParaRPr lang="en-US" sz="2000" b="0" dirty="0"/>
                    </a:p>
                  </a:txBody>
                  <a:tcPr/>
                </a:tc>
                <a:tc>
                  <a:txBody>
                    <a:bodyPr/>
                    <a:lstStyle/>
                    <a:p>
                      <a:r>
                        <a:rPr lang="en-US" sz="2000" dirty="0" smtClean="0"/>
                        <a:t>It is invoked only once and indicates that </a:t>
                      </a:r>
                      <a:r>
                        <a:rPr lang="en-US" sz="2000" dirty="0" err="1" smtClean="0"/>
                        <a:t>servlet</a:t>
                      </a:r>
                      <a:r>
                        <a:rPr lang="en-US" sz="2000" dirty="0" smtClean="0"/>
                        <a:t> is being destroyed.</a:t>
                      </a:r>
                      <a:endParaRPr lang="en-US" sz="2000" dirty="0"/>
                    </a:p>
                  </a:txBody>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381000" y="1295401"/>
          <a:ext cx="8458200" cy="2011680"/>
        </p:xfrm>
        <a:graphic>
          <a:graphicData uri="http://schemas.openxmlformats.org/drawingml/2006/table">
            <a:tbl>
              <a:tblPr firstRow="1" bandRow="1">
                <a:tableStyleId>{5940675A-B579-460E-94D1-54222C63F5DA}</a:tableStyleId>
              </a:tblPr>
              <a:tblGrid>
                <a:gridCol w="4229100"/>
                <a:gridCol w="4229100"/>
              </a:tblGrid>
              <a:tr h="878854">
                <a:tc>
                  <a:txBody>
                    <a:bodyPr/>
                    <a:lstStyle/>
                    <a:p>
                      <a:r>
                        <a:rPr lang="en-US" sz="2000" b="0" dirty="0" err="1" smtClean="0"/>
                        <a:t>ServletConfig</a:t>
                      </a:r>
                      <a:r>
                        <a:rPr lang="en-US" sz="2000" b="0" dirty="0" smtClean="0"/>
                        <a:t> </a:t>
                      </a:r>
                      <a:r>
                        <a:rPr lang="en-US" sz="2000" b="0" dirty="0" err="1" smtClean="0"/>
                        <a:t>getServletConfig</a:t>
                      </a:r>
                      <a:r>
                        <a:rPr lang="en-US" sz="2000" b="0" dirty="0" smtClean="0"/>
                        <a:t>()</a:t>
                      </a:r>
                      <a:endParaRPr lang="en-US" sz="2000" b="0" dirty="0"/>
                    </a:p>
                  </a:txBody>
                  <a:tcPr/>
                </a:tc>
                <a:tc>
                  <a:txBody>
                    <a:bodyPr/>
                    <a:lstStyle/>
                    <a:p>
                      <a:r>
                        <a:rPr lang="en-US" sz="2000" dirty="0" smtClean="0"/>
                        <a:t>returns the object of </a:t>
                      </a:r>
                      <a:r>
                        <a:rPr lang="en-US" sz="2000" dirty="0" err="1" smtClean="0"/>
                        <a:t>ServletConfig</a:t>
                      </a:r>
                      <a:r>
                        <a:rPr lang="en-US" sz="2000" baseline="0" dirty="0" smtClean="0"/>
                        <a:t> that contains any initialization </a:t>
                      </a:r>
                      <a:r>
                        <a:rPr lang="en-US" sz="2000" baseline="0" dirty="0" err="1" smtClean="0"/>
                        <a:t>parametrs</a:t>
                      </a:r>
                      <a:endParaRPr lang="en-US" sz="2000" dirty="0"/>
                    </a:p>
                  </a:txBody>
                  <a:tcPr/>
                </a:tc>
              </a:tr>
              <a:tr h="674470">
                <a:tc>
                  <a:txBody>
                    <a:bodyPr/>
                    <a:lstStyle/>
                    <a:p>
                      <a:r>
                        <a:rPr lang="en-US" sz="2000" b="0" dirty="0" smtClean="0"/>
                        <a:t>String </a:t>
                      </a:r>
                      <a:r>
                        <a:rPr lang="en-US" sz="2000" b="0" dirty="0" err="1" smtClean="0"/>
                        <a:t>getServletInfo</a:t>
                      </a:r>
                      <a:r>
                        <a:rPr lang="en-US" sz="2000" b="0" dirty="0" smtClean="0"/>
                        <a:t>()</a:t>
                      </a:r>
                      <a:endParaRPr lang="en-US" sz="2000" b="0" dirty="0"/>
                    </a:p>
                  </a:txBody>
                  <a:tcPr/>
                </a:tc>
                <a:tc>
                  <a:txBody>
                    <a:bodyPr/>
                    <a:lstStyle/>
                    <a:p>
                      <a:r>
                        <a:rPr lang="en-US" sz="2000" dirty="0" smtClean="0"/>
                        <a:t>returns information about </a:t>
                      </a:r>
                      <a:r>
                        <a:rPr lang="en-US" sz="2000" dirty="0" err="1" smtClean="0"/>
                        <a:t>servlet</a:t>
                      </a:r>
                      <a:r>
                        <a:rPr lang="en-US" sz="2000" dirty="0" smtClean="0"/>
                        <a:t> such as writer, copyright, version etc.</a:t>
                      </a:r>
                      <a:endParaRPr lang="en-US" sz="2000" dirty="0"/>
                    </a:p>
                  </a:txBody>
                  <a:tcP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792162"/>
          </a:xfrm>
        </p:spPr>
        <p:txBody>
          <a:bodyPr>
            <a:normAutofit/>
          </a:bodyPr>
          <a:lstStyle/>
          <a:p>
            <a:r>
              <a:rPr lang="en-US" sz="3600" dirty="0" smtClean="0"/>
              <a:t>Interfaces in </a:t>
            </a:r>
            <a:r>
              <a:rPr lang="en-US" sz="3600" dirty="0" err="1" smtClean="0"/>
              <a:t>javax.servlet</a:t>
            </a:r>
            <a:r>
              <a:rPr lang="en-US" sz="3600" dirty="0" smtClean="0"/>
              <a:t> package</a:t>
            </a:r>
            <a:endParaRPr lang="en-US" sz="3600" dirty="0"/>
          </a:p>
        </p:txBody>
      </p:sp>
      <p:sp>
        <p:nvSpPr>
          <p:cNvPr id="5" name="Content Placeholder 4"/>
          <p:cNvSpPr>
            <a:spLocks noGrp="1"/>
          </p:cNvSpPr>
          <p:nvPr>
            <p:ph idx="1"/>
          </p:nvPr>
        </p:nvSpPr>
        <p:spPr>
          <a:xfrm>
            <a:off x="457200" y="762000"/>
            <a:ext cx="8229600" cy="5245291"/>
          </a:xfrm>
        </p:spPr>
        <p:txBody>
          <a:bodyPr>
            <a:normAutofit/>
          </a:bodyPr>
          <a:lstStyle/>
          <a:p>
            <a:pPr marL="624078" indent="-514350">
              <a:buNone/>
            </a:pPr>
            <a:r>
              <a:rPr lang="en-US" sz="2800" b="1" dirty="0" smtClean="0"/>
              <a:t>2) </a:t>
            </a:r>
            <a:r>
              <a:rPr lang="en-US" sz="2800" b="1" dirty="0" err="1" smtClean="0"/>
              <a:t>ServletConfig</a:t>
            </a:r>
            <a:endParaRPr lang="en-US" sz="2800" b="1" dirty="0" smtClean="0"/>
          </a:p>
          <a:p>
            <a:pPr marL="974725" indent="-344488"/>
            <a:r>
              <a:rPr lang="en-US" sz="2000" dirty="0" err="1" smtClean="0"/>
              <a:t>ServletConfig</a:t>
            </a:r>
            <a:r>
              <a:rPr lang="en-US" sz="2000" dirty="0" smtClean="0"/>
              <a:t> is created by the web container for each </a:t>
            </a:r>
            <a:r>
              <a:rPr lang="en-US" sz="2000" dirty="0" err="1" smtClean="0"/>
              <a:t>servlet</a:t>
            </a:r>
            <a:r>
              <a:rPr lang="en-US" sz="2000" dirty="0" smtClean="0"/>
              <a:t>. </a:t>
            </a:r>
          </a:p>
          <a:p>
            <a:pPr marL="974725" indent="-344488"/>
            <a:r>
              <a:rPr lang="en-US" sz="2000" dirty="0" smtClean="0"/>
              <a:t>This object can be used to get configuration information from web.xml file. </a:t>
            </a:r>
          </a:p>
          <a:p>
            <a:pPr marL="974725" indent="-344488"/>
            <a:r>
              <a:rPr lang="en-US" sz="2000" dirty="0" smtClean="0"/>
              <a:t>we don't need to edit the </a:t>
            </a:r>
            <a:r>
              <a:rPr lang="en-US" sz="2000" dirty="0" err="1" smtClean="0"/>
              <a:t>servlet</a:t>
            </a:r>
            <a:r>
              <a:rPr lang="en-US" sz="2000" dirty="0" smtClean="0"/>
              <a:t> file if information is modified from the web.xml file</a:t>
            </a:r>
            <a:r>
              <a:rPr lang="en-US" sz="2800" dirty="0" smtClean="0"/>
              <a:t>.</a:t>
            </a:r>
            <a:endParaRPr lang="en-US" sz="2800" b="1" dirty="0"/>
          </a:p>
        </p:txBody>
      </p:sp>
      <p:graphicFrame>
        <p:nvGraphicFramePr>
          <p:cNvPr id="6" name="Table 5"/>
          <p:cNvGraphicFramePr>
            <a:graphicFrameLocks noGrp="1"/>
          </p:cNvGraphicFramePr>
          <p:nvPr/>
        </p:nvGraphicFramePr>
        <p:xfrm>
          <a:off x="762000" y="3276600"/>
          <a:ext cx="8382000" cy="3098716"/>
        </p:xfrm>
        <a:graphic>
          <a:graphicData uri="http://schemas.openxmlformats.org/drawingml/2006/table">
            <a:tbl>
              <a:tblPr firstRow="1" bandRow="1">
                <a:tableStyleId>{5940675A-B579-460E-94D1-54222C63F5DA}</a:tableStyleId>
              </a:tblPr>
              <a:tblGrid>
                <a:gridCol w="4191000"/>
                <a:gridCol w="4191000"/>
              </a:tblGrid>
              <a:tr h="787486">
                <a:tc>
                  <a:txBody>
                    <a:bodyPr/>
                    <a:lstStyle/>
                    <a:p>
                      <a:r>
                        <a:rPr lang="en-US" sz="2000" b="0" dirty="0" err="1" smtClean="0"/>
                        <a:t>ServletContext</a:t>
                      </a:r>
                      <a:r>
                        <a:rPr lang="en-US" sz="2000" b="0" dirty="0" smtClean="0"/>
                        <a:t> </a:t>
                      </a:r>
                      <a:r>
                        <a:rPr lang="en-US" sz="2000" b="0" dirty="0" err="1" smtClean="0"/>
                        <a:t>getServletContext</a:t>
                      </a:r>
                      <a:r>
                        <a:rPr lang="en-US" sz="2000" b="0" dirty="0" smtClean="0"/>
                        <a:t>()</a:t>
                      </a:r>
                      <a:endParaRPr lang="en-US" sz="2000" b="0" dirty="0"/>
                    </a:p>
                  </a:txBody>
                  <a:tcPr/>
                </a:tc>
                <a:tc>
                  <a:txBody>
                    <a:bodyPr/>
                    <a:lstStyle/>
                    <a:p>
                      <a:r>
                        <a:rPr lang="en-US" sz="2000" dirty="0" smtClean="0"/>
                        <a:t>Returns an object of </a:t>
                      </a:r>
                      <a:r>
                        <a:rPr lang="en-US" sz="2000" dirty="0" err="1" smtClean="0"/>
                        <a:t>ServletContext</a:t>
                      </a:r>
                      <a:r>
                        <a:rPr lang="en-US" sz="2000" dirty="0" smtClean="0"/>
                        <a:t>.</a:t>
                      </a:r>
                      <a:endParaRPr lang="en-US" sz="2000" dirty="0"/>
                    </a:p>
                  </a:txBody>
                  <a:tcPr/>
                </a:tc>
              </a:tr>
              <a:tr h="604350">
                <a:tc>
                  <a:txBody>
                    <a:bodyPr/>
                    <a:lstStyle/>
                    <a:p>
                      <a:r>
                        <a:rPr lang="en-US" sz="2000" b="0" dirty="0" smtClean="0"/>
                        <a:t>String </a:t>
                      </a:r>
                      <a:r>
                        <a:rPr lang="en-US" sz="2000" b="0" dirty="0" err="1" smtClean="0"/>
                        <a:t>getServletName</a:t>
                      </a:r>
                      <a:r>
                        <a:rPr lang="en-US" sz="2000" b="0" dirty="0" smtClean="0"/>
                        <a:t>()</a:t>
                      </a:r>
                      <a:endParaRPr lang="en-US" sz="2000" b="0" dirty="0"/>
                    </a:p>
                  </a:txBody>
                  <a:tcPr/>
                </a:tc>
                <a:tc>
                  <a:txBody>
                    <a:bodyPr/>
                    <a:lstStyle/>
                    <a:p>
                      <a:r>
                        <a:rPr lang="en-US" sz="2000" dirty="0" smtClean="0"/>
                        <a:t>Returns the name of the </a:t>
                      </a:r>
                      <a:r>
                        <a:rPr lang="en-US" sz="2000" dirty="0" err="1" smtClean="0"/>
                        <a:t>servlet</a:t>
                      </a:r>
                      <a:r>
                        <a:rPr lang="en-US" sz="2000" dirty="0" smtClean="0"/>
                        <a:t>.</a:t>
                      </a:r>
                      <a:endParaRPr lang="en-US" sz="2000" dirty="0"/>
                    </a:p>
                  </a:txBody>
                  <a:tcPr/>
                </a:tc>
              </a:tr>
              <a:tr h="604350">
                <a:tc>
                  <a:txBody>
                    <a:bodyPr/>
                    <a:lstStyle/>
                    <a:p>
                      <a:r>
                        <a:rPr lang="en-US" sz="2000" b="0" dirty="0" smtClean="0"/>
                        <a:t>String </a:t>
                      </a:r>
                      <a:r>
                        <a:rPr lang="en-US" sz="2000" b="0" dirty="0" err="1" smtClean="0"/>
                        <a:t>getInitParameter</a:t>
                      </a:r>
                      <a:r>
                        <a:rPr lang="en-US" sz="2000" b="0" dirty="0" smtClean="0"/>
                        <a:t>(String name)</a:t>
                      </a:r>
                      <a:endParaRPr lang="en-US" sz="2000" b="0" dirty="0"/>
                    </a:p>
                  </a:txBody>
                  <a:tcPr/>
                </a:tc>
                <a:tc>
                  <a:txBody>
                    <a:bodyPr/>
                    <a:lstStyle/>
                    <a:p>
                      <a:r>
                        <a:rPr lang="en-US" sz="2000" b="0" dirty="0" smtClean="0"/>
                        <a:t>Returns the parameter value for the specified parameter name</a:t>
                      </a:r>
                      <a:endParaRPr lang="en-US" sz="2000" dirty="0"/>
                    </a:p>
                  </a:txBody>
                  <a:tcPr/>
                </a:tc>
              </a:tr>
              <a:tr h="604350">
                <a:tc>
                  <a:txBody>
                    <a:bodyPr/>
                    <a:lstStyle/>
                    <a:p>
                      <a:r>
                        <a:rPr lang="en-US" sz="2000" b="0" dirty="0" smtClean="0"/>
                        <a:t>Enumeration </a:t>
                      </a:r>
                      <a:r>
                        <a:rPr lang="en-US" sz="2000" b="0" dirty="0" err="1" smtClean="0"/>
                        <a:t>getInitParameterNames</a:t>
                      </a:r>
                      <a:r>
                        <a:rPr lang="en-US" sz="2000" b="0" dirty="0" smtClean="0"/>
                        <a:t>():</a:t>
                      </a:r>
                      <a:endParaRPr lang="en-US" sz="2000" b="0" dirty="0"/>
                    </a:p>
                  </a:txBody>
                  <a:tcPr/>
                </a:tc>
                <a:tc>
                  <a:txBody>
                    <a:bodyPr/>
                    <a:lstStyle/>
                    <a:p>
                      <a:r>
                        <a:rPr lang="en-US" sz="2000" b="0" dirty="0" smtClean="0"/>
                        <a:t>Returns an enumeration of all the initialization parameter names</a:t>
                      </a:r>
                      <a:r>
                        <a:rPr lang="en-US" sz="2000" dirty="0" smtClean="0"/>
                        <a:t>.</a:t>
                      </a:r>
                      <a:endParaRPr lang="en-US" sz="2000" dirty="0"/>
                    </a:p>
                  </a:txBody>
                  <a:tcPr/>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792162"/>
          </a:xfrm>
        </p:spPr>
        <p:txBody>
          <a:bodyPr>
            <a:normAutofit/>
          </a:bodyPr>
          <a:lstStyle/>
          <a:p>
            <a:r>
              <a:rPr lang="en-US" sz="3600" dirty="0" smtClean="0"/>
              <a:t>Interfaces in </a:t>
            </a:r>
            <a:r>
              <a:rPr lang="en-US" sz="3600" dirty="0" err="1" smtClean="0"/>
              <a:t>javax.servlet</a:t>
            </a:r>
            <a:r>
              <a:rPr lang="en-US" sz="3600" dirty="0" smtClean="0"/>
              <a:t> package</a:t>
            </a:r>
            <a:endParaRPr lang="en-US" sz="3600" dirty="0"/>
          </a:p>
        </p:txBody>
      </p:sp>
      <p:sp>
        <p:nvSpPr>
          <p:cNvPr id="5" name="Content Placeholder 4"/>
          <p:cNvSpPr>
            <a:spLocks noGrp="1"/>
          </p:cNvSpPr>
          <p:nvPr>
            <p:ph idx="1"/>
          </p:nvPr>
        </p:nvSpPr>
        <p:spPr>
          <a:xfrm>
            <a:off x="457200" y="762000"/>
            <a:ext cx="8229600" cy="5245291"/>
          </a:xfrm>
        </p:spPr>
        <p:txBody>
          <a:bodyPr>
            <a:normAutofit/>
          </a:bodyPr>
          <a:lstStyle/>
          <a:p>
            <a:pPr marL="624078" indent="-514350">
              <a:buNone/>
            </a:pPr>
            <a:r>
              <a:rPr lang="en-US" sz="2800" b="1" dirty="0" smtClean="0"/>
              <a:t>3) </a:t>
            </a:r>
            <a:r>
              <a:rPr lang="en-US" sz="2800" b="1" dirty="0" err="1" smtClean="0"/>
              <a:t>ServletContext</a:t>
            </a:r>
            <a:endParaRPr lang="en-US" sz="2800" b="1" dirty="0" smtClean="0"/>
          </a:p>
          <a:p>
            <a:pPr marL="974725" indent="-344488"/>
            <a:r>
              <a:rPr lang="en-US" sz="2400" dirty="0" err="1" smtClean="0"/>
              <a:t>ServletContext</a:t>
            </a:r>
            <a:r>
              <a:rPr lang="en-US" sz="2400" dirty="0" smtClean="0"/>
              <a:t> is created by the web container at time of deploying the project. </a:t>
            </a:r>
          </a:p>
          <a:p>
            <a:pPr marL="974725" indent="-344488"/>
            <a:r>
              <a:rPr lang="en-US" sz="2400" dirty="0" smtClean="0"/>
              <a:t>This object can be used to get configuration information from web.xml file. </a:t>
            </a:r>
          </a:p>
          <a:p>
            <a:pPr marL="974725" indent="-344488"/>
            <a:r>
              <a:rPr lang="en-US" sz="2400" dirty="0" smtClean="0"/>
              <a:t>There is only one </a:t>
            </a:r>
            <a:r>
              <a:rPr lang="en-US" sz="2400" dirty="0" err="1" smtClean="0"/>
              <a:t>ServletContext</a:t>
            </a:r>
            <a:r>
              <a:rPr lang="en-US" sz="2400" dirty="0" smtClean="0"/>
              <a:t> object per web application.</a:t>
            </a:r>
            <a:endParaRPr lang="en-US" sz="3200" b="1" dirty="0"/>
          </a:p>
        </p:txBody>
      </p:sp>
      <p:pic>
        <p:nvPicPr>
          <p:cNvPr id="2050" name="Picture 2" descr="ServletContext interface"/>
          <p:cNvPicPr>
            <a:picLocks noChangeAspect="1" noChangeArrowheads="1"/>
          </p:cNvPicPr>
          <p:nvPr/>
        </p:nvPicPr>
        <p:blipFill>
          <a:blip r:embed="rId2"/>
          <a:srcRect/>
          <a:stretch>
            <a:fillRect/>
          </a:stretch>
        </p:blipFill>
        <p:spPr bwMode="auto">
          <a:xfrm>
            <a:off x="2362200" y="3886200"/>
            <a:ext cx="5912357" cy="2143126"/>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81000" y="797585"/>
          <a:ext cx="8382000" cy="5984215"/>
        </p:xfrm>
        <a:graphic>
          <a:graphicData uri="http://schemas.openxmlformats.org/drawingml/2006/table">
            <a:tbl>
              <a:tblPr firstRow="1" bandRow="1">
                <a:tableStyleId>{5940675A-B579-460E-94D1-54222C63F5DA}</a:tableStyleId>
              </a:tblPr>
              <a:tblGrid>
                <a:gridCol w="4038600"/>
                <a:gridCol w="4343400"/>
              </a:tblGrid>
              <a:tr h="707204">
                <a:tc>
                  <a:txBody>
                    <a:bodyPr/>
                    <a:lstStyle/>
                    <a:p>
                      <a:r>
                        <a:rPr lang="en-US" sz="2000" b="0" dirty="0" smtClean="0"/>
                        <a:t>String </a:t>
                      </a:r>
                      <a:r>
                        <a:rPr lang="en-US" sz="2000" b="0" dirty="0" err="1" smtClean="0"/>
                        <a:t>getInitParameter</a:t>
                      </a:r>
                      <a:r>
                        <a:rPr lang="en-US" sz="2000" b="0" dirty="0" smtClean="0"/>
                        <a:t>(String name)</a:t>
                      </a:r>
                      <a:endParaRPr lang="en-US" sz="2000" b="0" dirty="0"/>
                    </a:p>
                  </a:txBody>
                  <a:tcPr/>
                </a:tc>
                <a:tc>
                  <a:txBody>
                    <a:bodyPr/>
                    <a:lstStyle/>
                    <a:p>
                      <a:r>
                        <a:rPr lang="en-US" sz="2000" dirty="0" smtClean="0"/>
                        <a:t>Returns the parameter value for the specified parameter name.</a:t>
                      </a:r>
                      <a:endParaRPr lang="en-US" sz="2000" dirty="0"/>
                    </a:p>
                  </a:txBody>
                  <a:tcPr/>
                </a:tc>
              </a:tr>
              <a:tr h="933509">
                <a:tc>
                  <a:txBody>
                    <a:bodyPr/>
                    <a:lstStyle/>
                    <a:p>
                      <a:r>
                        <a:rPr lang="en-US" sz="2000" b="0" dirty="0" smtClean="0"/>
                        <a:t>Enumeration </a:t>
                      </a:r>
                      <a:r>
                        <a:rPr lang="en-US" sz="2000" b="0" dirty="0" err="1" smtClean="0"/>
                        <a:t>getInitParameterNames</a:t>
                      </a:r>
                      <a:r>
                        <a:rPr lang="en-US" sz="2000" b="0" dirty="0" smtClean="0"/>
                        <a:t>()</a:t>
                      </a:r>
                      <a:endParaRPr lang="en-US" sz="2000" b="0" dirty="0"/>
                    </a:p>
                  </a:txBody>
                  <a:tcPr/>
                </a:tc>
                <a:tc>
                  <a:txBody>
                    <a:bodyPr/>
                    <a:lstStyle/>
                    <a:p>
                      <a:r>
                        <a:rPr lang="en-US" sz="2000" b="0" dirty="0" smtClean="0"/>
                        <a:t>Returns the names of the context's initialization parameters.</a:t>
                      </a:r>
                      <a:endParaRPr lang="en-US" sz="2000" dirty="0"/>
                    </a:p>
                  </a:txBody>
                  <a:tcPr/>
                </a:tc>
              </a:tr>
              <a:tr h="922619">
                <a:tc>
                  <a:txBody>
                    <a:bodyPr/>
                    <a:lstStyle/>
                    <a:p>
                      <a:r>
                        <a:rPr lang="en-US" sz="2000" b="0" dirty="0" smtClean="0"/>
                        <a:t>void </a:t>
                      </a:r>
                      <a:r>
                        <a:rPr lang="en-US" sz="2000" b="0" dirty="0" err="1" smtClean="0"/>
                        <a:t>setAttribute</a:t>
                      </a:r>
                      <a:r>
                        <a:rPr lang="en-US" sz="2000" b="0" dirty="0" smtClean="0"/>
                        <a:t>(String </a:t>
                      </a:r>
                      <a:r>
                        <a:rPr lang="en-US" sz="2000" b="0" dirty="0" err="1" smtClean="0"/>
                        <a:t>name,Object</a:t>
                      </a:r>
                      <a:r>
                        <a:rPr lang="en-US" sz="2000" b="0" dirty="0" smtClean="0"/>
                        <a:t> object)</a:t>
                      </a:r>
                      <a:endParaRPr lang="en-US" sz="2000" b="0" dirty="0"/>
                    </a:p>
                  </a:txBody>
                  <a:tcPr/>
                </a:tc>
                <a:tc>
                  <a:txBody>
                    <a:bodyPr/>
                    <a:lstStyle/>
                    <a:p>
                      <a:r>
                        <a:rPr lang="en-US" sz="2000" b="0" dirty="0" smtClean="0"/>
                        <a:t>sets the given object in the application scope.</a:t>
                      </a:r>
                      <a:endParaRPr lang="en-US" sz="2000" dirty="0"/>
                    </a:p>
                  </a:txBody>
                  <a:tcPr/>
                </a:tc>
              </a:tr>
              <a:tr h="689806">
                <a:tc>
                  <a:txBody>
                    <a:bodyPr/>
                    <a:lstStyle/>
                    <a:p>
                      <a:r>
                        <a:rPr lang="en-US" sz="2000" b="0" dirty="0" smtClean="0"/>
                        <a:t>Object </a:t>
                      </a:r>
                      <a:r>
                        <a:rPr lang="en-US" sz="2000" b="0" dirty="0" err="1" smtClean="0"/>
                        <a:t>getAttribute</a:t>
                      </a:r>
                      <a:r>
                        <a:rPr lang="en-US" sz="2000" b="0" dirty="0" smtClean="0"/>
                        <a:t>(String name)</a:t>
                      </a:r>
                      <a:endParaRPr lang="en-US" sz="2000" b="0" dirty="0"/>
                    </a:p>
                  </a:txBody>
                  <a:tcPr/>
                </a:tc>
                <a:tc>
                  <a:txBody>
                    <a:bodyPr/>
                    <a:lstStyle/>
                    <a:p>
                      <a:r>
                        <a:rPr lang="en-US" sz="2000" b="0" dirty="0" smtClean="0"/>
                        <a:t>Returns the attribute for the specified name.</a:t>
                      </a:r>
                      <a:endParaRPr lang="en-US" sz="2000" dirty="0"/>
                    </a:p>
                  </a:txBody>
                  <a:tcPr/>
                </a:tc>
              </a:tr>
              <a:tr h="1323756">
                <a:tc>
                  <a:txBody>
                    <a:bodyPr/>
                    <a:lstStyle/>
                    <a:p>
                      <a:r>
                        <a:rPr lang="en-US" sz="2000" b="0" dirty="0" smtClean="0"/>
                        <a:t>Enumeration </a:t>
                      </a:r>
                      <a:r>
                        <a:rPr lang="en-US" sz="2000" b="0" dirty="0" err="1" smtClean="0"/>
                        <a:t>getInitParameterNames</a:t>
                      </a:r>
                      <a:r>
                        <a:rPr lang="en-US" sz="2000" b="0" dirty="0" smtClean="0"/>
                        <a:t>():</a:t>
                      </a:r>
                      <a:endParaRPr lang="en-US" sz="20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smtClean="0"/>
                        <a:t>Returns the names of the context's initialization parameters as an Enumeration of String objects.</a:t>
                      </a:r>
                      <a:endParaRPr lang="en-US" sz="2000" dirty="0"/>
                    </a:p>
                  </a:txBody>
                  <a:tcPr/>
                </a:tc>
              </a:tr>
              <a:tr h="1323756">
                <a:tc>
                  <a:txBody>
                    <a:bodyPr/>
                    <a:lstStyle/>
                    <a:p>
                      <a:r>
                        <a:rPr lang="en-US" sz="2000" b="0" dirty="0" smtClean="0"/>
                        <a:t>void </a:t>
                      </a:r>
                      <a:r>
                        <a:rPr lang="en-US" sz="2000" b="0" dirty="0" err="1" smtClean="0"/>
                        <a:t>removeAttribute</a:t>
                      </a:r>
                      <a:r>
                        <a:rPr lang="en-US" sz="2000" b="0" dirty="0" smtClean="0"/>
                        <a:t>(String name)</a:t>
                      </a:r>
                      <a:endParaRPr lang="en-US" sz="20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Removes the attribute with the given name from the </a:t>
                      </a:r>
                      <a:r>
                        <a:rPr lang="en-US" sz="2000" dirty="0" err="1" smtClean="0"/>
                        <a:t>servlet</a:t>
                      </a:r>
                      <a:r>
                        <a:rPr lang="en-US" sz="2000" dirty="0" smtClean="0"/>
                        <a:t> context.</a:t>
                      </a:r>
                      <a:endParaRPr lang="en-US" sz="2000" dirty="0"/>
                    </a:p>
                  </a:txBody>
                  <a:tcPr/>
                </a:tc>
              </a:tr>
            </a:tbl>
          </a:graphicData>
        </a:graphic>
      </p:graphicFrame>
      <p:sp>
        <p:nvSpPr>
          <p:cNvPr id="3" name="Title 2"/>
          <p:cNvSpPr>
            <a:spLocks noGrp="1"/>
          </p:cNvSpPr>
          <p:nvPr>
            <p:ph type="title"/>
          </p:nvPr>
        </p:nvSpPr>
        <p:spPr>
          <a:xfrm>
            <a:off x="457200" y="274638"/>
            <a:ext cx="8229600" cy="639762"/>
          </a:xfrm>
        </p:spPr>
        <p:txBody>
          <a:bodyPr>
            <a:normAutofit/>
          </a:bodyPr>
          <a:lstStyle/>
          <a:p>
            <a:r>
              <a:rPr lang="en-US" sz="2800" dirty="0" smtClean="0"/>
              <a:t>Methods of </a:t>
            </a:r>
            <a:r>
              <a:rPr lang="en-US" sz="2800" dirty="0" err="1" smtClean="0"/>
              <a:t>ServletContext</a:t>
            </a:r>
            <a:endParaRPr lang="en-US" sz="28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792162"/>
          </a:xfrm>
        </p:spPr>
        <p:txBody>
          <a:bodyPr>
            <a:normAutofit/>
          </a:bodyPr>
          <a:lstStyle/>
          <a:p>
            <a:r>
              <a:rPr lang="en-US" sz="3600" dirty="0" smtClean="0"/>
              <a:t>Interfaces in </a:t>
            </a:r>
            <a:r>
              <a:rPr lang="en-US" sz="3600" dirty="0" err="1" smtClean="0"/>
              <a:t>javax.servlet</a:t>
            </a:r>
            <a:r>
              <a:rPr lang="en-US" sz="3600" dirty="0" smtClean="0"/>
              <a:t> package</a:t>
            </a:r>
            <a:endParaRPr lang="en-US" sz="3600" dirty="0"/>
          </a:p>
        </p:txBody>
      </p:sp>
      <p:sp>
        <p:nvSpPr>
          <p:cNvPr id="5" name="Content Placeholder 4"/>
          <p:cNvSpPr>
            <a:spLocks noGrp="1"/>
          </p:cNvSpPr>
          <p:nvPr>
            <p:ph idx="1"/>
          </p:nvPr>
        </p:nvSpPr>
        <p:spPr>
          <a:xfrm>
            <a:off x="457200" y="762000"/>
            <a:ext cx="8229600" cy="5245291"/>
          </a:xfrm>
        </p:spPr>
        <p:txBody>
          <a:bodyPr>
            <a:normAutofit/>
          </a:bodyPr>
          <a:lstStyle/>
          <a:p>
            <a:pPr marL="624078" indent="-514350">
              <a:buNone/>
            </a:pPr>
            <a:r>
              <a:rPr lang="en-US" sz="2800" b="1" dirty="0" smtClean="0"/>
              <a:t>4) </a:t>
            </a:r>
            <a:r>
              <a:rPr lang="en-US" sz="2800" b="1" dirty="0" err="1" smtClean="0"/>
              <a:t>ServletRequest</a:t>
            </a:r>
            <a:endParaRPr lang="en-US" sz="2800" b="1" dirty="0" smtClean="0"/>
          </a:p>
          <a:p>
            <a:pPr marL="624078" indent="-514350"/>
            <a:r>
              <a:rPr lang="en-US" sz="2800" dirty="0" smtClean="0"/>
              <a:t>used to provide the client request information to a </a:t>
            </a:r>
            <a:r>
              <a:rPr lang="en-US" sz="2800" dirty="0" err="1" smtClean="0"/>
              <a:t>servlet</a:t>
            </a:r>
            <a:r>
              <a:rPr lang="en-US" sz="2800" dirty="0" smtClean="0"/>
              <a:t> such as </a:t>
            </a:r>
            <a:r>
              <a:rPr lang="en-US" sz="2800" b="1" dirty="0" smtClean="0"/>
              <a:t>content type, content length, parameter names and values, header </a:t>
            </a:r>
            <a:r>
              <a:rPr lang="en-US" sz="2800" b="1" dirty="0" err="1" smtClean="0"/>
              <a:t>informations</a:t>
            </a:r>
            <a:r>
              <a:rPr lang="en-US" sz="2800" b="1" dirty="0" smtClean="0"/>
              <a:t>, attributes </a:t>
            </a:r>
            <a:r>
              <a:rPr lang="en-US" sz="2800" dirty="0" smtClean="0"/>
              <a:t>etc..</a:t>
            </a:r>
          </a:p>
          <a:p>
            <a:pPr marL="624078" indent="-514350"/>
            <a:endParaRPr lang="en-US" sz="2800" b="1" dirty="0" smtClean="0"/>
          </a:p>
          <a:p>
            <a:pPr marL="624078" indent="-514350"/>
            <a:endParaRPr lang="en-US" sz="2800" b="1" dirty="0" smtClean="0"/>
          </a:p>
        </p:txBody>
      </p:sp>
      <p:graphicFrame>
        <p:nvGraphicFramePr>
          <p:cNvPr id="7" name="Table 6"/>
          <p:cNvGraphicFramePr>
            <a:graphicFrameLocks noGrp="1"/>
          </p:cNvGraphicFramePr>
          <p:nvPr/>
        </p:nvGraphicFramePr>
        <p:xfrm>
          <a:off x="533400" y="3657601"/>
          <a:ext cx="8382000" cy="2362199"/>
        </p:xfrm>
        <a:graphic>
          <a:graphicData uri="http://schemas.openxmlformats.org/drawingml/2006/table">
            <a:tbl>
              <a:tblPr firstRow="1" bandRow="1">
                <a:tableStyleId>{5940675A-B579-460E-94D1-54222C63F5DA}</a:tableStyleId>
              </a:tblPr>
              <a:tblGrid>
                <a:gridCol w="4191000"/>
                <a:gridCol w="4191000"/>
              </a:tblGrid>
              <a:tr h="838199">
                <a:tc>
                  <a:txBody>
                    <a:bodyPr/>
                    <a:lstStyle/>
                    <a:p>
                      <a:r>
                        <a:rPr lang="en-US" sz="2000" b="0" dirty="0" smtClean="0">
                          <a:latin typeface="Times New Roman" pitchFamily="18" charset="0"/>
                          <a:cs typeface="Times New Roman" pitchFamily="18" charset="0"/>
                        </a:rPr>
                        <a:t>String </a:t>
                      </a:r>
                      <a:r>
                        <a:rPr lang="en-US" sz="2000" b="0" dirty="0" err="1" smtClean="0">
                          <a:latin typeface="Times New Roman" pitchFamily="18" charset="0"/>
                          <a:cs typeface="Times New Roman" pitchFamily="18" charset="0"/>
                        </a:rPr>
                        <a:t>getParameter</a:t>
                      </a:r>
                      <a:r>
                        <a:rPr lang="en-US" sz="2000" b="0" dirty="0" smtClean="0">
                          <a:latin typeface="Times New Roman" pitchFamily="18" charset="0"/>
                          <a:cs typeface="Times New Roman" pitchFamily="18" charset="0"/>
                        </a:rPr>
                        <a:t>(String name)</a:t>
                      </a:r>
                      <a:endParaRPr lang="en-US" sz="2000" b="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used to obtain the value of a parameter by name. </a:t>
                      </a:r>
                      <a:endParaRPr lang="en-US" sz="2000" dirty="0">
                        <a:latin typeface="Times New Roman" pitchFamily="18" charset="0"/>
                        <a:cs typeface="Times New Roman" pitchFamily="18" charset="0"/>
                      </a:endParaRPr>
                    </a:p>
                  </a:txBody>
                  <a:tcPr/>
                </a:tc>
              </a:tr>
              <a:tr h="822960">
                <a:tc>
                  <a:txBody>
                    <a:bodyPr/>
                    <a:lstStyle/>
                    <a:p>
                      <a:r>
                        <a:rPr lang="en-US" sz="2000" b="0" dirty="0" smtClean="0">
                          <a:latin typeface="Times New Roman" pitchFamily="18" charset="0"/>
                          <a:cs typeface="Times New Roman" pitchFamily="18" charset="0"/>
                        </a:rPr>
                        <a:t>String[] </a:t>
                      </a:r>
                      <a:r>
                        <a:rPr lang="en-US" sz="2000" b="0" dirty="0" err="1" smtClean="0">
                          <a:latin typeface="Times New Roman" pitchFamily="18" charset="0"/>
                          <a:cs typeface="Times New Roman" pitchFamily="18" charset="0"/>
                        </a:rPr>
                        <a:t>getParameterValues</a:t>
                      </a:r>
                      <a:r>
                        <a:rPr lang="en-US" sz="2000" b="0" dirty="0" smtClean="0">
                          <a:latin typeface="Times New Roman" pitchFamily="18" charset="0"/>
                          <a:cs typeface="Times New Roman" pitchFamily="18" charset="0"/>
                        </a:rPr>
                        <a:t>(String name)</a:t>
                      </a:r>
                      <a:endParaRPr lang="en-US" sz="2000" b="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returns an array of String containing all values of given parameter name. </a:t>
                      </a:r>
                      <a:endParaRPr lang="en-US" sz="2000" dirty="0">
                        <a:latin typeface="Times New Roman" pitchFamily="18" charset="0"/>
                        <a:cs typeface="Times New Roman" pitchFamily="18" charset="0"/>
                      </a:endParaRPr>
                    </a:p>
                  </a:txBody>
                  <a:tcPr/>
                </a:tc>
              </a:tr>
              <a:tr h="634528">
                <a:tc>
                  <a:txBody>
                    <a:bodyPr/>
                    <a:lstStyle/>
                    <a:p>
                      <a:r>
                        <a:rPr lang="en-US" sz="2000" b="0" dirty="0" smtClean="0">
                          <a:latin typeface="Times New Roman" pitchFamily="18" charset="0"/>
                          <a:cs typeface="Times New Roman" pitchFamily="18" charset="0"/>
                        </a:rPr>
                        <a:t>Enumeration </a:t>
                      </a:r>
                      <a:r>
                        <a:rPr lang="en-US" sz="2000" b="0" dirty="0" err="1" smtClean="0">
                          <a:latin typeface="Times New Roman" pitchFamily="18" charset="0"/>
                          <a:cs typeface="Times New Roman" pitchFamily="18" charset="0"/>
                        </a:rPr>
                        <a:t>getParameterNames</a:t>
                      </a:r>
                      <a:r>
                        <a:rPr lang="en-US" sz="2000" b="0" dirty="0" smtClean="0">
                          <a:latin typeface="Times New Roman" pitchFamily="18" charset="0"/>
                          <a:cs typeface="Times New Roman" pitchFamily="18" charset="0"/>
                        </a:rPr>
                        <a:t>()</a:t>
                      </a:r>
                      <a:endParaRPr lang="en-US" sz="2000" b="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returns an enumeration of all of the request parameter names.</a:t>
                      </a:r>
                      <a:endParaRPr lang="en-US" sz="2000"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81000" y="872371"/>
          <a:ext cx="8382000" cy="5020571"/>
        </p:xfrm>
        <a:graphic>
          <a:graphicData uri="http://schemas.openxmlformats.org/drawingml/2006/table">
            <a:tbl>
              <a:tblPr firstRow="1" bandRow="1">
                <a:tableStyleId>{5940675A-B579-460E-94D1-54222C63F5DA}</a:tableStyleId>
              </a:tblPr>
              <a:tblGrid>
                <a:gridCol w="4038600"/>
                <a:gridCol w="4343400"/>
              </a:tblGrid>
              <a:tr h="675499">
                <a:tc>
                  <a:txBody>
                    <a:bodyPr/>
                    <a:lstStyle/>
                    <a:p>
                      <a:r>
                        <a:rPr lang="en-US" sz="2000" b="0" dirty="0" smtClean="0">
                          <a:latin typeface="Times New Roman" pitchFamily="18" charset="0"/>
                          <a:cs typeface="Times New Roman" pitchFamily="18" charset="0"/>
                        </a:rPr>
                        <a:t>int </a:t>
                      </a:r>
                      <a:r>
                        <a:rPr lang="en-US" sz="2000" b="0" dirty="0" err="1" smtClean="0">
                          <a:latin typeface="Times New Roman" pitchFamily="18" charset="0"/>
                          <a:cs typeface="Times New Roman" pitchFamily="18" charset="0"/>
                        </a:rPr>
                        <a:t>getContentLength</a:t>
                      </a:r>
                      <a:r>
                        <a:rPr lang="en-US" sz="2000" b="0" dirty="0" smtClean="0">
                          <a:latin typeface="Times New Roman" pitchFamily="18" charset="0"/>
                          <a:cs typeface="Times New Roman" pitchFamily="18" charset="0"/>
                        </a:rPr>
                        <a:t>()</a:t>
                      </a:r>
                      <a:endParaRPr lang="en-US" sz="2000" b="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Returns the size of the request entity data, or -1 if not known.</a:t>
                      </a:r>
                      <a:endParaRPr lang="en-US" sz="2000" dirty="0">
                        <a:latin typeface="Times New Roman" pitchFamily="18" charset="0"/>
                        <a:cs typeface="Times New Roman" pitchFamily="18" charset="0"/>
                      </a:endParaRPr>
                    </a:p>
                  </a:txBody>
                  <a:tcPr/>
                </a:tc>
              </a:tr>
              <a:tr h="760051">
                <a:tc>
                  <a:txBody>
                    <a:bodyPr/>
                    <a:lstStyle/>
                    <a:p>
                      <a:r>
                        <a:rPr lang="en-US" sz="2000" b="0" dirty="0" smtClean="0">
                          <a:latin typeface="Times New Roman" pitchFamily="18" charset="0"/>
                          <a:cs typeface="Times New Roman" pitchFamily="18" charset="0"/>
                        </a:rPr>
                        <a:t>String </a:t>
                      </a:r>
                      <a:r>
                        <a:rPr lang="en-US" sz="2000" b="0" dirty="0" err="1" smtClean="0">
                          <a:latin typeface="Times New Roman" pitchFamily="18" charset="0"/>
                          <a:cs typeface="Times New Roman" pitchFamily="18" charset="0"/>
                        </a:rPr>
                        <a:t>getCharacterEncoding</a:t>
                      </a:r>
                      <a:r>
                        <a:rPr lang="en-US" sz="2000" b="0" dirty="0" smtClean="0">
                          <a:latin typeface="Times New Roman" pitchFamily="18" charset="0"/>
                          <a:cs typeface="Times New Roman" pitchFamily="18" charset="0"/>
                        </a:rPr>
                        <a:t>()</a:t>
                      </a:r>
                      <a:endParaRPr lang="en-US" sz="2000" b="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pitchFamily="18" charset="0"/>
                          <a:cs typeface="Times New Roman" pitchFamily="18" charset="0"/>
                        </a:rPr>
                        <a:t>Returns the character set encoding for the input of this request.</a:t>
                      </a:r>
                      <a:endParaRPr lang="en-US" sz="2000" dirty="0">
                        <a:latin typeface="Times New Roman" pitchFamily="18" charset="0"/>
                        <a:cs typeface="Times New Roman" pitchFamily="18" charset="0"/>
                      </a:endParaRPr>
                    </a:p>
                  </a:txBody>
                  <a:tcPr/>
                </a:tc>
              </a:tr>
              <a:tr h="807662">
                <a:tc>
                  <a:txBody>
                    <a:bodyPr/>
                    <a:lstStyle/>
                    <a:p>
                      <a:r>
                        <a:rPr lang="en-US" sz="2000" b="0" dirty="0" smtClean="0">
                          <a:latin typeface="Times New Roman" pitchFamily="18" charset="0"/>
                          <a:cs typeface="Times New Roman" pitchFamily="18" charset="0"/>
                        </a:rPr>
                        <a:t>String </a:t>
                      </a:r>
                      <a:r>
                        <a:rPr lang="en-US" sz="2000" b="0" dirty="0" err="1" smtClean="0">
                          <a:latin typeface="Times New Roman" pitchFamily="18" charset="0"/>
                          <a:cs typeface="Times New Roman" pitchFamily="18" charset="0"/>
                        </a:rPr>
                        <a:t>getContentType</a:t>
                      </a:r>
                      <a:r>
                        <a:rPr lang="en-US" sz="2000" b="0" dirty="0" smtClean="0">
                          <a:latin typeface="Times New Roman" pitchFamily="18" charset="0"/>
                          <a:cs typeface="Times New Roman" pitchFamily="18" charset="0"/>
                        </a:rPr>
                        <a:t>()</a:t>
                      </a:r>
                      <a:endParaRPr lang="en-US" sz="2000" b="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pitchFamily="18" charset="0"/>
                          <a:cs typeface="Times New Roman" pitchFamily="18" charset="0"/>
                        </a:rPr>
                        <a:t>Returns the Internet Media Type of the request entity data, or null if not known.</a:t>
                      </a:r>
                      <a:endParaRPr lang="en-US" sz="2000" dirty="0">
                        <a:latin typeface="Times New Roman" pitchFamily="18" charset="0"/>
                        <a:cs typeface="Times New Roman" pitchFamily="18" charset="0"/>
                      </a:endParaRPr>
                    </a:p>
                  </a:txBody>
                  <a:tcPr/>
                </a:tc>
              </a:tr>
              <a:tr h="88108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kern="1200" dirty="0" err="1" smtClean="0">
                          <a:solidFill>
                            <a:schemeClr val="tx1"/>
                          </a:solidFill>
                          <a:latin typeface="Times New Roman" pitchFamily="18" charset="0"/>
                          <a:ea typeface="+mn-ea"/>
                          <a:cs typeface="Times New Roman" pitchFamily="18" charset="0"/>
                        </a:rPr>
                        <a:t>ServletInputStream</a:t>
                      </a:r>
                      <a:r>
                        <a:rPr kumimoji="0" lang="en-US" sz="2000" kern="1200" dirty="0" smtClean="0">
                          <a:solidFill>
                            <a:schemeClr val="tx1"/>
                          </a:solidFill>
                          <a:latin typeface="Times New Roman" pitchFamily="18" charset="0"/>
                          <a:ea typeface="+mn-ea"/>
                          <a:cs typeface="Times New Roman" pitchFamily="18" charset="0"/>
                        </a:rPr>
                        <a:t> </a:t>
                      </a:r>
                      <a:r>
                        <a:rPr kumimoji="0" lang="en-US" sz="2000" kern="1200" dirty="0" err="1" smtClean="0">
                          <a:solidFill>
                            <a:schemeClr val="tx1"/>
                          </a:solidFill>
                          <a:latin typeface="Times New Roman" pitchFamily="18" charset="0"/>
                          <a:ea typeface="+mn-ea"/>
                          <a:cs typeface="Times New Roman" pitchFamily="18" charset="0"/>
                        </a:rPr>
                        <a:t>getInputStream</a:t>
                      </a:r>
                      <a:r>
                        <a:rPr kumimoji="0" lang="en-US" sz="2000" kern="1200" dirty="0" smtClean="0">
                          <a:solidFill>
                            <a:schemeClr val="tx1"/>
                          </a:solidFill>
                          <a:latin typeface="Times New Roman" pitchFamily="18" charset="0"/>
                          <a:ea typeface="+mn-ea"/>
                          <a:cs typeface="Times New Roman" pitchFamily="18" charset="0"/>
                        </a:rPr>
                        <a:t>() throws </a:t>
                      </a:r>
                      <a:r>
                        <a:rPr kumimoji="0" lang="en-US" sz="2000" kern="1200" dirty="0" err="1" smtClean="0">
                          <a:solidFill>
                            <a:schemeClr val="tx1"/>
                          </a:solidFill>
                          <a:latin typeface="Times New Roman" pitchFamily="18" charset="0"/>
                          <a:ea typeface="+mn-ea"/>
                          <a:cs typeface="Times New Roman" pitchFamily="18" charset="0"/>
                        </a:rPr>
                        <a:t>IOException</a:t>
                      </a:r>
                      <a:endParaRPr kumimoji="0" lang="en-US" sz="2000" kern="1200" dirty="0">
                        <a:solidFill>
                          <a:schemeClr val="tx1"/>
                        </a:solidFill>
                        <a:latin typeface="Times New Roman" pitchFamily="18" charset="0"/>
                        <a:ea typeface="+mn-ea"/>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kern="1200" dirty="0" smtClean="0">
                          <a:solidFill>
                            <a:schemeClr val="tx1"/>
                          </a:solidFill>
                          <a:latin typeface="Times New Roman" pitchFamily="18" charset="0"/>
                          <a:ea typeface="+mn-ea"/>
                          <a:cs typeface="Times New Roman" pitchFamily="18" charset="0"/>
                        </a:rPr>
                        <a:t>Returns an input stream for reading binary data in the request body. </a:t>
                      </a:r>
                      <a:endParaRPr kumimoji="0" lang="en-US" sz="2000" kern="1200" dirty="0">
                        <a:solidFill>
                          <a:schemeClr val="tx1"/>
                        </a:solidFill>
                        <a:latin typeface="Times New Roman" pitchFamily="18" charset="0"/>
                        <a:ea typeface="+mn-ea"/>
                        <a:cs typeface="Times New Roman" pitchFamily="18" charset="0"/>
                      </a:endParaRPr>
                    </a:p>
                  </a:txBody>
                  <a:tcPr/>
                </a:tc>
              </a:tr>
              <a:tr h="80766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kern="1200" dirty="0" smtClean="0">
                          <a:solidFill>
                            <a:schemeClr val="tx1"/>
                          </a:solidFill>
                          <a:latin typeface="Times New Roman" pitchFamily="18" charset="0"/>
                          <a:ea typeface="+mn-ea"/>
                          <a:cs typeface="Times New Roman" pitchFamily="18" charset="0"/>
                        </a:rPr>
                        <a:t>abstract String </a:t>
                      </a:r>
                      <a:r>
                        <a:rPr kumimoji="0" lang="en-US" sz="2000" kern="1200" dirty="0" err="1" smtClean="0">
                          <a:solidFill>
                            <a:schemeClr val="tx1"/>
                          </a:solidFill>
                          <a:latin typeface="Times New Roman" pitchFamily="18" charset="0"/>
                          <a:ea typeface="+mn-ea"/>
                          <a:cs typeface="Times New Roman" pitchFamily="18" charset="0"/>
                        </a:rPr>
                        <a:t>getServerName</a:t>
                      </a:r>
                      <a:r>
                        <a:rPr kumimoji="0" lang="en-US" sz="2000" kern="1200" dirty="0" smtClean="0">
                          <a:solidFill>
                            <a:schemeClr val="tx1"/>
                          </a:solidFill>
                          <a:latin typeface="Times New Roman" pitchFamily="18" charset="0"/>
                          <a:ea typeface="+mn-ea"/>
                          <a:cs typeface="Times New Roman" pitchFamily="18" charset="0"/>
                        </a:rPr>
                        <a:t>()</a:t>
                      </a:r>
                      <a:endParaRPr kumimoji="0" lang="en-US" sz="2000" kern="1200" dirty="0">
                        <a:solidFill>
                          <a:schemeClr val="tx1"/>
                        </a:solidFill>
                        <a:latin typeface="Times New Roman" pitchFamily="18" charset="0"/>
                        <a:ea typeface="+mn-ea"/>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kern="1200" dirty="0" smtClean="0">
                          <a:solidFill>
                            <a:schemeClr val="tx1"/>
                          </a:solidFill>
                          <a:latin typeface="Times New Roman" pitchFamily="18" charset="0"/>
                          <a:ea typeface="+mn-ea"/>
                          <a:cs typeface="Times New Roman" pitchFamily="18" charset="0"/>
                        </a:rPr>
                        <a:t>Returns the host name of the server that received the request.</a:t>
                      </a:r>
                      <a:endParaRPr kumimoji="0" lang="en-US" sz="2000" kern="1200" dirty="0">
                        <a:solidFill>
                          <a:schemeClr val="tx1"/>
                        </a:solidFill>
                        <a:latin typeface="Times New Roman" pitchFamily="18" charset="0"/>
                        <a:ea typeface="+mn-ea"/>
                        <a:cs typeface="Times New Roman" pitchFamily="18" charset="0"/>
                      </a:endParaRPr>
                    </a:p>
                  </a:txBody>
                  <a:tcPr/>
                </a:tc>
              </a:tr>
              <a:tr h="106307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kern="1200" dirty="0" smtClean="0">
                          <a:solidFill>
                            <a:schemeClr val="tx1"/>
                          </a:solidFill>
                          <a:latin typeface="Times New Roman" pitchFamily="18" charset="0"/>
                          <a:ea typeface="+mn-ea"/>
                          <a:cs typeface="Times New Roman" pitchFamily="18" charset="0"/>
                        </a:rPr>
                        <a:t>int </a:t>
                      </a:r>
                      <a:r>
                        <a:rPr kumimoji="0" lang="en-US" sz="2000" kern="1200" dirty="0" err="1" smtClean="0">
                          <a:solidFill>
                            <a:schemeClr val="tx1"/>
                          </a:solidFill>
                          <a:latin typeface="Times New Roman" pitchFamily="18" charset="0"/>
                          <a:ea typeface="+mn-ea"/>
                          <a:cs typeface="Times New Roman" pitchFamily="18" charset="0"/>
                        </a:rPr>
                        <a:t>getServerPort</a:t>
                      </a:r>
                      <a:r>
                        <a:rPr kumimoji="0" lang="en-US" sz="2000" kern="1200" dirty="0" smtClean="0">
                          <a:solidFill>
                            <a:schemeClr val="tx1"/>
                          </a:solidFill>
                          <a:latin typeface="Times New Roman" pitchFamily="18" charset="0"/>
                          <a:ea typeface="+mn-ea"/>
                          <a:cs typeface="Times New Roman" pitchFamily="18" charset="0"/>
                        </a:rPr>
                        <a:t>()</a:t>
                      </a:r>
                      <a:endParaRPr kumimoji="0" lang="en-US" sz="2000" kern="1200" dirty="0">
                        <a:solidFill>
                          <a:schemeClr val="tx1"/>
                        </a:solidFill>
                        <a:latin typeface="Times New Roman" pitchFamily="18" charset="0"/>
                        <a:ea typeface="+mn-ea"/>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kern="1200" dirty="0" smtClean="0">
                          <a:solidFill>
                            <a:schemeClr val="tx1"/>
                          </a:solidFill>
                          <a:latin typeface="Times New Roman" pitchFamily="18" charset="0"/>
                          <a:ea typeface="+mn-ea"/>
                          <a:cs typeface="Times New Roman" pitchFamily="18" charset="0"/>
                        </a:rPr>
                        <a:t>Returns the port number on which this request was received.</a:t>
                      </a:r>
                      <a:endParaRPr kumimoji="0" lang="en-US" sz="2000" kern="1200" dirty="0">
                        <a:solidFill>
                          <a:schemeClr val="tx1"/>
                        </a:solidFill>
                        <a:latin typeface="Times New Roman" pitchFamily="18" charset="0"/>
                        <a:ea typeface="+mn-ea"/>
                        <a:cs typeface="Times New Roman" pitchFamily="18" charset="0"/>
                      </a:endParaRPr>
                    </a:p>
                  </a:txBody>
                  <a:tcPr/>
                </a:tc>
              </a:tr>
            </a:tbl>
          </a:graphicData>
        </a:graphic>
      </p:graphicFrame>
      <p:sp>
        <p:nvSpPr>
          <p:cNvPr id="3" name="Title 2"/>
          <p:cNvSpPr>
            <a:spLocks noGrp="1"/>
          </p:cNvSpPr>
          <p:nvPr>
            <p:ph type="title"/>
          </p:nvPr>
        </p:nvSpPr>
        <p:spPr>
          <a:xfrm>
            <a:off x="457200" y="274638"/>
            <a:ext cx="8229600" cy="639762"/>
          </a:xfrm>
        </p:spPr>
        <p:txBody>
          <a:bodyPr>
            <a:normAutofit/>
          </a:bodyPr>
          <a:lstStyle/>
          <a:p>
            <a:r>
              <a:rPr lang="en-US" sz="2800" dirty="0" smtClean="0"/>
              <a:t>Methods of </a:t>
            </a:r>
            <a:r>
              <a:rPr lang="en-US" sz="2800" dirty="0" err="1" smtClean="0"/>
              <a:t>ServletRequest</a:t>
            </a:r>
            <a:endParaRPr lang="en-US" sz="2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76528"/>
            <a:ext cx="8229600" cy="4995672"/>
          </a:xfrm>
        </p:spPr>
        <p:txBody>
          <a:bodyPr>
            <a:normAutofit fontScale="85000" lnSpcReduction="10000"/>
          </a:bodyPr>
          <a:lstStyle/>
          <a:p>
            <a:r>
              <a:rPr lang="en-US" sz="3100" b="1" dirty="0" smtClean="0">
                <a:latin typeface="Times New Roman" pitchFamily="18" charset="0"/>
                <a:cs typeface="Times New Roman" pitchFamily="18" charset="0"/>
              </a:rPr>
              <a:t>Servlet </a:t>
            </a:r>
            <a:r>
              <a:rPr lang="en-US" sz="3100" dirty="0" smtClean="0">
                <a:latin typeface="Times New Roman" pitchFamily="18" charset="0"/>
                <a:cs typeface="Times New Roman" pitchFamily="18" charset="0"/>
              </a:rPr>
              <a:t>is a technology i.e. used to create web application. </a:t>
            </a:r>
            <a:r>
              <a:rPr lang="en-US" sz="3100" dirty="0" err="1" smtClean="0">
                <a:latin typeface="Times New Roman" pitchFamily="18" charset="0"/>
                <a:cs typeface="Times New Roman" pitchFamily="18" charset="0"/>
              </a:rPr>
              <a:t>Servlet</a:t>
            </a:r>
            <a:r>
              <a:rPr lang="en-US" sz="3100" dirty="0" smtClean="0">
                <a:latin typeface="Times New Roman" pitchFamily="18" charset="0"/>
                <a:cs typeface="Times New Roman" pitchFamily="18" charset="0"/>
              </a:rPr>
              <a:t> technology is robust and scalable.</a:t>
            </a:r>
          </a:p>
          <a:p>
            <a:r>
              <a:rPr lang="en-US" sz="3100" b="1" dirty="0" smtClean="0">
                <a:latin typeface="Times New Roman" pitchFamily="18" charset="0"/>
                <a:cs typeface="Times New Roman" pitchFamily="18" charset="0"/>
              </a:rPr>
              <a:t>Servlet</a:t>
            </a:r>
            <a:r>
              <a:rPr lang="en-US" sz="3100" dirty="0" smtClean="0">
                <a:latin typeface="Times New Roman" pitchFamily="18" charset="0"/>
                <a:cs typeface="Times New Roman" pitchFamily="18" charset="0"/>
              </a:rPr>
              <a:t> is an API that provides many interfaces and classes including documentations.</a:t>
            </a:r>
          </a:p>
          <a:p>
            <a:r>
              <a:rPr lang="en-US" sz="3100" b="1" dirty="0" smtClean="0">
                <a:latin typeface="Times New Roman" pitchFamily="18" charset="0"/>
                <a:cs typeface="Times New Roman" pitchFamily="18" charset="0"/>
              </a:rPr>
              <a:t>Servlet</a:t>
            </a:r>
            <a:r>
              <a:rPr lang="en-US" sz="3100" dirty="0" smtClean="0">
                <a:latin typeface="Times New Roman" pitchFamily="18" charset="0"/>
                <a:cs typeface="Times New Roman" pitchFamily="18" charset="0"/>
              </a:rPr>
              <a:t> is an interface that must be implemented for creating any </a:t>
            </a:r>
            <a:r>
              <a:rPr lang="en-US" sz="3100" dirty="0" err="1" smtClean="0">
                <a:latin typeface="Times New Roman" pitchFamily="18" charset="0"/>
                <a:cs typeface="Times New Roman" pitchFamily="18" charset="0"/>
              </a:rPr>
              <a:t>servlet</a:t>
            </a:r>
            <a:r>
              <a:rPr lang="en-US" sz="3100" dirty="0" smtClean="0">
                <a:latin typeface="Times New Roman" pitchFamily="18" charset="0"/>
                <a:cs typeface="Times New Roman" pitchFamily="18" charset="0"/>
              </a:rPr>
              <a:t>.</a:t>
            </a:r>
          </a:p>
          <a:p>
            <a:r>
              <a:rPr lang="en-US" sz="3100" b="1" dirty="0" smtClean="0">
                <a:latin typeface="Times New Roman" pitchFamily="18" charset="0"/>
                <a:cs typeface="Times New Roman" pitchFamily="18" charset="0"/>
              </a:rPr>
              <a:t>Servlet </a:t>
            </a:r>
            <a:r>
              <a:rPr lang="en-US" sz="3100" dirty="0" smtClean="0">
                <a:latin typeface="Times New Roman" pitchFamily="18" charset="0"/>
                <a:cs typeface="Times New Roman" pitchFamily="18" charset="0"/>
              </a:rPr>
              <a:t>is a class that extend the capabilities of the servers and respond to the incoming request. It can respond to any type of requests.</a:t>
            </a:r>
          </a:p>
          <a:p>
            <a:r>
              <a:rPr lang="en-US" sz="3100" b="1" dirty="0" smtClean="0">
                <a:latin typeface="Times New Roman" pitchFamily="18" charset="0"/>
                <a:cs typeface="Times New Roman" pitchFamily="18" charset="0"/>
              </a:rPr>
              <a:t>Servlet</a:t>
            </a:r>
            <a:r>
              <a:rPr lang="en-US" sz="3100" dirty="0" smtClean="0">
                <a:latin typeface="Times New Roman" pitchFamily="18" charset="0"/>
                <a:cs typeface="Times New Roman" pitchFamily="18" charset="0"/>
              </a:rPr>
              <a:t> is a web component that is deployed on the server to create dynamic web page.</a:t>
            </a:r>
          </a:p>
          <a:p>
            <a:r>
              <a:rPr lang="en-US" sz="3100" dirty="0" smtClean="0">
                <a:latin typeface="Times New Roman" pitchFamily="18" charset="0"/>
                <a:cs typeface="Times New Roman" pitchFamily="18" charset="0"/>
              </a:rPr>
              <a:t>Servlet technology is used to create web application (resides at server side and generates dynamic web page).</a:t>
            </a:r>
          </a:p>
          <a:p>
            <a:endParaRPr lang="en-US" dirty="0">
              <a:latin typeface="Agency FB" pitchFamily="34" charset="0"/>
            </a:endParaRPr>
          </a:p>
        </p:txBody>
      </p:sp>
      <p:sp>
        <p:nvSpPr>
          <p:cNvPr id="2" name="Title 1"/>
          <p:cNvSpPr>
            <a:spLocks noGrp="1"/>
          </p:cNvSpPr>
          <p:nvPr>
            <p:ph type="title"/>
          </p:nvPr>
        </p:nvSpPr>
        <p:spPr/>
        <p:txBody>
          <a:bodyPr>
            <a:normAutofit/>
          </a:bodyPr>
          <a:lstStyle/>
          <a:p>
            <a:r>
              <a:rPr lang="en-US" b="1" dirty="0" smtClean="0">
                <a:latin typeface="Agency FB" pitchFamily="34" charset="0"/>
              </a:rPr>
              <a:t>What is a Servlet?</a:t>
            </a:r>
            <a:endParaRPr lang="en-US" dirty="0">
              <a:latin typeface="Agency FB"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792162"/>
          </a:xfrm>
        </p:spPr>
        <p:txBody>
          <a:bodyPr>
            <a:normAutofit/>
          </a:bodyPr>
          <a:lstStyle/>
          <a:p>
            <a:r>
              <a:rPr lang="en-US" sz="3600" dirty="0" smtClean="0"/>
              <a:t>Interfaces in </a:t>
            </a:r>
            <a:r>
              <a:rPr lang="en-US" sz="3600" dirty="0" err="1" smtClean="0"/>
              <a:t>javax.servlet</a:t>
            </a:r>
            <a:r>
              <a:rPr lang="en-US" sz="3600" dirty="0" smtClean="0"/>
              <a:t> package</a:t>
            </a:r>
            <a:endParaRPr lang="en-US" sz="3600" dirty="0"/>
          </a:p>
        </p:txBody>
      </p:sp>
      <p:sp>
        <p:nvSpPr>
          <p:cNvPr id="5" name="Content Placeholder 4"/>
          <p:cNvSpPr>
            <a:spLocks noGrp="1"/>
          </p:cNvSpPr>
          <p:nvPr>
            <p:ph idx="1"/>
          </p:nvPr>
        </p:nvSpPr>
        <p:spPr>
          <a:xfrm>
            <a:off x="457200" y="762000"/>
            <a:ext cx="8229600" cy="5245291"/>
          </a:xfrm>
        </p:spPr>
        <p:txBody>
          <a:bodyPr>
            <a:normAutofit/>
          </a:bodyPr>
          <a:lstStyle/>
          <a:p>
            <a:pPr marL="624078" indent="-514350">
              <a:buNone/>
            </a:pPr>
            <a:r>
              <a:rPr lang="en-US" sz="2800" b="1" dirty="0" smtClean="0"/>
              <a:t>5) </a:t>
            </a:r>
            <a:r>
              <a:rPr lang="en-US" sz="2800" b="1" dirty="0" err="1" smtClean="0"/>
              <a:t>ServletResponse</a:t>
            </a:r>
            <a:endParaRPr lang="en-US" sz="2800" b="1" dirty="0" smtClean="0"/>
          </a:p>
          <a:p>
            <a:pPr marL="624078" indent="-514350"/>
            <a:r>
              <a:rPr lang="en-US" sz="2800" dirty="0" smtClean="0"/>
              <a:t>used to provide the response to the clients request.</a:t>
            </a:r>
          </a:p>
          <a:p>
            <a:pPr marL="624078" indent="-514350"/>
            <a:r>
              <a:rPr lang="en-US" sz="2800" dirty="0" smtClean="0"/>
              <a:t>response either as character or binary data.</a:t>
            </a:r>
          </a:p>
          <a:p>
            <a:pPr marL="624078" indent="-514350"/>
            <a:r>
              <a:rPr lang="en-US" sz="2800" dirty="0" err="1" smtClean="0"/>
              <a:t>PrintWriter</a:t>
            </a:r>
            <a:r>
              <a:rPr lang="en-US" sz="2800" dirty="0" smtClean="0"/>
              <a:t> stream can be used to send character data as </a:t>
            </a:r>
            <a:r>
              <a:rPr lang="en-US" sz="2800" dirty="0" err="1" smtClean="0"/>
              <a:t>servlet</a:t>
            </a:r>
            <a:r>
              <a:rPr lang="en-US" sz="2800" dirty="0" smtClean="0"/>
              <a:t> response, and </a:t>
            </a:r>
          </a:p>
          <a:p>
            <a:pPr marL="624078" indent="-514350"/>
            <a:r>
              <a:rPr lang="en-US" sz="2800" dirty="0" err="1" smtClean="0"/>
              <a:t>ServletOutputStream</a:t>
            </a:r>
            <a:r>
              <a:rPr lang="en-US" sz="2800" dirty="0" smtClean="0"/>
              <a:t> stream to send binary data as </a:t>
            </a:r>
            <a:r>
              <a:rPr lang="en-US" sz="2800" dirty="0" err="1" smtClean="0"/>
              <a:t>servlet</a:t>
            </a:r>
            <a:endParaRPr lang="en-US" sz="2800" b="1" dirty="0" smtClean="0"/>
          </a:p>
          <a:p>
            <a:pPr marL="624078" indent="-514350"/>
            <a:endParaRPr lang="en-US" sz="2800" b="1"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81000" y="872371"/>
          <a:ext cx="8382000" cy="5102104"/>
        </p:xfrm>
        <a:graphic>
          <a:graphicData uri="http://schemas.openxmlformats.org/drawingml/2006/table">
            <a:tbl>
              <a:tblPr firstRow="1" bandRow="1">
                <a:tableStyleId>{5940675A-B579-460E-94D1-54222C63F5DA}</a:tableStyleId>
              </a:tblPr>
              <a:tblGrid>
                <a:gridCol w="4038600"/>
                <a:gridCol w="4343400"/>
              </a:tblGrid>
              <a:tr h="679101">
                <a:tc>
                  <a:txBody>
                    <a:bodyPr/>
                    <a:lstStyle/>
                    <a:p>
                      <a:r>
                        <a:rPr lang="en-US" sz="2000" b="0" dirty="0" smtClean="0">
                          <a:latin typeface="Times New Roman" pitchFamily="18" charset="0"/>
                          <a:cs typeface="Times New Roman" pitchFamily="18" charset="0"/>
                        </a:rPr>
                        <a:t>String </a:t>
                      </a:r>
                      <a:r>
                        <a:rPr lang="en-US" sz="2000" b="0" dirty="0" err="1" smtClean="0">
                          <a:latin typeface="Times New Roman" pitchFamily="18" charset="0"/>
                          <a:cs typeface="Times New Roman" pitchFamily="18" charset="0"/>
                        </a:rPr>
                        <a:t>getCharacterEncoding</a:t>
                      </a:r>
                      <a:r>
                        <a:rPr lang="en-US" sz="2000" b="0" dirty="0" smtClean="0">
                          <a:latin typeface="Times New Roman" pitchFamily="18" charset="0"/>
                          <a:cs typeface="Times New Roman" pitchFamily="18" charset="0"/>
                        </a:rPr>
                        <a:t>()</a:t>
                      </a:r>
                      <a:endParaRPr lang="en-US" sz="2000" b="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smtClean="0">
                          <a:solidFill>
                            <a:schemeClr val="tx1"/>
                          </a:solidFill>
                          <a:latin typeface="Times New Roman" pitchFamily="18" charset="0"/>
                          <a:ea typeface="+mn-ea"/>
                          <a:cs typeface="Times New Roman" pitchFamily="18" charset="0"/>
                        </a:rPr>
                        <a:t>It returns the name of the </a:t>
                      </a:r>
                      <a:r>
                        <a:rPr kumimoji="0" lang="en-US" sz="2000" b="0" kern="1200" dirty="0" err="1" smtClean="0">
                          <a:solidFill>
                            <a:schemeClr val="tx1"/>
                          </a:solidFill>
                          <a:latin typeface="Times New Roman" pitchFamily="18" charset="0"/>
                          <a:ea typeface="+mn-ea"/>
                          <a:cs typeface="Times New Roman" pitchFamily="18" charset="0"/>
                        </a:rPr>
                        <a:t>charset</a:t>
                      </a:r>
                      <a:r>
                        <a:rPr kumimoji="0" lang="en-US" sz="2000" b="0" kern="1200" dirty="0" smtClean="0">
                          <a:solidFill>
                            <a:schemeClr val="tx1"/>
                          </a:solidFill>
                          <a:latin typeface="Times New Roman" pitchFamily="18" charset="0"/>
                          <a:ea typeface="+mn-ea"/>
                          <a:cs typeface="Times New Roman" pitchFamily="18" charset="0"/>
                        </a:rPr>
                        <a:t> used in the response sent to the client.</a:t>
                      </a:r>
                      <a:endParaRPr kumimoji="0" lang="en-US" sz="2000" b="0" kern="1200" dirty="0">
                        <a:solidFill>
                          <a:schemeClr val="tx1"/>
                        </a:solidFill>
                        <a:latin typeface="Times New Roman" pitchFamily="18" charset="0"/>
                        <a:ea typeface="+mn-ea"/>
                        <a:cs typeface="Times New Roman" pitchFamily="18" charset="0"/>
                      </a:endParaRPr>
                    </a:p>
                  </a:txBody>
                  <a:tcPr/>
                </a:tc>
              </a:tr>
              <a:tr h="718168">
                <a:tc>
                  <a:txBody>
                    <a:bodyPr/>
                    <a:lstStyle/>
                    <a:p>
                      <a:r>
                        <a:rPr lang="en-US" sz="2000" b="0" dirty="0" smtClean="0">
                          <a:latin typeface="Times New Roman" pitchFamily="18" charset="0"/>
                          <a:cs typeface="Times New Roman" pitchFamily="18" charset="0"/>
                        </a:rPr>
                        <a:t>String </a:t>
                      </a:r>
                      <a:r>
                        <a:rPr lang="en-US" sz="2000" b="0" dirty="0" err="1" smtClean="0">
                          <a:latin typeface="Times New Roman" pitchFamily="18" charset="0"/>
                          <a:cs typeface="Times New Roman" pitchFamily="18" charset="0"/>
                        </a:rPr>
                        <a:t>getContentType</a:t>
                      </a:r>
                      <a:r>
                        <a:rPr lang="en-US" sz="2000" b="0" dirty="0" smtClean="0">
                          <a:latin typeface="Times New Roman" pitchFamily="18" charset="0"/>
                          <a:cs typeface="Times New Roman" pitchFamily="18" charset="0"/>
                        </a:rPr>
                        <a:t>()</a:t>
                      </a:r>
                      <a:endParaRPr lang="en-US" sz="2000" b="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smtClean="0">
                          <a:solidFill>
                            <a:schemeClr val="tx1"/>
                          </a:solidFill>
                          <a:latin typeface="Times New Roman" pitchFamily="18" charset="0"/>
                          <a:ea typeface="+mn-ea"/>
                          <a:cs typeface="Times New Roman" pitchFamily="18" charset="0"/>
                        </a:rPr>
                        <a:t>It returns the response content type. e.g. text, html etc..</a:t>
                      </a:r>
                      <a:endParaRPr kumimoji="0" lang="en-US" sz="2000" b="0" kern="1200" dirty="0">
                        <a:solidFill>
                          <a:schemeClr val="tx1"/>
                        </a:solidFill>
                        <a:latin typeface="Times New Roman" pitchFamily="18" charset="0"/>
                        <a:ea typeface="+mn-ea"/>
                        <a:cs typeface="Times New Roman" pitchFamily="18" charset="0"/>
                      </a:endParaRPr>
                    </a:p>
                  </a:txBody>
                  <a:tcPr/>
                </a:tc>
              </a:tr>
              <a:tr h="67910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err="1" smtClean="0">
                          <a:solidFill>
                            <a:schemeClr val="tx1"/>
                          </a:solidFill>
                          <a:latin typeface="Times New Roman" pitchFamily="18" charset="0"/>
                          <a:ea typeface="+mn-ea"/>
                          <a:cs typeface="Times New Roman" pitchFamily="18" charset="0"/>
                        </a:rPr>
                        <a:t>ServletOutputStream</a:t>
                      </a:r>
                      <a:r>
                        <a:rPr kumimoji="0" lang="en-US" sz="2000" b="0" kern="1200" dirty="0" smtClean="0">
                          <a:solidFill>
                            <a:schemeClr val="tx1"/>
                          </a:solidFill>
                          <a:latin typeface="Times New Roman" pitchFamily="18" charset="0"/>
                          <a:ea typeface="+mn-ea"/>
                          <a:cs typeface="Times New Roman" pitchFamily="18" charset="0"/>
                        </a:rPr>
                        <a:t> </a:t>
                      </a:r>
                      <a:r>
                        <a:rPr kumimoji="0" lang="en-US" sz="2000" b="0" kern="1200" dirty="0" err="1" smtClean="0">
                          <a:solidFill>
                            <a:schemeClr val="tx1"/>
                          </a:solidFill>
                          <a:latin typeface="Times New Roman" pitchFamily="18" charset="0"/>
                          <a:ea typeface="+mn-ea"/>
                          <a:cs typeface="Times New Roman" pitchFamily="18" charset="0"/>
                        </a:rPr>
                        <a:t>getOutputStream</a:t>
                      </a:r>
                      <a:r>
                        <a:rPr kumimoji="0" lang="en-US" sz="2000" b="0" kern="1200" dirty="0" smtClean="0">
                          <a:solidFill>
                            <a:schemeClr val="tx1"/>
                          </a:solidFill>
                          <a:latin typeface="Times New Roman" pitchFamily="18" charset="0"/>
                          <a:ea typeface="+mn-ea"/>
                          <a:cs typeface="Times New Roman" pitchFamily="18" charset="0"/>
                        </a:rPr>
                        <a:t>()</a:t>
                      </a:r>
                      <a:endParaRPr kumimoji="0" lang="en-US" sz="2000" b="0" kern="1200" dirty="0">
                        <a:solidFill>
                          <a:schemeClr val="tx1"/>
                        </a:solidFill>
                        <a:latin typeface="Times New Roman" pitchFamily="18" charset="0"/>
                        <a:ea typeface="+mn-ea"/>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smtClean="0">
                          <a:solidFill>
                            <a:schemeClr val="tx1"/>
                          </a:solidFill>
                          <a:latin typeface="Times New Roman" pitchFamily="18" charset="0"/>
                          <a:ea typeface="+mn-ea"/>
                          <a:cs typeface="Times New Roman" pitchFamily="18" charset="0"/>
                        </a:rPr>
                        <a:t>Returns a </a:t>
                      </a:r>
                      <a:r>
                        <a:rPr kumimoji="0" lang="en-US" sz="2000" b="0" kern="1200" dirty="0" err="1" smtClean="0">
                          <a:solidFill>
                            <a:schemeClr val="tx1"/>
                          </a:solidFill>
                          <a:latin typeface="Times New Roman" pitchFamily="18" charset="0"/>
                          <a:ea typeface="+mn-ea"/>
                          <a:cs typeface="Times New Roman" pitchFamily="18" charset="0"/>
                        </a:rPr>
                        <a:t>ServletOutputStream</a:t>
                      </a:r>
                      <a:r>
                        <a:rPr kumimoji="0" lang="en-US" sz="2000" b="0" kern="1200" dirty="0" smtClean="0">
                          <a:solidFill>
                            <a:schemeClr val="tx1"/>
                          </a:solidFill>
                          <a:latin typeface="Times New Roman" pitchFamily="18" charset="0"/>
                          <a:ea typeface="+mn-ea"/>
                          <a:cs typeface="Times New Roman" pitchFamily="18" charset="0"/>
                        </a:rPr>
                        <a:t> suitable for writing binary data in the response.</a:t>
                      </a:r>
                      <a:endParaRPr kumimoji="0" lang="en-US" sz="2000" b="0" kern="1200" dirty="0">
                        <a:solidFill>
                          <a:schemeClr val="tx1"/>
                        </a:solidFill>
                        <a:latin typeface="Times New Roman" pitchFamily="18" charset="0"/>
                        <a:ea typeface="+mn-ea"/>
                        <a:cs typeface="Times New Roman" pitchFamily="18" charset="0"/>
                      </a:endParaRPr>
                    </a:p>
                  </a:txBody>
                  <a:tcPr/>
                </a:tc>
              </a:tr>
              <a:tr h="7181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err="1" smtClean="0">
                          <a:solidFill>
                            <a:schemeClr val="tx1"/>
                          </a:solidFill>
                          <a:latin typeface="Times New Roman" pitchFamily="18" charset="0"/>
                          <a:ea typeface="+mn-ea"/>
                          <a:cs typeface="Times New Roman" pitchFamily="18" charset="0"/>
                        </a:rPr>
                        <a:t>PrintWriter</a:t>
                      </a:r>
                      <a:r>
                        <a:rPr kumimoji="0" lang="en-US" sz="2000" b="0" kern="1200" dirty="0" smtClean="0">
                          <a:solidFill>
                            <a:schemeClr val="tx1"/>
                          </a:solidFill>
                          <a:latin typeface="Times New Roman" pitchFamily="18" charset="0"/>
                          <a:ea typeface="+mn-ea"/>
                          <a:cs typeface="Times New Roman" pitchFamily="18" charset="0"/>
                        </a:rPr>
                        <a:t> </a:t>
                      </a:r>
                      <a:r>
                        <a:rPr kumimoji="0" lang="en-US" sz="2000" b="0" kern="1200" dirty="0" err="1" smtClean="0">
                          <a:solidFill>
                            <a:schemeClr val="tx1"/>
                          </a:solidFill>
                          <a:latin typeface="Times New Roman" pitchFamily="18" charset="0"/>
                          <a:ea typeface="+mn-ea"/>
                          <a:cs typeface="Times New Roman" pitchFamily="18" charset="0"/>
                        </a:rPr>
                        <a:t>getWriter</a:t>
                      </a:r>
                      <a:r>
                        <a:rPr kumimoji="0" lang="en-US" sz="2000" b="0" kern="1200" dirty="0" smtClean="0">
                          <a:solidFill>
                            <a:schemeClr val="tx1"/>
                          </a:solidFill>
                          <a:latin typeface="Times New Roman" pitchFamily="18" charset="0"/>
                          <a:ea typeface="+mn-ea"/>
                          <a:cs typeface="Times New Roman" pitchFamily="18" charset="0"/>
                        </a:rPr>
                        <a:t>()</a:t>
                      </a:r>
                      <a:endParaRPr kumimoji="0" lang="en-US" sz="2000" b="0" kern="1200" dirty="0">
                        <a:solidFill>
                          <a:schemeClr val="tx1"/>
                        </a:solidFill>
                        <a:latin typeface="Times New Roman" pitchFamily="18" charset="0"/>
                        <a:ea typeface="+mn-ea"/>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smtClean="0">
                          <a:solidFill>
                            <a:schemeClr val="tx1"/>
                          </a:solidFill>
                          <a:latin typeface="Times New Roman" pitchFamily="18" charset="0"/>
                          <a:ea typeface="+mn-ea"/>
                          <a:cs typeface="Times New Roman" pitchFamily="18" charset="0"/>
                        </a:rPr>
                        <a:t>Returns the </a:t>
                      </a:r>
                      <a:r>
                        <a:rPr kumimoji="0" lang="en-US" sz="2000" b="0" kern="1200" dirty="0" err="1" smtClean="0">
                          <a:solidFill>
                            <a:schemeClr val="tx1"/>
                          </a:solidFill>
                          <a:latin typeface="Times New Roman" pitchFamily="18" charset="0"/>
                          <a:ea typeface="+mn-ea"/>
                          <a:cs typeface="Times New Roman" pitchFamily="18" charset="0"/>
                        </a:rPr>
                        <a:t>PrintWriter</a:t>
                      </a:r>
                      <a:r>
                        <a:rPr kumimoji="0" lang="en-US" sz="2000" b="0" kern="1200" dirty="0" smtClean="0">
                          <a:solidFill>
                            <a:schemeClr val="tx1"/>
                          </a:solidFill>
                          <a:latin typeface="Times New Roman" pitchFamily="18" charset="0"/>
                          <a:ea typeface="+mn-ea"/>
                          <a:cs typeface="Times New Roman" pitchFamily="18" charset="0"/>
                        </a:rPr>
                        <a:t> object.</a:t>
                      </a:r>
                      <a:endParaRPr kumimoji="0" lang="en-US" sz="2000" b="0" kern="1200" dirty="0">
                        <a:solidFill>
                          <a:schemeClr val="tx1"/>
                        </a:solidFill>
                        <a:latin typeface="Times New Roman" pitchFamily="18" charset="0"/>
                        <a:ea typeface="+mn-ea"/>
                        <a:cs typeface="Times New Roman" pitchFamily="18" charset="0"/>
                      </a:endParaRPr>
                    </a:p>
                  </a:txBody>
                  <a:tcPr/>
                </a:tc>
              </a:tr>
              <a:tr h="7047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smtClean="0">
                          <a:solidFill>
                            <a:schemeClr val="tx1"/>
                          </a:solidFill>
                          <a:latin typeface="Times New Roman" pitchFamily="18" charset="0"/>
                          <a:ea typeface="+mn-ea"/>
                          <a:cs typeface="Times New Roman" pitchFamily="18" charset="0"/>
                        </a:rPr>
                        <a:t>void </a:t>
                      </a:r>
                      <a:r>
                        <a:rPr kumimoji="0" lang="en-US" sz="2000" b="0" kern="1200" dirty="0" err="1" smtClean="0">
                          <a:solidFill>
                            <a:schemeClr val="tx1"/>
                          </a:solidFill>
                          <a:latin typeface="Times New Roman" pitchFamily="18" charset="0"/>
                          <a:ea typeface="+mn-ea"/>
                          <a:cs typeface="Times New Roman" pitchFamily="18" charset="0"/>
                        </a:rPr>
                        <a:t>setCharacterEncoding</a:t>
                      </a:r>
                      <a:r>
                        <a:rPr kumimoji="0" lang="en-US" sz="2000" b="0" kern="1200" dirty="0" smtClean="0">
                          <a:solidFill>
                            <a:schemeClr val="tx1"/>
                          </a:solidFill>
                          <a:latin typeface="Times New Roman" pitchFamily="18" charset="0"/>
                          <a:ea typeface="+mn-ea"/>
                          <a:cs typeface="Times New Roman" pitchFamily="18" charset="0"/>
                        </a:rPr>
                        <a:t>(    String </a:t>
                      </a:r>
                      <a:r>
                        <a:rPr kumimoji="0" lang="en-US" sz="2000" b="0" kern="1200" dirty="0" err="1" smtClean="0">
                          <a:solidFill>
                            <a:schemeClr val="tx1"/>
                          </a:solidFill>
                          <a:latin typeface="Times New Roman" pitchFamily="18" charset="0"/>
                          <a:ea typeface="+mn-ea"/>
                          <a:cs typeface="Times New Roman" pitchFamily="18" charset="0"/>
                        </a:rPr>
                        <a:t>charset</a:t>
                      </a:r>
                      <a:r>
                        <a:rPr kumimoji="0" lang="en-US" sz="2000" b="0" kern="1200" dirty="0" smtClean="0">
                          <a:solidFill>
                            <a:schemeClr val="tx1"/>
                          </a:solidFill>
                          <a:latin typeface="Times New Roman" pitchFamily="18" charset="0"/>
                          <a:ea typeface="+mn-ea"/>
                          <a:cs typeface="Times New Roman" pitchFamily="18" charset="0"/>
                        </a:rPr>
                        <a:t>)</a:t>
                      </a:r>
                      <a:endParaRPr kumimoji="0" lang="en-US" sz="2000" b="0" kern="1200" dirty="0">
                        <a:solidFill>
                          <a:schemeClr val="tx1"/>
                        </a:solidFill>
                        <a:latin typeface="Times New Roman" pitchFamily="18" charset="0"/>
                        <a:ea typeface="+mn-ea"/>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smtClean="0">
                          <a:solidFill>
                            <a:schemeClr val="tx1"/>
                          </a:solidFill>
                          <a:latin typeface="Times New Roman" pitchFamily="18" charset="0"/>
                          <a:ea typeface="+mn-ea"/>
                          <a:cs typeface="Times New Roman" pitchFamily="18" charset="0"/>
                        </a:rPr>
                        <a:t>Set the </a:t>
                      </a:r>
                      <a:r>
                        <a:rPr kumimoji="0" lang="en-US" sz="2000" b="0" kern="1200" dirty="0" err="1" smtClean="0">
                          <a:solidFill>
                            <a:schemeClr val="tx1"/>
                          </a:solidFill>
                          <a:latin typeface="Times New Roman" pitchFamily="18" charset="0"/>
                          <a:ea typeface="+mn-ea"/>
                          <a:cs typeface="Times New Roman" pitchFamily="18" charset="0"/>
                        </a:rPr>
                        <a:t>charset</a:t>
                      </a:r>
                      <a:r>
                        <a:rPr kumimoji="0" lang="en-US" sz="2000" b="0" kern="1200" dirty="0" smtClean="0">
                          <a:solidFill>
                            <a:schemeClr val="tx1"/>
                          </a:solidFill>
                          <a:latin typeface="Times New Roman" pitchFamily="18" charset="0"/>
                          <a:ea typeface="+mn-ea"/>
                          <a:cs typeface="Times New Roman" pitchFamily="18" charset="0"/>
                        </a:rPr>
                        <a:t> (character encoding) of the response.</a:t>
                      </a:r>
                      <a:endParaRPr kumimoji="0" lang="en-US" sz="2000" b="0" kern="1200" dirty="0">
                        <a:solidFill>
                          <a:schemeClr val="tx1"/>
                        </a:solidFill>
                        <a:latin typeface="Times New Roman" pitchFamily="18" charset="0"/>
                        <a:ea typeface="+mn-ea"/>
                        <a:cs typeface="Times New Roman" pitchFamily="18" charset="0"/>
                      </a:endParaRPr>
                    </a:p>
                  </a:txBody>
                  <a:tcPr/>
                </a:tc>
              </a:tr>
              <a:tr h="61369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smtClean="0">
                          <a:solidFill>
                            <a:schemeClr val="tx1"/>
                          </a:solidFill>
                          <a:latin typeface="Times New Roman" pitchFamily="18" charset="0"/>
                          <a:ea typeface="+mn-ea"/>
                          <a:cs typeface="Times New Roman" pitchFamily="18" charset="0"/>
                        </a:rPr>
                        <a:t>void </a:t>
                      </a:r>
                      <a:r>
                        <a:rPr kumimoji="0" lang="en-US" sz="2000" b="0" kern="1200" dirty="0" err="1" smtClean="0">
                          <a:solidFill>
                            <a:schemeClr val="tx1"/>
                          </a:solidFill>
                          <a:latin typeface="Times New Roman" pitchFamily="18" charset="0"/>
                          <a:ea typeface="+mn-ea"/>
                          <a:cs typeface="Times New Roman" pitchFamily="18" charset="0"/>
                        </a:rPr>
                        <a:t>setContentLength</a:t>
                      </a:r>
                      <a:r>
                        <a:rPr kumimoji="0" lang="en-US" sz="2000" b="0" kern="1200" dirty="0" smtClean="0">
                          <a:solidFill>
                            <a:schemeClr val="tx1"/>
                          </a:solidFill>
                          <a:latin typeface="Times New Roman" pitchFamily="18" charset="0"/>
                          <a:ea typeface="+mn-ea"/>
                          <a:cs typeface="Times New Roman" pitchFamily="18" charset="0"/>
                        </a:rPr>
                        <a:t>(int </a:t>
                      </a:r>
                      <a:r>
                        <a:rPr kumimoji="0" lang="en-US" sz="2000" b="0" kern="1200" dirty="0" err="1" smtClean="0">
                          <a:solidFill>
                            <a:schemeClr val="tx1"/>
                          </a:solidFill>
                          <a:latin typeface="Times New Roman" pitchFamily="18" charset="0"/>
                          <a:ea typeface="+mn-ea"/>
                          <a:cs typeface="Times New Roman" pitchFamily="18" charset="0"/>
                        </a:rPr>
                        <a:t>len</a:t>
                      </a:r>
                      <a:r>
                        <a:rPr kumimoji="0" lang="en-US" sz="2000" b="0" kern="1200" dirty="0" smtClean="0">
                          <a:solidFill>
                            <a:schemeClr val="tx1"/>
                          </a:solidFill>
                          <a:latin typeface="Times New Roman" pitchFamily="18" charset="0"/>
                          <a:ea typeface="+mn-ea"/>
                          <a:cs typeface="Times New Roman" pitchFamily="18" charset="0"/>
                        </a:rPr>
                        <a:t>)</a:t>
                      </a:r>
                      <a:endParaRPr kumimoji="0" lang="en-US" sz="2000" b="0" kern="1200" dirty="0">
                        <a:solidFill>
                          <a:schemeClr val="tx1"/>
                        </a:solidFill>
                        <a:latin typeface="Times New Roman" pitchFamily="18" charset="0"/>
                        <a:ea typeface="+mn-ea"/>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smtClean="0">
                          <a:solidFill>
                            <a:schemeClr val="tx1"/>
                          </a:solidFill>
                          <a:latin typeface="Times New Roman" pitchFamily="18" charset="0"/>
                          <a:ea typeface="+mn-ea"/>
                          <a:cs typeface="Times New Roman" pitchFamily="18" charset="0"/>
                        </a:rPr>
                        <a:t>It sets the length of the response body.</a:t>
                      </a:r>
                      <a:endParaRPr kumimoji="0" lang="en-US" sz="2000" b="0" kern="1200" dirty="0">
                        <a:solidFill>
                          <a:schemeClr val="tx1"/>
                        </a:solidFill>
                        <a:latin typeface="Times New Roman" pitchFamily="18" charset="0"/>
                        <a:ea typeface="+mn-ea"/>
                        <a:cs typeface="Times New Roman" pitchFamily="18" charset="0"/>
                      </a:endParaRPr>
                    </a:p>
                  </a:txBody>
                  <a:tcPr/>
                </a:tc>
              </a:tr>
              <a:tr h="9452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smtClean="0">
                          <a:solidFill>
                            <a:schemeClr val="tx1"/>
                          </a:solidFill>
                          <a:latin typeface="Times New Roman" pitchFamily="18" charset="0"/>
                          <a:ea typeface="+mn-ea"/>
                          <a:cs typeface="Times New Roman" pitchFamily="18" charset="0"/>
                        </a:rPr>
                        <a:t>void </a:t>
                      </a:r>
                      <a:r>
                        <a:rPr kumimoji="0" lang="en-US" sz="2000" b="0" kern="1200" dirty="0" err="1" smtClean="0">
                          <a:solidFill>
                            <a:schemeClr val="tx1"/>
                          </a:solidFill>
                          <a:latin typeface="Times New Roman" pitchFamily="18" charset="0"/>
                          <a:ea typeface="+mn-ea"/>
                          <a:cs typeface="Times New Roman" pitchFamily="18" charset="0"/>
                        </a:rPr>
                        <a:t>setContentType</a:t>
                      </a:r>
                      <a:r>
                        <a:rPr kumimoji="0" lang="en-US" sz="2000" b="0" kern="1200" dirty="0" smtClean="0">
                          <a:solidFill>
                            <a:schemeClr val="tx1"/>
                          </a:solidFill>
                          <a:latin typeface="Times New Roman" pitchFamily="18" charset="0"/>
                          <a:ea typeface="+mn-ea"/>
                          <a:cs typeface="Times New Roman" pitchFamily="18" charset="0"/>
                        </a:rPr>
                        <a:t>(String type)</a:t>
                      </a:r>
                      <a:endParaRPr kumimoji="0" lang="en-US" sz="2000" b="0" kern="1200" dirty="0">
                        <a:solidFill>
                          <a:schemeClr val="tx1"/>
                        </a:solidFill>
                        <a:latin typeface="Times New Roman" pitchFamily="18" charset="0"/>
                        <a:ea typeface="+mn-ea"/>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smtClean="0">
                          <a:solidFill>
                            <a:schemeClr val="tx1"/>
                          </a:solidFill>
                          <a:latin typeface="Times New Roman" pitchFamily="18" charset="0"/>
                          <a:ea typeface="+mn-ea"/>
                          <a:cs typeface="Times New Roman" pitchFamily="18" charset="0"/>
                        </a:rPr>
                        <a:t>Sets the type of the response data.</a:t>
                      </a:r>
                      <a:endParaRPr kumimoji="0" lang="en-US" sz="2000" b="0" kern="1200" dirty="0">
                        <a:solidFill>
                          <a:schemeClr val="tx1"/>
                        </a:solidFill>
                        <a:latin typeface="Times New Roman" pitchFamily="18" charset="0"/>
                        <a:ea typeface="+mn-ea"/>
                        <a:cs typeface="Times New Roman" pitchFamily="18" charset="0"/>
                      </a:endParaRPr>
                    </a:p>
                  </a:txBody>
                  <a:tcPr/>
                </a:tc>
              </a:tr>
            </a:tbl>
          </a:graphicData>
        </a:graphic>
      </p:graphicFrame>
      <p:sp>
        <p:nvSpPr>
          <p:cNvPr id="3" name="Title 2"/>
          <p:cNvSpPr>
            <a:spLocks noGrp="1"/>
          </p:cNvSpPr>
          <p:nvPr>
            <p:ph type="title"/>
          </p:nvPr>
        </p:nvSpPr>
        <p:spPr>
          <a:xfrm>
            <a:off x="457200" y="274638"/>
            <a:ext cx="8229600" cy="639762"/>
          </a:xfrm>
        </p:spPr>
        <p:txBody>
          <a:bodyPr>
            <a:normAutofit/>
          </a:bodyPr>
          <a:lstStyle/>
          <a:p>
            <a:r>
              <a:rPr lang="en-US" sz="2800" dirty="0" smtClean="0"/>
              <a:t>Methods of </a:t>
            </a:r>
            <a:r>
              <a:rPr lang="en-US" sz="2800" dirty="0" err="1" smtClean="0"/>
              <a:t>ServletResponse</a:t>
            </a:r>
            <a:endParaRPr lang="en-US" sz="28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792162"/>
          </a:xfrm>
        </p:spPr>
        <p:txBody>
          <a:bodyPr>
            <a:normAutofit fontScale="90000"/>
          </a:bodyPr>
          <a:lstStyle/>
          <a:p>
            <a:r>
              <a:rPr lang="en-US" sz="3600" dirty="0" smtClean="0"/>
              <a:t>Interfaces in </a:t>
            </a:r>
            <a:r>
              <a:rPr lang="en-US" sz="3600" dirty="0" err="1" smtClean="0"/>
              <a:t>javax.servlet.http</a:t>
            </a:r>
            <a:r>
              <a:rPr lang="en-US" sz="3600" dirty="0" smtClean="0"/>
              <a:t> package</a:t>
            </a:r>
            <a:endParaRPr lang="en-US" sz="3600" dirty="0"/>
          </a:p>
        </p:txBody>
      </p:sp>
      <p:sp>
        <p:nvSpPr>
          <p:cNvPr id="5" name="Content Placeholder 4"/>
          <p:cNvSpPr>
            <a:spLocks noGrp="1"/>
          </p:cNvSpPr>
          <p:nvPr>
            <p:ph idx="1"/>
          </p:nvPr>
        </p:nvSpPr>
        <p:spPr>
          <a:xfrm>
            <a:off x="457200" y="762000"/>
            <a:ext cx="8229600" cy="5245291"/>
          </a:xfrm>
        </p:spPr>
        <p:txBody>
          <a:bodyPr>
            <a:normAutofit/>
          </a:bodyPr>
          <a:lstStyle/>
          <a:p>
            <a:pPr marL="624078" indent="-514350">
              <a:buNone/>
            </a:pPr>
            <a:r>
              <a:rPr lang="en-US" sz="2800" b="1" dirty="0" smtClean="0"/>
              <a:t>1) </a:t>
            </a:r>
            <a:r>
              <a:rPr lang="en-US" sz="2800" b="1" dirty="0" err="1" smtClean="0"/>
              <a:t>HttpServletRequest</a:t>
            </a:r>
            <a:endParaRPr lang="en-US" sz="2800" b="1" dirty="0" smtClean="0"/>
          </a:p>
          <a:p>
            <a:pPr marL="624078" indent="-514350"/>
            <a:r>
              <a:rPr lang="en-US" sz="2800" dirty="0" smtClean="0"/>
              <a:t>extends the </a:t>
            </a:r>
            <a:r>
              <a:rPr lang="en-US" sz="2800" dirty="0" err="1" smtClean="0"/>
              <a:t>ServletRequest</a:t>
            </a:r>
            <a:r>
              <a:rPr lang="en-US" sz="2800" dirty="0" smtClean="0"/>
              <a:t> interface.</a:t>
            </a:r>
          </a:p>
          <a:p>
            <a:pPr marL="624078" indent="-514350"/>
            <a:r>
              <a:rPr lang="en-US" sz="2800" dirty="0" smtClean="0"/>
              <a:t>allow request information for HTTP Servlet</a:t>
            </a:r>
            <a:endParaRPr lang="en-US" sz="2800" b="1" dirty="0" smtClean="0"/>
          </a:p>
          <a:p>
            <a:pPr marL="624078" indent="-514350"/>
            <a:endParaRPr lang="en-US" sz="2800" b="1" dirty="0" smtClean="0"/>
          </a:p>
        </p:txBody>
      </p:sp>
      <p:graphicFrame>
        <p:nvGraphicFramePr>
          <p:cNvPr id="7" name="Table 6"/>
          <p:cNvGraphicFramePr>
            <a:graphicFrameLocks noGrp="1"/>
          </p:cNvGraphicFramePr>
          <p:nvPr/>
        </p:nvGraphicFramePr>
        <p:xfrm>
          <a:off x="381000" y="2438400"/>
          <a:ext cx="8763000" cy="3870960"/>
        </p:xfrm>
        <a:graphic>
          <a:graphicData uri="http://schemas.openxmlformats.org/drawingml/2006/table">
            <a:tbl>
              <a:tblPr firstRow="1" bandRow="1">
                <a:tableStyleId>{5940675A-B579-460E-94D1-54222C63F5DA}</a:tableStyleId>
              </a:tblPr>
              <a:tblGrid>
                <a:gridCol w="4191000"/>
                <a:gridCol w="4572000"/>
              </a:tblGrid>
              <a:tr h="762000">
                <a:tc>
                  <a:txBody>
                    <a:bodyPr/>
                    <a:lstStyle/>
                    <a:p>
                      <a:r>
                        <a:rPr kumimoji="0" lang="en-US" sz="2000" b="0" kern="1200" dirty="0" smtClean="0">
                          <a:solidFill>
                            <a:schemeClr val="tx1"/>
                          </a:solidFill>
                          <a:latin typeface="Times New Roman" pitchFamily="18" charset="0"/>
                          <a:ea typeface="+mn-ea"/>
                          <a:cs typeface="Times New Roman" pitchFamily="18" charset="0"/>
                        </a:rPr>
                        <a:t>String </a:t>
                      </a:r>
                      <a:r>
                        <a:rPr kumimoji="0" lang="en-US" sz="2000" b="0" kern="1200" dirty="0" err="1" smtClean="0">
                          <a:solidFill>
                            <a:schemeClr val="tx1"/>
                          </a:solidFill>
                          <a:latin typeface="Times New Roman" pitchFamily="18" charset="0"/>
                          <a:ea typeface="+mn-ea"/>
                          <a:cs typeface="Times New Roman" pitchFamily="18" charset="0"/>
                        </a:rPr>
                        <a:t>getAuthType</a:t>
                      </a:r>
                      <a:r>
                        <a:rPr kumimoji="0" lang="en-US" sz="2000" b="0" kern="1200" dirty="0" smtClean="0">
                          <a:solidFill>
                            <a:schemeClr val="tx1"/>
                          </a:solidFill>
                          <a:latin typeface="Times New Roman" pitchFamily="18" charset="0"/>
                          <a:ea typeface="+mn-ea"/>
                          <a:cs typeface="Times New Roman" pitchFamily="18" charset="0"/>
                        </a:rPr>
                        <a:t>()</a:t>
                      </a:r>
                      <a:endParaRPr lang="en-US" sz="2400" b="0" dirty="0">
                        <a:latin typeface="Times New Roman" pitchFamily="18" charset="0"/>
                        <a:cs typeface="Times New Roman" pitchFamily="18" charset="0"/>
                      </a:endParaRPr>
                    </a:p>
                  </a:txBody>
                  <a:tcPr/>
                </a:tc>
                <a:tc>
                  <a:txBody>
                    <a:bodyPr/>
                    <a:lstStyle/>
                    <a:p>
                      <a:r>
                        <a:rPr kumimoji="0" lang="en-US" sz="2000" b="0" kern="1200" dirty="0" smtClean="0">
                          <a:solidFill>
                            <a:schemeClr val="tx1"/>
                          </a:solidFill>
                          <a:latin typeface="Times New Roman" pitchFamily="18" charset="0"/>
                          <a:ea typeface="+mn-ea"/>
                          <a:cs typeface="Times New Roman" pitchFamily="18" charset="0"/>
                        </a:rPr>
                        <a:t>Returns the name of the authentication scheme used to protect the Servlet.</a:t>
                      </a:r>
                      <a:endParaRPr lang="en-US" sz="2400" b="0" dirty="0">
                        <a:latin typeface="Times New Roman" pitchFamily="18" charset="0"/>
                        <a:cs typeface="Times New Roman" pitchFamily="18" charset="0"/>
                      </a:endParaRPr>
                    </a:p>
                  </a:txBody>
                  <a:tcPr/>
                </a:tc>
              </a:tr>
              <a:tr h="609600">
                <a:tc>
                  <a:txBody>
                    <a:bodyPr/>
                    <a:lstStyle/>
                    <a:p>
                      <a:r>
                        <a:rPr kumimoji="0" lang="en-US" sz="2000" b="0" kern="1200" dirty="0" smtClean="0">
                          <a:solidFill>
                            <a:schemeClr val="tx1"/>
                          </a:solidFill>
                          <a:latin typeface="Times New Roman" pitchFamily="18" charset="0"/>
                          <a:ea typeface="+mn-ea"/>
                          <a:cs typeface="Times New Roman" pitchFamily="18" charset="0"/>
                        </a:rPr>
                        <a:t>String </a:t>
                      </a:r>
                      <a:r>
                        <a:rPr kumimoji="0" lang="en-US" sz="2000" b="0" kern="1200" dirty="0" err="1" smtClean="0">
                          <a:solidFill>
                            <a:schemeClr val="tx1"/>
                          </a:solidFill>
                          <a:latin typeface="Times New Roman" pitchFamily="18" charset="0"/>
                          <a:ea typeface="+mn-ea"/>
                          <a:cs typeface="Times New Roman" pitchFamily="18" charset="0"/>
                        </a:rPr>
                        <a:t>getContextPath</a:t>
                      </a:r>
                      <a:r>
                        <a:rPr kumimoji="0" lang="en-US" sz="2000" b="0" kern="1200" dirty="0" smtClean="0">
                          <a:solidFill>
                            <a:schemeClr val="tx1"/>
                          </a:solidFill>
                          <a:latin typeface="Times New Roman" pitchFamily="18" charset="0"/>
                          <a:ea typeface="+mn-ea"/>
                          <a:cs typeface="Times New Roman" pitchFamily="18" charset="0"/>
                        </a:rPr>
                        <a:t> ()</a:t>
                      </a:r>
                      <a:endParaRPr lang="en-US" sz="2400" b="0" dirty="0">
                        <a:latin typeface="Times New Roman" pitchFamily="18" charset="0"/>
                        <a:cs typeface="Times New Roman" pitchFamily="18" charset="0"/>
                      </a:endParaRPr>
                    </a:p>
                  </a:txBody>
                  <a:tcPr/>
                </a:tc>
                <a:tc>
                  <a:txBody>
                    <a:bodyPr/>
                    <a:lstStyle/>
                    <a:p>
                      <a:r>
                        <a:rPr kumimoji="0" lang="en-US" sz="2000" b="0" kern="1200" dirty="0" smtClean="0">
                          <a:solidFill>
                            <a:schemeClr val="tx1"/>
                          </a:solidFill>
                          <a:latin typeface="Times New Roman" pitchFamily="18" charset="0"/>
                          <a:ea typeface="+mn-ea"/>
                          <a:cs typeface="Times New Roman" pitchFamily="18" charset="0"/>
                        </a:rPr>
                        <a:t>Returns the portion of the request URI that indicates the context of the request.</a:t>
                      </a:r>
                      <a:endParaRPr lang="en-US" sz="2400" b="0" dirty="0">
                        <a:latin typeface="Times New Roman" pitchFamily="18" charset="0"/>
                        <a:cs typeface="Times New Roman" pitchFamily="18" charset="0"/>
                      </a:endParaRPr>
                    </a:p>
                  </a:txBody>
                  <a:tcPr/>
                </a:tc>
              </a:tr>
              <a:tr h="634528">
                <a:tc>
                  <a:txBody>
                    <a:bodyPr/>
                    <a:lstStyle/>
                    <a:p>
                      <a:r>
                        <a:rPr kumimoji="0" lang="en-US" sz="2000" b="0" kern="1200" dirty="0" smtClean="0">
                          <a:solidFill>
                            <a:schemeClr val="tx1"/>
                          </a:solidFill>
                          <a:latin typeface="Times New Roman" pitchFamily="18" charset="0"/>
                          <a:ea typeface="+mn-ea"/>
                          <a:cs typeface="Times New Roman" pitchFamily="18" charset="0"/>
                        </a:rPr>
                        <a:t>Cookie [] </a:t>
                      </a:r>
                      <a:r>
                        <a:rPr kumimoji="0" lang="en-US" sz="2000" b="0" kern="1200" dirty="0" err="1" smtClean="0">
                          <a:solidFill>
                            <a:schemeClr val="tx1"/>
                          </a:solidFill>
                          <a:latin typeface="Times New Roman" pitchFamily="18" charset="0"/>
                          <a:ea typeface="+mn-ea"/>
                          <a:cs typeface="Times New Roman" pitchFamily="18" charset="0"/>
                        </a:rPr>
                        <a:t>getCookies</a:t>
                      </a:r>
                      <a:r>
                        <a:rPr kumimoji="0" lang="en-US" sz="2000" b="0" kern="1200" dirty="0" smtClean="0">
                          <a:solidFill>
                            <a:schemeClr val="tx1"/>
                          </a:solidFill>
                          <a:latin typeface="Times New Roman" pitchFamily="18" charset="0"/>
                          <a:ea typeface="+mn-ea"/>
                          <a:cs typeface="Times New Roman" pitchFamily="18" charset="0"/>
                        </a:rPr>
                        <a:t> ( )</a:t>
                      </a:r>
                      <a:endParaRPr lang="en-US" sz="2400" b="0" dirty="0">
                        <a:latin typeface="Times New Roman" pitchFamily="18" charset="0"/>
                        <a:cs typeface="Times New Roman" pitchFamily="18" charset="0"/>
                      </a:endParaRPr>
                    </a:p>
                  </a:txBody>
                  <a:tcPr/>
                </a:tc>
                <a:tc>
                  <a:txBody>
                    <a:bodyPr/>
                    <a:lstStyle/>
                    <a:p>
                      <a:r>
                        <a:rPr kumimoji="0" lang="en-US" sz="2000" b="0" kern="1200" dirty="0" smtClean="0">
                          <a:solidFill>
                            <a:schemeClr val="tx1"/>
                          </a:solidFill>
                          <a:latin typeface="Times New Roman" pitchFamily="18" charset="0"/>
                          <a:ea typeface="+mn-ea"/>
                          <a:cs typeface="Times New Roman" pitchFamily="18" charset="0"/>
                        </a:rPr>
                        <a:t>Returns an array containing all of the cookie objects the client sent with this request.</a:t>
                      </a:r>
                      <a:endParaRPr lang="en-US" sz="2400" b="0" dirty="0">
                        <a:latin typeface="Times New Roman" pitchFamily="18" charset="0"/>
                        <a:cs typeface="Times New Roman" pitchFamily="18" charset="0"/>
                      </a:endParaRPr>
                    </a:p>
                  </a:txBody>
                  <a:tcPr/>
                </a:tc>
              </a:tr>
              <a:tr h="634528">
                <a:tc>
                  <a:txBody>
                    <a:bodyPr/>
                    <a:lstStyle/>
                    <a:p>
                      <a:r>
                        <a:rPr kumimoji="0" lang="en-US" sz="2000" b="0" kern="1200" dirty="0" smtClean="0">
                          <a:solidFill>
                            <a:schemeClr val="tx1"/>
                          </a:solidFill>
                          <a:latin typeface="Times New Roman" pitchFamily="18" charset="0"/>
                          <a:ea typeface="+mn-ea"/>
                          <a:cs typeface="Times New Roman" pitchFamily="18" charset="0"/>
                        </a:rPr>
                        <a:t>String </a:t>
                      </a:r>
                      <a:r>
                        <a:rPr kumimoji="0" lang="en-US" sz="2000" b="0" kern="1200" dirty="0" err="1" smtClean="0">
                          <a:solidFill>
                            <a:schemeClr val="tx1"/>
                          </a:solidFill>
                          <a:latin typeface="Times New Roman" pitchFamily="18" charset="0"/>
                          <a:ea typeface="+mn-ea"/>
                          <a:cs typeface="Times New Roman" pitchFamily="18" charset="0"/>
                        </a:rPr>
                        <a:t>getHeader</a:t>
                      </a:r>
                      <a:r>
                        <a:rPr kumimoji="0" lang="en-US" sz="2000" b="0" kern="1200" dirty="0" smtClean="0">
                          <a:solidFill>
                            <a:schemeClr val="tx1"/>
                          </a:solidFill>
                          <a:latin typeface="Times New Roman" pitchFamily="18" charset="0"/>
                          <a:ea typeface="+mn-ea"/>
                          <a:cs typeface="Times New Roman" pitchFamily="18" charset="0"/>
                        </a:rPr>
                        <a:t>(String name) </a:t>
                      </a:r>
                    </a:p>
                    <a:p>
                      <a:endParaRPr kumimoji="0" lang="en-US" sz="2000" b="0" kern="1200" dirty="0">
                        <a:solidFill>
                          <a:schemeClr val="tx1"/>
                        </a:solidFill>
                        <a:latin typeface="Times New Roman" pitchFamily="18" charset="0"/>
                        <a:ea typeface="+mn-ea"/>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smtClean="0">
                          <a:solidFill>
                            <a:schemeClr val="tx1"/>
                          </a:solidFill>
                          <a:latin typeface="Times New Roman" pitchFamily="18" charset="0"/>
                          <a:ea typeface="+mn-ea"/>
                          <a:cs typeface="Times New Roman" pitchFamily="18" charset="0"/>
                        </a:rPr>
                        <a:t>Returns the value of the specified request header as a string. </a:t>
                      </a:r>
                      <a:endParaRPr kumimoji="0" lang="en-US" sz="2000" b="0" kern="1200" dirty="0">
                        <a:solidFill>
                          <a:schemeClr val="tx1"/>
                        </a:solidFill>
                        <a:latin typeface="Times New Roman" pitchFamily="18" charset="0"/>
                        <a:ea typeface="+mn-ea"/>
                        <a:cs typeface="Times New Roman" pitchFamily="18" charset="0"/>
                      </a:endParaRPr>
                    </a:p>
                  </a:txBody>
                  <a:tcPr/>
                </a:tc>
              </a:tr>
              <a:tr h="634528">
                <a:tc>
                  <a:txBody>
                    <a:bodyPr/>
                    <a:lstStyle/>
                    <a:p>
                      <a:r>
                        <a:rPr kumimoji="0" lang="en-US" sz="2000" b="0" kern="1200" dirty="0" smtClean="0">
                          <a:solidFill>
                            <a:schemeClr val="tx1"/>
                          </a:solidFill>
                          <a:latin typeface="Times New Roman" pitchFamily="18" charset="0"/>
                          <a:ea typeface="+mn-ea"/>
                          <a:cs typeface="Times New Roman" pitchFamily="18" charset="0"/>
                        </a:rPr>
                        <a:t>Enumeration </a:t>
                      </a:r>
                      <a:r>
                        <a:rPr kumimoji="0" lang="en-US" sz="2000" b="0" kern="1200" dirty="0" err="1" smtClean="0">
                          <a:solidFill>
                            <a:schemeClr val="tx1"/>
                          </a:solidFill>
                          <a:latin typeface="Times New Roman" pitchFamily="18" charset="0"/>
                          <a:ea typeface="+mn-ea"/>
                          <a:cs typeface="Times New Roman" pitchFamily="18" charset="0"/>
                        </a:rPr>
                        <a:t>getHeaderNames</a:t>
                      </a:r>
                      <a:r>
                        <a:rPr kumimoji="0" lang="en-US" sz="2000" b="0" kern="1200" dirty="0" smtClean="0">
                          <a:solidFill>
                            <a:schemeClr val="tx1"/>
                          </a:solidFill>
                          <a:latin typeface="Times New Roman" pitchFamily="18" charset="0"/>
                          <a:ea typeface="+mn-ea"/>
                          <a:cs typeface="Times New Roman" pitchFamily="18" charset="0"/>
                        </a:rPr>
                        <a:t>() </a:t>
                      </a:r>
                    </a:p>
                    <a:p>
                      <a:endParaRPr kumimoji="0" lang="en-US" sz="2000" b="0" kern="1200" dirty="0">
                        <a:solidFill>
                          <a:schemeClr val="tx1"/>
                        </a:solidFill>
                        <a:latin typeface="Times New Roman" pitchFamily="18" charset="0"/>
                        <a:ea typeface="+mn-ea"/>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smtClean="0">
                          <a:solidFill>
                            <a:schemeClr val="tx1"/>
                          </a:solidFill>
                          <a:latin typeface="Times New Roman" pitchFamily="18" charset="0"/>
                          <a:ea typeface="+mn-ea"/>
                          <a:cs typeface="Times New Roman" pitchFamily="18" charset="0"/>
                        </a:rPr>
                        <a:t>Returns an enumeration of all the header names this request contains. </a:t>
                      </a:r>
                      <a:endParaRPr kumimoji="0" lang="en-US" sz="2000" b="0" kern="1200" dirty="0">
                        <a:solidFill>
                          <a:schemeClr val="tx1"/>
                        </a:solidFill>
                        <a:latin typeface="Times New Roman" pitchFamily="18" charset="0"/>
                        <a:ea typeface="+mn-ea"/>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81000" y="872371"/>
          <a:ext cx="8382000" cy="4831022"/>
        </p:xfrm>
        <a:graphic>
          <a:graphicData uri="http://schemas.openxmlformats.org/drawingml/2006/table">
            <a:tbl>
              <a:tblPr firstRow="1" bandRow="1">
                <a:tableStyleId>{5940675A-B579-460E-94D1-54222C63F5DA}</a:tableStyleId>
              </a:tblPr>
              <a:tblGrid>
                <a:gridCol w="3810000"/>
                <a:gridCol w="4572000"/>
              </a:tblGrid>
              <a:tr h="675499">
                <a:tc>
                  <a:txBody>
                    <a:bodyPr/>
                    <a:lstStyle/>
                    <a:p>
                      <a:r>
                        <a:rPr kumimoji="0" lang="en-US" sz="2000" b="0" kern="1200" dirty="0" smtClean="0">
                          <a:solidFill>
                            <a:schemeClr val="tx1"/>
                          </a:solidFill>
                          <a:latin typeface="Times New Roman" pitchFamily="18" charset="0"/>
                          <a:ea typeface="+mn-ea"/>
                          <a:cs typeface="Times New Roman" pitchFamily="18" charset="0"/>
                        </a:rPr>
                        <a:t>String </a:t>
                      </a:r>
                      <a:r>
                        <a:rPr kumimoji="0" lang="en-US" sz="2000" b="0" kern="1200" dirty="0" err="1" smtClean="0">
                          <a:solidFill>
                            <a:schemeClr val="tx1"/>
                          </a:solidFill>
                          <a:latin typeface="Times New Roman" pitchFamily="18" charset="0"/>
                          <a:ea typeface="+mn-ea"/>
                          <a:cs typeface="Times New Roman" pitchFamily="18" charset="0"/>
                        </a:rPr>
                        <a:t>getMethod</a:t>
                      </a:r>
                      <a:r>
                        <a:rPr kumimoji="0" lang="en-US" sz="2000" b="0" kern="1200" dirty="0" smtClean="0">
                          <a:solidFill>
                            <a:schemeClr val="tx1"/>
                          </a:solidFill>
                          <a:latin typeface="Times New Roman" pitchFamily="18" charset="0"/>
                          <a:ea typeface="+mn-ea"/>
                          <a:cs typeface="Times New Roman" pitchFamily="18" charset="0"/>
                        </a:rPr>
                        <a:t>()</a:t>
                      </a:r>
                      <a:endParaRPr lang="en-US" sz="2400" b="0" dirty="0">
                        <a:latin typeface="Times New Roman" pitchFamily="18" charset="0"/>
                        <a:cs typeface="Times New Roman" pitchFamily="18" charset="0"/>
                      </a:endParaRPr>
                    </a:p>
                  </a:txBody>
                  <a:tcPr/>
                </a:tc>
                <a:tc>
                  <a:txBody>
                    <a:bodyPr/>
                    <a:lstStyle/>
                    <a:p>
                      <a:r>
                        <a:rPr kumimoji="0" lang="en-US" sz="2000" kern="1200" dirty="0" smtClean="0">
                          <a:solidFill>
                            <a:schemeClr val="tx1"/>
                          </a:solidFill>
                          <a:latin typeface="Times New Roman" pitchFamily="18" charset="0"/>
                          <a:ea typeface="+mn-ea"/>
                          <a:cs typeface="Times New Roman" pitchFamily="18" charset="0"/>
                        </a:rPr>
                        <a:t>Returns the name of the HTTP method with which this request was made, </a:t>
                      </a:r>
                      <a:endParaRPr lang="en-US" sz="2400" dirty="0">
                        <a:latin typeface="Times New Roman" pitchFamily="18" charset="0"/>
                        <a:cs typeface="Times New Roman" pitchFamily="18" charset="0"/>
                      </a:endParaRPr>
                    </a:p>
                  </a:txBody>
                  <a:tcPr/>
                </a:tc>
              </a:tr>
              <a:tr h="760051">
                <a:tc>
                  <a:txBody>
                    <a:bodyPr/>
                    <a:lstStyle/>
                    <a:p>
                      <a:r>
                        <a:rPr kumimoji="0" lang="en-US" sz="2000" b="0" kern="1200" dirty="0" smtClean="0">
                          <a:solidFill>
                            <a:schemeClr val="tx1"/>
                          </a:solidFill>
                          <a:latin typeface="Times New Roman" pitchFamily="18" charset="0"/>
                          <a:ea typeface="+mn-ea"/>
                          <a:cs typeface="Times New Roman" pitchFamily="18" charset="0"/>
                        </a:rPr>
                        <a:t>String </a:t>
                      </a:r>
                      <a:r>
                        <a:rPr kumimoji="0" lang="en-US" sz="2000" b="0" kern="1200" dirty="0" err="1" smtClean="0">
                          <a:solidFill>
                            <a:schemeClr val="tx1"/>
                          </a:solidFill>
                          <a:latin typeface="Times New Roman" pitchFamily="18" charset="0"/>
                          <a:ea typeface="+mn-ea"/>
                          <a:cs typeface="Times New Roman" pitchFamily="18" charset="0"/>
                        </a:rPr>
                        <a:t>getPathlnfo</a:t>
                      </a:r>
                      <a:r>
                        <a:rPr kumimoji="0" lang="en-US" sz="2000" b="0" kern="1200" dirty="0" smtClean="0">
                          <a:solidFill>
                            <a:schemeClr val="tx1"/>
                          </a:solidFill>
                          <a:latin typeface="Times New Roman" pitchFamily="18" charset="0"/>
                          <a:ea typeface="+mn-ea"/>
                          <a:cs typeface="Times New Roman" pitchFamily="18" charset="0"/>
                        </a:rPr>
                        <a:t>() </a:t>
                      </a:r>
                    </a:p>
                    <a:p>
                      <a:endParaRPr lang="en-US" sz="2000" b="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smtClean="0">
                          <a:solidFill>
                            <a:schemeClr val="tx1"/>
                          </a:solidFill>
                          <a:latin typeface="Times New Roman" pitchFamily="18" charset="0"/>
                          <a:ea typeface="+mn-ea"/>
                          <a:cs typeface="Times New Roman" pitchFamily="18" charset="0"/>
                        </a:rPr>
                        <a:t>Returns any extra path information associated with the URL the client sent when it made this request</a:t>
                      </a:r>
                      <a:r>
                        <a:rPr kumimoji="0" lang="en-US" sz="1800" kern="1200" dirty="0" smtClean="0">
                          <a:solidFill>
                            <a:schemeClr val="tx1"/>
                          </a:solidFill>
                          <a:latin typeface="+mn-lt"/>
                          <a:ea typeface="+mn-ea"/>
                          <a:cs typeface="+mn-cs"/>
                        </a:rPr>
                        <a:t>.</a:t>
                      </a:r>
                      <a:r>
                        <a:rPr lang="en-US" sz="2000" dirty="0" smtClean="0"/>
                        <a:t> </a:t>
                      </a:r>
                      <a:endParaRPr lang="en-US" sz="2000" dirty="0">
                        <a:latin typeface="Times New Roman" pitchFamily="18" charset="0"/>
                        <a:cs typeface="Times New Roman" pitchFamily="18" charset="0"/>
                      </a:endParaRPr>
                    </a:p>
                  </a:txBody>
                  <a:tcPr/>
                </a:tc>
              </a:tr>
              <a:tr h="807662">
                <a:tc>
                  <a:txBody>
                    <a:bodyPr/>
                    <a:lstStyle/>
                    <a:p>
                      <a:pPr marL="0" algn="l" rtl="0" eaLnBrk="1" latinLnBrk="0" hangingPunct="1"/>
                      <a:r>
                        <a:rPr kumimoji="0" lang="en-US" sz="2000" b="0" kern="1200" dirty="0" smtClean="0">
                          <a:solidFill>
                            <a:schemeClr val="tx1"/>
                          </a:solidFill>
                          <a:latin typeface="Times New Roman" pitchFamily="18" charset="0"/>
                          <a:ea typeface="+mn-ea"/>
                          <a:cs typeface="Times New Roman" pitchFamily="18" charset="0"/>
                        </a:rPr>
                        <a:t>String </a:t>
                      </a:r>
                      <a:r>
                        <a:rPr kumimoji="0" lang="en-US" sz="2000" b="0" kern="1200" dirty="0" err="1" smtClean="0">
                          <a:solidFill>
                            <a:schemeClr val="tx1"/>
                          </a:solidFill>
                          <a:latin typeface="Times New Roman" pitchFamily="18" charset="0"/>
                          <a:ea typeface="+mn-ea"/>
                          <a:cs typeface="Times New Roman" pitchFamily="18" charset="0"/>
                        </a:rPr>
                        <a:t>getQueryString</a:t>
                      </a:r>
                      <a:r>
                        <a:rPr kumimoji="0" lang="en-US" sz="2000" b="0" kern="1200" dirty="0" smtClean="0">
                          <a:solidFill>
                            <a:schemeClr val="tx1"/>
                          </a:solidFill>
                          <a:latin typeface="Times New Roman" pitchFamily="18" charset="0"/>
                          <a:ea typeface="+mn-ea"/>
                          <a:cs typeface="Times New Roman" pitchFamily="18" charset="0"/>
                        </a:rPr>
                        <a:t> () </a:t>
                      </a:r>
                    </a:p>
                    <a:p>
                      <a:endParaRPr lang="en-US" sz="2000" b="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smtClean="0">
                          <a:solidFill>
                            <a:schemeClr val="tx1"/>
                          </a:solidFill>
                          <a:latin typeface="Times New Roman" pitchFamily="18" charset="0"/>
                          <a:ea typeface="+mn-ea"/>
                          <a:cs typeface="Times New Roman" pitchFamily="18" charset="0"/>
                        </a:rPr>
                        <a:t>Returns the query string that is contained in the request URL after the path. </a:t>
                      </a:r>
                      <a:endParaRPr lang="en-US" sz="2000" dirty="0">
                        <a:latin typeface="Times New Roman" pitchFamily="18" charset="0"/>
                        <a:cs typeface="Times New Roman" pitchFamily="18" charset="0"/>
                      </a:endParaRPr>
                    </a:p>
                  </a:txBody>
                  <a:tcPr/>
                </a:tc>
              </a:tr>
              <a:tr h="88108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smtClean="0">
                          <a:solidFill>
                            <a:schemeClr val="tx1"/>
                          </a:solidFill>
                          <a:latin typeface="Times New Roman" pitchFamily="18" charset="0"/>
                          <a:ea typeface="+mn-ea"/>
                          <a:cs typeface="Times New Roman" pitchFamily="18" charset="0"/>
                        </a:rPr>
                        <a:t>public HttpSession </a:t>
                      </a:r>
                      <a:r>
                        <a:rPr kumimoji="0" lang="en-US" sz="2000" b="0" kern="1200" dirty="0" err="1" smtClean="0">
                          <a:solidFill>
                            <a:schemeClr val="tx1"/>
                          </a:solidFill>
                          <a:latin typeface="Times New Roman" pitchFamily="18" charset="0"/>
                          <a:ea typeface="+mn-ea"/>
                          <a:cs typeface="Times New Roman" pitchFamily="18" charset="0"/>
                        </a:rPr>
                        <a:t>getSession</a:t>
                      </a:r>
                      <a:r>
                        <a:rPr kumimoji="0" lang="en-US" sz="2000" b="0" kern="1200" dirty="0" smtClean="0">
                          <a:solidFill>
                            <a:schemeClr val="tx1"/>
                          </a:solidFill>
                          <a:latin typeface="Times New Roman" pitchFamily="18" charset="0"/>
                          <a:ea typeface="+mn-ea"/>
                          <a:cs typeface="Times New Roman" pitchFamily="18" charset="0"/>
                        </a:rPr>
                        <a:t> ()</a:t>
                      </a:r>
                      <a:endParaRPr kumimoji="0" lang="en-US" sz="2000" b="0" kern="1200" dirty="0">
                        <a:solidFill>
                          <a:schemeClr val="tx1"/>
                        </a:solidFill>
                        <a:latin typeface="Times New Roman" pitchFamily="18" charset="0"/>
                        <a:ea typeface="+mn-ea"/>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smtClean="0">
                          <a:solidFill>
                            <a:schemeClr val="tx1"/>
                          </a:solidFill>
                          <a:latin typeface="Times New Roman" pitchFamily="18" charset="0"/>
                          <a:ea typeface="+mn-ea"/>
                          <a:cs typeface="Times New Roman" pitchFamily="18" charset="0"/>
                        </a:rPr>
                        <a:t>Returns the current session associated with this request, or if the request does not have a session, creates one.</a:t>
                      </a:r>
                      <a:endParaRPr kumimoji="0" lang="en-US" sz="2000" b="0" kern="1200" dirty="0">
                        <a:solidFill>
                          <a:schemeClr val="tx1"/>
                        </a:solidFill>
                        <a:latin typeface="Times New Roman" pitchFamily="18" charset="0"/>
                        <a:ea typeface="+mn-ea"/>
                        <a:cs typeface="Times New Roman" pitchFamily="18" charset="0"/>
                      </a:endParaRPr>
                    </a:p>
                  </a:txBody>
                  <a:tcPr/>
                </a:tc>
              </a:tr>
              <a:tr h="807662">
                <a:tc>
                  <a:txBody>
                    <a:bodyPr/>
                    <a:lstStyle/>
                    <a:p>
                      <a:r>
                        <a:rPr kumimoji="0" lang="en-US" sz="2000" b="0" kern="1200" dirty="0" smtClean="0">
                          <a:solidFill>
                            <a:schemeClr val="tx1"/>
                          </a:solidFill>
                          <a:latin typeface="Times New Roman" pitchFamily="18" charset="0"/>
                          <a:ea typeface="+mn-ea"/>
                          <a:cs typeface="Times New Roman" pitchFamily="18" charset="0"/>
                        </a:rPr>
                        <a:t>HttpSession </a:t>
                      </a:r>
                      <a:r>
                        <a:rPr kumimoji="0" lang="en-US" sz="2000" b="0" kern="1200" dirty="0" err="1" smtClean="0">
                          <a:solidFill>
                            <a:schemeClr val="tx1"/>
                          </a:solidFill>
                          <a:latin typeface="Times New Roman" pitchFamily="18" charset="0"/>
                          <a:ea typeface="+mn-ea"/>
                          <a:cs typeface="Times New Roman" pitchFamily="18" charset="0"/>
                        </a:rPr>
                        <a:t>getSession</a:t>
                      </a:r>
                      <a:r>
                        <a:rPr kumimoji="0" lang="en-US" sz="2000" b="0" kern="1200" dirty="0" smtClean="0">
                          <a:solidFill>
                            <a:schemeClr val="tx1"/>
                          </a:solidFill>
                          <a:latin typeface="Times New Roman" pitchFamily="18" charset="0"/>
                          <a:ea typeface="+mn-ea"/>
                          <a:cs typeface="Times New Roman" pitchFamily="18" charset="0"/>
                        </a:rPr>
                        <a:t>(</a:t>
                      </a:r>
                      <a:r>
                        <a:rPr kumimoji="0" lang="en-US" sz="2000" b="0" kern="1200" dirty="0" err="1" smtClean="0">
                          <a:solidFill>
                            <a:schemeClr val="tx1"/>
                          </a:solidFill>
                          <a:latin typeface="Times New Roman" pitchFamily="18" charset="0"/>
                          <a:ea typeface="+mn-ea"/>
                          <a:cs typeface="Times New Roman" pitchFamily="18" charset="0"/>
                        </a:rPr>
                        <a:t>boolean</a:t>
                      </a:r>
                      <a:r>
                        <a:rPr kumimoji="0" lang="en-US" sz="2000" b="0" kern="1200" dirty="0" smtClean="0">
                          <a:solidFill>
                            <a:schemeClr val="tx1"/>
                          </a:solidFill>
                          <a:latin typeface="Times New Roman" pitchFamily="18" charset="0"/>
                          <a:ea typeface="+mn-ea"/>
                          <a:cs typeface="Times New Roman" pitchFamily="18" charset="0"/>
                        </a:rPr>
                        <a:t> create) </a:t>
                      </a:r>
                    </a:p>
                    <a:p>
                      <a:r>
                        <a:rPr kumimoji="0" lang="en-US" sz="2000" b="0" kern="1200" dirty="0" smtClean="0">
                          <a:solidFill>
                            <a:schemeClr val="tx1"/>
                          </a:solidFill>
                          <a:latin typeface="Times New Roman" pitchFamily="18" charset="0"/>
                          <a:ea typeface="+mn-ea"/>
                          <a:cs typeface="Times New Roman" pitchFamily="18"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2000" kern="1200" dirty="0">
                        <a:solidFill>
                          <a:schemeClr val="tx1"/>
                        </a:solidFill>
                        <a:latin typeface="Times New Roman" pitchFamily="18" charset="0"/>
                        <a:ea typeface="+mn-ea"/>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smtClean="0">
                          <a:solidFill>
                            <a:schemeClr val="tx1"/>
                          </a:solidFill>
                          <a:latin typeface="Times New Roman" pitchFamily="18" charset="0"/>
                          <a:ea typeface="+mn-ea"/>
                          <a:cs typeface="Times New Roman" pitchFamily="18" charset="0"/>
                        </a:rPr>
                        <a:t>Returns the current HttpSession associated with this request or, if there is no current session and create is true, returns a new session</a:t>
                      </a:r>
                      <a:endParaRPr kumimoji="0" lang="en-US" sz="2000" kern="1200" dirty="0">
                        <a:solidFill>
                          <a:schemeClr val="tx1"/>
                        </a:solidFill>
                        <a:latin typeface="Times New Roman" pitchFamily="18" charset="0"/>
                        <a:ea typeface="+mn-ea"/>
                        <a:cs typeface="Times New Roman" pitchFamily="18" charset="0"/>
                      </a:endParaRPr>
                    </a:p>
                  </a:txBody>
                  <a:tcPr/>
                </a:tc>
              </a:tr>
            </a:tbl>
          </a:graphicData>
        </a:graphic>
      </p:graphicFrame>
      <p:sp>
        <p:nvSpPr>
          <p:cNvPr id="3" name="Title 2"/>
          <p:cNvSpPr>
            <a:spLocks noGrp="1"/>
          </p:cNvSpPr>
          <p:nvPr>
            <p:ph type="title"/>
          </p:nvPr>
        </p:nvSpPr>
        <p:spPr>
          <a:xfrm>
            <a:off x="457200" y="274638"/>
            <a:ext cx="8229600" cy="639762"/>
          </a:xfrm>
        </p:spPr>
        <p:txBody>
          <a:bodyPr>
            <a:normAutofit/>
          </a:bodyPr>
          <a:lstStyle/>
          <a:p>
            <a:r>
              <a:rPr lang="en-US" sz="2800" dirty="0" smtClean="0"/>
              <a:t>Methods of </a:t>
            </a:r>
            <a:r>
              <a:rPr lang="en-US" sz="2800" dirty="0" err="1" smtClean="0"/>
              <a:t>HttpServletRequest</a:t>
            </a:r>
            <a:endParaRPr lang="en-US" sz="28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792162"/>
          </a:xfrm>
        </p:spPr>
        <p:txBody>
          <a:bodyPr>
            <a:normAutofit fontScale="90000"/>
          </a:bodyPr>
          <a:lstStyle/>
          <a:p>
            <a:r>
              <a:rPr lang="en-US" sz="3600" dirty="0" smtClean="0"/>
              <a:t>Interfaces in </a:t>
            </a:r>
            <a:r>
              <a:rPr lang="en-US" sz="3600" dirty="0" err="1" smtClean="0"/>
              <a:t>javax.servlet.http</a:t>
            </a:r>
            <a:r>
              <a:rPr lang="en-US" sz="3600" dirty="0" smtClean="0"/>
              <a:t> package</a:t>
            </a:r>
            <a:endParaRPr lang="en-US" sz="3600" dirty="0"/>
          </a:p>
        </p:txBody>
      </p:sp>
      <p:sp>
        <p:nvSpPr>
          <p:cNvPr id="5" name="Content Placeholder 4"/>
          <p:cNvSpPr>
            <a:spLocks noGrp="1"/>
          </p:cNvSpPr>
          <p:nvPr>
            <p:ph idx="1"/>
          </p:nvPr>
        </p:nvSpPr>
        <p:spPr>
          <a:xfrm>
            <a:off x="457200" y="762000"/>
            <a:ext cx="8229600" cy="5245291"/>
          </a:xfrm>
        </p:spPr>
        <p:txBody>
          <a:bodyPr>
            <a:normAutofit/>
          </a:bodyPr>
          <a:lstStyle/>
          <a:p>
            <a:pPr marL="624078" indent="-514350">
              <a:buNone/>
            </a:pPr>
            <a:r>
              <a:rPr lang="en-US" sz="2800" b="1" dirty="0" smtClean="0"/>
              <a:t>2) </a:t>
            </a:r>
            <a:r>
              <a:rPr lang="en-US" sz="2800" b="1" dirty="0" err="1" smtClean="0"/>
              <a:t>HttpServletResponse</a:t>
            </a:r>
            <a:endParaRPr lang="en-US" sz="2800" b="1" dirty="0" smtClean="0"/>
          </a:p>
          <a:p>
            <a:pPr marL="624078" indent="-514350"/>
            <a:endParaRPr lang="en-US" sz="2800" b="1" dirty="0" smtClean="0"/>
          </a:p>
        </p:txBody>
      </p:sp>
      <p:graphicFrame>
        <p:nvGraphicFramePr>
          <p:cNvPr id="4" name="Table 3"/>
          <p:cNvGraphicFramePr>
            <a:graphicFrameLocks noGrp="1"/>
          </p:cNvGraphicFramePr>
          <p:nvPr/>
        </p:nvGraphicFramePr>
        <p:xfrm>
          <a:off x="228600" y="1295400"/>
          <a:ext cx="8839200" cy="4804410"/>
        </p:xfrm>
        <a:graphic>
          <a:graphicData uri="http://schemas.openxmlformats.org/drawingml/2006/table">
            <a:tbl>
              <a:tblPr firstRow="1" bandRow="1">
                <a:tableStyleId>{5940675A-B579-460E-94D1-54222C63F5DA}</a:tableStyleId>
              </a:tblPr>
              <a:tblGrid>
                <a:gridCol w="3886200"/>
                <a:gridCol w="4953000"/>
              </a:tblGrid>
              <a:tr h="628650">
                <a:tc>
                  <a:txBody>
                    <a:bodyPr/>
                    <a:lstStyle/>
                    <a:p>
                      <a:r>
                        <a:rPr kumimoji="0" lang="en-US" sz="2000" b="0" kern="1200" dirty="0" smtClean="0">
                          <a:solidFill>
                            <a:schemeClr val="tx1"/>
                          </a:solidFill>
                          <a:latin typeface="Times New Roman" pitchFamily="18" charset="0"/>
                          <a:ea typeface="+mn-ea"/>
                          <a:cs typeface="Times New Roman" pitchFamily="18" charset="0"/>
                        </a:rPr>
                        <a:t>void </a:t>
                      </a:r>
                      <a:r>
                        <a:rPr kumimoji="0" lang="en-US" sz="2000" b="0" kern="1200" dirty="0" err="1" smtClean="0">
                          <a:solidFill>
                            <a:schemeClr val="tx1"/>
                          </a:solidFill>
                          <a:latin typeface="Times New Roman" pitchFamily="18" charset="0"/>
                          <a:ea typeface="+mn-ea"/>
                          <a:cs typeface="Times New Roman" pitchFamily="18" charset="0"/>
                        </a:rPr>
                        <a:t>addCookie</a:t>
                      </a:r>
                      <a:r>
                        <a:rPr kumimoji="0" lang="en-US" sz="2000" b="0" kern="1200" dirty="0" smtClean="0">
                          <a:solidFill>
                            <a:schemeClr val="tx1"/>
                          </a:solidFill>
                          <a:latin typeface="Times New Roman" pitchFamily="18" charset="0"/>
                          <a:ea typeface="+mn-ea"/>
                          <a:cs typeface="Times New Roman" pitchFamily="18" charset="0"/>
                        </a:rPr>
                        <a:t>(Cookie </a:t>
                      </a:r>
                      <a:r>
                        <a:rPr kumimoji="0" lang="en-US" sz="2000" b="0" kern="1200" dirty="0" err="1" smtClean="0">
                          <a:solidFill>
                            <a:schemeClr val="tx1"/>
                          </a:solidFill>
                          <a:latin typeface="Times New Roman" pitchFamily="18" charset="0"/>
                          <a:ea typeface="+mn-ea"/>
                          <a:cs typeface="Times New Roman" pitchFamily="18" charset="0"/>
                        </a:rPr>
                        <a:t>cookie</a:t>
                      </a:r>
                      <a:r>
                        <a:rPr kumimoji="0" lang="en-US" sz="2000" b="0" kern="1200" dirty="0" smtClean="0">
                          <a:solidFill>
                            <a:schemeClr val="tx1"/>
                          </a:solidFill>
                          <a:latin typeface="Times New Roman" pitchFamily="18" charset="0"/>
                          <a:ea typeface="+mn-ea"/>
                          <a:cs typeface="Times New Roman" pitchFamily="18" charset="0"/>
                        </a:rPr>
                        <a:t>)</a:t>
                      </a:r>
                      <a:endParaRPr lang="en-US" sz="2000" b="0" dirty="0">
                        <a:latin typeface="Times New Roman" pitchFamily="18" charset="0"/>
                        <a:cs typeface="Times New Roman" pitchFamily="18" charset="0"/>
                      </a:endParaRPr>
                    </a:p>
                  </a:txBody>
                  <a:tcPr/>
                </a:tc>
                <a:tc>
                  <a:txBody>
                    <a:bodyPr/>
                    <a:lstStyle/>
                    <a:p>
                      <a:r>
                        <a:rPr kumimoji="0" lang="en-US" sz="2000" b="0" kern="1200" dirty="0" smtClean="0">
                          <a:solidFill>
                            <a:schemeClr val="tx1"/>
                          </a:solidFill>
                          <a:latin typeface="Times New Roman" pitchFamily="18" charset="0"/>
                          <a:ea typeface="+mn-ea"/>
                          <a:cs typeface="Times New Roman" pitchFamily="18" charset="0"/>
                        </a:rPr>
                        <a:t>Adds the specified cookie to the response. This method can be called multiple times to set more than one cookie.</a:t>
                      </a:r>
                      <a:endParaRPr lang="en-US" sz="2000" b="0" dirty="0">
                        <a:latin typeface="Times New Roman" pitchFamily="18" charset="0"/>
                        <a:cs typeface="Times New Roman" pitchFamily="18" charset="0"/>
                      </a:endParaRPr>
                    </a:p>
                  </a:txBody>
                  <a:tcPr/>
                </a:tc>
              </a:tr>
              <a:tr h="628650">
                <a:tc>
                  <a:txBody>
                    <a:bodyPr/>
                    <a:lstStyle/>
                    <a:p>
                      <a:r>
                        <a:rPr kumimoji="0" lang="en-US" sz="2000" b="0" kern="1200" dirty="0" smtClean="0">
                          <a:solidFill>
                            <a:schemeClr val="tx1"/>
                          </a:solidFill>
                          <a:latin typeface="Times New Roman" pitchFamily="18" charset="0"/>
                          <a:ea typeface="+mn-ea"/>
                          <a:cs typeface="Times New Roman" pitchFamily="18" charset="0"/>
                        </a:rPr>
                        <a:t>void </a:t>
                      </a:r>
                      <a:r>
                        <a:rPr kumimoji="0" lang="en-US" sz="2000" b="0" kern="1200" dirty="0" err="1" smtClean="0">
                          <a:solidFill>
                            <a:schemeClr val="tx1"/>
                          </a:solidFill>
                          <a:latin typeface="Times New Roman" pitchFamily="18" charset="0"/>
                          <a:ea typeface="+mn-ea"/>
                          <a:cs typeface="Times New Roman" pitchFamily="18" charset="0"/>
                        </a:rPr>
                        <a:t>addHeader</a:t>
                      </a:r>
                      <a:r>
                        <a:rPr kumimoji="0" lang="en-US" sz="2000" b="0" kern="1200" dirty="0" smtClean="0">
                          <a:solidFill>
                            <a:schemeClr val="tx1"/>
                          </a:solidFill>
                          <a:latin typeface="Times New Roman" pitchFamily="18" charset="0"/>
                          <a:ea typeface="+mn-ea"/>
                          <a:cs typeface="Times New Roman" pitchFamily="18" charset="0"/>
                        </a:rPr>
                        <a:t>(String name, String value) </a:t>
                      </a:r>
                      <a:endParaRPr lang="en-US" sz="2000" b="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smtClean="0">
                          <a:solidFill>
                            <a:schemeClr val="tx1"/>
                          </a:solidFill>
                          <a:latin typeface="Times New Roman" pitchFamily="18" charset="0"/>
                          <a:ea typeface="+mn-ea"/>
                          <a:cs typeface="Times New Roman" pitchFamily="18" charset="0"/>
                        </a:rPr>
                        <a:t>Adds a response header with the given name and value</a:t>
                      </a:r>
                      <a:r>
                        <a:rPr kumimoji="0" lang="en-US" sz="1800" kern="1200" dirty="0" smtClean="0">
                          <a:solidFill>
                            <a:schemeClr val="tx1"/>
                          </a:solidFill>
                          <a:latin typeface="+mn-lt"/>
                          <a:ea typeface="+mn-ea"/>
                          <a:cs typeface="+mn-cs"/>
                        </a:rPr>
                        <a:t>.</a:t>
                      </a:r>
                      <a:r>
                        <a:rPr lang="en-US" sz="2000" dirty="0" smtClean="0"/>
                        <a:t> </a:t>
                      </a:r>
                      <a:endParaRPr lang="en-US" sz="2000" b="0" dirty="0">
                        <a:latin typeface="Times New Roman" pitchFamily="18" charset="0"/>
                        <a:cs typeface="Times New Roman" pitchFamily="18" charset="0"/>
                      </a:endParaRPr>
                    </a:p>
                  </a:txBody>
                  <a:tcPr/>
                </a:tc>
              </a:tr>
              <a:tr h="628650">
                <a:tc>
                  <a:txBody>
                    <a:bodyPr/>
                    <a:lstStyle/>
                    <a:p>
                      <a:r>
                        <a:rPr kumimoji="0" lang="en-US" sz="2000" b="0" kern="1200" dirty="0" err="1" smtClean="0">
                          <a:solidFill>
                            <a:schemeClr val="tx1"/>
                          </a:solidFill>
                          <a:latin typeface="Times New Roman" pitchFamily="18" charset="0"/>
                          <a:ea typeface="+mn-ea"/>
                          <a:cs typeface="Times New Roman" pitchFamily="18" charset="0"/>
                        </a:rPr>
                        <a:t>boolean</a:t>
                      </a:r>
                      <a:r>
                        <a:rPr kumimoji="0" lang="en-US" sz="2000" b="0" kern="1200" dirty="0" smtClean="0">
                          <a:solidFill>
                            <a:schemeClr val="tx1"/>
                          </a:solidFill>
                          <a:latin typeface="Times New Roman" pitchFamily="18" charset="0"/>
                          <a:ea typeface="+mn-ea"/>
                          <a:cs typeface="Times New Roman" pitchFamily="18" charset="0"/>
                        </a:rPr>
                        <a:t> </a:t>
                      </a:r>
                      <a:r>
                        <a:rPr kumimoji="0" lang="en-US" sz="2000" b="0" kern="1200" dirty="0" err="1" smtClean="0">
                          <a:solidFill>
                            <a:schemeClr val="tx1"/>
                          </a:solidFill>
                          <a:latin typeface="Times New Roman" pitchFamily="18" charset="0"/>
                          <a:ea typeface="+mn-ea"/>
                          <a:cs typeface="Times New Roman" pitchFamily="18" charset="0"/>
                        </a:rPr>
                        <a:t>containsHeader</a:t>
                      </a:r>
                      <a:r>
                        <a:rPr kumimoji="0" lang="en-US" sz="2000" b="0" kern="1200" dirty="0" smtClean="0">
                          <a:solidFill>
                            <a:schemeClr val="tx1"/>
                          </a:solidFill>
                          <a:latin typeface="Times New Roman" pitchFamily="18" charset="0"/>
                          <a:ea typeface="+mn-ea"/>
                          <a:cs typeface="Times New Roman" pitchFamily="18" charset="0"/>
                        </a:rPr>
                        <a:t>(String name)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smtClean="0">
                          <a:solidFill>
                            <a:schemeClr val="tx1"/>
                          </a:solidFill>
                          <a:latin typeface="Times New Roman" pitchFamily="18" charset="0"/>
                          <a:ea typeface="+mn-ea"/>
                          <a:cs typeface="Times New Roman" pitchFamily="18" charset="0"/>
                        </a:rPr>
                        <a:t>Returns a </a:t>
                      </a:r>
                      <a:r>
                        <a:rPr kumimoji="0" lang="en-US" sz="2000" b="0" kern="1200" dirty="0" err="1" smtClean="0">
                          <a:solidFill>
                            <a:schemeClr val="tx1"/>
                          </a:solidFill>
                          <a:latin typeface="Times New Roman" pitchFamily="18" charset="0"/>
                          <a:ea typeface="+mn-ea"/>
                          <a:cs typeface="Times New Roman" pitchFamily="18" charset="0"/>
                        </a:rPr>
                        <a:t>boolean</a:t>
                      </a:r>
                      <a:r>
                        <a:rPr kumimoji="0" lang="en-US" sz="2000" b="0" kern="1200" dirty="0" smtClean="0">
                          <a:solidFill>
                            <a:schemeClr val="tx1"/>
                          </a:solidFill>
                          <a:latin typeface="Times New Roman" pitchFamily="18" charset="0"/>
                          <a:ea typeface="+mn-ea"/>
                          <a:cs typeface="Times New Roman" pitchFamily="18" charset="0"/>
                        </a:rPr>
                        <a:t> indicating whether the named response header has already been set. </a:t>
                      </a:r>
                      <a:endParaRPr lang="en-US" sz="2000" b="0" dirty="0">
                        <a:latin typeface="Times New Roman" pitchFamily="18" charset="0"/>
                        <a:cs typeface="Times New Roman" pitchFamily="18" charset="0"/>
                      </a:endParaRPr>
                    </a:p>
                  </a:txBody>
                  <a:tcPr/>
                </a:tc>
              </a:tr>
              <a:tr h="628650">
                <a:tc>
                  <a:txBody>
                    <a:bodyPr/>
                    <a:lstStyle/>
                    <a:p>
                      <a:r>
                        <a:rPr kumimoji="0" lang="en-US" sz="2000" b="0" kern="1200" dirty="0" smtClean="0">
                          <a:solidFill>
                            <a:schemeClr val="tx1"/>
                          </a:solidFill>
                          <a:latin typeface="Times New Roman" pitchFamily="18" charset="0"/>
                          <a:ea typeface="+mn-ea"/>
                          <a:cs typeface="Times New Roman" pitchFamily="18" charset="0"/>
                        </a:rPr>
                        <a:t>void </a:t>
                      </a:r>
                      <a:r>
                        <a:rPr kumimoji="0" lang="en-US" sz="2000" b="0" kern="1200" dirty="0" err="1" smtClean="0">
                          <a:solidFill>
                            <a:schemeClr val="tx1"/>
                          </a:solidFill>
                          <a:latin typeface="Times New Roman" pitchFamily="18" charset="0"/>
                          <a:ea typeface="+mn-ea"/>
                          <a:cs typeface="Times New Roman" pitchFamily="18" charset="0"/>
                        </a:rPr>
                        <a:t>sendRedirect</a:t>
                      </a:r>
                      <a:r>
                        <a:rPr kumimoji="0" lang="en-US" sz="2000" b="0" kern="1200" dirty="0" smtClean="0">
                          <a:solidFill>
                            <a:schemeClr val="tx1"/>
                          </a:solidFill>
                          <a:latin typeface="Times New Roman" pitchFamily="18" charset="0"/>
                          <a:ea typeface="+mn-ea"/>
                          <a:cs typeface="Times New Roman" pitchFamily="18" charset="0"/>
                        </a:rPr>
                        <a:t>(string location) throws </a:t>
                      </a:r>
                      <a:r>
                        <a:rPr kumimoji="0" lang="en-US" sz="2000" b="0" kern="1200" dirty="0" err="1" smtClean="0">
                          <a:solidFill>
                            <a:schemeClr val="tx1"/>
                          </a:solidFill>
                          <a:latin typeface="Times New Roman" pitchFamily="18" charset="0"/>
                          <a:ea typeface="+mn-ea"/>
                          <a:cs typeface="Times New Roman" pitchFamily="18" charset="0"/>
                        </a:rPr>
                        <a:t>IOException</a:t>
                      </a:r>
                      <a:endParaRPr kumimoji="0" lang="en-US" sz="2000" b="0" kern="1200" dirty="0" smtClean="0">
                        <a:solidFill>
                          <a:schemeClr val="tx1"/>
                        </a:solidFill>
                        <a:latin typeface="Times New Roman" pitchFamily="18" charset="0"/>
                        <a:ea typeface="+mn-ea"/>
                        <a:cs typeface="Times New Roman" pitchFamily="18" charset="0"/>
                      </a:endParaRPr>
                    </a:p>
                  </a:txBody>
                  <a:tcPr/>
                </a:tc>
                <a:tc>
                  <a:txBody>
                    <a:bodyPr/>
                    <a:lstStyle/>
                    <a:p>
                      <a:r>
                        <a:rPr kumimoji="0" lang="en-US" sz="2000" b="0" kern="1200" dirty="0" smtClean="0">
                          <a:solidFill>
                            <a:schemeClr val="tx1"/>
                          </a:solidFill>
                          <a:latin typeface="Times New Roman" pitchFamily="18" charset="0"/>
                          <a:ea typeface="+mn-ea"/>
                          <a:cs typeface="Times New Roman" pitchFamily="18" charset="0"/>
                        </a:rPr>
                        <a:t>Sends a temporary redirect response to the client using the specified redirect location URL. </a:t>
                      </a:r>
                      <a:endParaRPr lang="en-US" sz="2000" b="0" dirty="0">
                        <a:latin typeface="Times New Roman" pitchFamily="18" charset="0"/>
                        <a:cs typeface="Times New Roman" pitchFamily="18" charset="0"/>
                      </a:endParaRPr>
                    </a:p>
                  </a:txBody>
                  <a:tcPr/>
                </a:tc>
              </a:tr>
              <a:tr h="628650">
                <a:tc>
                  <a:txBody>
                    <a:bodyPr/>
                    <a:lstStyle/>
                    <a:p>
                      <a:r>
                        <a:rPr kumimoji="0" lang="en-US" sz="2000" b="0" kern="1200" dirty="0" smtClean="0">
                          <a:solidFill>
                            <a:schemeClr val="tx1"/>
                          </a:solidFill>
                          <a:latin typeface="Times New Roman" pitchFamily="18" charset="0"/>
                          <a:ea typeface="+mn-ea"/>
                          <a:cs typeface="Times New Roman" pitchFamily="18" charset="0"/>
                        </a:rPr>
                        <a:t>void </a:t>
                      </a:r>
                      <a:r>
                        <a:rPr kumimoji="0" lang="en-US" sz="2000" b="0" kern="1200" dirty="0" err="1" smtClean="0">
                          <a:solidFill>
                            <a:schemeClr val="tx1"/>
                          </a:solidFill>
                          <a:latin typeface="Times New Roman" pitchFamily="18" charset="0"/>
                          <a:ea typeface="+mn-ea"/>
                          <a:cs typeface="Times New Roman" pitchFamily="18" charset="0"/>
                        </a:rPr>
                        <a:t>setHeader</a:t>
                      </a:r>
                      <a:r>
                        <a:rPr kumimoji="0" lang="en-US" sz="2000" b="0" kern="1200" dirty="0" smtClean="0">
                          <a:solidFill>
                            <a:schemeClr val="tx1"/>
                          </a:solidFill>
                          <a:latin typeface="Times New Roman" pitchFamily="18" charset="0"/>
                          <a:ea typeface="+mn-ea"/>
                          <a:cs typeface="Times New Roman" pitchFamily="18" charset="0"/>
                        </a:rPr>
                        <a:t>(String name, String value)</a:t>
                      </a:r>
                      <a:r>
                        <a:rPr lang="en-US" sz="2400" b="0" dirty="0" smtClean="0">
                          <a:latin typeface="Times New Roman" pitchFamily="18" charset="0"/>
                          <a:cs typeface="Times New Roman" pitchFamily="18" charset="0"/>
                        </a:rPr>
                        <a:t>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kern="1200" dirty="0" smtClean="0">
                          <a:solidFill>
                            <a:schemeClr val="tx1"/>
                          </a:solidFill>
                          <a:latin typeface="Times New Roman" pitchFamily="18" charset="0"/>
                          <a:ea typeface="+mn-ea"/>
                          <a:cs typeface="Times New Roman" pitchFamily="18" charset="0"/>
                        </a:rPr>
                        <a:t>Sets a response header with the given name and value.</a:t>
                      </a:r>
                      <a:r>
                        <a:rPr lang="en-US" sz="2400" dirty="0" smtClean="0">
                          <a:latin typeface="Times New Roman" pitchFamily="18" charset="0"/>
                          <a:cs typeface="Times New Roman" pitchFamily="18" charset="0"/>
                        </a:rPr>
                        <a:t> </a:t>
                      </a:r>
                    </a:p>
                  </a:txBody>
                  <a:tcPr/>
                </a:tc>
              </a:tr>
              <a:tr h="6286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smtClean="0">
                          <a:solidFill>
                            <a:schemeClr val="tx1"/>
                          </a:solidFill>
                          <a:latin typeface="Times New Roman" pitchFamily="18" charset="0"/>
                          <a:ea typeface="+mn-ea"/>
                          <a:cs typeface="Times New Roman" pitchFamily="18" charset="0"/>
                        </a:rPr>
                        <a:t>void </a:t>
                      </a:r>
                      <a:r>
                        <a:rPr kumimoji="0" lang="en-US" sz="2000" b="0" kern="1200" dirty="0" err="1" smtClean="0">
                          <a:solidFill>
                            <a:schemeClr val="tx1"/>
                          </a:solidFill>
                          <a:latin typeface="Times New Roman" pitchFamily="18" charset="0"/>
                          <a:ea typeface="+mn-ea"/>
                          <a:cs typeface="Times New Roman" pitchFamily="18" charset="0"/>
                        </a:rPr>
                        <a:t>setStatus</a:t>
                      </a:r>
                      <a:r>
                        <a:rPr kumimoji="0" lang="en-US" sz="2000" b="0" kern="1200" dirty="0" smtClean="0">
                          <a:solidFill>
                            <a:schemeClr val="tx1"/>
                          </a:solidFill>
                          <a:latin typeface="Times New Roman" pitchFamily="18" charset="0"/>
                          <a:ea typeface="+mn-ea"/>
                          <a:cs typeface="Times New Roman" pitchFamily="18" charset="0"/>
                        </a:rPr>
                        <a:t>(int sc)</a:t>
                      </a:r>
                      <a:endParaRPr kumimoji="0" lang="en-US" sz="2000" b="0" kern="1200" dirty="0">
                        <a:solidFill>
                          <a:schemeClr val="tx1"/>
                        </a:solidFill>
                        <a:latin typeface="Times New Roman" pitchFamily="18" charset="0"/>
                        <a:ea typeface="+mn-ea"/>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smtClean="0">
                          <a:solidFill>
                            <a:schemeClr val="tx1"/>
                          </a:solidFill>
                          <a:latin typeface="Times New Roman" pitchFamily="18" charset="0"/>
                          <a:ea typeface="+mn-ea"/>
                          <a:cs typeface="Times New Roman" pitchFamily="18" charset="0"/>
                        </a:rPr>
                        <a:t>Sets the status code for this response</a:t>
                      </a:r>
                      <a:endParaRPr kumimoji="0" lang="en-US" sz="2000" b="0" kern="1200" dirty="0">
                        <a:solidFill>
                          <a:schemeClr val="tx1"/>
                        </a:solidFill>
                        <a:latin typeface="Times New Roman" pitchFamily="18" charset="0"/>
                        <a:ea typeface="+mn-ea"/>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1143000"/>
          <a:ext cx="8077200" cy="4484766"/>
        </p:xfrm>
        <a:graphic>
          <a:graphicData uri="http://schemas.openxmlformats.org/drawingml/2006/table">
            <a:tbl>
              <a:tblPr firstRow="1" bandRow="1">
                <a:tableStyleId>{5940675A-B579-460E-94D1-54222C63F5DA}</a:tableStyleId>
              </a:tblPr>
              <a:tblGrid>
                <a:gridCol w="1944511"/>
                <a:gridCol w="6132689"/>
              </a:tblGrid>
              <a:tr h="68858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chemeClr val="tx1"/>
                          </a:solidFill>
                          <a:latin typeface="+mn-lt"/>
                          <a:ea typeface="+mn-ea"/>
                          <a:cs typeface="+mn-cs"/>
                        </a:rPr>
                        <a:t>GET</a:t>
                      </a:r>
                      <a:endParaRPr kumimoji="0" lang="en-US" kern="1200" dirty="0">
                        <a:solidFill>
                          <a:schemeClr val="tx1"/>
                        </a:solidFill>
                        <a:latin typeface="+mn-lt"/>
                        <a:ea typeface="+mn-ea"/>
                        <a:cs typeface="+mn-cs"/>
                      </a:endParaRPr>
                    </a:p>
                  </a:txBody>
                  <a:tcPr/>
                </a:tc>
                <a:tc>
                  <a:txBody>
                    <a:bodyPr/>
                    <a:lstStyle/>
                    <a:p>
                      <a:r>
                        <a:rPr kumimoji="0" lang="en-US" b="0" i="0" kern="1200" dirty="0" smtClean="0">
                          <a:solidFill>
                            <a:schemeClr val="tx1"/>
                          </a:solidFill>
                          <a:latin typeface="+mn-lt"/>
                          <a:ea typeface="+mn-ea"/>
                          <a:cs typeface="+mn-cs"/>
                        </a:rPr>
                        <a:t>Used</a:t>
                      </a:r>
                      <a:r>
                        <a:rPr kumimoji="0" lang="en-US" b="1" i="0" kern="1200" dirty="0" smtClean="0">
                          <a:solidFill>
                            <a:schemeClr val="tx1"/>
                          </a:solidFill>
                          <a:latin typeface="+mn-lt"/>
                          <a:ea typeface="+mn-ea"/>
                          <a:cs typeface="+mn-cs"/>
                        </a:rPr>
                        <a:t> to retrieve resource representation/information only</a:t>
                      </a:r>
                      <a:r>
                        <a:rPr kumimoji="0" lang="en-US" b="0" i="0" kern="1200" dirty="0" smtClean="0">
                          <a:solidFill>
                            <a:schemeClr val="tx1"/>
                          </a:solidFill>
                          <a:latin typeface="+mn-lt"/>
                          <a:ea typeface="+mn-ea"/>
                          <a:cs typeface="+mn-cs"/>
                        </a:rPr>
                        <a:t> – and </a:t>
                      </a:r>
                      <a:r>
                        <a:rPr kumimoji="0" lang="en-US" b="1" i="0" kern="1200" dirty="0" smtClean="0">
                          <a:solidFill>
                            <a:schemeClr val="tx1"/>
                          </a:solidFill>
                          <a:latin typeface="+mn-lt"/>
                          <a:ea typeface="+mn-ea"/>
                          <a:cs typeface="+mn-cs"/>
                        </a:rPr>
                        <a:t>not to modify </a:t>
                      </a:r>
                      <a:r>
                        <a:rPr kumimoji="0" lang="en-US" b="0" i="0" kern="1200" dirty="0" smtClean="0">
                          <a:solidFill>
                            <a:schemeClr val="tx1"/>
                          </a:solidFill>
                          <a:latin typeface="+mn-lt"/>
                          <a:ea typeface="+mn-ea"/>
                          <a:cs typeface="+mn-cs"/>
                        </a:rPr>
                        <a:t>it in any way.</a:t>
                      </a:r>
                      <a:endParaRPr lang="en-US" dirty="0"/>
                    </a:p>
                  </a:txBody>
                  <a:tcPr/>
                </a:tc>
              </a:tr>
              <a:tr h="98369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chemeClr val="tx1"/>
                          </a:solidFill>
                          <a:latin typeface="+mn-lt"/>
                          <a:ea typeface="+mn-ea"/>
                          <a:cs typeface="+mn-cs"/>
                        </a:rPr>
                        <a:t>POST</a:t>
                      </a:r>
                      <a:endParaRPr kumimoji="0" lang="en-US" kern="1200" dirty="0">
                        <a:solidFill>
                          <a:schemeClr val="tx1"/>
                        </a:solidFill>
                        <a:latin typeface="+mn-lt"/>
                        <a:ea typeface="+mn-ea"/>
                        <a:cs typeface="+mn-cs"/>
                      </a:endParaRPr>
                    </a:p>
                  </a:txBody>
                  <a:tcPr/>
                </a:tc>
                <a:tc>
                  <a:txBody>
                    <a:bodyPr/>
                    <a:lstStyle/>
                    <a:p>
                      <a:r>
                        <a:rPr kumimoji="0" lang="en-US" b="0" i="0" kern="1200" dirty="0" smtClean="0">
                          <a:solidFill>
                            <a:schemeClr val="tx1"/>
                          </a:solidFill>
                          <a:latin typeface="+mn-lt"/>
                          <a:ea typeface="+mn-ea"/>
                          <a:cs typeface="+mn-cs"/>
                        </a:rPr>
                        <a:t>Used to </a:t>
                      </a:r>
                      <a:r>
                        <a:rPr kumimoji="0" lang="en-US" b="1" i="0" kern="1200" dirty="0" smtClean="0">
                          <a:solidFill>
                            <a:schemeClr val="tx1"/>
                          </a:solidFill>
                          <a:latin typeface="+mn-lt"/>
                          <a:ea typeface="+mn-ea"/>
                          <a:cs typeface="+mn-cs"/>
                        </a:rPr>
                        <a:t>create a new resource </a:t>
                      </a:r>
                      <a:r>
                        <a:rPr kumimoji="0" lang="en-US" b="0" i="0" kern="1200" dirty="0" smtClean="0">
                          <a:solidFill>
                            <a:schemeClr val="tx1"/>
                          </a:solidFill>
                          <a:latin typeface="+mn-lt"/>
                          <a:ea typeface="+mn-ea"/>
                          <a:cs typeface="+mn-cs"/>
                        </a:rPr>
                        <a:t>into the collection of resources.  For example, customer information, file upload, etc. using HTML forms.</a:t>
                      </a:r>
                      <a:endParaRPr lang="en-US" dirty="0"/>
                    </a:p>
                  </a:txBody>
                  <a:tcPr/>
                </a:tc>
              </a:tr>
              <a:tr h="983691">
                <a:tc>
                  <a:txBody>
                    <a:bodyPr/>
                    <a:lstStyle/>
                    <a:p>
                      <a:r>
                        <a:rPr lang="en-US" dirty="0"/>
                        <a:t>HEAD</a:t>
                      </a:r>
                    </a:p>
                  </a:txBody>
                  <a:tcPr anchor="ctr"/>
                </a:tc>
                <a:tc>
                  <a:txBody>
                    <a:bodyPr/>
                    <a:lstStyle/>
                    <a:p>
                      <a:r>
                        <a:rPr lang="en-US" dirty="0"/>
                        <a:t>Same as GET but </a:t>
                      </a:r>
                      <a:r>
                        <a:rPr lang="en-US" b="1" dirty="0"/>
                        <a:t>returns only HTTP headers </a:t>
                      </a:r>
                      <a:r>
                        <a:rPr lang="en-US" dirty="0"/>
                        <a:t>and no document </a:t>
                      </a:r>
                      <a:r>
                        <a:rPr lang="en-US" dirty="0" smtClean="0"/>
                        <a:t>body. Header contains the entries such as content-type, content-length, last-modified, etc.</a:t>
                      </a:r>
                      <a:endParaRPr lang="en-US" dirty="0"/>
                    </a:p>
                  </a:txBody>
                  <a:tcPr anchor="ctr"/>
                </a:tc>
              </a:tr>
              <a:tr h="983691">
                <a:tc>
                  <a:txBody>
                    <a:bodyPr/>
                    <a:lstStyle/>
                    <a:p>
                      <a:r>
                        <a:rPr lang="en-US" dirty="0"/>
                        <a:t>PUT</a:t>
                      </a:r>
                    </a:p>
                  </a:txBody>
                  <a:tcPr anchor="ctr"/>
                </a:tc>
                <a:tc>
                  <a:txBody>
                    <a:bodyPr/>
                    <a:lstStyle/>
                    <a:p>
                      <a:r>
                        <a:rPr kumimoji="0" lang="en-US" b="0" i="0" kern="1200" dirty="0" smtClean="0">
                          <a:solidFill>
                            <a:schemeClr val="tx1"/>
                          </a:solidFill>
                          <a:latin typeface="+mn-lt"/>
                          <a:ea typeface="+mn-ea"/>
                          <a:cs typeface="+mn-cs"/>
                        </a:rPr>
                        <a:t>Used</a:t>
                      </a:r>
                      <a:r>
                        <a:rPr kumimoji="0" lang="en-US" b="1" i="0" kern="1200" dirty="0" smtClean="0">
                          <a:solidFill>
                            <a:schemeClr val="tx1"/>
                          </a:solidFill>
                          <a:latin typeface="+mn-lt"/>
                          <a:ea typeface="+mn-ea"/>
                          <a:cs typeface="+mn-cs"/>
                        </a:rPr>
                        <a:t> to update existing resource</a:t>
                      </a:r>
                      <a:r>
                        <a:rPr kumimoji="0" lang="en-US" b="0" i="0" kern="1200" dirty="0" smtClean="0">
                          <a:solidFill>
                            <a:schemeClr val="tx1"/>
                          </a:solidFill>
                          <a:latin typeface="+mn-lt"/>
                          <a:ea typeface="+mn-ea"/>
                          <a:cs typeface="+mn-cs"/>
                        </a:rPr>
                        <a:t> . If the resource does not exist then API may decide to create a new resource or not.</a:t>
                      </a:r>
                      <a:r>
                        <a:rPr lang="en-US" dirty="0" smtClean="0"/>
                        <a:t> </a:t>
                      </a:r>
                      <a:r>
                        <a:rPr lang="en-US" dirty="0" smtClean="0"/>
                        <a:t>For ex. Put</a:t>
                      </a:r>
                      <a:r>
                        <a:rPr lang="en-US" baseline="0" dirty="0" smtClean="0"/>
                        <a:t> an image file on the server.</a:t>
                      </a:r>
                      <a:endParaRPr lang="en-US" dirty="0"/>
                    </a:p>
                  </a:txBody>
                  <a:tcPr anchor="ctr"/>
                </a:tc>
              </a:tr>
              <a:tr h="398942">
                <a:tc>
                  <a:txBody>
                    <a:bodyPr/>
                    <a:lstStyle/>
                    <a:p>
                      <a:r>
                        <a:rPr lang="en-US" dirty="0"/>
                        <a:t>DELETE</a:t>
                      </a:r>
                    </a:p>
                  </a:txBody>
                  <a:tcPr anchor="ctr"/>
                </a:tc>
                <a:tc>
                  <a:txBody>
                    <a:bodyPr/>
                    <a:lstStyle/>
                    <a:p>
                      <a:r>
                        <a:rPr kumimoji="0" lang="en-US" b="0" i="0" kern="1200" dirty="0" smtClean="0">
                          <a:solidFill>
                            <a:schemeClr val="tx1"/>
                          </a:solidFill>
                          <a:latin typeface="+mn-lt"/>
                          <a:ea typeface="+mn-ea"/>
                          <a:cs typeface="+mn-cs"/>
                        </a:rPr>
                        <a:t>Used</a:t>
                      </a:r>
                      <a:r>
                        <a:rPr kumimoji="0" lang="en-US" b="0" i="0" kern="1200" dirty="0" smtClean="0">
                          <a:solidFill>
                            <a:schemeClr val="tx1"/>
                          </a:solidFill>
                          <a:latin typeface="+mn-lt"/>
                          <a:ea typeface="+mn-ea"/>
                          <a:cs typeface="+mn-cs"/>
                        </a:rPr>
                        <a:t> </a:t>
                      </a:r>
                      <a:r>
                        <a:rPr kumimoji="0" lang="en-US" b="1" i="0" kern="1200" dirty="0" smtClean="0">
                          <a:solidFill>
                            <a:schemeClr val="tx1"/>
                          </a:solidFill>
                          <a:latin typeface="+mn-lt"/>
                          <a:ea typeface="+mn-ea"/>
                          <a:cs typeface="+mn-cs"/>
                        </a:rPr>
                        <a:t>to delete </a:t>
                      </a:r>
                      <a:r>
                        <a:rPr kumimoji="0" lang="en-US" b="1" i="0" kern="1200" dirty="0" smtClean="0">
                          <a:solidFill>
                            <a:schemeClr val="tx1"/>
                          </a:solidFill>
                          <a:latin typeface="+mn-lt"/>
                          <a:ea typeface="+mn-ea"/>
                          <a:cs typeface="+mn-cs"/>
                        </a:rPr>
                        <a:t>resources </a:t>
                      </a:r>
                      <a:r>
                        <a:rPr kumimoji="0" lang="en-US" b="0" i="0" kern="1200" dirty="0" smtClean="0">
                          <a:solidFill>
                            <a:schemeClr val="tx1"/>
                          </a:solidFill>
                          <a:latin typeface="+mn-lt"/>
                          <a:ea typeface="+mn-ea"/>
                          <a:cs typeface="+mn-cs"/>
                        </a:rPr>
                        <a:t> identified by the Request-URI.</a:t>
                      </a:r>
                      <a:endParaRPr lang="en-US" dirty="0"/>
                    </a:p>
                  </a:txBody>
                  <a:tcPr anchor="ctr"/>
                </a:tc>
              </a:tr>
            </a:tbl>
          </a:graphicData>
        </a:graphic>
      </p:graphicFrame>
      <p:sp>
        <p:nvSpPr>
          <p:cNvPr id="3" name="Title 2"/>
          <p:cNvSpPr>
            <a:spLocks noGrp="1"/>
          </p:cNvSpPr>
          <p:nvPr>
            <p:ph type="title"/>
          </p:nvPr>
        </p:nvSpPr>
        <p:spPr>
          <a:xfrm>
            <a:off x="457200" y="274638"/>
            <a:ext cx="8229600" cy="639762"/>
          </a:xfrm>
        </p:spPr>
        <p:txBody>
          <a:bodyPr>
            <a:normAutofit fontScale="90000"/>
          </a:bodyPr>
          <a:lstStyle/>
          <a:p>
            <a:r>
              <a:rPr lang="en-US" dirty="0" smtClean="0"/>
              <a:t>HTTP Request Methods</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1143000"/>
          <a:ext cx="8686800" cy="2194560"/>
        </p:xfrm>
        <a:graphic>
          <a:graphicData uri="http://schemas.openxmlformats.org/drawingml/2006/table">
            <a:tbl>
              <a:tblPr firstRow="1" bandRow="1">
                <a:tableStyleId>{5940675A-B579-460E-94D1-54222C63F5DA}</a:tableStyleId>
              </a:tblPr>
              <a:tblGrid>
                <a:gridCol w="2091267"/>
                <a:gridCol w="6595533"/>
              </a:tblGrid>
              <a:tr h="370840">
                <a:tc>
                  <a:txBody>
                    <a:bodyPr/>
                    <a:lstStyle/>
                    <a:p>
                      <a:r>
                        <a:rPr lang="en-US" dirty="0"/>
                        <a:t>OPTIONS</a:t>
                      </a:r>
                    </a:p>
                  </a:txBody>
                  <a:tcPr anchor="ctr"/>
                </a:tc>
                <a:tc>
                  <a:txBody>
                    <a:bodyPr/>
                    <a:lstStyle/>
                    <a:p>
                      <a:r>
                        <a:rPr kumimoji="0" lang="en-US" b="0" i="0" kern="1200" dirty="0" smtClean="0">
                          <a:solidFill>
                            <a:schemeClr val="tx1"/>
                          </a:solidFill>
                          <a:latin typeface="+mn-lt"/>
                          <a:ea typeface="+mn-ea"/>
                          <a:cs typeface="+mn-cs"/>
                        </a:rPr>
                        <a:t>Describes the communication options for the target resource.</a:t>
                      </a:r>
                      <a:endParaRPr lang="en-US" dirty="0"/>
                    </a:p>
                  </a:txBody>
                  <a:tcPr anchor="ctr"/>
                </a:tc>
              </a:tr>
              <a:tr h="370840">
                <a:tc>
                  <a:txBody>
                    <a:bodyPr/>
                    <a:lstStyle/>
                    <a:p>
                      <a:r>
                        <a:rPr lang="en-US" dirty="0"/>
                        <a:t>CONNECT</a:t>
                      </a:r>
                    </a:p>
                  </a:txBody>
                  <a:tcPr anchor="ctr"/>
                </a:tc>
                <a:tc>
                  <a:txBody>
                    <a:bodyPr/>
                    <a:lstStyle/>
                    <a:p>
                      <a:r>
                        <a:rPr kumimoji="0" lang="en-US" b="0" i="0" kern="1200" dirty="0" smtClean="0">
                          <a:solidFill>
                            <a:schemeClr val="tx1"/>
                          </a:solidFill>
                          <a:latin typeface="+mn-lt"/>
                          <a:ea typeface="+mn-ea"/>
                          <a:cs typeface="+mn-cs"/>
                        </a:rPr>
                        <a:t>Establishes a tunnel to the server identified by a given URI.</a:t>
                      </a:r>
                      <a:endParaRPr lang="en-US" dirty="0"/>
                    </a:p>
                  </a:txBody>
                  <a:tcPr anchor="ctr"/>
                </a:tc>
              </a:tr>
              <a:tr h="370840">
                <a:tc>
                  <a:txBody>
                    <a:bodyPr/>
                    <a:lstStyle/>
                    <a:p>
                      <a:r>
                        <a:rPr lang="en-US" dirty="0" smtClean="0"/>
                        <a:t>TRACE</a:t>
                      </a:r>
                      <a:endParaRPr lang="en-US" dirty="0"/>
                    </a:p>
                  </a:txBody>
                  <a:tcPr anchor="ctr"/>
                </a:tc>
                <a:tc>
                  <a:txBody>
                    <a:bodyPr/>
                    <a:lstStyle/>
                    <a:p>
                      <a:r>
                        <a:rPr lang="en-US" dirty="0" smtClean="0"/>
                        <a:t>The TRACE method is used to echo the contents of an HTTP Request back to the requester which can be used for debugging purpose at the time of development.</a:t>
                      </a:r>
                      <a:endParaRPr lang="en-US" dirty="0"/>
                    </a:p>
                  </a:txBody>
                  <a:tcPr anchor="ctr"/>
                </a:tc>
              </a:tr>
            </a:tbl>
          </a:graphicData>
        </a:graphic>
      </p:graphicFrame>
      <p:sp>
        <p:nvSpPr>
          <p:cNvPr id="3" name="Title 2"/>
          <p:cNvSpPr>
            <a:spLocks noGrp="1"/>
          </p:cNvSpPr>
          <p:nvPr>
            <p:ph type="title"/>
          </p:nvPr>
        </p:nvSpPr>
        <p:spPr>
          <a:xfrm>
            <a:off x="457200" y="274638"/>
            <a:ext cx="8229600" cy="639762"/>
          </a:xfrm>
        </p:spPr>
        <p:txBody>
          <a:bodyPr>
            <a:normAutofit fontScale="90000"/>
          </a:bodyPr>
          <a:lstStyle/>
          <a:p>
            <a:r>
              <a:rPr lang="en-US" dirty="0" smtClean="0"/>
              <a:t>HTTP Request Methods</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1143000"/>
          <a:ext cx="6934200" cy="4572000"/>
        </p:xfrm>
        <a:graphic>
          <a:graphicData uri="http://schemas.openxmlformats.org/drawingml/2006/table">
            <a:tbl>
              <a:tblPr firstRow="1" bandRow="1">
                <a:tableStyleId>{5940675A-B579-460E-94D1-54222C63F5DA}</a:tableStyleId>
              </a:tblPr>
              <a:tblGrid>
                <a:gridCol w="1219200"/>
                <a:gridCol w="5715000"/>
              </a:tblGrid>
              <a:tr h="6096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t>1xx</a:t>
                      </a:r>
                      <a:endParaRPr kumimoji="0" lang="en-US" kern="1200" dirty="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Informational Response </a:t>
                      </a:r>
                      <a:r>
                        <a:rPr kumimoji="0" lang="en-US" b="1" i="0" kern="1200" dirty="0" smtClean="0">
                          <a:solidFill>
                            <a:schemeClr val="tx1"/>
                          </a:solidFill>
                          <a:latin typeface="+mn-lt"/>
                          <a:ea typeface="+mn-ea"/>
                          <a:cs typeface="+mn-cs"/>
                        </a:rPr>
                        <a:t>(</a:t>
                      </a:r>
                      <a:r>
                        <a:rPr lang="en-US" b="1" dirty="0" smtClean="0"/>
                        <a:t>100</a:t>
                      </a:r>
                      <a:r>
                        <a:rPr kumimoji="0" lang="en-US" b="1" i="0" kern="1200" dirty="0" smtClean="0">
                          <a:solidFill>
                            <a:schemeClr val="tx1"/>
                          </a:solidFill>
                          <a:latin typeface="+mn-lt"/>
                          <a:ea typeface="+mn-ea"/>
                          <a:cs typeface="+mn-cs"/>
                        </a:rPr>
                        <a:t>–</a:t>
                      </a:r>
                      <a:r>
                        <a:rPr lang="en-US" b="1" dirty="0" smtClean="0"/>
                        <a:t>199)</a:t>
                      </a:r>
                      <a:endParaRPr kumimoji="0" lang="en-US" b="1" kern="1200" dirty="0" smtClean="0">
                        <a:solidFill>
                          <a:schemeClr val="tx1"/>
                        </a:solidFill>
                        <a:latin typeface="+mn-lt"/>
                        <a:ea typeface="+mn-ea"/>
                        <a:cs typeface="+mn-cs"/>
                      </a:endParaRPr>
                    </a:p>
                    <a:p>
                      <a:r>
                        <a:rPr lang="en-US" dirty="0" smtClean="0"/>
                        <a:t>It means the request has been received and the process is continuing.</a:t>
                      </a:r>
                      <a:endParaRPr lang="en-US" dirty="0"/>
                    </a:p>
                  </a:txBody>
                  <a:tcPr/>
                </a:tc>
              </a:tr>
              <a:tr h="5334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t>2xx</a:t>
                      </a:r>
                      <a:endParaRPr kumimoji="0" lang="en-US" kern="1200" dirty="0">
                        <a:solidFill>
                          <a:schemeClr val="tx1"/>
                        </a:solidFill>
                        <a:latin typeface="+mn-lt"/>
                        <a:ea typeface="+mn-ea"/>
                        <a:cs typeface="+mn-cs"/>
                      </a:endParaRPr>
                    </a:p>
                  </a:txBody>
                  <a:tcPr/>
                </a:tc>
                <a:tc>
                  <a:txBody>
                    <a:bodyPr/>
                    <a:lstStyle/>
                    <a:p>
                      <a:r>
                        <a:rPr lang="en-US" b="1" dirty="0" smtClean="0"/>
                        <a:t>Successful Response( 200-299)</a:t>
                      </a:r>
                    </a:p>
                    <a:p>
                      <a:r>
                        <a:rPr lang="en-US" dirty="0" smtClean="0"/>
                        <a:t>It means the action was successfully received, understood, and accepted.</a:t>
                      </a:r>
                      <a:endParaRPr lang="en-US" dirty="0"/>
                    </a:p>
                  </a:txBody>
                  <a:tcPr/>
                </a:tc>
              </a:tr>
              <a:tr h="640080">
                <a:tc>
                  <a:txBody>
                    <a:bodyPr/>
                    <a:lstStyle/>
                    <a:p>
                      <a:pPr algn="ctr"/>
                      <a:r>
                        <a:rPr lang="en-US" b="1" dirty="0" smtClean="0"/>
                        <a:t>3xx</a:t>
                      </a:r>
                      <a:endParaRPr lang="en-US" dirty="0"/>
                    </a:p>
                  </a:txBody>
                  <a:tcPr anchor="ctr"/>
                </a:tc>
                <a:tc>
                  <a:txBody>
                    <a:bodyPr/>
                    <a:lstStyle/>
                    <a:p>
                      <a:r>
                        <a:rPr lang="en-US" b="1" dirty="0" smtClean="0"/>
                        <a:t>Redirection (300-399)</a:t>
                      </a:r>
                      <a:endParaRPr lang="en-US" b="1" dirty="0" smtClean="0"/>
                    </a:p>
                    <a:p>
                      <a:r>
                        <a:rPr lang="en-US" dirty="0" smtClean="0"/>
                        <a:t>It means further action must be taken in order to complete the request.</a:t>
                      </a:r>
                      <a:endParaRPr lang="en-US" dirty="0"/>
                    </a:p>
                  </a:txBody>
                  <a:tcPr anchor="ctr"/>
                </a:tc>
              </a:tr>
              <a:tr h="687729">
                <a:tc>
                  <a:txBody>
                    <a:bodyPr/>
                    <a:lstStyle/>
                    <a:p>
                      <a:pPr algn="ctr"/>
                      <a:r>
                        <a:rPr lang="en-US" b="1" dirty="0" smtClean="0"/>
                        <a:t>4xx</a:t>
                      </a:r>
                      <a:endParaRPr lang="en-US"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Client </a:t>
                      </a:r>
                      <a:r>
                        <a:rPr lang="en-US" b="1" dirty="0" smtClean="0"/>
                        <a:t>Errors (400-499)</a:t>
                      </a:r>
                      <a:endParaRPr lang="en-US" dirty="0" smtClean="0"/>
                    </a:p>
                    <a:p>
                      <a:r>
                        <a:rPr lang="en-US" dirty="0" smtClean="0"/>
                        <a:t>It means the request contains incorrect syntax or cannot be fulfilled.</a:t>
                      </a:r>
                      <a:endParaRPr lang="en-US" dirty="0"/>
                    </a:p>
                  </a:txBody>
                  <a:tcPr anchor="ctr"/>
                </a:tc>
              </a:tr>
              <a:tr h="68772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t>5xx</a:t>
                      </a:r>
                      <a:endParaRPr lang="en-US" dirty="0" smtClean="0"/>
                    </a:p>
                    <a:p>
                      <a:pPr algn="ctr"/>
                      <a:endParaRPr lang="en-US" dirty="0"/>
                    </a:p>
                  </a:txBody>
                  <a:tcPr anchor="ctr"/>
                </a:tc>
                <a:tc>
                  <a:txBody>
                    <a:bodyPr/>
                    <a:lstStyle/>
                    <a:p>
                      <a:r>
                        <a:rPr lang="en-US" b="1" dirty="0" smtClean="0"/>
                        <a:t>Server </a:t>
                      </a:r>
                      <a:r>
                        <a:rPr lang="en-US" b="1" dirty="0" smtClean="0"/>
                        <a:t>Errors (500-599)</a:t>
                      </a:r>
                      <a:endParaRPr lang="en-US" b="1" dirty="0" smtClean="0"/>
                    </a:p>
                    <a:p>
                      <a:r>
                        <a:rPr lang="en-US" dirty="0" smtClean="0"/>
                        <a:t>It means the server failed to fulfill an apparently valid request.</a:t>
                      </a:r>
                      <a:endParaRPr lang="en-US" dirty="0"/>
                    </a:p>
                  </a:txBody>
                  <a:tcPr anchor="ctr"/>
                </a:tc>
              </a:tr>
            </a:tbl>
          </a:graphicData>
        </a:graphic>
      </p:graphicFrame>
      <p:sp>
        <p:nvSpPr>
          <p:cNvPr id="3" name="Title 2"/>
          <p:cNvSpPr>
            <a:spLocks noGrp="1"/>
          </p:cNvSpPr>
          <p:nvPr>
            <p:ph type="title"/>
          </p:nvPr>
        </p:nvSpPr>
        <p:spPr>
          <a:xfrm>
            <a:off x="457200" y="274638"/>
            <a:ext cx="8229600" cy="639762"/>
          </a:xfrm>
        </p:spPr>
        <p:txBody>
          <a:bodyPr>
            <a:normAutofit fontScale="90000"/>
          </a:bodyPr>
          <a:lstStyle/>
          <a:p>
            <a:r>
              <a:rPr lang="en-US" dirty="0" smtClean="0"/>
              <a:t>HTTP </a:t>
            </a:r>
            <a:r>
              <a:rPr lang="en-US" dirty="0" smtClean="0"/>
              <a:t>status/response </a:t>
            </a:r>
            <a:r>
              <a:rPr lang="en-US" dirty="0" smtClean="0"/>
              <a:t>code</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1143000"/>
          <a:ext cx="6934200" cy="4533996"/>
        </p:xfrm>
        <a:graphic>
          <a:graphicData uri="http://schemas.openxmlformats.org/drawingml/2006/table">
            <a:tbl>
              <a:tblPr firstRow="1" bandRow="1">
                <a:tableStyleId>{5940675A-B579-460E-94D1-54222C63F5DA}</a:tableStyleId>
              </a:tblPr>
              <a:tblGrid>
                <a:gridCol w="1219200"/>
                <a:gridCol w="5715000"/>
              </a:tblGrid>
              <a:tr h="6096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chemeClr val="tx1"/>
                          </a:solidFill>
                          <a:latin typeface="+mn-lt"/>
                          <a:ea typeface="+mn-ea"/>
                          <a:cs typeface="+mn-cs"/>
                        </a:rPr>
                        <a:t>200</a:t>
                      </a:r>
                      <a:endParaRPr kumimoji="0" lang="en-US" kern="1200" dirty="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a:t>
                      </a:r>
                      <a:endParaRPr lang="en-US" dirty="0"/>
                    </a:p>
                  </a:txBody>
                  <a:tcPr/>
                </a:tc>
              </a:tr>
              <a:tr h="5334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chemeClr val="tx1"/>
                          </a:solidFill>
                          <a:latin typeface="+mn-lt"/>
                          <a:ea typeface="+mn-ea"/>
                          <a:cs typeface="+mn-cs"/>
                        </a:rPr>
                        <a:t>201</a:t>
                      </a:r>
                      <a:endParaRPr kumimoji="0" lang="en-US" kern="1200" dirty="0">
                        <a:solidFill>
                          <a:schemeClr val="tx1"/>
                        </a:solidFill>
                        <a:latin typeface="+mn-lt"/>
                        <a:ea typeface="+mn-ea"/>
                        <a:cs typeface="+mn-cs"/>
                      </a:endParaRPr>
                    </a:p>
                  </a:txBody>
                  <a:tcPr/>
                </a:tc>
                <a:tc>
                  <a:txBody>
                    <a:bodyPr/>
                    <a:lstStyle/>
                    <a:p>
                      <a:r>
                        <a:rPr lang="en-US" dirty="0" smtClean="0"/>
                        <a:t>Created</a:t>
                      </a:r>
                      <a:endParaRPr lang="en-US" dirty="0"/>
                    </a:p>
                  </a:txBody>
                  <a:tcPr/>
                </a:tc>
              </a:tr>
              <a:tr h="640080">
                <a:tc>
                  <a:txBody>
                    <a:bodyPr/>
                    <a:lstStyle/>
                    <a:p>
                      <a:pPr algn="ctr"/>
                      <a:r>
                        <a:rPr lang="en-US" dirty="0" smtClean="0"/>
                        <a:t>400</a:t>
                      </a:r>
                      <a:endParaRPr lang="en-US" dirty="0"/>
                    </a:p>
                  </a:txBody>
                  <a:tcPr anchor="ctr"/>
                </a:tc>
                <a:tc>
                  <a:txBody>
                    <a:bodyPr/>
                    <a:lstStyle/>
                    <a:p>
                      <a:r>
                        <a:rPr lang="en-US" dirty="0" smtClean="0"/>
                        <a:t>Bad Request</a:t>
                      </a:r>
                      <a:endParaRPr lang="en-US" dirty="0"/>
                    </a:p>
                  </a:txBody>
                  <a:tcPr anchor="ctr"/>
                </a:tc>
              </a:tr>
              <a:tr h="687729">
                <a:tc>
                  <a:txBody>
                    <a:bodyPr/>
                    <a:lstStyle/>
                    <a:p>
                      <a:pPr algn="ctr"/>
                      <a:r>
                        <a:rPr lang="en-US" dirty="0" smtClean="0"/>
                        <a:t>403</a:t>
                      </a:r>
                      <a:endParaRPr lang="en-US"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Forbidden</a:t>
                      </a:r>
                      <a:endParaRPr lang="en-US" dirty="0"/>
                    </a:p>
                  </a:txBody>
                  <a:tcPr anchor="ctr"/>
                </a:tc>
              </a:tr>
              <a:tr h="687729">
                <a:tc>
                  <a:txBody>
                    <a:bodyPr/>
                    <a:lstStyle/>
                    <a:p>
                      <a:pPr algn="ctr"/>
                      <a:r>
                        <a:rPr lang="en-US" dirty="0" smtClean="0"/>
                        <a:t>404</a:t>
                      </a:r>
                      <a:endParaRPr lang="en-US" dirty="0"/>
                    </a:p>
                  </a:txBody>
                  <a:tcPr anchor="ctr"/>
                </a:tc>
                <a:tc>
                  <a:txBody>
                    <a:bodyPr/>
                    <a:lstStyle/>
                    <a:p>
                      <a:r>
                        <a:rPr lang="en-US" dirty="0" smtClean="0"/>
                        <a:t>Not Found</a:t>
                      </a:r>
                      <a:endParaRPr lang="en-US" dirty="0"/>
                    </a:p>
                  </a:txBody>
                  <a:tcPr anchor="ctr"/>
                </a:tc>
              </a:tr>
              <a:tr h="687729">
                <a:tc>
                  <a:txBody>
                    <a:bodyPr/>
                    <a:lstStyle/>
                    <a:p>
                      <a:pPr algn="ctr"/>
                      <a:r>
                        <a:rPr lang="en-US" dirty="0" smtClean="0"/>
                        <a:t>500</a:t>
                      </a:r>
                      <a:endParaRPr lang="en-US" dirty="0"/>
                    </a:p>
                  </a:txBody>
                  <a:tcPr anchor="ctr"/>
                </a:tc>
                <a:tc>
                  <a:txBody>
                    <a:bodyPr/>
                    <a:lstStyle/>
                    <a:p>
                      <a:r>
                        <a:rPr lang="en-US" dirty="0" smtClean="0"/>
                        <a:t>Internal</a:t>
                      </a:r>
                      <a:r>
                        <a:rPr lang="en-US" baseline="0" dirty="0" smtClean="0"/>
                        <a:t> Server Error</a:t>
                      </a:r>
                      <a:endParaRPr lang="en-US" dirty="0"/>
                    </a:p>
                  </a:txBody>
                  <a:tcPr anchor="ctr"/>
                </a:tc>
              </a:tr>
              <a:tr h="687729">
                <a:tc>
                  <a:txBody>
                    <a:bodyPr/>
                    <a:lstStyle/>
                    <a:p>
                      <a:pPr algn="ctr"/>
                      <a:r>
                        <a:rPr lang="en-US" dirty="0" smtClean="0"/>
                        <a:t>503</a:t>
                      </a:r>
                      <a:endParaRPr lang="en-US" dirty="0"/>
                    </a:p>
                  </a:txBody>
                  <a:tcPr anchor="ctr"/>
                </a:tc>
                <a:tc>
                  <a:txBody>
                    <a:bodyPr/>
                    <a:lstStyle/>
                    <a:p>
                      <a:r>
                        <a:rPr lang="en-US" dirty="0" smtClean="0"/>
                        <a:t>Service Unavailable</a:t>
                      </a:r>
                      <a:endParaRPr lang="en-US" dirty="0"/>
                    </a:p>
                  </a:txBody>
                  <a:tcPr anchor="ctr"/>
                </a:tc>
              </a:tr>
            </a:tbl>
          </a:graphicData>
        </a:graphic>
      </p:graphicFrame>
      <p:sp>
        <p:nvSpPr>
          <p:cNvPr id="3" name="Title 2"/>
          <p:cNvSpPr>
            <a:spLocks noGrp="1"/>
          </p:cNvSpPr>
          <p:nvPr>
            <p:ph type="title"/>
          </p:nvPr>
        </p:nvSpPr>
        <p:spPr>
          <a:xfrm>
            <a:off x="457200" y="274638"/>
            <a:ext cx="8229600" cy="639762"/>
          </a:xfrm>
        </p:spPr>
        <p:txBody>
          <a:bodyPr>
            <a:normAutofit fontScale="90000"/>
          </a:bodyPr>
          <a:lstStyle/>
          <a:p>
            <a:r>
              <a:rPr lang="en-US" dirty="0" smtClean="0"/>
              <a:t>HTTP </a:t>
            </a:r>
            <a:r>
              <a:rPr lang="en-US" dirty="0" smtClean="0"/>
              <a:t>status/response </a:t>
            </a:r>
            <a:r>
              <a:rPr lang="en-US" dirty="0" smtClean="0"/>
              <a:t>code</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381000" y="1676400"/>
          <a:ext cx="8229600" cy="475996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dirty="0"/>
                        <a:t>GET</a:t>
                      </a:r>
                    </a:p>
                  </a:txBody>
                  <a:tcPr anchor="ctr"/>
                </a:tc>
                <a:tc>
                  <a:txBody>
                    <a:bodyPr/>
                    <a:lstStyle/>
                    <a:p>
                      <a:r>
                        <a:rPr lang="en-US" dirty="0"/>
                        <a:t>POST</a:t>
                      </a:r>
                    </a:p>
                  </a:txBody>
                  <a:tcPr anchor="ctr"/>
                </a:tc>
              </a:tr>
              <a:tr h="370840">
                <a:tc>
                  <a:txBody>
                    <a:bodyPr/>
                    <a:lstStyle/>
                    <a:p>
                      <a:r>
                        <a:rPr lang="en-US" dirty="0"/>
                        <a:t>1) In case of Get request, only </a:t>
                      </a:r>
                      <a:r>
                        <a:rPr lang="en-US" b="1" dirty="0"/>
                        <a:t>limited amount of data</a:t>
                      </a:r>
                      <a:r>
                        <a:rPr lang="en-US" dirty="0"/>
                        <a:t> can be sent because data is sent in header.</a:t>
                      </a:r>
                    </a:p>
                  </a:txBody>
                  <a:tcPr anchor="ctr"/>
                </a:tc>
                <a:tc>
                  <a:txBody>
                    <a:bodyPr/>
                    <a:lstStyle/>
                    <a:p>
                      <a:r>
                        <a:rPr lang="en-US"/>
                        <a:t>In case of post request, </a:t>
                      </a:r>
                      <a:r>
                        <a:rPr lang="en-US" b="1"/>
                        <a:t>large amount of data</a:t>
                      </a:r>
                      <a:r>
                        <a:rPr lang="en-US"/>
                        <a:t> can be sent because data is sent in body.</a:t>
                      </a:r>
                    </a:p>
                  </a:txBody>
                  <a:tcPr anchor="ctr"/>
                </a:tc>
              </a:tr>
              <a:tr h="370840">
                <a:tc>
                  <a:txBody>
                    <a:bodyPr/>
                    <a:lstStyle/>
                    <a:p>
                      <a:r>
                        <a:rPr lang="en-US" dirty="0"/>
                        <a:t>2) Get request is </a:t>
                      </a:r>
                      <a:r>
                        <a:rPr lang="en-US" b="1" dirty="0"/>
                        <a:t>not secured</a:t>
                      </a:r>
                      <a:r>
                        <a:rPr lang="en-US" dirty="0"/>
                        <a:t> because data is exposed in URL bar.</a:t>
                      </a:r>
                    </a:p>
                  </a:txBody>
                  <a:tcPr anchor="ctr"/>
                </a:tc>
                <a:tc>
                  <a:txBody>
                    <a:bodyPr/>
                    <a:lstStyle/>
                    <a:p>
                      <a:r>
                        <a:rPr lang="en-US" dirty="0"/>
                        <a:t>Post request is </a:t>
                      </a:r>
                      <a:r>
                        <a:rPr lang="en-US" b="1" dirty="0"/>
                        <a:t>secured</a:t>
                      </a:r>
                      <a:r>
                        <a:rPr lang="en-US" dirty="0"/>
                        <a:t> because data is not exposed in URL bar.</a:t>
                      </a:r>
                    </a:p>
                  </a:txBody>
                  <a:tcPr anchor="ctr"/>
                </a:tc>
              </a:tr>
              <a:tr h="370840">
                <a:tc>
                  <a:txBody>
                    <a:bodyPr/>
                    <a:lstStyle/>
                    <a:p>
                      <a:r>
                        <a:rPr lang="en-US" dirty="0"/>
                        <a:t>3) Get request </a:t>
                      </a:r>
                      <a:r>
                        <a:rPr lang="en-US" b="1" dirty="0"/>
                        <a:t>can be bookmarked</a:t>
                      </a:r>
                      <a:endParaRPr lang="en-US" dirty="0"/>
                    </a:p>
                  </a:txBody>
                  <a:tcPr anchor="ctr"/>
                </a:tc>
                <a:tc>
                  <a:txBody>
                    <a:bodyPr/>
                    <a:lstStyle/>
                    <a:p>
                      <a:r>
                        <a:rPr lang="en-US"/>
                        <a:t>Post request </a:t>
                      </a:r>
                      <a:r>
                        <a:rPr lang="en-US" b="1"/>
                        <a:t>cannot be</a:t>
                      </a:r>
                      <a:r>
                        <a:rPr lang="en-US"/>
                        <a:t> bookmarked</a:t>
                      </a:r>
                    </a:p>
                  </a:txBody>
                  <a:tcPr anchor="ctr"/>
                </a:tc>
              </a:tr>
              <a:tr h="370840">
                <a:tc>
                  <a:txBody>
                    <a:bodyPr/>
                    <a:lstStyle/>
                    <a:p>
                      <a:r>
                        <a:rPr lang="en-US" dirty="0" smtClean="0"/>
                        <a:t>4)</a:t>
                      </a:r>
                      <a:r>
                        <a:rPr kumimoji="0" lang="en-US" b="0" i="0" kern="1200" dirty="0" smtClean="0">
                          <a:solidFill>
                            <a:schemeClr val="dk1"/>
                          </a:solidFill>
                          <a:latin typeface="+mn-lt"/>
                          <a:ea typeface="+mn-ea"/>
                          <a:cs typeface="+mn-cs"/>
                        </a:rPr>
                        <a:t> GET requests remain in the browser history</a:t>
                      </a:r>
                      <a:endParaRPr lang="en-US" dirty="0"/>
                    </a:p>
                  </a:txBody>
                  <a:tcPr anchor="ctr"/>
                </a:tc>
                <a:tc>
                  <a:txBody>
                    <a:bodyPr/>
                    <a:lstStyle/>
                    <a:p>
                      <a:r>
                        <a:rPr kumimoji="0" lang="en-US" b="0" i="0" kern="1200" dirty="0" smtClean="0">
                          <a:solidFill>
                            <a:schemeClr val="dk1"/>
                          </a:solidFill>
                          <a:latin typeface="+mn-lt"/>
                          <a:ea typeface="+mn-ea"/>
                          <a:cs typeface="+mn-cs"/>
                        </a:rPr>
                        <a:t>POST requests do not remain in the browser history</a:t>
                      </a:r>
                      <a:endParaRPr lang="en-US" dirty="0"/>
                    </a:p>
                  </a:txBody>
                  <a:tcPr anchor="ctr"/>
                </a:tc>
              </a:tr>
              <a:tr h="370840">
                <a:tc>
                  <a:txBody>
                    <a:bodyPr/>
                    <a:lstStyle/>
                    <a:p>
                      <a:r>
                        <a:rPr lang="en-US" dirty="0"/>
                        <a:t>5) Get request </a:t>
                      </a:r>
                      <a:r>
                        <a:rPr kumimoji="0" lang="en-US" b="0" i="0" kern="1200" dirty="0" smtClean="0">
                          <a:solidFill>
                            <a:schemeClr val="dk1"/>
                          </a:solidFill>
                          <a:latin typeface="+mn-lt"/>
                          <a:ea typeface="+mn-ea"/>
                          <a:cs typeface="+mn-cs"/>
                        </a:rPr>
                        <a:t>have length restrictions</a:t>
                      </a:r>
                      <a:endParaRPr lang="en-US" dirty="0"/>
                    </a:p>
                  </a:txBody>
                  <a:tcPr anchor="ctr"/>
                </a:tc>
                <a:tc>
                  <a:txBody>
                    <a:bodyPr/>
                    <a:lstStyle/>
                    <a:p>
                      <a:r>
                        <a:rPr lang="en-US" dirty="0"/>
                        <a:t>Post request </a:t>
                      </a:r>
                      <a:r>
                        <a:rPr kumimoji="0" lang="en-US" b="0" i="0" kern="1200" dirty="0" smtClean="0">
                          <a:solidFill>
                            <a:schemeClr val="dk1"/>
                          </a:solidFill>
                          <a:latin typeface="+mn-lt"/>
                          <a:ea typeface="+mn-ea"/>
                          <a:cs typeface="+mn-cs"/>
                        </a:rPr>
                        <a:t>have no restrictions on data length.</a:t>
                      </a:r>
                      <a:endParaRPr lang="en-US" dirty="0"/>
                    </a:p>
                  </a:txBody>
                  <a:tcPr anchor="ctr"/>
                </a:tc>
              </a:tr>
              <a:tr h="370840">
                <a:tc>
                  <a:txBody>
                    <a:bodyPr/>
                    <a:lstStyle/>
                    <a:p>
                      <a:r>
                        <a:rPr lang="en-US" dirty="0" smtClean="0"/>
                        <a:t>6) </a:t>
                      </a:r>
                      <a:r>
                        <a:rPr kumimoji="0" lang="en-US" b="0" i="0" kern="1200" dirty="0" smtClean="0">
                          <a:solidFill>
                            <a:schemeClr val="dk1"/>
                          </a:solidFill>
                          <a:latin typeface="+mn-lt"/>
                          <a:ea typeface="+mn-ea"/>
                          <a:cs typeface="+mn-cs"/>
                        </a:rPr>
                        <a:t>GET is used to request data from a specified resource</a:t>
                      </a:r>
                      <a:endParaRPr lang="en-US" b="0" dirty="0"/>
                    </a:p>
                  </a:txBody>
                  <a:tcPr anchor="ctr"/>
                </a:tc>
                <a:tc>
                  <a:txBody>
                    <a:bodyPr/>
                    <a:lstStyle/>
                    <a:p>
                      <a:r>
                        <a:rPr kumimoji="0" lang="en-US" b="0" i="0" kern="1200" dirty="0" smtClean="0">
                          <a:solidFill>
                            <a:schemeClr val="dk1"/>
                          </a:solidFill>
                          <a:latin typeface="+mn-lt"/>
                          <a:ea typeface="+mn-ea"/>
                          <a:cs typeface="+mn-cs"/>
                        </a:rPr>
                        <a:t>POST is used to send data to a server to create/update a resource.</a:t>
                      </a:r>
                      <a:endParaRPr lang="en-US" b="0" dirty="0"/>
                    </a:p>
                  </a:txBody>
                  <a:tcPr anchor="ctr"/>
                </a:tc>
              </a:tr>
            </a:tbl>
          </a:graphicData>
        </a:graphic>
      </p:graphicFrame>
      <p:sp>
        <p:nvSpPr>
          <p:cNvPr id="3" name="Title 2"/>
          <p:cNvSpPr>
            <a:spLocks noGrp="1"/>
          </p:cNvSpPr>
          <p:nvPr>
            <p:ph type="title"/>
          </p:nvPr>
        </p:nvSpPr>
        <p:spPr>
          <a:xfrm>
            <a:off x="457200" y="0"/>
            <a:ext cx="8229600" cy="1417638"/>
          </a:xfrm>
        </p:spPr>
        <p:txBody>
          <a:bodyPr>
            <a:normAutofit fontScale="90000"/>
          </a:bodyPr>
          <a:lstStyle/>
          <a:p>
            <a:r>
              <a:rPr lang="en-US" dirty="0" smtClean="0">
                <a:latin typeface="Agency FB" pitchFamily="34" charset="0"/>
              </a:rPr>
              <a:t/>
            </a:r>
            <a:br>
              <a:rPr lang="en-US" dirty="0" smtClean="0">
                <a:latin typeface="Agency FB" pitchFamily="34" charset="0"/>
              </a:rPr>
            </a:br>
            <a:r>
              <a:rPr lang="en-US" dirty="0" smtClean="0">
                <a:latin typeface="Agency FB" pitchFamily="34" charset="0"/>
              </a:rPr>
              <a:t>What is the difference between Get and Post?</a:t>
            </a:r>
            <a:br>
              <a:rPr lang="en-US" dirty="0" smtClean="0">
                <a:latin typeface="Agency FB" pitchFamily="34" charset="0"/>
              </a:rPr>
            </a:br>
            <a:endParaRPr lang="en-US" dirty="0">
              <a:latin typeface="Agency FB"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response.JPG"/>
          <p:cNvPicPr>
            <a:picLocks noGrp="1" noChangeAspect="1"/>
          </p:cNvPicPr>
          <p:nvPr>
            <p:ph idx="1"/>
          </p:nvPr>
        </p:nvPicPr>
        <p:blipFill>
          <a:blip r:embed="rId2"/>
          <a:stretch>
            <a:fillRect/>
          </a:stretch>
        </p:blipFill>
        <p:spPr>
          <a:xfrm>
            <a:off x="838200" y="1524000"/>
            <a:ext cx="7368224" cy="4343400"/>
          </a:xfrm>
        </p:spPr>
      </p:pic>
      <p:sp>
        <p:nvSpPr>
          <p:cNvPr id="2" name="Title 1"/>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792162"/>
          </a:xfrm>
        </p:spPr>
        <p:txBody>
          <a:bodyPr>
            <a:normAutofit fontScale="90000"/>
          </a:bodyPr>
          <a:lstStyle/>
          <a:p>
            <a:r>
              <a:rPr lang="en-US" sz="3600" dirty="0" smtClean="0"/>
              <a:t>Interfaces in </a:t>
            </a:r>
            <a:r>
              <a:rPr lang="en-US" sz="3600" dirty="0" err="1" smtClean="0"/>
              <a:t>javax.servlet.http</a:t>
            </a:r>
            <a:r>
              <a:rPr lang="en-US" sz="3600" dirty="0" smtClean="0"/>
              <a:t> package</a:t>
            </a:r>
            <a:endParaRPr lang="en-US" sz="3600" dirty="0"/>
          </a:p>
        </p:txBody>
      </p:sp>
      <p:sp>
        <p:nvSpPr>
          <p:cNvPr id="5" name="Content Placeholder 4"/>
          <p:cNvSpPr>
            <a:spLocks noGrp="1"/>
          </p:cNvSpPr>
          <p:nvPr>
            <p:ph idx="1"/>
          </p:nvPr>
        </p:nvSpPr>
        <p:spPr>
          <a:xfrm>
            <a:off x="457200" y="762000"/>
            <a:ext cx="8229600" cy="5245291"/>
          </a:xfrm>
        </p:spPr>
        <p:txBody>
          <a:bodyPr>
            <a:normAutofit/>
          </a:bodyPr>
          <a:lstStyle/>
          <a:p>
            <a:pPr marL="624078" indent="-514350">
              <a:buNone/>
            </a:pPr>
            <a:r>
              <a:rPr lang="en-US" sz="2800" b="1" dirty="0" smtClean="0"/>
              <a:t>3) HttpSession</a:t>
            </a:r>
          </a:p>
          <a:p>
            <a:r>
              <a:rPr lang="en-US" sz="2800" dirty="0" smtClean="0"/>
              <a:t>container creates a session id for each user.</a:t>
            </a:r>
          </a:p>
          <a:p>
            <a:r>
              <a:rPr lang="en-US" sz="2800" dirty="0" smtClean="0"/>
              <a:t>this id can be used to identify the particular user.</a:t>
            </a:r>
          </a:p>
          <a:p>
            <a:r>
              <a:rPr lang="en-US" sz="2800" dirty="0" smtClean="0"/>
              <a:t>An object of HttpSession can be used to perform two tasks:</a:t>
            </a:r>
          </a:p>
          <a:p>
            <a:pPr marL="880110" lvl="1" indent="-514350">
              <a:buFont typeface="+mj-lt"/>
              <a:buAutoNum type="arabicPeriod"/>
            </a:pPr>
            <a:r>
              <a:rPr lang="en-US" sz="2400" dirty="0" smtClean="0"/>
              <a:t>bind objects</a:t>
            </a:r>
          </a:p>
          <a:p>
            <a:pPr marL="880110" lvl="1" indent="-514350">
              <a:buFont typeface="+mj-lt"/>
              <a:buAutoNum type="arabicPeriod"/>
            </a:pPr>
            <a:r>
              <a:rPr lang="en-US" sz="2400" dirty="0" smtClean="0"/>
              <a:t>view and manipulate information about a session, such as the session identifier, creation time, and last accessed time. </a:t>
            </a:r>
          </a:p>
          <a:p>
            <a:pPr marL="624078" indent="-514350"/>
            <a:endParaRPr lang="en-US" sz="2800" b="1" dirty="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a:t>
            </a:r>
            <a:r>
              <a:rPr lang="en-US" b="1" dirty="0" err="1" smtClean="0"/>
              <a:t>HttpServletRequest</a:t>
            </a:r>
            <a:r>
              <a:rPr lang="en-US" dirty="0" smtClean="0"/>
              <a:t> interface provides </a:t>
            </a:r>
            <a:r>
              <a:rPr lang="en-US" b="1" dirty="0" smtClean="0"/>
              <a:t>two methods </a:t>
            </a:r>
            <a:r>
              <a:rPr lang="en-US" dirty="0" smtClean="0"/>
              <a:t>to get the object of HttpSession</a:t>
            </a:r>
          </a:p>
          <a:p>
            <a:endParaRPr lang="en-US" dirty="0"/>
          </a:p>
        </p:txBody>
      </p:sp>
      <p:sp>
        <p:nvSpPr>
          <p:cNvPr id="3" name="Title 2"/>
          <p:cNvSpPr>
            <a:spLocks noGrp="1"/>
          </p:cNvSpPr>
          <p:nvPr>
            <p:ph type="title"/>
          </p:nvPr>
        </p:nvSpPr>
        <p:spPr>
          <a:xfrm>
            <a:off x="457200" y="274638"/>
            <a:ext cx="8229600" cy="639762"/>
          </a:xfrm>
        </p:spPr>
        <p:txBody>
          <a:bodyPr>
            <a:normAutofit fontScale="90000"/>
          </a:bodyPr>
          <a:lstStyle/>
          <a:p>
            <a:r>
              <a:rPr lang="en-US" sz="4000" dirty="0" smtClean="0"/>
              <a:t>How to get the HttpSession object ?</a:t>
            </a:r>
            <a:endParaRPr lang="en-US" dirty="0"/>
          </a:p>
        </p:txBody>
      </p:sp>
      <p:graphicFrame>
        <p:nvGraphicFramePr>
          <p:cNvPr id="4" name="Table 3"/>
          <p:cNvGraphicFramePr>
            <a:graphicFrameLocks noGrp="1"/>
          </p:cNvGraphicFramePr>
          <p:nvPr/>
        </p:nvGraphicFramePr>
        <p:xfrm>
          <a:off x="304800" y="2819400"/>
          <a:ext cx="8382000" cy="2895600"/>
        </p:xfrm>
        <a:graphic>
          <a:graphicData uri="http://schemas.openxmlformats.org/drawingml/2006/table">
            <a:tbl>
              <a:tblPr firstRow="1" bandRow="1">
                <a:tableStyleId>{5940675A-B579-460E-94D1-54222C63F5DA}</a:tableStyleId>
              </a:tblPr>
              <a:tblGrid>
                <a:gridCol w="4495800"/>
                <a:gridCol w="3886200"/>
              </a:tblGrid>
              <a:tr h="1447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smtClean="0">
                          <a:solidFill>
                            <a:schemeClr val="tx1"/>
                          </a:solidFill>
                          <a:latin typeface="Times New Roman" pitchFamily="18" charset="0"/>
                          <a:ea typeface="+mn-ea"/>
                          <a:cs typeface="Times New Roman" pitchFamily="18" charset="0"/>
                        </a:rPr>
                        <a:t>public HttpSession </a:t>
                      </a:r>
                      <a:r>
                        <a:rPr kumimoji="0" lang="en-US" sz="2000" b="0" kern="1200" dirty="0" err="1" smtClean="0">
                          <a:solidFill>
                            <a:schemeClr val="tx1"/>
                          </a:solidFill>
                          <a:latin typeface="Times New Roman" pitchFamily="18" charset="0"/>
                          <a:ea typeface="+mn-ea"/>
                          <a:cs typeface="Times New Roman" pitchFamily="18" charset="0"/>
                        </a:rPr>
                        <a:t>getSession</a:t>
                      </a:r>
                      <a:r>
                        <a:rPr kumimoji="0" lang="en-US" sz="2000" b="0" kern="1200" dirty="0" smtClean="0">
                          <a:solidFill>
                            <a:schemeClr val="tx1"/>
                          </a:solidFill>
                          <a:latin typeface="Times New Roman" pitchFamily="18" charset="0"/>
                          <a:ea typeface="+mn-ea"/>
                          <a:cs typeface="Times New Roman" pitchFamily="18" charset="0"/>
                        </a:rPr>
                        <a:t> ()</a:t>
                      </a:r>
                      <a:endParaRPr kumimoji="0" lang="en-US" sz="2000" b="0" kern="1200" dirty="0">
                        <a:solidFill>
                          <a:schemeClr val="tx1"/>
                        </a:solidFill>
                        <a:latin typeface="Times New Roman" pitchFamily="18" charset="0"/>
                        <a:ea typeface="+mn-ea"/>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smtClean="0">
                          <a:solidFill>
                            <a:schemeClr val="tx1"/>
                          </a:solidFill>
                          <a:latin typeface="Times New Roman" pitchFamily="18" charset="0"/>
                          <a:ea typeface="+mn-ea"/>
                          <a:cs typeface="Times New Roman" pitchFamily="18" charset="0"/>
                        </a:rPr>
                        <a:t>Returns the current session associated with this request, or if the request does not have a session, creates one.</a:t>
                      </a:r>
                      <a:endParaRPr kumimoji="0" lang="en-US" sz="2000" b="0" kern="1200" dirty="0">
                        <a:solidFill>
                          <a:schemeClr val="tx1"/>
                        </a:solidFill>
                        <a:latin typeface="Times New Roman" pitchFamily="18" charset="0"/>
                        <a:ea typeface="+mn-ea"/>
                        <a:cs typeface="Times New Roman" pitchFamily="18" charset="0"/>
                      </a:endParaRPr>
                    </a:p>
                  </a:txBody>
                  <a:tcPr/>
                </a:tc>
              </a:tr>
              <a:tr h="1447800">
                <a:tc>
                  <a:txBody>
                    <a:bodyPr/>
                    <a:lstStyle/>
                    <a:p>
                      <a:r>
                        <a:rPr kumimoji="0" lang="en-US" sz="2000" b="0" kern="1200" dirty="0" smtClean="0">
                          <a:solidFill>
                            <a:schemeClr val="tx1"/>
                          </a:solidFill>
                          <a:latin typeface="Times New Roman" pitchFamily="18" charset="0"/>
                          <a:ea typeface="+mn-ea"/>
                          <a:cs typeface="Times New Roman" pitchFamily="18" charset="0"/>
                        </a:rPr>
                        <a:t>HttpSession </a:t>
                      </a:r>
                      <a:r>
                        <a:rPr kumimoji="0" lang="en-US" sz="2000" b="0" kern="1200" dirty="0" err="1" smtClean="0">
                          <a:solidFill>
                            <a:schemeClr val="tx1"/>
                          </a:solidFill>
                          <a:latin typeface="Times New Roman" pitchFamily="18" charset="0"/>
                          <a:ea typeface="+mn-ea"/>
                          <a:cs typeface="Times New Roman" pitchFamily="18" charset="0"/>
                        </a:rPr>
                        <a:t>getSession</a:t>
                      </a:r>
                      <a:r>
                        <a:rPr kumimoji="0" lang="en-US" sz="2000" b="0" kern="1200" dirty="0" smtClean="0">
                          <a:solidFill>
                            <a:schemeClr val="tx1"/>
                          </a:solidFill>
                          <a:latin typeface="Times New Roman" pitchFamily="18" charset="0"/>
                          <a:ea typeface="+mn-ea"/>
                          <a:cs typeface="Times New Roman" pitchFamily="18" charset="0"/>
                        </a:rPr>
                        <a:t>(</a:t>
                      </a:r>
                      <a:r>
                        <a:rPr kumimoji="0" lang="en-US" sz="2000" b="0" kern="1200" dirty="0" err="1" smtClean="0">
                          <a:solidFill>
                            <a:schemeClr val="tx1"/>
                          </a:solidFill>
                          <a:latin typeface="Times New Roman" pitchFamily="18" charset="0"/>
                          <a:ea typeface="+mn-ea"/>
                          <a:cs typeface="Times New Roman" pitchFamily="18" charset="0"/>
                        </a:rPr>
                        <a:t>boolean</a:t>
                      </a:r>
                      <a:r>
                        <a:rPr kumimoji="0" lang="en-US" sz="2000" b="0" kern="1200" dirty="0" smtClean="0">
                          <a:solidFill>
                            <a:schemeClr val="tx1"/>
                          </a:solidFill>
                          <a:latin typeface="Times New Roman" pitchFamily="18" charset="0"/>
                          <a:ea typeface="+mn-ea"/>
                          <a:cs typeface="Times New Roman" pitchFamily="18" charset="0"/>
                        </a:rPr>
                        <a:t> create) </a:t>
                      </a:r>
                    </a:p>
                    <a:p>
                      <a:endParaRPr kumimoji="0" lang="en-US" sz="2000" b="0" kern="1200" dirty="0" smtClean="0">
                        <a:solidFill>
                          <a:schemeClr val="tx1"/>
                        </a:solidFill>
                        <a:latin typeface="Times New Roman" pitchFamily="18" charset="0"/>
                        <a:ea typeface="+mn-ea"/>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2000" kern="1200" dirty="0">
                        <a:solidFill>
                          <a:schemeClr val="tx1"/>
                        </a:solidFill>
                        <a:latin typeface="Times New Roman" pitchFamily="18" charset="0"/>
                        <a:ea typeface="+mn-ea"/>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smtClean="0">
                          <a:solidFill>
                            <a:schemeClr val="tx1"/>
                          </a:solidFill>
                          <a:latin typeface="Times New Roman" pitchFamily="18" charset="0"/>
                          <a:ea typeface="+mn-ea"/>
                          <a:cs typeface="Times New Roman" pitchFamily="18" charset="0"/>
                        </a:rPr>
                        <a:t>Returns the current HttpSession associated with this request or, if there is no current session and create is true, returns a new session</a:t>
                      </a:r>
                      <a:endParaRPr kumimoji="0" lang="en-US" sz="2000" kern="1200" dirty="0">
                        <a:solidFill>
                          <a:schemeClr val="tx1"/>
                        </a:solidFill>
                        <a:latin typeface="Times New Roman" pitchFamily="18" charset="0"/>
                        <a:ea typeface="+mn-ea"/>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639762"/>
          </a:xfrm>
        </p:spPr>
        <p:txBody>
          <a:bodyPr>
            <a:normAutofit fontScale="90000"/>
          </a:bodyPr>
          <a:lstStyle/>
          <a:p>
            <a:r>
              <a:rPr lang="en-US" sz="4000" dirty="0" smtClean="0"/>
              <a:t>Methods of HttpSession</a:t>
            </a:r>
            <a:endParaRPr lang="en-US" dirty="0"/>
          </a:p>
        </p:txBody>
      </p:sp>
      <p:graphicFrame>
        <p:nvGraphicFramePr>
          <p:cNvPr id="4" name="Table 3"/>
          <p:cNvGraphicFramePr>
            <a:graphicFrameLocks noGrp="1"/>
          </p:cNvGraphicFramePr>
          <p:nvPr/>
        </p:nvGraphicFramePr>
        <p:xfrm>
          <a:off x="457200" y="1066801"/>
          <a:ext cx="8382000" cy="3747137"/>
        </p:xfrm>
        <a:graphic>
          <a:graphicData uri="http://schemas.openxmlformats.org/drawingml/2006/table">
            <a:tbl>
              <a:tblPr firstRow="1" bandRow="1">
                <a:tableStyleId>{5940675A-B579-460E-94D1-54222C63F5DA}</a:tableStyleId>
              </a:tblPr>
              <a:tblGrid>
                <a:gridCol w="3657600"/>
                <a:gridCol w="4724400"/>
              </a:tblGrid>
              <a:tr h="730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smtClean="0">
                          <a:latin typeface="Times New Roman" pitchFamily="18" charset="0"/>
                          <a:cs typeface="Times New Roman" pitchFamily="18" charset="0"/>
                        </a:rPr>
                        <a:t>String </a:t>
                      </a:r>
                      <a:r>
                        <a:rPr lang="en-US" sz="2000" b="0" dirty="0" err="1" smtClean="0">
                          <a:latin typeface="Times New Roman" pitchFamily="18" charset="0"/>
                          <a:cs typeface="Times New Roman" pitchFamily="18" charset="0"/>
                        </a:rPr>
                        <a:t>getId</a:t>
                      </a:r>
                      <a:r>
                        <a:rPr lang="en-US" sz="2000" b="0" dirty="0" smtClean="0">
                          <a:latin typeface="Times New Roman" pitchFamily="18" charset="0"/>
                          <a:cs typeface="Times New Roman" pitchFamily="18" charset="0"/>
                        </a:rPr>
                        <a:t>()</a:t>
                      </a:r>
                      <a:endParaRPr kumimoji="0" lang="en-US" sz="2000" b="0" kern="1200" dirty="0">
                        <a:solidFill>
                          <a:schemeClr val="tx1"/>
                        </a:solidFill>
                        <a:latin typeface="Times New Roman" pitchFamily="18" charset="0"/>
                        <a:ea typeface="+mn-ea"/>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pitchFamily="18" charset="0"/>
                          <a:cs typeface="Times New Roman" pitchFamily="18" charset="0"/>
                        </a:rPr>
                        <a:t>Returns a string containing the unique identifier value</a:t>
                      </a:r>
                      <a:endParaRPr kumimoji="0" lang="en-US" sz="2000" b="0" kern="1200" dirty="0">
                        <a:solidFill>
                          <a:schemeClr val="tx1"/>
                        </a:solidFill>
                        <a:latin typeface="Times New Roman" pitchFamily="18" charset="0"/>
                        <a:ea typeface="+mn-ea"/>
                        <a:cs typeface="Times New Roman" pitchFamily="18" charset="0"/>
                      </a:endParaRPr>
                    </a:p>
                  </a:txBody>
                  <a:tcPr/>
                </a:tc>
              </a:tr>
              <a:tr h="66945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smtClean="0">
                          <a:latin typeface="Times New Roman" pitchFamily="18" charset="0"/>
                          <a:cs typeface="Times New Roman" pitchFamily="18" charset="0"/>
                        </a:rPr>
                        <a:t>long </a:t>
                      </a:r>
                      <a:r>
                        <a:rPr lang="en-US" sz="2000" b="0" dirty="0" err="1" smtClean="0">
                          <a:latin typeface="Times New Roman" pitchFamily="18" charset="0"/>
                          <a:cs typeface="Times New Roman" pitchFamily="18" charset="0"/>
                        </a:rPr>
                        <a:t>getCreationTime</a:t>
                      </a:r>
                      <a:r>
                        <a:rPr lang="en-US" sz="2000" b="0" dirty="0" smtClean="0">
                          <a:latin typeface="Times New Roman" pitchFamily="18" charset="0"/>
                          <a:cs typeface="Times New Roman" pitchFamily="18" charset="0"/>
                        </a:rPr>
                        <a:t>()</a:t>
                      </a:r>
                      <a:endParaRPr kumimoji="0" lang="en-US" sz="2000" b="0" kern="1200" dirty="0">
                        <a:solidFill>
                          <a:schemeClr val="tx1"/>
                        </a:solidFill>
                        <a:latin typeface="Times New Roman" pitchFamily="18" charset="0"/>
                        <a:ea typeface="+mn-ea"/>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smtClean="0">
                          <a:latin typeface="Times New Roman" pitchFamily="18" charset="0"/>
                          <a:cs typeface="Times New Roman" pitchFamily="18" charset="0"/>
                        </a:rPr>
                        <a:t>Returns the time when this session was created.</a:t>
                      </a:r>
                      <a:endParaRPr kumimoji="0" lang="en-US" sz="2000" kern="1200" dirty="0">
                        <a:solidFill>
                          <a:schemeClr val="tx1"/>
                        </a:solidFill>
                        <a:latin typeface="Times New Roman" pitchFamily="18" charset="0"/>
                        <a:ea typeface="+mn-ea"/>
                        <a:cs typeface="Times New Roman" pitchFamily="18" charset="0"/>
                      </a:endParaRPr>
                    </a:p>
                  </a:txBody>
                  <a:tcPr/>
                </a:tc>
              </a:tr>
              <a:tr h="11594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smtClean="0">
                          <a:latin typeface="Times New Roman" pitchFamily="18" charset="0"/>
                          <a:cs typeface="Times New Roman" pitchFamily="18" charset="0"/>
                        </a:rPr>
                        <a:t>long </a:t>
                      </a:r>
                      <a:r>
                        <a:rPr lang="en-US" sz="2000" b="0" dirty="0" err="1" smtClean="0">
                          <a:latin typeface="Times New Roman" pitchFamily="18" charset="0"/>
                          <a:cs typeface="Times New Roman" pitchFamily="18" charset="0"/>
                        </a:rPr>
                        <a:t>getLastAccessedTime</a:t>
                      </a:r>
                      <a:r>
                        <a:rPr lang="en-US" sz="2000" b="0" dirty="0" smtClean="0">
                          <a:latin typeface="Times New Roman" pitchFamily="18" charset="0"/>
                          <a:cs typeface="Times New Roman" pitchFamily="18" charset="0"/>
                        </a:rPr>
                        <a:t>()</a:t>
                      </a:r>
                      <a:endParaRPr kumimoji="0" lang="en-US" sz="2000" b="0" kern="1200" dirty="0">
                        <a:solidFill>
                          <a:schemeClr val="tx1"/>
                        </a:solidFill>
                        <a:latin typeface="Times New Roman" pitchFamily="18" charset="0"/>
                        <a:ea typeface="+mn-ea"/>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smtClean="0">
                          <a:latin typeface="Times New Roman" pitchFamily="18" charset="0"/>
                          <a:cs typeface="Times New Roman" pitchFamily="18" charset="0"/>
                        </a:rPr>
                        <a:t>Returns the last time the client sent a request associated with this session</a:t>
                      </a:r>
                      <a:endParaRPr kumimoji="0" lang="en-US" sz="2000" kern="1200" dirty="0">
                        <a:solidFill>
                          <a:schemeClr val="tx1"/>
                        </a:solidFill>
                        <a:latin typeface="Times New Roman" pitchFamily="18" charset="0"/>
                        <a:ea typeface="+mn-ea"/>
                        <a:cs typeface="Times New Roman" pitchFamily="18" charset="0"/>
                      </a:endParaRPr>
                    </a:p>
                  </a:txBody>
                  <a:tcPr/>
                </a:tc>
              </a:tr>
              <a:tr h="11563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smtClean="0">
                          <a:solidFill>
                            <a:schemeClr val="tx1"/>
                          </a:solidFill>
                          <a:latin typeface="Times New Roman" pitchFamily="18" charset="0"/>
                          <a:ea typeface="+mn-ea"/>
                          <a:cs typeface="Times New Roman" pitchFamily="18" charset="0"/>
                        </a:rPr>
                        <a:t>invalidate()</a:t>
                      </a:r>
                      <a:endParaRPr kumimoji="0" lang="en-US" sz="2000" b="0" kern="1200" dirty="0">
                        <a:solidFill>
                          <a:schemeClr val="tx1"/>
                        </a:solidFill>
                        <a:latin typeface="Times New Roman" pitchFamily="18" charset="0"/>
                        <a:ea typeface="+mn-ea"/>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smtClean="0">
                          <a:solidFill>
                            <a:schemeClr val="tx1"/>
                          </a:solidFill>
                          <a:latin typeface="Times New Roman" pitchFamily="18" charset="0"/>
                          <a:ea typeface="+mn-ea"/>
                          <a:cs typeface="Times New Roman" pitchFamily="18" charset="0"/>
                        </a:rPr>
                        <a:t>Invalidates this session then unbinds any objects bound to it.</a:t>
                      </a:r>
                      <a:endParaRPr kumimoji="0" lang="en-US" sz="2000" kern="1200" dirty="0">
                        <a:solidFill>
                          <a:schemeClr val="tx1"/>
                        </a:solidFill>
                        <a:latin typeface="Times New Roman" pitchFamily="18" charset="0"/>
                        <a:ea typeface="+mn-ea"/>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implements </a:t>
            </a:r>
            <a:r>
              <a:rPr lang="en-US" b="1" dirty="0" smtClean="0"/>
              <a:t>Servlet</a:t>
            </a:r>
            <a:r>
              <a:rPr lang="en-US" dirty="0" smtClean="0"/>
              <a:t>, </a:t>
            </a:r>
            <a:r>
              <a:rPr lang="en-US" b="1" dirty="0" err="1" smtClean="0"/>
              <a:t>ServletConfig</a:t>
            </a:r>
            <a:r>
              <a:rPr lang="en-US" dirty="0" smtClean="0"/>
              <a:t> and </a:t>
            </a:r>
            <a:r>
              <a:rPr lang="en-US" b="1" dirty="0" err="1" smtClean="0"/>
              <a:t>Serializable</a:t>
            </a:r>
            <a:r>
              <a:rPr lang="en-US" dirty="0" smtClean="0"/>
              <a:t> interfaces. </a:t>
            </a:r>
          </a:p>
          <a:p>
            <a:r>
              <a:rPr lang="en-US" dirty="0" smtClean="0"/>
              <a:t>provides the implementation of all the methods of these interfaces </a:t>
            </a:r>
            <a:r>
              <a:rPr lang="en-US" b="1" dirty="0" smtClean="0"/>
              <a:t>except the service method</a:t>
            </a:r>
          </a:p>
          <a:p>
            <a:r>
              <a:rPr lang="en-US" dirty="0" smtClean="0"/>
              <a:t>can handle any type of request</a:t>
            </a:r>
          </a:p>
          <a:p>
            <a:r>
              <a:rPr lang="en-US" dirty="0" smtClean="0"/>
              <a:t>it is protocol-independent</a:t>
            </a:r>
            <a:endParaRPr lang="en-US" b="1" dirty="0"/>
          </a:p>
        </p:txBody>
      </p:sp>
      <p:sp>
        <p:nvSpPr>
          <p:cNvPr id="3" name="Title 2"/>
          <p:cNvSpPr>
            <a:spLocks noGrp="1"/>
          </p:cNvSpPr>
          <p:nvPr>
            <p:ph type="title"/>
          </p:nvPr>
        </p:nvSpPr>
        <p:spPr>
          <a:xfrm>
            <a:off x="457200" y="274638"/>
            <a:ext cx="8229600" cy="715962"/>
          </a:xfrm>
        </p:spPr>
        <p:txBody>
          <a:bodyPr>
            <a:normAutofit fontScale="90000"/>
          </a:bodyPr>
          <a:lstStyle/>
          <a:p>
            <a:r>
              <a:rPr lang="en-US" dirty="0" err="1" smtClean="0"/>
              <a:t>GenericServlet</a:t>
            </a:r>
            <a:r>
              <a:rPr lang="en-US" dirty="0" smtClean="0"/>
              <a:t> class</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extends the </a:t>
            </a:r>
            <a:r>
              <a:rPr lang="en-US" dirty="0" err="1" smtClean="0"/>
              <a:t>GenericServlet</a:t>
            </a:r>
            <a:r>
              <a:rPr lang="en-US" dirty="0" smtClean="0"/>
              <a:t> class and implements </a:t>
            </a:r>
            <a:r>
              <a:rPr lang="en-US" dirty="0" err="1" smtClean="0"/>
              <a:t>Serializable</a:t>
            </a:r>
            <a:r>
              <a:rPr lang="en-US" dirty="0" smtClean="0"/>
              <a:t> interface. </a:t>
            </a:r>
          </a:p>
          <a:p>
            <a:r>
              <a:rPr lang="en-US" dirty="0" smtClean="0"/>
              <a:t>provides http specific methods such as </a:t>
            </a:r>
            <a:r>
              <a:rPr lang="en-US" dirty="0" err="1" smtClean="0"/>
              <a:t>doGet</a:t>
            </a:r>
            <a:r>
              <a:rPr lang="en-US" dirty="0" smtClean="0"/>
              <a:t>, </a:t>
            </a:r>
            <a:r>
              <a:rPr lang="en-US" dirty="0" err="1" smtClean="0"/>
              <a:t>doPost</a:t>
            </a:r>
            <a:r>
              <a:rPr lang="en-US" dirty="0" smtClean="0"/>
              <a:t>, </a:t>
            </a:r>
            <a:r>
              <a:rPr lang="en-US" dirty="0" err="1" smtClean="0"/>
              <a:t>doHead</a:t>
            </a:r>
            <a:r>
              <a:rPr lang="en-US" dirty="0" smtClean="0"/>
              <a:t>, </a:t>
            </a:r>
            <a:r>
              <a:rPr lang="en-US" dirty="0" err="1" smtClean="0"/>
              <a:t>doTrace</a:t>
            </a:r>
            <a:r>
              <a:rPr lang="en-US" dirty="0" smtClean="0"/>
              <a:t> etc.</a:t>
            </a:r>
          </a:p>
          <a:p>
            <a:r>
              <a:rPr lang="en-US" dirty="0" smtClean="0"/>
              <a:t>can handle only HTTP request</a:t>
            </a:r>
          </a:p>
          <a:p>
            <a:r>
              <a:rPr lang="en-US" dirty="0" smtClean="0"/>
              <a:t>it is protocol-dependent</a:t>
            </a:r>
            <a:endParaRPr lang="en-US" b="1" dirty="0"/>
          </a:p>
        </p:txBody>
      </p:sp>
      <p:sp>
        <p:nvSpPr>
          <p:cNvPr id="3" name="Title 2"/>
          <p:cNvSpPr>
            <a:spLocks noGrp="1"/>
          </p:cNvSpPr>
          <p:nvPr>
            <p:ph type="title"/>
          </p:nvPr>
        </p:nvSpPr>
        <p:spPr>
          <a:xfrm>
            <a:off x="457200" y="274638"/>
            <a:ext cx="8229600" cy="715962"/>
          </a:xfrm>
        </p:spPr>
        <p:txBody>
          <a:bodyPr>
            <a:normAutofit fontScale="90000"/>
          </a:bodyPr>
          <a:lstStyle/>
          <a:p>
            <a:r>
              <a:rPr lang="en-US" dirty="0" err="1" smtClean="0"/>
              <a:t>HttpServlet</a:t>
            </a:r>
            <a:r>
              <a:rPr lang="en-US" dirty="0" smtClean="0"/>
              <a:t> class</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09600"/>
            <a:ext cx="8229600" cy="6248400"/>
          </a:xfrm>
        </p:spPr>
        <p:txBody>
          <a:bodyPr>
            <a:noAutofit/>
          </a:bodyPr>
          <a:lstStyle/>
          <a:p>
            <a:pPr>
              <a:buNone/>
            </a:pPr>
            <a:r>
              <a:rPr lang="en-US" sz="2000" dirty="0" smtClean="0">
                <a:latin typeface="Times New Roman" pitchFamily="18" charset="0"/>
                <a:cs typeface="Times New Roman" pitchFamily="18" charset="0"/>
              </a:rPr>
              <a:t>import </a:t>
            </a:r>
            <a:r>
              <a:rPr lang="en-US" sz="2000" dirty="0" err="1" smtClean="0">
                <a:latin typeface="Times New Roman" pitchFamily="18" charset="0"/>
                <a:cs typeface="Times New Roman" pitchFamily="18" charset="0"/>
              </a:rPr>
              <a:t>javax.servlet.http</a:t>
            </a: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import </a:t>
            </a:r>
            <a:r>
              <a:rPr lang="en-US" sz="2000" dirty="0" err="1" smtClean="0">
                <a:latin typeface="Times New Roman" pitchFamily="18" charset="0"/>
                <a:cs typeface="Times New Roman" pitchFamily="18" charset="0"/>
              </a:rPr>
              <a:t>javax.servlet</a:t>
            </a: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import java.io.*;  </a:t>
            </a:r>
          </a:p>
          <a:p>
            <a:pPr>
              <a:buNone/>
            </a:pPr>
            <a:r>
              <a:rPr lang="en-US" sz="2000" dirty="0" smtClean="0">
                <a:latin typeface="Times New Roman" pitchFamily="18" charset="0"/>
                <a:cs typeface="Times New Roman" pitchFamily="18" charset="0"/>
              </a:rPr>
              <a:t>public class </a:t>
            </a:r>
            <a:r>
              <a:rPr lang="en-US" sz="2000" dirty="0" err="1" smtClean="0">
                <a:latin typeface="Times New Roman" pitchFamily="18" charset="0"/>
                <a:cs typeface="Times New Roman" pitchFamily="18" charset="0"/>
              </a:rPr>
              <a:t>DemoServlet</a:t>
            </a:r>
            <a:r>
              <a:rPr lang="en-US" sz="2000" dirty="0" smtClean="0">
                <a:latin typeface="Times New Roman" pitchFamily="18" charset="0"/>
                <a:cs typeface="Times New Roman" pitchFamily="18" charset="0"/>
              </a:rPr>
              <a:t> extends </a:t>
            </a:r>
            <a:r>
              <a:rPr lang="en-US" sz="2000" dirty="0" err="1" smtClean="0">
                <a:latin typeface="Times New Roman" pitchFamily="18" charset="0"/>
                <a:cs typeface="Times New Roman" pitchFamily="18" charset="0"/>
              </a:rPr>
              <a:t>HttpServlet</a:t>
            </a: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public void </a:t>
            </a:r>
            <a:r>
              <a:rPr lang="en-US" sz="2000" dirty="0" err="1" smtClean="0">
                <a:latin typeface="Times New Roman" pitchFamily="18" charset="0"/>
                <a:cs typeface="Times New Roman" pitchFamily="18" charset="0"/>
              </a:rPr>
              <a:t>doGet</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HttpServletRequest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req,HttpServletResponse</a:t>
            </a:r>
            <a:r>
              <a:rPr lang="en-US" sz="2000" dirty="0" smtClean="0">
                <a:latin typeface="Times New Roman" pitchFamily="18" charset="0"/>
                <a:cs typeface="Times New Roman" pitchFamily="18" charset="0"/>
              </a:rPr>
              <a:t> res)  </a:t>
            </a:r>
          </a:p>
          <a:p>
            <a:pPr>
              <a:buNone/>
            </a:pPr>
            <a:r>
              <a:rPr lang="en-US" sz="2000" dirty="0" smtClean="0">
                <a:latin typeface="Times New Roman" pitchFamily="18" charset="0"/>
                <a:cs typeface="Times New Roman" pitchFamily="18" charset="0"/>
              </a:rPr>
              <a:t>throws </a:t>
            </a:r>
            <a:r>
              <a:rPr lang="en-US" sz="2000" dirty="0" err="1" smtClean="0">
                <a:latin typeface="Times New Roman" pitchFamily="18" charset="0"/>
                <a:cs typeface="Times New Roman" pitchFamily="18" charset="0"/>
              </a:rPr>
              <a:t>ServletException,IOException</a:t>
            </a: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  </a:t>
            </a:r>
          </a:p>
          <a:p>
            <a:pPr>
              <a:buNone/>
            </a:pPr>
            <a:r>
              <a:rPr lang="en-US" sz="2000" dirty="0" err="1" smtClean="0">
                <a:latin typeface="Times New Roman" pitchFamily="18" charset="0"/>
                <a:cs typeface="Times New Roman" pitchFamily="18" charset="0"/>
              </a:rPr>
              <a:t>res.setContentType</a:t>
            </a:r>
            <a:r>
              <a:rPr lang="en-US" sz="2000" dirty="0" smtClean="0">
                <a:latin typeface="Times New Roman" pitchFamily="18" charset="0"/>
                <a:cs typeface="Times New Roman" pitchFamily="18" charset="0"/>
              </a:rPr>
              <a:t>("text/html");//setting the content type  </a:t>
            </a:r>
          </a:p>
          <a:p>
            <a:pPr>
              <a:buNone/>
            </a:pPr>
            <a:r>
              <a:rPr lang="en-US" sz="2000" dirty="0" err="1" smtClean="0">
                <a:latin typeface="Times New Roman" pitchFamily="18" charset="0"/>
                <a:cs typeface="Times New Roman" pitchFamily="18" charset="0"/>
              </a:rPr>
              <a:t>PrintWriter</a:t>
            </a:r>
            <a:r>
              <a:rPr lang="en-US" sz="2000" dirty="0" smtClean="0">
                <a:latin typeface="Times New Roman" pitchFamily="18" charset="0"/>
                <a:cs typeface="Times New Roman" pitchFamily="18" charset="0"/>
              </a:rPr>
              <a:t> pw=</a:t>
            </a:r>
            <a:r>
              <a:rPr lang="en-US" sz="2000" dirty="0" err="1" smtClean="0">
                <a:latin typeface="Times New Roman" pitchFamily="18" charset="0"/>
                <a:cs typeface="Times New Roman" pitchFamily="18" charset="0"/>
              </a:rPr>
              <a:t>res.getWriter</a:t>
            </a:r>
            <a:r>
              <a:rPr lang="en-US" sz="2000" dirty="0" smtClean="0">
                <a:latin typeface="Times New Roman" pitchFamily="18" charset="0"/>
                <a:cs typeface="Times New Roman" pitchFamily="18" charset="0"/>
              </a:rPr>
              <a:t>();//get the stream to write the data  </a:t>
            </a:r>
          </a:p>
          <a:p>
            <a:pPr>
              <a:buNone/>
            </a:pP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//writing html in the stream  </a:t>
            </a:r>
          </a:p>
          <a:p>
            <a:pPr>
              <a:buNone/>
            </a:pPr>
            <a:r>
              <a:rPr lang="en-US" sz="2000" dirty="0" err="1" smtClean="0">
                <a:latin typeface="Times New Roman" pitchFamily="18" charset="0"/>
                <a:cs typeface="Times New Roman" pitchFamily="18" charset="0"/>
              </a:rPr>
              <a:t>pw.println</a:t>
            </a:r>
            <a:r>
              <a:rPr lang="en-US" sz="2000" dirty="0" smtClean="0">
                <a:latin typeface="Times New Roman" pitchFamily="18" charset="0"/>
                <a:cs typeface="Times New Roman" pitchFamily="18" charset="0"/>
              </a:rPr>
              <a:t>("&lt;html&gt;&lt;body&gt;");  </a:t>
            </a:r>
          </a:p>
          <a:p>
            <a:pPr>
              <a:buNone/>
            </a:pPr>
            <a:r>
              <a:rPr lang="en-US" sz="2000" dirty="0" err="1" smtClean="0">
                <a:latin typeface="Times New Roman" pitchFamily="18" charset="0"/>
                <a:cs typeface="Times New Roman" pitchFamily="18" charset="0"/>
              </a:rPr>
              <a:t>pw.println</a:t>
            </a:r>
            <a:r>
              <a:rPr lang="en-US" sz="2000" dirty="0" smtClean="0">
                <a:latin typeface="Times New Roman" pitchFamily="18" charset="0"/>
                <a:cs typeface="Times New Roman" pitchFamily="18" charset="0"/>
              </a:rPr>
              <a:t>("Welcome to </a:t>
            </a:r>
            <a:r>
              <a:rPr lang="en-US" sz="2000" dirty="0" err="1" smtClean="0">
                <a:latin typeface="Times New Roman" pitchFamily="18" charset="0"/>
                <a:cs typeface="Times New Roman" pitchFamily="18" charset="0"/>
              </a:rPr>
              <a:t>servlet</a:t>
            </a:r>
            <a:r>
              <a:rPr lang="en-US" sz="2000" dirty="0" smtClean="0">
                <a:latin typeface="Times New Roman" pitchFamily="18" charset="0"/>
                <a:cs typeface="Times New Roman" pitchFamily="18" charset="0"/>
              </a:rPr>
              <a:t>");  </a:t>
            </a:r>
          </a:p>
          <a:p>
            <a:pPr>
              <a:buNone/>
            </a:pPr>
            <a:r>
              <a:rPr lang="en-US" sz="2000" dirty="0" err="1" smtClean="0">
                <a:latin typeface="Times New Roman" pitchFamily="18" charset="0"/>
                <a:cs typeface="Times New Roman" pitchFamily="18" charset="0"/>
              </a:rPr>
              <a:t>pw.println</a:t>
            </a:r>
            <a:r>
              <a:rPr lang="en-US" sz="2000" dirty="0" smtClean="0">
                <a:latin typeface="Times New Roman" pitchFamily="18" charset="0"/>
                <a:cs typeface="Times New Roman" pitchFamily="18" charset="0"/>
              </a:rPr>
              <a:t>("&lt;/body&gt;&lt;/html&gt;");  </a:t>
            </a:r>
          </a:p>
          <a:p>
            <a:pPr>
              <a:buNone/>
            </a:pPr>
            <a:r>
              <a:rPr lang="en-US" sz="2000" dirty="0" smtClean="0">
                <a:latin typeface="Times New Roman" pitchFamily="18" charset="0"/>
                <a:cs typeface="Times New Roman" pitchFamily="18" charset="0"/>
              </a:rPr>
              <a:t>  </a:t>
            </a:r>
          </a:p>
          <a:p>
            <a:pPr>
              <a:buNone/>
            </a:pPr>
            <a:r>
              <a:rPr lang="en-US" sz="2000" dirty="0" err="1" smtClean="0">
                <a:latin typeface="Times New Roman" pitchFamily="18" charset="0"/>
                <a:cs typeface="Times New Roman" pitchFamily="18" charset="0"/>
              </a:rPr>
              <a:t>pw.close</a:t>
            </a:r>
            <a:r>
              <a:rPr lang="en-US" sz="2000" dirty="0" smtClean="0">
                <a:latin typeface="Times New Roman" pitchFamily="18" charset="0"/>
                <a:cs typeface="Times New Roman" pitchFamily="18" charset="0"/>
              </a:rPr>
              <a:t>();//closing the stream  </a:t>
            </a:r>
          </a:p>
          <a:p>
            <a:pPr>
              <a:buNone/>
            </a:pPr>
            <a:r>
              <a:rPr lang="en-US" sz="2000" dirty="0" smtClean="0">
                <a:latin typeface="Times New Roman" pitchFamily="18" charset="0"/>
                <a:cs typeface="Times New Roman" pitchFamily="18" charset="0"/>
              </a:rPr>
              <a:t>}}  </a:t>
            </a:r>
          </a:p>
          <a:p>
            <a:pPr>
              <a:buNone/>
            </a:pPr>
            <a:endParaRPr lang="en-US" sz="180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Servlet Class Hierarchy</a:t>
            </a:r>
            <a:endParaRPr lang="en-US" dirty="0"/>
          </a:p>
        </p:txBody>
      </p:sp>
      <p:pic>
        <p:nvPicPr>
          <p:cNvPr id="1026" name="Picture 2" descr="http://j2eetutorials.50webs.com/servlet-class-hierarchy.JPG"/>
          <p:cNvPicPr>
            <a:picLocks noChangeAspect="1" noChangeArrowheads="1"/>
          </p:cNvPicPr>
          <p:nvPr/>
        </p:nvPicPr>
        <p:blipFill>
          <a:blip r:embed="rId2"/>
          <a:srcRect/>
          <a:stretch>
            <a:fillRect/>
          </a:stretch>
        </p:blipFill>
        <p:spPr bwMode="auto">
          <a:xfrm>
            <a:off x="914399" y="1600200"/>
            <a:ext cx="7419823" cy="4724400"/>
          </a:xfrm>
          <a:prstGeom prst="rect">
            <a:avLst/>
          </a:prstGeom>
          <a:noFill/>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algn="just"/>
            <a:r>
              <a:rPr lang="en-US" sz="3200" dirty="0" smtClean="0">
                <a:latin typeface="Times New Roman" pitchFamily="18" charset="0"/>
                <a:cs typeface="Times New Roman" pitchFamily="18" charset="0"/>
              </a:rPr>
              <a:t>A </a:t>
            </a:r>
            <a:r>
              <a:rPr lang="en-US" sz="3200" b="1" dirty="0" smtClean="0">
                <a:latin typeface="Times New Roman" pitchFamily="18" charset="0"/>
                <a:cs typeface="Times New Roman" pitchFamily="18" charset="0"/>
              </a:rPr>
              <a:t>cookie</a:t>
            </a:r>
            <a:r>
              <a:rPr lang="en-US" sz="3200" dirty="0" smtClean="0">
                <a:latin typeface="Times New Roman" pitchFamily="18" charset="0"/>
                <a:cs typeface="Times New Roman" pitchFamily="18" charset="0"/>
              </a:rPr>
              <a:t> is a small piece of information that a</a:t>
            </a:r>
          </a:p>
          <a:p>
            <a:pPr algn="just">
              <a:buNone/>
            </a:pPr>
            <a:r>
              <a:rPr lang="en-US" sz="3200" dirty="0" smtClean="0">
                <a:latin typeface="Times New Roman" pitchFamily="18" charset="0"/>
                <a:cs typeface="Times New Roman" pitchFamily="18" charset="0"/>
              </a:rPr>
              <a:t>  web application can store on the client machine of users. It is sent by the server to the browser.</a:t>
            </a:r>
          </a:p>
          <a:p>
            <a:pPr algn="just"/>
            <a:r>
              <a:rPr lang="en-US" sz="3200" dirty="0" smtClean="0">
                <a:latin typeface="Times New Roman" pitchFamily="18" charset="0"/>
                <a:cs typeface="Times New Roman" pitchFamily="18" charset="0"/>
              </a:rPr>
              <a:t>4 kilo bytes of data</a:t>
            </a:r>
          </a:p>
          <a:p>
            <a:pPr algn="just"/>
            <a:r>
              <a:rPr lang="en-US" sz="3200" dirty="0" smtClean="0">
                <a:latin typeface="Times New Roman" pitchFamily="18" charset="0"/>
                <a:cs typeface="Times New Roman" pitchFamily="18" charset="0"/>
              </a:rPr>
              <a:t>A cookie has a name, a single value, and optional attributes such as a comment, path and domain qualifiers, a maximum age, and a version number.</a:t>
            </a:r>
          </a:p>
          <a:p>
            <a:pPr algn="just"/>
            <a:r>
              <a:rPr lang="en-US" sz="3200" dirty="0" smtClean="0">
                <a:latin typeface="Times New Roman" pitchFamily="18" charset="0"/>
                <a:cs typeface="Times New Roman" pitchFamily="18" charset="0"/>
              </a:rPr>
              <a:t>Cookie data comes in name-value pairs</a:t>
            </a:r>
            <a:r>
              <a:rPr lang="en-US" sz="3200" dirty="0" smtClean="0"/>
              <a:t>. </a:t>
            </a:r>
            <a:endParaRPr lang="en-US" sz="3200" dirty="0" smtClean="0">
              <a:latin typeface="Times New Roman" pitchFamily="18" charset="0"/>
              <a:cs typeface="Times New Roman" pitchFamily="18" charset="0"/>
            </a:endParaRPr>
          </a:p>
          <a:p>
            <a:pPr>
              <a:buNone/>
            </a:pPr>
            <a:endParaRPr lang="en-US" dirty="0"/>
          </a:p>
        </p:txBody>
      </p:sp>
      <p:sp>
        <p:nvSpPr>
          <p:cNvPr id="2" name="Title 1"/>
          <p:cNvSpPr>
            <a:spLocks noGrp="1"/>
          </p:cNvSpPr>
          <p:nvPr>
            <p:ph type="title"/>
          </p:nvPr>
        </p:nvSpPr>
        <p:spPr/>
        <p:txBody>
          <a:bodyPr>
            <a:normAutofit/>
          </a:bodyPr>
          <a:lstStyle/>
          <a:p>
            <a:r>
              <a:rPr lang="en-US" b="1" dirty="0" smtClean="0"/>
              <a:t>Cookies in Servlet</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1328"/>
            <a:ext cx="8229600" cy="5148072"/>
          </a:xfrm>
        </p:spPr>
        <p:txBody>
          <a:bodyPr/>
          <a:lstStyle/>
          <a:p>
            <a:r>
              <a:rPr lang="en-US" dirty="0" smtClean="0">
                <a:latin typeface="Times New Roman" pitchFamily="18" charset="0"/>
                <a:cs typeface="Times New Roman" pitchFamily="18" charset="0"/>
              </a:rPr>
              <a:t>By default, each request is considered as a new request. In cookies technique, we add cookie with response from the Servlet. So cookie is stored in the cache of the browser. After that if request is sent by the user, cookie is added with request by default. Thus, we recognize the user as the old user.</a:t>
            </a:r>
            <a:endParaRPr lang="en-US" dirty="0">
              <a:latin typeface="Times New Roman" pitchFamily="18" charset="0"/>
              <a:cs typeface="Times New Roman" pitchFamily="18" charset="0"/>
            </a:endParaRPr>
          </a:p>
        </p:txBody>
      </p:sp>
      <p:sp>
        <p:nvSpPr>
          <p:cNvPr id="2" name="Title 1"/>
          <p:cNvSpPr>
            <a:spLocks noGrp="1"/>
          </p:cNvSpPr>
          <p:nvPr>
            <p:ph type="title"/>
          </p:nvPr>
        </p:nvSpPr>
        <p:spPr/>
        <p:txBody>
          <a:bodyPr>
            <a:normAutofit/>
          </a:bodyPr>
          <a:lstStyle/>
          <a:p>
            <a:r>
              <a:rPr lang="en-US" b="1" dirty="0" smtClean="0"/>
              <a:t>How Cookie works?</a:t>
            </a:r>
            <a:endParaRPr lang="en-US" dirty="0"/>
          </a:p>
        </p:txBody>
      </p:sp>
      <p:pic>
        <p:nvPicPr>
          <p:cNvPr id="4" name="Picture 3" descr="cookie.png"/>
          <p:cNvPicPr>
            <a:picLocks noChangeAspect="1"/>
          </p:cNvPicPr>
          <p:nvPr/>
        </p:nvPicPr>
        <p:blipFill>
          <a:blip r:embed="rId2"/>
          <a:stretch>
            <a:fillRect/>
          </a:stretch>
        </p:blipFill>
        <p:spPr>
          <a:xfrm>
            <a:off x="1600200" y="4648200"/>
            <a:ext cx="6120635" cy="1955556"/>
          </a:xfrm>
          <a:prstGeom prst="rect">
            <a:avLst/>
          </a:prstGeom>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16691"/>
          </a:xfrm>
        </p:spPr>
        <p:txBody>
          <a:bodyPr>
            <a:normAutofit fontScale="62500" lnSpcReduction="20000"/>
          </a:bodyPr>
          <a:lstStyle/>
          <a:p>
            <a:pPr>
              <a:buNone/>
            </a:pPr>
            <a:r>
              <a:rPr lang="en-US" sz="4400" dirty="0" smtClean="0">
                <a:latin typeface="Times New Roman" pitchFamily="18" charset="0"/>
                <a:cs typeface="Times New Roman" pitchFamily="18" charset="0"/>
              </a:rPr>
              <a:t>2 types of cookies in </a:t>
            </a:r>
            <a:r>
              <a:rPr lang="en-US" sz="4400" dirty="0" err="1" smtClean="0">
                <a:latin typeface="Times New Roman" pitchFamily="18" charset="0"/>
                <a:cs typeface="Times New Roman" pitchFamily="18" charset="0"/>
              </a:rPr>
              <a:t>servlets</a:t>
            </a:r>
            <a:r>
              <a:rPr lang="en-US" sz="4400" dirty="0" smtClean="0">
                <a:latin typeface="Times New Roman" pitchFamily="18" charset="0"/>
                <a:cs typeface="Times New Roman" pitchFamily="18" charset="0"/>
              </a:rPr>
              <a:t>:-</a:t>
            </a:r>
          </a:p>
          <a:p>
            <a:pPr marL="514350" indent="-514350">
              <a:buFont typeface="+mj-lt"/>
              <a:buAutoNum type="arabicPeriod"/>
            </a:pPr>
            <a:r>
              <a:rPr lang="en-US" sz="4400" dirty="0" smtClean="0">
                <a:latin typeface="Times New Roman" pitchFamily="18" charset="0"/>
                <a:cs typeface="Times New Roman" pitchFamily="18" charset="0"/>
              </a:rPr>
              <a:t>Non-persistent cookie</a:t>
            </a:r>
          </a:p>
          <a:p>
            <a:pPr marL="514350" indent="-514350">
              <a:buFont typeface="+mj-lt"/>
              <a:buAutoNum type="arabicPeriod"/>
            </a:pPr>
            <a:r>
              <a:rPr lang="en-US" sz="4400" dirty="0" smtClean="0">
                <a:latin typeface="Times New Roman" pitchFamily="18" charset="0"/>
                <a:cs typeface="Times New Roman" pitchFamily="18" charset="0"/>
              </a:rPr>
              <a:t>Persistent cookie</a:t>
            </a:r>
          </a:p>
          <a:p>
            <a:pPr marL="514350" indent="-514350">
              <a:buFont typeface="+mj-lt"/>
              <a:buAutoNum type="arabicPeriod"/>
            </a:pPr>
            <a:endParaRPr lang="en-US" sz="4400" dirty="0" smtClean="0">
              <a:latin typeface="Times New Roman" pitchFamily="18" charset="0"/>
              <a:cs typeface="Times New Roman" pitchFamily="18" charset="0"/>
            </a:endParaRPr>
          </a:p>
          <a:p>
            <a:pPr>
              <a:buNone/>
            </a:pPr>
            <a:r>
              <a:rPr lang="en-US" sz="4400" b="1" dirty="0" smtClean="0">
                <a:latin typeface="Times New Roman" pitchFamily="18" charset="0"/>
                <a:cs typeface="Times New Roman" pitchFamily="18" charset="0"/>
              </a:rPr>
              <a:t>Non-persistent cookie</a:t>
            </a:r>
          </a:p>
          <a:p>
            <a:r>
              <a:rPr lang="en-US" sz="4400" dirty="0" smtClean="0">
                <a:latin typeface="Times New Roman" pitchFamily="18" charset="0"/>
                <a:cs typeface="Times New Roman" pitchFamily="18" charset="0"/>
              </a:rPr>
              <a:t>It is </a:t>
            </a:r>
            <a:r>
              <a:rPr lang="en-US" sz="4400" b="1" dirty="0" smtClean="0">
                <a:latin typeface="Times New Roman" pitchFamily="18" charset="0"/>
                <a:cs typeface="Times New Roman" pitchFamily="18" charset="0"/>
              </a:rPr>
              <a:t>valid for single session</a:t>
            </a:r>
            <a:r>
              <a:rPr lang="en-US" sz="4400" dirty="0" smtClean="0">
                <a:latin typeface="Times New Roman" pitchFamily="18" charset="0"/>
                <a:cs typeface="Times New Roman" pitchFamily="18" charset="0"/>
              </a:rPr>
              <a:t> only. It is removed each time when user closes the browser.</a:t>
            </a:r>
          </a:p>
          <a:p>
            <a:pPr>
              <a:buNone/>
            </a:pPr>
            <a:endParaRPr lang="en-US" sz="4400" dirty="0" smtClean="0">
              <a:latin typeface="Times New Roman" pitchFamily="18" charset="0"/>
              <a:cs typeface="Times New Roman" pitchFamily="18" charset="0"/>
            </a:endParaRPr>
          </a:p>
          <a:p>
            <a:pPr>
              <a:buNone/>
            </a:pPr>
            <a:r>
              <a:rPr lang="en-US" sz="4400" b="1" dirty="0" smtClean="0">
                <a:latin typeface="Times New Roman" pitchFamily="18" charset="0"/>
                <a:cs typeface="Times New Roman" pitchFamily="18" charset="0"/>
              </a:rPr>
              <a:t>Persistent cookie</a:t>
            </a:r>
          </a:p>
          <a:p>
            <a:r>
              <a:rPr lang="en-US" sz="4400" dirty="0" smtClean="0">
                <a:latin typeface="Times New Roman" pitchFamily="18" charset="0"/>
                <a:cs typeface="Times New Roman" pitchFamily="18" charset="0"/>
              </a:rPr>
              <a:t>It is </a:t>
            </a:r>
            <a:r>
              <a:rPr lang="en-US" sz="4400" b="1" dirty="0" smtClean="0">
                <a:latin typeface="Times New Roman" pitchFamily="18" charset="0"/>
                <a:cs typeface="Times New Roman" pitchFamily="18" charset="0"/>
              </a:rPr>
              <a:t>valid for multiple session</a:t>
            </a:r>
            <a:r>
              <a:rPr lang="en-US" sz="4400" dirty="0" smtClean="0">
                <a:latin typeface="Times New Roman" pitchFamily="18" charset="0"/>
                <a:cs typeface="Times New Roman" pitchFamily="18" charset="0"/>
              </a:rPr>
              <a:t> . It is not removed each time when user closes the browser. It is removed only if user logout or </a:t>
            </a:r>
            <a:r>
              <a:rPr lang="en-US" sz="4400" dirty="0" err="1" smtClean="0">
                <a:latin typeface="Times New Roman" pitchFamily="18" charset="0"/>
                <a:cs typeface="Times New Roman" pitchFamily="18" charset="0"/>
              </a:rPr>
              <a:t>signout</a:t>
            </a:r>
            <a:r>
              <a:rPr lang="en-US" sz="4400" dirty="0" smtClean="0">
                <a:latin typeface="Times New Roman" pitchFamily="18" charset="0"/>
                <a:cs typeface="Times New Roman" pitchFamily="18" charset="0"/>
              </a:rPr>
              <a:t>.</a:t>
            </a:r>
          </a:p>
          <a:p>
            <a:endParaRPr lang="en-US" dirty="0">
              <a:latin typeface="Agency FB" pitchFamily="34" charset="0"/>
            </a:endParaRPr>
          </a:p>
        </p:txBody>
      </p:sp>
      <p:sp>
        <p:nvSpPr>
          <p:cNvPr id="2" name="Title 1"/>
          <p:cNvSpPr>
            <a:spLocks noGrp="1"/>
          </p:cNvSpPr>
          <p:nvPr>
            <p:ph type="title"/>
          </p:nvPr>
        </p:nvSpPr>
        <p:spPr>
          <a:xfrm>
            <a:off x="457200" y="274638"/>
            <a:ext cx="8229600" cy="563562"/>
          </a:xfrm>
        </p:spPr>
        <p:txBody>
          <a:bodyPr>
            <a:normAutofit fontScale="90000"/>
          </a:bodyPr>
          <a:lstStyle/>
          <a:p>
            <a:r>
              <a:rPr lang="en-US" b="1" dirty="0" smtClean="0">
                <a:latin typeface="Agency FB" pitchFamily="34" charset="0"/>
              </a:rPr>
              <a:t>Types of Cookie</a:t>
            </a:r>
            <a:endParaRPr lang="en-US" dirty="0">
              <a:latin typeface="Agency FB"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b="1" dirty="0" smtClean="0">
                <a:latin typeface="Agency FB" pitchFamily="34" charset="0"/>
              </a:rPr>
              <a:t>What is web application?</a:t>
            </a:r>
          </a:p>
          <a:p>
            <a:r>
              <a:rPr lang="en-US" sz="3200" dirty="0" smtClean="0">
                <a:latin typeface="Times New Roman" pitchFamily="18" charset="0"/>
                <a:cs typeface="Times New Roman" pitchFamily="18" charset="0"/>
              </a:rPr>
              <a:t>A web application is an application accessible from the web. A web application is composed of web components like </a:t>
            </a:r>
            <a:r>
              <a:rPr lang="en-US" sz="3200" b="1" dirty="0" smtClean="0">
                <a:latin typeface="Times New Roman" pitchFamily="18" charset="0"/>
                <a:cs typeface="Times New Roman" pitchFamily="18" charset="0"/>
              </a:rPr>
              <a:t>Servlet</a:t>
            </a:r>
            <a:r>
              <a:rPr lang="en-US" sz="3200" dirty="0" smtClean="0">
                <a:latin typeface="Times New Roman" pitchFamily="18" charset="0"/>
                <a:cs typeface="Times New Roman" pitchFamily="18" charset="0"/>
              </a:rPr>
              <a:t>, JSP, Filter etc. and other components such as HTML.</a:t>
            </a:r>
          </a:p>
          <a:p>
            <a:r>
              <a:rPr lang="en-US" sz="3200" dirty="0" smtClean="0">
                <a:latin typeface="Times New Roman" pitchFamily="18" charset="0"/>
                <a:cs typeface="Times New Roman" pitchFamily="18" charset="0"/>
              </a:rPr>
              <a:t> The web components typically execute in Web Server and respond to HTTP request.</a:t>
            </a:r>
          </a:p>
          <a:p>
            <a:endParaRPr lang="en-US" dirty="0"/>
          </a:p>
        </p:txBody>
      </p:sp>
      <p:sp>
        <p:nvSpPr>
          <p:cNvPr id="2" name="Title 1"/>
          <p:cNvSpPr>
            <a:spLocks noGrp="1"/>
          </p:cNvSpPr>
          <p:nvPr>
            <p:ph type="title"/>
          </p:nvPr>
        </p:nvSpPr>
        <p:spPr/>
        <p:txBody>
          <a:bodyPr/>
          <a:lstStyle/>
          <a:p>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16691"/>
          </a:xfrm>
        </p:spPr>
        <p:txBody>
          <a:bodyPr>
            <a:normAutofit fontScale="85000" lnSpcReduction="20000"/>
          </a:bodyPr>
          <a:lstStyle/>
          <a:p>
            <a:pPr>
              <a:buNone/>
            </a:pPr>
            <a:r>
              <a:rPr lang="en-US" sz="4400" b="1" dirty="0" smtClean="0">
                <a:latin typeface="Times New Roman" pitchFamily="18" charset="0"/>
                <a:cs typeface="Times New Roman" pitchFamily="18" charset="0"/>
              </a:rPr>
              <a:t>Advantage of Cookies</a:t>
            </a:r>
          </a:p>
          <a:p>
            <a:r>
              <a:rPr lang="en-US" sz="4200" dirty="0" smtClean="0">
                <a:latin typeface="Times New Roman" pitchFamily="18" charset="0"/>
                <a:cs typeface="Times New Roman" pitchFamily="18" charset="0"/>
              </a:rPr>
              <a:t>Simplest technique of maintaining the state.</a:t>
            </a:r>
          </a:p>
          <a:p>
            <a:r>
              <a:rPr lang="en-US" sz="4200" dirty="0" smtClean="0">
                <a:latin typeface="Times New Roman" pitchFamily="18" charset="0"/>
                <a:cs typeface="Times New Roman" pitchFamily="18" charset="0"/>
              </a:rPr>
              <a:t>Cookies are maintained at client side</a:t>
            </a:r>
            <a:r>
              <a:rPr lang="en-US" sz="4400" dirty="0" smtClean="0">
                <a:latin typeface="Times New Roman" pitchFamily="18" charset="0"/>
                <a:cs typeface="Times New Roman" pitchFamily="18" charset="0"/>
              </a:rPr>
              <a:t>.</a:t>
            </a:r>
          </a:p>
          <a:p>
            <a:endParaRPr lang="en-US" sz="4400" dirty="0" smtClean="0">
              <a:latin typeface="Times New Roman" pitchFamily="18" charset="0"/>
              <a:cs typeface="Times New Roman" pitchFamily="18" charset="0"/>
            </a:endParaRPr>
          </a:p>
          <a:p>
            <a:pPr>
              <a:buNone/>
            </a:pPr>
            <a:r>
              <a:rPr lang="en-US" sz="4400" b="1" dirty="0" smtClean="0">
                <a:latin typeface="Times New Roman" pitchFamily="18" charset="0"/>
                <a:cs typeface="Times New Roman" pitchFamily="18" charset="0"/>
              </a:rPr>
              <a:t>Disadvantage of Cookies</a:t>
            </a:r>
          </a:p>
          <a:p>
            <a:r>
              <a:rPr lang="en-US" sz="4200" dirty="0" smtClean="0">
                <a:latin typeface="Times New Roman" pitchFamily="18" charset="0"/>
                <a:cs typeface="Times New Roman" pitchFamily="18" charset="0"/>
              </a:rPr>
              <a:t>It will not work if cookie is disabled from the browser.</a:t>
            </a:r>
          </a:p>
          <a:p>
            <a:r>
              <a:rPr lang="en-US" sz="4200" dirty="0" smtClean="0">
                <a:latin typeface="Times New Roman" pitchFamily="18" charset="0"/>
                <a:cs typeface="Times New Roman" pitchFamily="18" charset="0"/>
              </a:rPr>
              <a:t>Only textual information can be set in Cookie object.</a:t>
            </a:r>
          </a:p>
          <a:p>
            <a:endParaRPr lang="en-US" dirty="0">
              <a:latin typeface="Agency FB" pitchFamily="34"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85800"/>
            <a:ext cx="8229600" cy="5016691"/>
          </a:xfrm>
        </p:spPr>
        <p:txBody>
          <a:bodyPr>
            <a:normAutofit/>
          </a:bodyPr>
          <a:lstStyle/>
          <a:p>
            <a:r>
              <a:rPr lang="en-US" sz="2800" dirty="0" err="1" smtClean="0">
                <a:latin typeface="Times New Roman" pitchFamily="18" charset="0"/>
                <a:cs typeface="Times New Roman" pitchFamily="18" charset="0"/>
              </a:rPr>
              <a:t>javax.servlet.http</a:t>
            </a:r>
            <a:r>
              <a:rPr lang="en-US" sz="2800" dirty="0" smtClean="0">
                <a:latin typeface="Times New Roman" pitchFamily="18" charset="0"/>
                <a:cs typeface="Times New Roman" pitchFamily="18" charset="0"/>
              </a:rPr>
              <a:t> package contains Cookie class</a:t>
            </a:r>
          </a:p>
          <a:p>
            <a:r>
              <a:rPr lang="en-US" sz="2800" b="1" dirty="0" smtClean="0">
                <a:latin typeface="Times New Roman" pitchFamily="18" charset="0"/>
                <a:cs typeface="Times New Roman" pitchFamily="18" charset="0"/>
              </a:rPr>
              <a:t>Constructor</a:t>
            </a:r>
          </a:p>
          <a:p>
            <a:pPr lvl="1"/>
            <a:r>
              <a:rPr lang="en-US" sz="2400" dirty="0" smtClean="0">
                <a:solidFill>
                  <a:srgbClr val="0070C0"/>
                </a:solidFill>
                <a:latin typeface="Times New Roman" pitchFamily="18" charset="0"/>
                <a:cs typeface="Times New Roman" pitchFamily="18" charset="0"/>
              </a:rPr>
              <a:t>Cookie() </a:t>
            </a:r>
            <a:r>
              <a:rPr lang="en-US" sz="2400" dirty="0" smtClean="0">
                <a:latin typeface="Times New Roman" pitchFamily="18" charset="0"/>
                <a:cs typeface="Times New Roman" pitchFamily="18" charset="0"/>
              </a:rPr>
              <a:t>:  constructs a cookie</a:t>
            </a:r>
          </a:p>
          <a:p>
            <a:pPr lvl="1"/>
            <a:r>
              <a:rPr lang="en-US" sz="2400" dirty="0" smtClean="0">
                <a:solidFill>
                  <a:srgbClr val="0070C0"/>
                </a:solidFill>
                <a:latin typeface="Times New Roman" pitchFamily="18" charset="0"/>
                <a:cs typeface="Times New Roman" pitchFamily="18" charset="0"/>
              </a:rPr>
              <a:t>Cookie(String name, String value) </a:t>
            </a:r>
            <a:r>
              <a:rPr lang="en-US" sz="2400" dirty="0" smtClean="0">
                <a:latin typeface="Times New Roman" pitchFamily="18" charset="0"/>
                <a:cs typeface="Times New Roman" pitchFamily="18" charset="0"/>
              </a:rPr>
              <a:t>:constructs a cookie with a specified name and value.</a:t>
            </a:r>
          </a:p>
          <a:p>
            <a:pPr lvl="1">
              <a:buNone/>
            </a:pPr>
            <a:endParaRPr lang="en-US" sz="2400" dirty="0" smtClean="0">
              <a:latin typeface="Times New Roman" pitchFamily="18" charset="0"/>
              <a:cs typeface="Times New Roman" pitchFamily="18" charset="0"/>
            </a:endParaRPr>
          </a:p>
          <a:p>
            <a:pPr lvl="1">
              <a:buFont typeface="Wingdings" pitchFamily="2" charset="2"/>
              <a:buChar char="Ø"/>
            </a:pPr>
            <a:r>
              <a:rPr lang="en-US" sz="2400" dirty="0" smtClean="0"/>
              <a:t>For adding cookie or getting the value from the cookie,</a:t>
            </a:r>
          </a:p>
          <a:p>
            <a:pPr lvl="1"/>
            <a:endParaRPr lang="en-US" sz="2400" dirty="0" smtClean="0">
              <a:latin typeface="Times New Roman" pitchFamily="18" charset="0"/>
              <a:cs typeface="Times New Roman" pitchFamily="18" charset="0"/>
            </a:endParaRPr>
          </a:p>
        </p:txBody>
      </p:sp>
      <p:sp>
        <p:nvSpPr>
          <p:cNvPr id="3" name="Title 2"/>
          <p:cNvSpPr>
            <a:spLocks noGrp="1"/>
          </p:cNvSpPr>
          <p:nvPr>
            <p:ph type="title"/>
          </p:nvPr>
        </p:nvSpPr>
        <p:spPr>
          <a:xfrm>
            <a:off x="457200" y="274638"/>
            <a:ext cx="8229600" cy="639762"/>
          </a:xfrm>
        </p:spPr>
        <p:txBody>
          <a:bodyPr>
            <a:normAutofit fontScale="90000"/>
          </a:bodyPr>
          <a:lstStyle/>
          <a:p>
            <a:r>
              <a:rPr lang="en-US" dirty="0" smtClean="0"/>
              <a:t>Cookie class</a:t>
            </a:r>
            <a:endParaRPr lang="en-US" dirty="0"/>
          </a:p>
        </p:txBody>
      </p:sp>
      <p:graphicFrame>
        <p:nvGraphicFramePr>
          <p:cNvPr id="5" name="Table 4"/>
          <p:cNvGraphicFramePr>
            <a:graphicFrameLocks noGrp="1"/>
          </p:cNvGraphicFramePr>
          <p:nvPr/>
        </p:nvGraphicFramePr>
        <p:xfrm>
          <a:off x="609600" y="4175760"/>
          <a:ext cx="8229600" cy="2377440"/>
        </p:xfrm>
        <a:graphic>
          <a:graphicData uri="http://schemas.openxmlformats.org/drawingml/2006/table">
            <a:tbl>
              <a:tblPr firstRow="1" bandRow="1">
                <a:tableStyleId>{5940675A-B579-460E-94D1-54222C63F5DA}</a:tableStyleId>
              </a:tblPr>
              <a:tblGrid>
                <a:gridCol w="3657600"/>
                <a:gridCol w="4572000"/>
              </a:tblGrid>
              <a:tr h="977900">
                <a:tc>
                  <a:txBody>
                    <a:bodyPr/>
                    <a:lstStyle/>
                    <a:p>
                      <a:r>
                        <a:rPr lang="en-US" sz="2400" b="0" dirty="0" smtClean="0">
                          <a:latin typeface="Times New Roman" pitchFamily="18" charset="0"/>
                          <a:cs typeface="Times New Roman" pitchFamily="18" charset="0"/>
                        </a:rPr>
                        <a:t>void </a:t>
                      </a:r>
                      <a:r>
                        <a:rPr lang="en-US" sz="2400" b="0" dirty="0" err="1" smtClean="0">
                          <a:latin typeface="Times New Roman" pitchFamily="18" charset="0"/>
                          <a:cs typeface="Times New Roman" pitchFamily="18" charset="0"/>
                        </a:rPr>
                        <a:t>addCookie</a:t>
                      </a:r>
                      <a:r>
                        <a:rPr lang="en-US" sz="2400" b="0" dirty="0" smtClean="0">
                          <a:latin typeface="Times New Roman" pitchFamily="18" charset="0"/>
                          <a:cs typeface="Times New Roman" pitchFamily="18" charset="0"/>
                        </a:rPr>
                        <a:t>(Cookie ck)</a:t>
                      </a:r>
                      <a:endParaRPr lang="en-US" sz="2400" b="0" dirty="0">
                        <a:latin typeface="Times New Roman" pitchFamily="18" charset="0"/>
                        <a:cs typeface="Times New Roman" pitchFamily="18" charset="0"/>
                      </a:endParaRPr>
                    </a:p>
                  </a:txBody>
                  <a:tcPr/>
                </a:tc>
                <a:tc>
                  <a:txBody>
                    <a:bodyPr/>
                    <a:lstStyle/>
                    <a:p>
                      <a:r>
                        <a:rPr lang="en-US" sz="2400" b="1" dirty="0" smtClean="0">
                          <a:latin typeface="Times New Roman" pitchFamily="18" charset="0"/>
                          <a:cs typeface="Times New Roman" pitchFamily="18" charset="0"/>
                        </a:rPr>
                        <a:t>method of </a:t>
                      </a:r>
                      <a:r>
                        <a:rPr lang="en-US" sz="2400" b="1" dirty="0" err="1" smtClean="0">
                          <a:latin typeface="Times New Roman" pitchFamily="18" charset="0"/>
                          <a:cs typeface="Times New Roman" pitchFamily="18" charset="0"/>
                        </a:rPr>
                        <a:t>HttpServletResponse</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interface is used to add cookie in response object.</a:t>
                      </a:r>
                      <a:endParaRPr lang="en-US" sz="2400" dirty="0">
                        <a:latin typeface="Times New Roman" pitchFamily="18" charset="0"/>
                        <a:cs typeface="Times New Roman" pitchFamily="18" charset="0"/>
                      </a:endParaRPr>
                    </a:p>
                  </a:txBody>
                  <a:tcPr/>
                </a:tc>
              </a:tr>
              <a:tr h="977900">
                <a:tc>
                  <a:txBody>
                    <a:bodyPr/>
                    <a:lstStyle/>
                    <a:p>
                      <a:r>
                        <a:rPr lang="en-US" sz="2400" b="0" dirty="0" smtClean="0">
                          <a:latin typeface="Times New Roman" pitchFamily="18" charset="0"/>
                          <a:cs typeface="Times New Roman" pitchFamily="18" charset="0"/>
                        </a:rPr>
                        <a:t>Cookie[] </a:t>
                      </a:r>
                      <a:r>
                        <a:rPr lang="en-US" sz="2400" b="0" dirty="0" err="1" smtClean="0">
                          <a:latin typeface="Times New Roman" pitchFamily="18" charset="0"/>
                          <a:cs typeface="Times New Roman" pitchFamily="18" charset="0"/>
                        </a:rPr>
                        <a:t>getCookies</a:t>
                      </a:r>
                      <a:r>
                        <a:rPr lang="en-US" sz="2400" b="0" dirty="0" smtClean="0">
                          <a:latin typeface="Times New Roman" pitchFamily="18" charset="0"/>
                          <a:cs typeface="Times New Roman" pitchFamily="18" charset="0"/>
                        </a:rPr>
                        <a:t>()</a:t>
                      </a:r>
                      <a:endParaRPr lang="en-US" sz="2400" b="0" dirty="0">
                        <a:latin typeface="Times New Roman" pitchFamily="18" charset="0"/>
                        <a:cs typeface="Times New Roman" pitchFamily="18" charset="0"/>
                      </a:endParaRPr>
                    </a:p>
                  </a:txBody>
                  <a:tcPr/>
                </a:tc>
                <a:tc>
                  <a:txBody>
                    <a:bodyPr/>
                    <a:lstStyle/>
                    <a:p>
                      <a:r>
                        <a:rPr lang="en-US" sz="2400" b="1" dirty="0" smtClean="0">
                          <a:latin typeface="Times New Roman" pitchFamily="18" charset="0"/>
                          <a:cs typeface="Times New Roman" pitchFamily="18" charset="0"/>
                        </a:rPr>
                        <a:t>method of </a:t>
                      </a:r>
                      <a:r>
                        <a:rPr lang="en-US" sz="2400" b="1" dirty="0" err="1" smtClean="0">
                          <a:latin typeface="Times New Roman" pitchFamily="18" charset="0"/>
                          <a:cs typeface="Times New Roman" pitchFamily="18" charset="0"/>
                        </a:rPr>
                        <a:t>HttpServletRequest</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interface is used to return all the cookies from the browser</a:t>
                      </a:r>
                      <a:endParaRPr lang="en-US" sz="2400"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04800"/>
            <a:ext cx="8229600" cy="5397691"/>
          </a:xfrm>
        </p:spPr>
        <p:txBody>
          <a:bodyPr>
            <a:normAutofit/>
          </a:bodyPr>
          <a:lstStyle/>
          <a:p>
            <a:pPr marL="228600" lvl="1">
              <a:buFont typeface="Wingdings" pitchFamily="2" charset="2"/>
              <a:buChar char="Ø"/>
            </a:pPr>
            <a:r>
              <a:rPr lang="en-US" sz="2800" b="1" dirty="0" smtClean="0">
                <a:latin typeface="Times New Roman" pitchFamily="18" charset="0"/>
                <a:cs typeface="Times New Roman" pitchFamily="18" charset="0"/>
              </a:rPr>
              <a:t>Methods</a:t>
            </a:r>
          </a:p>
          <a:p>
            <a:pPr lvl="1"/>
            <a:endParaRPr lang="en-US" sz="2400" dirty="0" smtClean="0">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533400" y="990600"/>
          <a:ext cx="8382000" cy="5232152"/>
        </p:xfrm>
        <a:graphic>
          <a:graphicData uri="http://schemas.openxmlformats.org/drawingml/2006/table">
            <a:tbl>
              <a:tblPr firstRow="1" bandRow="1">
                <a:tableStyleId>{5940675A-B579-460E-94D1-54222C63F5DA}</a:tableStyleId>
              </a:tblPr>
              <a:tblGrid>
                <a:gridCol w="3725333"/>
                <a:gridCol w="4656667"/>
              </a:tblGrid>
              <a:tr h="429322">
                <a:tc>
                  <a:txBody>
                    <a:bodyPr/>
                    <a:lstStyle/>
                    <a:p>
                      <a:r>
                        <a:rPr lang="en-US" dirty="0" smtClean="0"/>
                        <a:t>void </a:t>
                      </a:r>
                      <a:r>
                        <a:rPr lang="en-US" dirty="0" err="1"/>
                        <a:t>setMaxAge</a:t>
                      </a:r>
                      <a:r>
                        <a:rPr lang="en-US" dirty="0"/>
                        <a:t>(int expiry)</a:t>
                      </a:r>
                    </a:p>
                  </a:txBody>
                  <a:tcPr anchor="ctr"/>
                </a:tc>
                <a:tc>
                  <a:txBody>
                    <a:bodyPr/>
                    <a:lstStyle/>
                    <a:p>
                      <a:r>
                        <a:rPr lang="en-US" dirty="0"/>
                        <a:t>Sets the maximum age of the cookie in seconds.</a:t>
                      </a:r>
                    </a:p>
                  </a:txBody>
                  <a:tcPr anchor="ctr"/>
                </a:tc>
              </a:tr>
              <a:tr h="429322">
                <a:tc>
                  <a:txBody>
                    <a:bodyPr/>
                    <a:lstStyle/>
                    <a:p>
                      <a:r>
                        <a:rPr lang="en-US" dirty="0" smtClean="0"/>
                        <a:t>Int </a:t>
                      </a:r>
                      <a:r>
                        <a:rPr lang="en-US" dirty="0" err="1" smtClean="0"/>
                        <a:t>getMaxAge</a:t>
                      </a:r>
                      <a:r>
                        <a:rPr lang="en-US" dirty="0" smtClean="0"/>
                        <a:t>()</a:t>
                      </a:r>
                      <a:endParaRPr lang="en-US" dirty="0"/>
                    </a:p>
                  </a:txBody>
                  <a:tcPr anchor="ctr"/>
                </a:tc>
                <a:tc>
                  <a:txBody>
                    <a:bodyPr/>
                    <a:lstStyle/>
                    <a:p>
                      <a:r>
                        <a:rPr lang="en-US" dirty="0" smtClean="0"/>
                        <a:t>Returns</a:t>
                      </a:r>
                      <a:r>
                        <a:rPr lang="en-US" baseline="0" dirty="0" smtClean="0"/>
                        <a:t> the </a:t>
                      </a:r>
                      <a:r>
                        <a:rPr lang="en-US" dirty="0" smtClean="0"/>
                        <a:t>maximum </a:t>
                      </a:r>
                      <a:r>
                        <a:rPr lang="en-US" dirty="0"/>
                        <a:t>age of the cookie in seconds.</a:t>
                      </a:r>
                    </a:p>
                  </a:txBody>
                  <a:tcPr anchor="ctr"/>
                </a:tc>
              </a:tr>
              <a:tr h="797312">
                <a:tc>
                  <a:txBody>
                    <a:bodyPr/>
                    <a:lstStyle/>
                    <a:p>
                      <a:r>
                        <a:rPr lang="en-US" dirty="0" smtClean="0"/>
                        <a:t>String </a:t>
                      </a:r>
                      <a:r>
                        <a:rPr lang="en-US" dirty="0" err="1"/>
                        <a:t>getName</a:t>
                      </a:r>
                      <a:r>
                        <a:rPr lang="en-US" dirty="0"/>
                        <a:t>()</a:t>
                      </a:r>
                    </a:p>
                  </a:txBody>
                  <a:tcPr anchor="ctr"/>
                </a:tc>
                <a:tc>
                  <a:txBody>
                    <a:bodyPr/>
                    <a:lstStyle/>
                    <a:p>
                      <a:r>
                        <a:rPr lang="en-US" dirty="0"/>
                        <a:t>Returns the name of the cookie. The name cannot be changed after </a:t>
                      </a:r>
                      <a:r>
                        <a:rPr lang="en-US" dirty="0" smtClean="0"/>
                        <a:t>creation</a:t>
                      </a:r>
                      <a:r>
                        <a:rPr lang="en-US" dirty="0"/>
                        <a:t>.</a:t>
                      </a:r>
                    </a:p>
                  </a:txBody>
                  <a:tcPr anchor="ctr"/>
                </a:tc>
              </a:tr>
              <a:tr h="797312">
                <a:tc>
                  <a:txBody>
                    <a:bodyPr/>
                    <a:lstStyle/>
                    <a:p>
                      <a:r>
                        <a:rPr lang="en-US" dirty="0" smtClean="0"/>
                        <a:t>void </a:t>
                      </a:r>
                      <a:r>
                        <a:rPr lang="en-US" dirty="0" err="1"/>
                        <a:t>setName</a:t>
                      </a:r>
                      <a:r>
                        <a:rPr lang="en-US" dirty="0"/>
                        <a:t>(String name)</a:t>
                      </a:r>
                    </a:p>
                  </a:txBody>
                  <a:tcPr anchor="ctr"/>
                </a:tc>
                <a:tc>
                  <a:txBody>
                    <a:bodyPr/>
                    <a:lstStyle/>
                    <a:p>
                      <a:r>
                        <a:rPr lang="en-US" dirty="0"/>
                        <a:t>changes the name of the cookie. </a:t>
                      </a:r>
                    </a:p>
                  </a:txBody>
                  <a:tcPr anchor="ctr"/>
                </a:tc>
              </a:tr>
              <a:tr h="429322">
                <a:tc>
                  <a:txBody>
                    <a:bodyPr/>
                    <a:lstStyle/>
                    <a:p>
                      <a:r>
                        <a:rPr lang="en-US" dirty="0"/>
                        <a:t>String </a:t>
                      </a:r>
                      <a:r>
                        <a:rPr lang="en-US" dirty="0" err="1"/>
                        <a:t>getValue</a:t>
                      </a:r>
                      <a:r>
                        <a:rPr lang="en-US" dirty="0"/>
                        <a:t>()</a:t>
                      </a:r>
                    </a:p>
                  </a:txBody>
                  <a:tcPr anchor="ctr"/>
                </a:tc>
                <a:tc>
                  <a:txBody>
                    <a:bodyPr/>
                    <a:lstStyle/>
                    <a:p>
                      <a:r>
                        <a:rPr lang="en-US" dirty="0"/>
                        <a:t>Returns the value of the cookie. </a:t>
                      </a:r>
                    </a:p>
                  </a:txBody>
                  <a:tcPr anchor="ctr"/>
                </a:tc>
              </a:tr>
              <a:tr h="429322">
                <a:tc>
                  <a:txBody>
                    <a:bodyPr/>
                    <a:lstStyle/>
                    <a:p>
                      <a:r>
                        <a:rPr lang="en-US" dirty="0" smtClean="0"/>
                        <a:t>void </a:t>
                      </a:r>
                      <a:r>
                        <a:rPr lang="en-US" dirty="0" err="1"/>
                        <a:t>setValue</a:t>
                      </a:r>
                      <a:r>
                        <a:rPr lang="en-US" dirty="0"/>
                        <a:t>(String value)</a:t>
                      </a:r>
                    </a:p>
                  </a:txBody>
                  <a:tcPr anchor="ctr"/>
                </a:tc>
                <a:tc>
                  <a:txBody>
                    <a:bodyPr/>
                    <a:lstStyle/>
                    <a:p>
                      <a:r>
                        <a:rPr lang="en-US" dirty="0"/>
                        <a:t>changes the value of the cookie. </a:t>
                      </a:r>
                    </a:p>
                  </a:txBody>
                  <a:tcPr anchor="ctr"/>
                </a:tc>
              </a:tr>
              <a:tr h="429322">
                <a:tc>
                  <a:txBody>
                    <a:bodyPr/>
                    <a:lstStyle/>
                    <a:p>
                      <a:r>
                        <a:rPr lang="en-US" dirty="0"/>
                        <a:t>String </a:t>
                      </a:r>
                      <a:r>
                        <a:rPr lang="en-US" dirty="0" err="1" smtClean="0"/>
                        <a:t>getpath</a:t>
                      </a:r>
                      <a:r>
                        <a:rPr lang="en-US" dirty="0" smtClean="0"/>
                        <a:t>()</a:t>
                      </a:r>
                      <a:endParaRPr lang="en-US" dirty="0"/>
                    </a:p>
                  </a:txBody>
                  <a:tcPr anchor="ctr"/>
                </a:tc>
                <a:tc>
                  <a:txBody>
                    <a:bodyPr/>
                    <a:lstStyle/>
                    <a:p>
                      <a:r>
                        <a:rPr lang="en-US" dirty="0"/>
                        <a:t>Returns the </a:t>
                      </a:r>
                      <a:r>
                        <a:rPr lang="en-US" dirty="0" smtClean="0"/>
                        <a:t>path. </a:t>
                      </a:r>
                      <a:endParaRPr lang="en-US" dirty="0"/>
                    </a:p>
                  </a:txBody>
                  <a:tcPr anchor="ctr"/>
                </a:tc>
              </a:tr>
              <a:tr h="429322">
                <a:tc>
                  <a:txBody>
                    <a:bodyPr/>
                    <a:lstStyle/>
                    <a:p>
                      <a:r>
                        <a:rPr lang="en-US" dirty="0" err="1" smtClean="0"/>
                        <a:t>boolean</a:t>
                      </a:r>
                      <a:r>
                        <a:rPr lang="en-US" dirty="0" smtClean="0"/>
                        <a:t> </a:t>
                      </a:r>
                      <a:r>
                        <a:rPr lang="en-US" dirty="0" err="1" smtClean="0"/>
                        <a:t>getSecure</a:t>
                      </a:r>
                      <a:r>
                        <a:rPr lang="en-US" dirty="0" smtClean="0"/>
                        <a:t>()</a:t>
                      </a:r>
                      <a:endParaRPr lang="en-US" dirty="0"/>
                    </a:p>
                  </a:txBody>
                  <a:tcPr anchor="ctr"/>
                </a:tc>
                <a:tc>
                  <a:txBody>
                    <a:bodyPr/>
                    <a:lstStyle/>
                    <a:p>
                      <a:r>
                        <a:rPr lang="en-US" dirty="0" smtClean="0"/>
                        <a:t>Returns</a:t>
                      </a:r>
                      <a:r>
                        <a:rPr lang="en-US" baseline="0" dirty="0" smtClean="0"/>
                        <a:t> true if the cookie is secure. Otherwise returns false</a:t>
                      </a:r>
                      <a:endParaRPr lang="en-US" dirty="0"/>
                    </a:p>
                  </a:txBody>
                  <a:tcPr anchor="ctr"/>
                </a:tc>
              </a:tr>
              <a:tr h="4293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void </a:t>
                      </a:r>
                      <a:r>
                        <a:rPr lang="en-US" dirty="0" err="1" smtClean="0"/>
                        <a:t>setSecure</a:t>
                      </a:r>
                      <a:r>
                        <a:rPr lang="en-US" dirty="0" smtClean="0"/>
                        <a:t>(</a:t>
                      </a:r>
                      <a:r>
                        <a:rPr lang="en-US" dirty="0" err="1" smtClean="0"/>
                        <a:t>boolean</a:t>
                      </a:r>
                      <a:r>
                        <a:rPr lang="en-US" baseline="0" dirty="0" smtClean="0"/>
                        <a:t> secure</a:t>
                      </a:r>
                      <a:r>
                        <a:rPr lang="en-US" dirty="0" smtClean="0"/>
                        <a:t>)</a:t>
                      </a:r>
                      <a:endParaRPr lang="en-US" dirty="0"/>
                    </a:p>
                  </a:txBody>
                  <a:tcPr anchor="ctr"/>
                </a:tc>
                <a:tc>
                  <a:txBody>
                    <a:bodyPr/>
                    <a:lstStyle/>
                    <a:p>
                      <a:r>
                        <a:rPr lang="en-US" dirty="0" smtClean="0"/>
                        <a:t>Sets the security flag</a:t>
                      </a:r>
                      <a:r>
                        <a:rPr lang="en-US" baseline="0" dirty="0" smtClean="0"/>
                        <a:t>.</a:t>
                      </a:r>
                      <a:endParaRPr lang="en-US" dirty="0"/>
                    </a:p>
                  </a:txBody>
                  <a:tcPr anchor="ctr"/>
                </a:tc>
              </a:tr>
            </a:tbl>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457200"/>
            <a:ext cx="5029200" cy="6400800"/>
          </a:xfrm>
        </p:spPr>
        <p:txBody>
          <a:bodyPr>
            <a:normAutofit fontScale="25000" lnSpcReduction="20000"/>
          </a:bodyPr>
          <a:lstStyle/>
          <a:p>
            <a:pPr>
              <a:buNone/>
            </a:pPr>
            <a:r>
              <a:rPr lang="en-US" sz="5600" dirty="0" smtClean="0">
                <a:latin typeface="Times New Roman" pitchFamily="18" charset="0"/>
                <a:cs typeface="Times New Roman" pitchFamily="18" charset="0"/>
              </a:rPr>
              <a:t>import java.io.*;</a:t>
            </a:r>
          </a:p>
          <a:p>
            <a:pPr>
              <a:buNone/>
            </a:pPr>
            <a:r>
              <a:rPr lang="en-US" sz="5600" dirty="0" smtClean="0">
                <a:latin typeface="Times New Roman" pitchFamily="18" charset="0"/>
                <a:cs typeface="Times New Roman" pitchFamily="18" charset="0"/>
              </a:rPr>
              <a:t>import </a:t>
            </a:r>
            <a:r>
              <a:rPr lang="en-US" sz="5600" dirty="0" err="1" smtClean="0">
                <a:latin typeface="Times New Roman" pitchFamily="18" charset="0"/>
                <a:cs typeface="Times New Roman" pitchFamily="18" charset="0"/>
              </a:rPr>
              <a:t>javax.servlet</a:t>
            </a:r>
            <a:r>
              <a:rPr lang="en-US" sz="5600" dirty="0" smtClean="0">
                <a:latin typeface="Times New Roman" pitchFamily="18" charset="0"/>
                <a:cs typeface="Times New Roman" pitchFamily="18" charset="0"/>
              </a:rPr>
              <a:t>.*;</a:t>
            </a:r>
          </a:p>
          <a:p>
            <a:pPr>
              <a:buNone/>
            </a:pPr>
            <a:r>
              <a:rPr lang="en-US" sz="5600" dirty="0" smtClean="0">
                <a:latin typeface="Times New Roman" pitchFamily="18" charset="0"/>
                <a:cs typeface="Times New Roman" pitchFamily="18" charset="0"/>
              </a:rPr>
              <a:t>import </a:t>
            </a:r>
            <a:r>
              <a:rPr lang="en-US" sz="5600" dirty="0" err="1" smtClean="0">
                <a:latin typeface="Times New Roman" pitchFamily="18" charset="0"/>
                <a:cs typeface="Times New Roman" pitchFamily="18" charset="0"/>
              </a:rPr>
              <a:t>javax.servlet.http</a:t>
            </a:r>
            <a:r>
              <a:rPr lang="en-US" sz="5600" dirty="0" smtClean="0">
                <a:latin typeface="Times New Roman" pitchFamily="18" charset="0"/>
                <a:cs typeface="Times New Roman" pitchFamily="18" charset="0"/>
              </a:rPr>
              <a:t>.*;</a:t>
            </a:r>
          </a:p>
          <a:p>
            <a:pPr>
              <a:buNone/>
            </a:pPr>
            <a:endParaRPr lang="en-US" sz="5600" dirty="0" smtClean="0">
              <a:latin typeface="Times New Roman" pitchFamily="18" charset="0"/>
              <a:cs typeface="Times New Roman" pitchFamily="18" charset="0"/>
            </a:endParaRPr>
          </a:p>
          <a:p>
            <a:pPr>
              <a:buNone/>
            </a:pPr>
            <a:r>
              <a:rPr lang="en-US" sz="5600" dirty="0" smtClean="0">
                <a:latin typeface="Times New Roman" pitchFamily="18" charset="0"/>
                <a:cs typeface="Times New Roman" pitchFamily="18" charset="0"/>
              </a:rPr>
              <a:t>public class </a:t>
            </a:r>
            <a:r>
              <a:rPr lang="en-US" sz="5600" dirty="0" err="1" smtClean="0">
                <a:latin typeface="Times New Roman" pitchFamily="18" charset="0"/>
                <a:cs typeface="Times New Roman" pitchFamily="18" charset="0"/>
              </a:rPr>
              <a:t>AddCookie</a:t>
            </a:r>
            <a:r>
              <a:rPr lang="en-US" sz="5600" dirty="0" smtClean="0">
                <a:latin typeface="Times New Roman" pitchFamily="18" charset="0"/>
                <a:cs typeface="Times New Roman" pitchFamily="18" charset="0"/>
              </a:rPr>
              <a:t> extends </a:t>
            </a:r>
            <a:r>
              <a:rPr lang="en-US" sz="5600" dirty="0" err="1" smtClean="0">
                <a:latin typeface="Times New Roman" pitchFamily="18" charset="0"/>
                <a:cs typeface="Times New Roman" pitchFamily="18" charset="0"/>
              </a:rPr>
              <a:t>HttpServlet</a:t>
            </a:r>
            <a:endParaRPr lang="en-US" sz="5600" dirty="0" smtClean="0">
              <a:latin typeface="Times New Roman" pitchFamily="18" charset="0"/>
              <a:cs typeface="Times New Roman" pitchFamily="18" charset="0"/>
            </a:endParaRPr>
          </a:p>
          <a:p>
            <a:pPr>
              <a:buNone/>
            </a:pPr>
            <a:r>
              <a:rPr lang="en-US" sz="5600" dirty="0" smtClean="0">
                <a:latin typeface="Times New Roman" pitchFamily="18" charset="0"/>
                <a:cs typeface="Times New Roman" pitchFamily="18" charset="0"/>
              </a:rPr>
              <a:t>{</a:t>
            </a:r>
          </a:p>
          <a:p>
            <a:pPr>
              <a:buNone/>
            </a:pPr>
            <a:endParaRPr lang="en-US" sz="5600" dirty="0" smtClean="0">
              <a:latin typeface="Times New Roman" pitchFamily="18" charset="0"/>
              <a:cs typeface="Times New Roman" pitchFamily="18" charset="0"/>
            </a:endParaRPr>
          </a:p>
          <a:p>
            <a:pPr>
              <a:buNone/>
            </a:pPr>
            <a:r>
              <a:rPr lang="en-US" sz="5600" dirty="0" smtClean="0">
                <a:latin typeface="Times New Roman" pitchFamily="18" charset="0"/>
                <a:cs typeface="Times New Roman" pitchFamily="18" charset="0"/>
              </a:rPr>
              <a:t>    public void </a:t>
            </a:r>
            <a:r>
              <a:rPr lang="en-US" sz="5600" dirty="0" err="1" smtClean="0">
                <a:latin typeface="Times New Roman" pitchFamily="18" charset="0"/>
                <a:cs typeface="Times New Roman" pitchFamily="18" charset="0"/>
              </a:rPr>
              <a:t>doPost</a:t>
            </a:r>
            <a:r>
              <a:rPr lang="en-US" sz="5600" dirty="0" smtClean="0">
                <a:latin typeface="Times New Roman" pitchFamily="18" charset="0"/>
                <a:cs typeface="Times New Roman" pitchFamily="18" charset="0"/>
              </a:rPr>
              <a:t>(</a:t>
            </a:r>
            <a:r>
              <a:rPr lang="en-US" sz="5600" dirty="0" err="1" smtClean="0">
                <a:latin typeface="Times New Roman" pitchFamily="18" charset="0"/>
                <a:cs typeface="Times New Roman" pitchFamily="18" charset="0"/>
              </a:rPr>
              <a:t>HttpServletRequest</a:t>
            </a:r>
            <a:r>
              <a:rPr lang="en-US" sz="5600" dirty="0" smtClean="0">
                <a:latin typeface="Times New Roman" pitchFamily="18" charset="0"/>
                <a:cs typeface="Times New Roman" pitchFamily="18" charset="0"/>
              </a:rPr>
              <a:t> request, </a:t>
            </a:r>
            <a:r>
              <a:rPr lang="en-US" sz="5600" dirty="0" err="1" smtClean="0">
                <a:latin typeface="Times New Roman" pitchFamily="18" charset="0"/>
                <a:cs typeface="Times New Roman" pitchFamily="18" charset="0"/>
              </a:rPr>
              <a:t>HttpServletResponse</a:t>
            </a:r>
            <a:r>
              <a:rPr lang="en-US" sz="5600" dirty="0" smtClean="0">
                <a:latin typeface="Times New Roman" pitchFamily="18" charset="0"/>
                <a:cs typeface="Times New Roman" pitchFamily="18" charset="0"/>
              </a:rPr>
              <a:t> response)</a:t>
            </a:r>
          </a:p>
          <a:p>
            <a:pPr>
              <a:buNone/>
            </a:pPr>
            <a:r>
              <a:rPr lang="en-US" sz="5600" dirty="0" smtClean="0">
                <a:latin typeface="Times New Roman" pitchFamily="18" charset="0"/>
                <a:cs typeface="Times New Roman" pitchFamily="18" charset="0"/>
              </a:rPr>
              <a:t>            throws </a:t>
            </a:r>
            <a:r>
              <a:rPr lang="en-US" sz="5600" dirty="0" err="1" smtClean="0">
                <a:latin typeface="Times New Roman" pitchFamily="18" charset="0"/>
                <a:cs typeface="Times New Roman" pitchFamily="18" charset="0"/>
              </a:rPr>
              <a:t>ServletException</a:t>
            </a:r>
            <a:r>
              <a:rPr lang="en-US" sz="5600" dirty="0" smtClean="0">
                <a:latin typeface="Times New Roman" pitchFamily="18" charset="0"/>
                <a:cs typeface="Times New Roman" pitchFamily="18" charset="0"/>
              </a:rPr>
              <a:t>, </a:t>
            </a:r>
            <a:r>
              <a:rPr lang="en-US" sz="5600" dirty="0" err="1" smtClean="0">
                <a:latin typeface="Times New Roman" pitchFamily="18" charset="0"/>
                <a:cs typeface="Times New Roman" pitchFamily="18" charset="0"/>
              </a:rPr>
              <a:t>IOException</a:t>
            </a:r>
            <a:r>
              <a:rPr lang="en-US" sz="5600" dirty="0" smtClean="0">
                <a:latin typeface="Times New Roman" pitchFamily="18" charset="0"/>
                <a:cs typeface="Times New Roman" pitchFamily="18" charset="0"/>
              </a:rPr>
              <a:t> </a:t>
            </a:r>
          </a:p>
          <a:p>
            <a:pPr>
              <a:buNone/>
            </a:pPr>
            <a:r>
              <a:rPr lang="en-US" sz="5600" dirty="0" smtClean="0">
                <a:latin typeface="Times New Roman" pitchFamily="18" charset="0"/>
                <a:cs typeface="Times New Roman" pitchFamily="18" charset="0"/>
              </a:rPr>
              <a:t>    {</a:t>
            </a:r>
          </a:p>
          <a:p>
            <a:pPr>
              <a:buNone/>
            </a:pPr>
            <a:r>
              <a:rPr lang="en-US" sz="5600" dirty="0" smtClean="0">
                <a:latin typeface="Times New Roman" pitchFamily="18" charset="0"/>
                <a:cs typeface="Times New Roman" pitchFamily="18" charset="0"/>
              </a:rPr>
              <a:t>        </a:t>
            </a:r>
            <a:r>
              <a:rPr lang="en-US" sz="5600" dirty="0" err="1" smtClean="0">
                <a:latin typeface="Times New Roman" pitchFamily="18" charset="0"/>
                <a:cs typeface="Times New Roman" pitchFamily="18" charset="0"/>
              </a:rPr>
              <a:t>response.setContentType</a:t>
            </a:r>
            <a:r>
              <a:rPr lang="en-US" sz="5600" dirty="0" smtClean="0">
                <a:latin typeface="Times New Roman" pitchFamily="18" charset="0"/>
                <a:cs typeface="Times New Roman" pitchFamily="18" charset="0"/>
              </a:rPr>
              <a:t>("text/html");</a:t>
            </a:r>
          </a:p>
          <a:p>
            <a:pPr>
              <a:buNone/>
            </a:pPr>
            <a:r>
              <a:rPr lang="en-US" sz="5600" dirty="0" smtClean="0">
                <a:latin typeface="Times New Roman" pitchFamily="18" charset="0"/>
                <a:cs typeface="Times New Roman" pitchFamily="18" charset="0"/>
              </a:rPr>
              <a:t>        </a:t>
            </a:r>
            <a:r>
              <a:rPr lang="en-US" sz="5600" dirty="0" err="1" smtClean="0">
                <a:latin typeface="Times New Roman" pitchFamily="18" charset="0"/>
                <a:cs typeface="Times New Roman" pitchFamily="18" charset="0"/>
              </a:rPr>
              <a:t>PrintWriter</a:t>
            </a:r>
            <a:r>
              <a:rPr lang="en-US" sz="5600" dirty="0" smtClean="0">
                <a:latin typeface="Times New Roman" pitchFamily="18" charset="0"/>
                <a:cs typeface="Times New Roman" pitchFamily="18" charset="0"/>
              </a:rPr>
              <a:t> out = </a:t>
            </a:r>
            <a:r>
              <a:rPr lang="en-US" sz="5600" dirty="0" err="1" smtClean="0">
                <a:latin typeface="Times New Roman" pitchFamily="18" charset="0"/>
                <a:cs typeface="Times New Roman" pitchFamily="18" charset="0"/>
              </a:rPr>
              <a:t>response.getWriter</a:t>
            </a:r>
            <a:r>
              <a:rPr lang="en-US" sz="5600" dirty="0" smtClean="0">
                <a:latin typeface="Times New Roman" pitchFamily="18" charset="0"/>
                <a:cs typeface="Times New Roman" pitchFamily="18" charset="0"/>
              </a:rPr>
              <a:t>();</a:t>
            </a:r>
          </a:p>
          <a:p>
            <a:pPr>
              <a:buNone/>
            </a:pPr>
            <a:r>
              <a:rPr lang="en-US" sz="5600" dirty="0" smtClean="0">
                <a:latin typeface="Times New Roman" pitchFamily="18" charset="0"/>
                <a:cs typeface="Times New Roman" pitchFamily="18" charset="0"/>
              </a:rPr>
              <a:t>          </a:t>
            </a:r>
          </a:p>
          <a:p>
            <a:pPr>
              <a:buNone/>
            </a:pPr>
            <a:r>
              <a:rPr lang="en-US" sz="5600" dirty="0" smtClean="0">
                <a:latin typeface="Times New Roman" pitchFamily="18" charset="0"/>
                <a:cs typeface="Times New Roman" pitchFamily="18" charset="0"/>
              </a:rPr>
              <a:t>        String </a:t>
            </a:r>
            <a:r>
              <a:rPr lang="en-US" sz="5600" dirty="0" err="1" smtClean="0">
                <a:latin typeface="Times New Roman" pitchFamily="18" charset="0"/>
                <a:cs typeface="Times New Roman" pitchFamily="18" charset="0"/>
              </a:rPr>
              <a:t>cl</a:t>
            </a:r>
            <a:r>
              <a:rPr lang="en-US" sz="5600" dirty="0" smtClean="0">
                <a:latin typeface="Times New Roman" pitchFamily="18" charset="0"/>
                <a:cs typeface="Times New Roman" pitchFamily="18" charset="0"/>
              </a:rPr>
              <a:t>=</a:t>
            </a:r>
            <a:r>
              <a:rPr lang="en-US" sz="5600" dirty="0" err="1" smtClean="0">
                <a:latin typeface="Times New Roman" pitchFamily="18" charset="0"/>
                <a:cs typeface="Times New Roman" pitchFamily="18" charset="0"/>
              </a:rPr>
              <a:t>request.getParameter</a:t>
            </a:r>
            <a:r>
              <a:rPr lang="en-US" sz="5600" dirty="0" smtClean="0">
                <a:latin typeface="Times New Roman" pitchFamily="18" charset="0"/>
                <a:cs typeface="Times New Roman" pitchFamily="18" charset="0"/>
              </a:rPr>
              <a:t>("color");</a:t>
            </a:r>
          </a:p>
          <a:p>
            <a:pPr>
              <a:buNone/>
            </a:pPr>
            <a:r>
              <a:rPr lang="en-US" sz="5600" dirty="0" smtClean="0">
                <a:latin typeface="Times New Roman" pitchFamily="18" charset="0"/>
                <a:cs typeface="Times New Roman" pitchFamily="18" charset="0"/>
              </a:rPr>
              <a:t>        </a:t>
            </a:r>
          </a:p>
          <a:p>
            <a:pPr>
              <a:buNone/>
            </a:pPr>
            <a:r>
              <a:rPr lang="en-US" sz="5600" dirty="0" smtClean="0">
                <a:latin typeface="Times New Roman" pitchFamily="18" charset="0"/>
                <a:cs typeface="Times New Roman" pitchFamily="18" charset="0"/>
              </a:rPr>
              <a:t>        //create cookie</a:t>
            </a:r>
          </a:p>
          <a:p>
            <a:pPr>
              <a:buNone/>
            </a:pPr>
            <a:r>
              <a:rPr lang="en-US" sz="5600" dirty="0" smtClean="0">
                <a:latin typeface="Times New Roman" pitchFamily="18" charset="0"/>
                <a:cs typeface="Times New Roman" pitchFamily="18" charset="0"/>
              </a:rPr>
              <a:t>        Cookie ck=new Cookie("</a:t>
            </a:r>
            <a:r>
              <a:rPr lang="en-US" sz="5600" dirty="0" err="1" smtClean="0">
                <a:latin typeface="Times New Roman" pitchFamily="18" charset="0"/>
                <a:cs typeface="Times New Roman" pitchFamily="18" charset="0"/>
              </a:rPr>
              <a:t>MyCookie",cl</a:t>
            </a:r>
            <a:r>
              <a:rPr lang="en-US" sz="5600" dirty="0" smtClean="0">
                <a:latin typeface="Times New Roman" pitchFamily="18" charset="0"/>
                <a:cs typeface="Times New Roman" pitchFamily="18" charset="0"/>
              </a:rPr>
              <a:t>);</a:t>
            </a:r>
          </a:p>
          <a:p>
            <a:pPr>
              <a:buNone/>
            </a:pPr>
            <a:r>
              <a:rPr lang="en-US" sz="5600" dirty="0" smtClean="0">
                <a:latin typeface="Times New Roman" pitchFamily="18" charset="0"/>
                <a:cs typeface="Times New Roman" pitchFamily="18" charset="0"/>
              </a:rPr>
              <a:t>        </a:t>
            </a:r>
          </a:p>
          <a:p>
            <a:pPr>
              <a:buNone/>
            </a:pPr>
            <a:r>
              <a:rPr lang="en-US" sz="5600" dirty="0" smtClean="0">
                <a:latin typeface="Times New Roman" pitchFamily="18" charset="0"/>
                <a:cs typeface="Times New Roman" pitchFamily="18" charset="0"/>
              </a:rPr>
              <a:t>        //add cookie to HTTP response</a:t>
            </a:r>
          </a:p>
          <a:p>
            <a:pPr>
              <a:buNone/>
            </a:pPr>
            <a:r>
              <a:rPr lang="en-US" sz="5600" dirty="0" smtClean="0">
                <a:latin typeface="Times New Roman" pitchFamily="18" charset="0"/>
                <a:cs typeface="Times New Roman" pitchFamily="18" charset="0"/>
              </a:rPr>
              <a:t>        </a:t>
            </a:r>
            <a:r>
              <a:rPr lang="en-US" sz="5600" dirty="0" err="1" smtClean="0">
                <a:latin typeface="Times New Roman" pitchFamily="18" charset="0"/>
                <a:cs typeface="Times New Roman" pitchFamily="18" charset="0"/>
              </a:rPr>
              <a:t>response.addCookie</a:t>
            </a:r>
            <a:r>
              <a:rPr lang="en-US" sz="5600" dirty="0" smtClean="0">
                <a:latin typeface="Times New Roman" pitchFamily="18" charset="0"/>
                <a:cs typeface="Times New Roman" pitchFamily="18" charset="0"/>
              </a:rPr>
              <a:t>(ck);</a:t>
            </a:r>
          </a:p>
          <a:p>
            <a:pPr>
              <a:buNone/>
            </a:pPr>
            <a:r>
              <a:rPr lang="en-US" sz="5600" dirty="0" smtClean="0">
                <a:latin typeface="Times New Roman" pitchFamily="18" charset="0"/>
                <a:cs typeface="Times New Roman" pitchFamily="18" charset="0"/>
              </a:rPr>
              <a:t>        </a:t>
            </a:r>
          </a:p>
          <a:p>
            <a:pPr>
              <a:buNone/>
            </a:pPr>
            <a:r>
              <a:rPr lang="en-US" sz="5600" dirty="0" smtClean="0">
                <a:latin typeface="Times New Roman" pitchFamily="18" charset="0"/>
                <a:cs typeface="Times New Roman" pitchFamily="18" charset="0"/>
              </a:rPr>
              <a:t>        </a:t>
            </a:r>
            <a:r>
              <a:rPr lang="en-US" sz="5600" dirty="0" err="1" smtClean="0">
                <a:latin typeface="Times New Roman" pitchFamily="18" charset="0"/>
                <a:cs typeface="Times New Roman" pitchFamily="18" charset="0"/>
              </a:rPr>
              <a:t>out.println</a:t>
            </a:r>
            <a:r>
              <a:rPr lang="en-US" sz="5600" dirty="0" smtClean="0">
                <a:latin typeface="Times New Roman" pitchFamily="18" charset="0"/>
                <a:cs typeface="Times New Roman" pitchFamily="18" charset="0"/>
              </a:rPr>
              <a:t>("&lt;h1&gt;Name of the cookie is="+</a:t>
            </a:r>
            <a:r>
              <a:rPr lang="en-US" sz="5600" dirty="0" err="1" smtClean="0">
                <a:latin typeface="Times New Roman" pitchFamily="18" charset="0"/>
                <a:cs typeface="Times New Roman" pitchFamily="18" charset="0"/>
              </a:rPr>
              <a:t>ck.getName</a:t>
            </a:r>
            <a:r>
              <a:rPr lang="en-US" sz="5600" dirty="0" smtClean="0">
                <a:latin typeface="Times New Roman" pitchFamily="18" charset="0"/>
                <a:cs typeface="Times New Roman" pitchFamily="18" charset="0"/>
              </a:rPr>
              <a:t>());</a:t>
            </a:r>
          </a:p>
          <a:p>
            <a:pPr>
              <a:buNone/>
            </a:pPr>
            <a:r>
              <a:rPr lang="en-US" sz="5600" dirty="0" smtClean="0">
                <a:latin typeface="Times New Roman" pitchFamily="18" charset="0"/>
                <a:cs typeface="Times New Roman" pitchFamily="18" charset="0"/>
              </a:rPr>
              <a:t>        </a:t>
            </a:r>
            <a:r>
              <a:rPr lang="en-US" sz="5600" dirty="0" err="1" smtClean="0">
                <a:latin typeface="Times New Roman" pitchFamily="18" charset="0"/>
                <a:cs typeface="Times New Roman" pitchFamily="18" charset="0"/>
              </a:rPr>
              <a:t>out.println</a:t>
            </a:r>
            <a:r>
              <a:rPr lang="en-US" sz="5600" dirty="0" smtClean="0">
                <a:latin typeface="Times New Roman" pitchFamily="18" charset="0"/>
                <a:cs typeface="Times New Roman" pitchFamily="18" charset="0"/>
              </a:rPr>
              <a:t>("&lt;</a:t>
            </a:r>
            <a:r>
              <a:rPr lang="en-US" sz="5600" dirty="0" err="1" smtClean="0">
                <a:latin typeface="Times New Roman" pitchFamily="18" charset="0"/>
                <a:cs typeface="Times New Roman" pitchFamily="18" charset="0"/>
              </a:rPr>
              <a:t>br</a:t>
            </a:r>
            <a:r>
              <a:rPr lang="en-US" sz="5600" dirty="0" smtClean="0">
                <a:latin typeface="Times New Roman" pitchFamily="18" charset="0"/>
                <a:cs typeface="Times New Roman" pitchFamily="18" charset="0"/>
              </a:rPr>
              <a:t>&gt;value of the cookie is="+</a:t>
            </a:r>
            <a:r>
              <a:rPr lang="en-US" sz="5600" dirty="0" err="1" smtClean="0">
                <a:latin typeface="Times New Roman" pitchFamily="18" charset="0"/>
                <a:cs typeface="Times New Roman" pitchFamily="18" charset="0"/>
              </a:rPr>
              <a:t>ck.getValue</a:t>
            </a:r>
            <a:r>
              <a:rPr lang="en-US" sz="5600" dirty="0" smtClean="0">
                <a:latin typeface="Times New Roman" pitchFamily="18" charset="0"/>
                <a:cs typeface="Times New Roman" pitchFamily="18" charset="0"/>
              </a:rPr>
              <a:t>());</a:t>
            </a:r>
          </a:p>
          <a:p>
            <a:pPr>
              <a:buNone/>
            </a:pPr>
            <a:r>
              <a:rPr lang="en-US" sz="5600" dirty="0" smtClean="0">
                <a:latin typeface="Times New Roman" pitchFamily="18" charset="0"/>
                <a:cs typeface="Times New Roman" pitchFamily="18" charset="0"/>
              </a:rPr>
              <a:t>            </a:t>
            </a:r>
          </a:p>
          <a:p>
            <a:pPr>
              <a:buNone/>
            </a:pPr>
            <a:r>
              <a:rPr lang="en-US" sz="5600" dirty="0" smtClean="0">
                <a:latin typeface="Times New Roman" pitchFamily="18" charset="0"/>
                <a:cs typeface="Times New Roman" pitchFamily="18" charset="0"/>
              </a:rPr>
              <a:t>       </a:t>
            </a:r>
          </a:p>
          <a:p>
            <a:pPr>
              <a:buNone/>
            </a:pPr>
            <a:r>
              <a:rPr lang="en-US" sz="5600" dirty="0" smtClean="0">
                <a:latin typeface="Times New Roman" pitchFamily="18" charset="0"/>
                <a:cs typeface="Times New Roman" pitchFamily="18" charset="0"/>
              </a:rPr>
              <a:t>    }</a:t>
            </a:r>
          </a:p>
          <a:p>
            <a:pPr>
              <a:buNone/>
            </a:pPr>
            <a:endParaRPr lang="en-US" sz="5600" dirty="0" smtClean="0">
              <a:latin typeface="Times New Roman" pitchFamily="18" charset="0"/>
              <a:cs typeface="Times New Roman" pitchFamily="18" charset="0"/>
            </a:endParaRPr>
          </a:p>
          <a:p>
            <a:pPr>
              <a:buNone/>
            </a:pPr>
            <a:r>
              <a:rPr lang="en-US" sz="5600" dirty="0" smtClean="0">
                <a:latin typeface="Times New Roman" pitchFamily="18" charset="0"/>
                <a:cs typeface="Times New Roman" pitchFamily="18" charset="0"/>
              </a:rPr>
              <a:t>}</a:t>
            </a:r>
          </a:p>
          <a:p>
            <a:endParaRPr lang="en-US" dirty="0"/>
          </a:p>
        </p:txBody>
      </p:sp>
      <p:sp>
        <p:nvSpPr>
          <p:cNvPr id="4" name="Content Placeholder 1"/>
          <p:cNvSpPr txBox="1">
            <a:spLocks/>
          </p:cNvSpPr>
          <p:nvPr/>
        </p:nvSpPr>
        <p:spPr>
          <a:xfrm>
            <a:off x="4114800" y="304800"/>
            <a:ext cx="5029200" cy="6400800"/>
          </a:xfrm>
          <a:prstGeom prst="rect">
            <a:avLst/>
          </a:prstGeom>
        </p:spPr>
        <p:txBody>
          <a:bodyPr vert="horz">
            <a:normAutofit/>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en-US" sz="27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Rectangle 4"/>
          <p:cNvSpPr/>
          <p:nvPr/>
        </p:nvSpPr>
        <p:spPr>
          <a:xfrm>
            <a:off x="4876800" y="381000"/>
            <a:ext cx="4038600" cy="3631763"/>
          </a:xfrm>
          <a:prstGeom prst="rect">
            <a:avLst/>
          </a:prstGeom>
        </p:spPr>
        <p:txBody>
          <a:bodyPr wrap="square">
            <a:spAutoFit/>
          </a:bodyPr>
          <a:lstStyle/>
          <a:p>
            <a:r>
              <a:rPr lang="en-US" sz="1600" dirty="0" smtClean="0">
                <a:latin typeface="Times New Roman" pitchFamily="18" charset="0"/>
                <a:cs typeface="Times New Roman" pitchFamily="18" charset="0"/>
              </a:rPr>
              <a:t>&lt;html&gt;</a:t>
            </a:r>
          </a:p>
          <a:p>
            <a:r>
              <a:rPr lang="en-US" sz="1600" dirty="0" smtClean="0">
                <a:latin typeface="Times New Roman" pitchFamily="18" charset="0"/>
                <a:cs typeface="Times New Roman" pitchFamily="18" charset="0"/>
              </a:rPr>
              <a:t>     &lt;body&gt;</a:t>
            </a:r>
          </a:p>
          <a:p>
            <a:r>
              <a:rPr lang="en-US" sz="1600" dirty="0" smtClean="0">
                <a:latin typeface="Times New Roman" pitchFamily="18" charset="0"/>
                <a:cs typeface="Times New Roman" pitchFamily="18" charset="0"/>
              </a:rPr>
              <a:t>        &lt;form method="post" action="</a:t>
            </a:r>
            <a:r>
              <a:rPr lang="en-US" sz="1600" dirty="0" err="1" smtClean="0">
                <a:latin typeface="Times New Roman" pitchFamily="18" charset="0"/>
                <a:cs typeface="Times New Roman" pitchFamily="18" charset="0"/>
              </a:rPr>
              <a:t>AddCookie</a:t>
            </a:r>
            <a:r>
              <a:rPr lang="en-US" sz="1600" dirty="0" smtClean="0">
                <a:latin typeface="Times New Roman" pitchFamily="18" charset="0"/>
                <a:cs typeface="Times New Roman" pitchFamily="18" charset="0"/>
              </a:rPr>
              <a:t>"&gt;</a:t>
            </a:r>
          </a:p>
          <a:p>
            <a:r>
              <a:rPr lang="en-US" sz="1600" dirty="0" smtClean="0">
                <a:latin typeface="Times New Roman" pitchFamily="18" charset="0"/>
                <a:cs typeface="Times New Roman" pitchFamily="18" charset="0"/>
              </a:rPr>
              <a:t>            Select Color=&lt;select name="color"&gt;</a:t>
            </a:r>
          </a:p>
          <a:p>
            <a:r>
              <a:rPr lang="en-US" sz="1600" dirty="0" smtClean="0">
                <a:latin typeface="Times New Roman" pitchFamily="18" charset="0"/>
                <a:cs typeface="Times New Roman" pitchFamily="18" charset="0"/>
              </a:rPr>
              <a:t>         &lt;option value="Red"&gt;Red&lt;/option&gt;</a:t>
            </a:r>
          </a:p>
          <a:p>
            <a:r>
              <a:rPr lang="en-US" sz="1600" dirty="0" smtClean="0">
                <a:latin typeface="Times New Roman" pitchFamily="18" charset="0"/>
                <a:cs typeface="Times New Roman" pitchFamily="18" charset="0"/>
              </a:rPr>
              <a:t>         &lt;option value="Green"&gt;Green&lt;/option&gt;</a:t>
            </a:r>
          </a:p>
          <a:p>
            <a:r>
              <a:rPr lang="en-US" sz="1600" dirty="0" smtClean="0">
                <a:latin typeface="Times New Roman" pitchFamily="18" charset="0"/>
                <a:cs typeface="Times New Roman" pitchFamily="18" charset="0"/>
              </a:rPr>
              <a:t>         &lt;option value="Blue"&gt;Blue&lt;/option&gt;</a:t>
            </a:r>
          </a:p>
          <a:p>
            <a:r>
              <a:rPr lang="en-US" sz="1600" dirty="0" smtClean="0">
                <a:latin typeface="Times New Roman" pitchFamily="18" charset="0"/>
                <a:cs typeface="Times New Roman" pitchFamily="18" charset="0"/>
              </a:rPr>
              <a:t>         &lt;option value="Pink"&gt;Pink&lt;/option&gt;</a:t>
            </a:r>
          </a:p>
          <a:p>
            <a:r>
              <a:rPr lang="en-US" sz="1600" dirty="0" smtClean="0">
                <a:latin typeface="Times New Roman" pitchFamily="18" charset="0"/>
                <a:cs typeface="Times New Roman" pitchFamily="18" charset="0"/>
              </a:rPr>
              <a:t>        &lt;/select&gt;</a:t>
            </a:r>
          </a:p>
          <a:p>
            <a:r>
              <a:rPr lang="en-US" sz="1600" dirty="0" smtClean="0">
                <a:latin typeface="Times New Roman" pitchFamily="18" charset="0"/>
                <a:cs typeface="Times New Roman" pitchFamily="18" charset="0"/>
              </a:rPr>
              <a:t>            &lt;input type="submit" value="Submit"&gt;</a:t>
            </a:r>
          </a:p>
          <a:p>
            <a:r>
              <a:rPr lang="en-US" sz="1600" dirty="0" smtClean="0">
                <a:latin typeface="Times New Roman" pitchFamily="18" charset="0"/>
                <a:cs typeface="Times New Roman" pitchFamily="18" charset="0"/>
              </a:rPr>
              <a:t>        &lt;/form&gt;</a:t>
            </a:r>
          </a:p>
          <a:p>
            <a:r>
              <a:rPr lang="en-US" sz="1600" dirty="0" smtClean="0">
                <a:latin typeface="Times New Roman" pitchFamily="18" charset="0"/>
                <a:cs typeface="Times New Roman" pitchFamily="18" charset="0"/>
              </a:rPr>
              <a:t>     &lt;/body&gt;</a:t>
            </a:r>
          </a:p>
          <a:p>
            <a:r>
              <a:rPr lang="en-US" sz="1600" dirty="0" smtClean="0">
                <a:latin typeface="Times New Roman" pitchFamily="18" charset="0"/>
                <a:cs typeface="Times New Roman" pitchFamily="18" charset="0"/>
              </a:rPr>
              <a:t>&lt;/html&gt;</a:t>
            </a:r>
            <a:endParaRPr lang="en-US" sz="1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90600"/>
            <a:ext cx="8229600" cy="5016691"/>
          </a:xfrm>
        </p:spPr>
        <p:txBody>
          <a:bodyPr/>
          <a:lstStyle/>
          <a:p>
            <a:r>
              <a:rPr lang="en-US" dirty="0" smtClean="0"/>
              <a:t>A session is a </a:t>
            </a:r>
            <a:r>
              <a:rPr lang="en-US" b="1" dirty="0" smtClean="0">
                <a:solidFill>
                  <a:srgbClr val="00B050"/>
                </a:solidFill>
              </a:rPr>
              <a:t>conversation between the server and a client</a:t>
            </a:r>
            <a:r>
              <a:rPr lang="en-US" dirty="0" smtClean="0"/>
              <a:t>. A conversation consists series of continuous request and response.</a:t>
            </a:r>
          </a:p>
          <a:p>
            <a:r>
              <a:rPr lang="en-US" dirty="0" smtClean="0"/>
              <a:t>HTTP is a "stateless" protocol.</a:t>
            </a:r>
          </a:p>
          <a:p>
            <a:endParaRPr lang="en-US" dirty="0" smtClean="0"/>
          </a:p>
          <a:p>
            <a:endParaRPr lang="en-US" b="1" dirty="0" smtClean="0"/>
          </a:p>
          <a:p>
            <a:endParaRPr lang="en-US" b="1" dirty="0" smtClean="0"/>
          </a:p>
          <a:p>
            <a:endParaRPr lang="en-US" b="1" dirty="0" smtClean="0"/>
          </a:p>
          <a:p>
            <a:endParaRPr lang="en-US" b="1" dirty="0" smtClean="0"/>
          </a:p>
          <a:p>
            <a:r>
              <a:rPr lang="en-US" b="1" dirty="0" smtClean="0"/>
              <a:t>Session Tracking</a:t>
            </a:r>
            <a:r>
              <a:rPr lang="en-US" dirty="0" smtClean="0"/>
              <a:t> is a way to maintain state (data) of an user</a:t>
            </a:r>
            <a:endParaRPr lang="en-US" dirty="0"/>
          </a:p>
        </p:txBody>
      </p:sp>
      <p:sp>
        <p:nvSpPr>
          <p:cNvPr id="3" name="Title 2"/>
          <p:cNvSpPr>
            <a:spLocks noGrp="1"/>
          </p:cNvSpPr>
          <p:nvPr>
            <p:ph type="title"/>
          </p:nvPr>
        </p:nvSpPr>
        <p:spPr>
          <a:xfrm>
            <a:off x="457200" y="274638"/>
            <a:ext cx="8229600" cy="639762"/>
          </a:xfrm>
        </p:spPr>
        <p:txBody>
          <a:bodyPr>
            <a:normAutofit fontScale="90000"/>
          </a:bodyPr>
          <a:lstStyle/>
          <a:p>
            <a:r>
              <a:rPr lang="en-US" sz="4000" dirty="0" smtClean="0"/>
              <a:t>Session Tracking</a:t>
            </a:r>
            <a:endParaRPr lang="en-US" dirty="0"/>
          </a:p>
        </p:txBody>
      </p:sp>
      <p:pic>
        <p:nvPicPr>
          <p:cNvPr id="64514" name="Picture 2" descr="session tracking"/>
          <p:cNvPicPr>
            <a:picLocks noChangeAspect="1" noChangeArrowheads="1"/>
          </p:cNvPicPr>
          <p:nvPr/>
        </p:nvPicPr>
        <p:blipFill>
          <a:blip r:embed="rId2"/>
          <a:srcRect/>
          <a:stretch>
            <a:fillRect/>
          </a:stretch>
        </p:blipFill>
        <p:spPr bwMode="auto">
          <a:xfrm>
            <a:off x="1752600" y="2819400"/>
            <a:ext cx="5486400" cy="2295526"/>
          </a:xfrm>
          <a:prstGeom prst="rect">
            <a:avLst/>
          </a:prstGeom>
          <a:noFill/>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229600" cy="5410200"/>
          </a:xfrm>
        </p:spPr>
        <p:txBody>
          <a:bodyPr>
            <a:normAutofit fontScale="92500" lnSpcReduction="10000"/>
          </a:bodyPr>
          <a:lstStyle/>
          <a:p>
            <a:pPr marL="624078" indent="-514350">
              <a:buFont typeface="+mj-lt"/>
              <a:buAutoNum type="arabicPeriod"/>
            </a:pPr>
            <a:r>
              <a:rPr lang="en-US" dirty="0" smtClean="0">
                <a:latin typeface="Times New Roman" pitchFamily="18" charset="0"/>
                <a:cs typeface="Times New Roman" pitchFamily="18" charset="0"/>
              </a:rPr>
              <a:t>User authorization</a:t>
            </a:r>
          </a:p>
          <a:p>
            <a:pPr marL="624078" indent="-514350">
              <a:buFont typeface="+mj-lt"/>
              <a:buAutoNum type="arabicPeriod"/>
            </a:pPr>
            <a:r>
              <a:rPr lang="en-US" dirty="0" smtClean="0">
                <a:latin typeface="Times New Roman" pitchFamily="18" charset="0"/>
                <a:cs typeface="Times New Roman" pitchFamily="18" charset="0"/>
              </a:rPr>
              <a:t>Hidden fields</a:t>
            </a:r>
          </a:p>
          <a:p>
            <a:pPr marL="624078" indent="-514350">
              <a:buFont typeface="+mj-lt"/>
              <a:buAutoNum type="arabicPeriod"/>
            </a:pPr>
            <a:r>
              <a:rPr lang="en-US" dirty="0" smtClean="0">
                <a:latin typeface="Times New Roman" pitchFamily="18" charset="0"/>
                <a:cs typeface="Times New Roman" pitchFamily="18" charset="0"/>
              </a:rPr>
              <a:t>URL rewriting</a:t>
            </a:r>
          </a:p>
          <a:p>
            <a:pPr marL="624078" indent="-514350">
              <a:buFont typeface="+mj-lt"/>
              <a:buAutoNum type="arabicPeriod"/>
            </a:pPr>
            <a:r>
              <a:rPr lang="en-US" dirty="0" smtClean="0">
                <a:latin typeface="Times New Roman" pitchFamily="18" charset="0"/>
                <a:cs typeface="Times New Roman" pitchFamily="18" charset="0"/>
              </a:rPr>
              <a:t>Cookies</a:t>
            </a:r>
          </a:p>
          <a:p>
            <a:pPr marL="624078" indent="-514350">
              <a:buFont typeface="+mj-lt"/>
              <a:buAutoNum type="arabicPeriod"/>
            </a:pPr>
            <a:r>
              <a:rPr lang="en-US" dirty="0" smtClean="0">
                <a:latin typeface="Times New Roman" pitchFamily="18" charset="0"/>
                <a:cs typeface="Times New Roman" pitchFamily="18" charset="0"/>
              </a:rPr>
              <a:t>Session tracking API</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User authorization:</a:t>
            </a:r>
          </a:p>
          <a:p>
            <a:pPr>
              <a:buNone/>
            </a:pPr>
            <a:r>
              <a:rPr lang="en-US" dirty="0" smtClean="0">
                <a:latin typeface="Times New Roman" pitchFamily="18" charset="0"/>
                <a:cs typeface="Times New Roman" pitchFamily="18" charset="0"/>
              </a:rPr>
              <a:t>	user will provide username and password to login to the application</a:t>
            </a:r>
          </a:p>
          <a:p>
            <a:pPr>
              <a:buNone/>
            </a:pP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Hidden Fields</a:t>
            </a:r>
          </a:p>
          <a:p>
            <a:pPr>
              <a:buNone/>
            </a:pPr>
            <a:r>
              <a:rPr lang="en-US" dirty="0" smtClean="0">
                <a:latin typeface="Times New Roman" pitchFamily="18" charset="0"/>
                <a:cs typeface="Times New Roman" pitchFamily="18" charset="0"/>
              </a:rPr>
              <a:t>&lt;INPUT TYPE=”hidden” NAME=”technology” VALUE=”</a:t>
            </a:r>
            <a:r>
              <a:rPr lang="en-US" dirty="0" err="1" smtClean="0">
                <a:latin typeface="Times New Roman" pitchFamily="18" charset="0"/>
                <a:cs typeface="Times New Roman" pitchFamily="18" charset="0"/>
              </a:rPr>
              <a:t>servlet</a:t>
            </a:r>
            <a:r>
              <a:rPr lang="en-US" dirty="0" smtClean="0">
                <a:latin typeface="Times New Roman" pitchFamily="18" charset="0"/>
                <a:cs typeface="Times New Roman" pitchFamily="18" charset="0"/>
              </a:rPr>
              <a:t>”&gt; 	</a:t>
            </a:r>
          </a:p>
          <a:p>
            <a:pPr>
              <a:buNone/>
            </a:pPr>
            <a:endParaRPr lang="en-US" dirty="0" smtClean="0"/>
          </a:p>
          <a:p>
            <a:endParaRPr lang="en-US" dirty="0" smtClean="0"/>
          </a:p>
          <a:p>
            <a:endParaRPr lang="en-US" dirty="0"/>
          </a:p>
        </p:txBody>
      </p:sp>
      <p:sp>
        <p:nvSpPr>
          <p:cNvPr id="3" name="Title 2"/>
          <p:cNvSpPr>
            <a:spLocks noGrp="1"/>
          </p:cNvSpPr>
          <p:nvPr>
            <p:ph type="title"/>
          </p:nvPr>
        </p:nvSpPr>
        <p:spPr>
          <a:xfrm>
            <a:off x="457200" y="274638"/>
            <a:ext cx="8229600" cy="868362"/>
          </a:xfrm>
        </p:spPr>
        <p:txBody>
          <a:bodyPr>
            <a:normAutofit/>
          </a:bodyPr>
          <a:lstStyle/>
          <a:p>
            <a:r>
              <a:rPr lang="en-US" dirty="0" smtClean="0"/>
              <a:t>Session tracking techniques:</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229600" cy="5715000"/>
          </a:xfrm>
        </p:spPr>
        <p:txBody>
          <a:bodyPr>
            <a:normAutofit/>
          </a:bodyPr>
          <a:lstStyle/>
          <a:p>
            <a:r>
              <a:rPr lang="en-US" dirty="0" smtClean="0">
                <a:latin typeface="Times New Roman" pitchFamily="18" charset="0"/>
                <a:cs typeface="Times New Roman" pitchFamily="18" charset="0"/>
              </a:rPr>
              <a:t>URL rewriting:</a:t>
            </a:r>
          </a:p>
          <a:p>
            <a:pPr>
              <a:buNone/>
            </a:pPr>
            <a:r>
              <a:rPr lang="en-US"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Original URL: </a:t>
            </a:r>
            <a:r>
              <a:rPr lang="en-US" sz="2000" dirty="0" smtClean="0">
                <a:latin typeface="Times New Roman" pitchFamily="18" charset="0"/>
                <a:cs typeface="Times New Roman" pitchFamily="18" charset="0"/>
                <a:hlinkClick r:id="rId2"/>
              </a:rPr>
              <a:t>http://server:port/servlet/ServletName</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Rewritten URL: </a:t>
            </a:r>
            <a:r>
              <a:rPr lang="en-US" sz="2000" dirty="0" smtClean="0">
                <a:latin typeface="Times New Roman" pitchFamily="18" charset="0"/>
                <a:cs typeface="Times New Roman" pitchFamily="18" charset="0"/>
                <a:hlinkClick r:id="rId3"/>
              </a:rPr>
              <a:t>http://server:port/servlet/ServletName?sessionid=7456</a:t>
            </a:r>
            <a:endParaRPr lang="en-US" sz="2000"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Cookies:</a:t>
            </a:r>
          </a:p>
          <a:p>
            <a:pPr>
              <a:buNone/>
            </a:pPr>
            <a:r>
              <a:rPr lang="en-US"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Cookie </a:t>
            </a:r>
            <a:r>
              <a:rPr lang="en-US" sz="2400" dirty="0" err="1" smtClean="0">
                <a:latin typeface="Times New Roman" pitchFamily="18" charset="0"/>
                <a:cs typeface="Times New Roman" pitchFamily="18" charset="0"/>
              </a:rPr>
              <a:t>cookie</a:t>
            </a:r>
            <a:r>
              <a:rPr lang="en-US" sz="2400" dirty="0" smtClean="0">
                <a:latin typeface="Times New Roman" pitchFamily="18" charset="0"/>
                <a:cs typeface="Times New Roman" pitchFamily="18" charset="0"/>
              </a:rPr>
              <a:t> = new Cookie(“</a:t>
            </a:r>
            <a:r>
              <a:rPr lang="en-US" sz="2400" dirty="0" err="1" smtClean="0">
                <a:latin typeface="Times New Roman" pitchFamily="18" charset="0"/>
                <a:cs typeface="Times New Roman" pitchFamily="18" charset="0"/>
              </a:rPr>
              <a:t>userID</a:t>
            </a:r>
            <a:r>
              <a:rPr lang="en-US" sz="2400" dirty="0" smtClean="0">
                <a:latin typeface="Times New Roman" pitchFamily="18" charset="0"/>
                <a:cs typeface="Times New Roman" pitchFamily="18" charset="0"/>
              </a:rPr>
              <a:t>”, “7456”);</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err="1" smtClean="0">
                <a:latin typeface="Times New Roman" pitchFamily="18" charset="0"/>
                <a:cs typeface="Times New Roman" pitchFamily="18" charset="0"/>
              </a:rPr>
              <a:t>res.addCookie</a:t>
            </a:r>
            <a:r>
              <a:rPr lang="en-US" dirty="0" smtClean="0">
                <a:latin typeface="Times New Roman" pitchFamily="18" charset="0"/>
                <a:cs typeface="Times New Roman" pitchFamily="18" charset="0"/>
              </a:rPr>
              <a:t>(cookie);</a:t>
            </a:r>
          </a:p>
          <a:p>
            <a:pPr>
              <a:buNone/>
            </a:pP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Session tracking API:</a:t>
            </a:r>
          </a:p>
          <a:p>
            <a:pPr>
              <a:buNone/>
            </a:pPr>
            <a:r>
              <a:rPr lang="en-US" dirty="0" smtClean="0">
                <a:latin typeface="Times New Roman" pitchFamily="18" charset="0"/>
                <a:cs typeface="Times New Roman" pitchFamily="18" charset="0"/>
              </a:rPr>
              <a:t>	Java </a:t>
            </a:r>
            <a:r>
              <a:rPr lang="en-US" dirty="0" err="1" smtClean="0">
                <a:latin typeface="Times New Roman" pitchFamily="18" charset="0"/>
                <a:cs typeface="Times New Roman" pitchFamily="18" charset="0"/>
              </a:rPr>
              <a:t>servlets</a:t>
            </a:r>
            <a:r>
              <a:rPr lang="en-US" dirty="0" smtClean="0">
                <a:latin typeface="Times New Roman" pitchFamily="18" charset="0"/>
                <a:cs typeface="Times New Roman" pitchFamily="18" charset="0"/>
              </a:rPr>
              <a:t> can use the session object to store and retrieve java objects across the session</a:t>
            </a:r>
            <a:endParaRPr lang="en-US" dirty="0"/>
          </a:p>
        </p:txBody>
      </p:sp>
      <p:sp>
        <p:nvSpPr>
          <p:cNvPr id="3" name="Title 2"/>
          <p:cNvSpPr>
            <a:spLocks noGrp="1"/>
          </p:cNvSpPr>
          <p:nvPr>
            <p:ph type="title"/>
          </p:nvPr>
        </p:nvSpPr>
        <p:spPr>
          <a:xfrm>
            <a:off x="457200" y="274638"/>
            <a:ext cx="8229600" cy="868362"/>
          </a:xfrm>
        </p:spPr>
        <p:txBody>
          <a:bodyPr>
            <a:normAutofit/>
          </a:bodyPr>
          <a:lstStyle/>
          <a:p>
            <a:r>
              <a:rPr lang="en-US" dirty="0" smtClean="0"/>
              <a:t>Session tracking techniques:</a:t>
            </a: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38200"/>
            <a:ext cx="8229600" cy="4864291"/>
          </a:xfrm>
        </p:spPr>
        <p:txBody>
          <a:bodyPr/>
          <a:lstStyle/>
          <a:p>
            <a:r>
              <a:rPr lang="en-US" sz="2400" dirty="0" smtClean="0">
                <a:latin typeface="Times New Roman" pitchFamily="18" charset="0"/>
                <a:cs typeface="Times New Roman" pitchFamily="18" charset="0"/>
              </a:rPr>
              <a:t>A request can be handled by a sequence of Servlets. </a:t>
            </a:r>
          </a:p>
          <a:p>
            <a:r>
              <a:rPr lang="en-US" sz="2400" dirty="0" smtClean="0">
                <a:latin typeface="Times New Roman" pitchFamily="18" charset="0"/>
                <a:cs typeface="Times New Roman" pitchFamily="18" charset="0"/>
              </a:rPr>
              <a:t>The request from the client browser is sent to the first Servlet in the chain. </a:t>
            </a:r>
          </a:p>
          <a:p>
            <a:r>
              <a:rPr lang="en-US" sz="2400" dirty="0" smtClean="0">
                <a:latin typeface="Times New Roman" pitchFamily="18" charset="0"/>
                <a:cs typeface="Times New Roman" pitchFamily="18" charset="0"/>
              </a:rPr>
              <a:t>The response from the last Servlet in the chain is returned to the browser. </a:t>
            </a:r>
          </a:p>
          <a:p>
            <a:r>
              <a:rPr lang="en-US" sz="2400" dirty="0" smtClean="0">
                <a:latin typeface="Times New Roman" pitchFamily="18" charset="0"/>
                <a:cs typeface="Times New Roman" pitchFamily="18" charset="0"/>
              </a:rPr>
              <a:t>In between, the output from each Servlet is passed (piped) as input to the next Servlet, so each Servlet in the chain has the option to change or extend the content.</a:t>
            </a:r>
          </a:p>
          <a:p>
            <a:endParaRPr lang="en-US" dirty="0"/>
          </a:p>
        </p:txBody>
      </p:sp>
      <p:sp>
        <p:nvSpPr>
          <p:cNvPr id="3" name="Title 2"/>
          <p:cNvSpPr>
            <a:spLocks noGrp="1"/>
          </p:cNvSpPr>
          <p:nvPr>
            <p:ph type="title"/>
          </p:nvPr>
        </p:nvSpPr>
        <p:spPr>
          <a:xfrm>
            <a:off x="457200" y="274638"/>
            <a:ext cx="8229600" cy="639762"/>
          </a:xfrm>
        </p:spPr>
        <p:txBody>
          <a:bodyPr>
            <a:normAutofit fontScale="90000"/>
          </a:bodyPr>
          <a:lstStyle/>
          <a:p>
            <a:r>
              <a:rPr lang="en-US" dirty="0" smtClean="0"/>
              <a:t>Session chaining and Filtering</a:t>
            </a:r>
            <a:endParaRPr lang="en-US" dirty="0"/>
          </a:p>
        </p:txBody>
      </p:sp>
      <p:pic>
        <p:nvPicPr>
          <p:cNvPr id="69634" name="Picture 2" descr="figure"/>
          <p:cNvPicPr>
            <a:picLocks noChangeAspect="1" noChangeArrowheads="1"/>
          </p:cNvPicPr>
          <p:nvPr/>
        </p:nvPicPr>
        <p:blipFill>
          <a:blip r:embed="rId2"/>
          <a:srcRect/>
          <a:stretch>
            <a:fillRect/>
          </a:stretch>
        </p:blipFill>
        <p:spPr bwMode="auto">
          <a:xfrm>
            <a:off x="914400" y="4114800"/>
            <a:ext cx="7086600" cy="2514600"/>
          </a:xfrm>
          <a:prstGeom prst="rect">
            <a:avLst/>
          </a:prstGeom>
          <a:noFill/>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1328"/>
            <a:ext cx="8229600" cy="4995672"/>
          </a:xfrm>
        </p:spPr>
        <p:txBody>
          <a:bodyPr>
            <a:normAutofit/>
          </a:bodyPr>
          <a:lstStyle/>
          <a:p>
            <a:r>
              <a:rPr lang="en-US" b="1" dirty="0" smtClean="0">
                <a:latin typeface="Arial" pitchFamily="34" charset="0"/>
                <a:cs typeface="Arial" pitchFamily="34" charset="0"/>
              </a:rPr>
              <a:t>JSP</a:t>
            </a:r>
            <a:r>
              <a:rPr lang="en-US" dirty="0" smtClean="0">
                <a:latin typeface="Arial" pitchFamily="34" charset="0"/>
                <a:cs typeface="Arial" pitchFamily="34" charset="0"/>
              </a:rPr>
              <a:t> technology is used to create web application just like Servlet technology. </a:t>
            </a:r>
          </a:p>
          <a:p>
            <a:r>
              <a:rPr lang="en-US" dirty="0" smtClean="0">
                <a:latin typeface="Arial" pitchFamily="34" charset="0"/>
                <a:cs typeface="Arial" pitchFamily="34" charset="0"/>
              </a:rPr>
              <a:t>An extension to servlet because it provides more functionality than servlet such as expression language, </a:t>
            </a:r>
            <a:r>
              <a:rPr lang="en-US" dirty="0" err="1" smtClean="0">
                <a:latin typeface="Arial" pitchFamily="34" charset="0"/>
                <a:cs typeface="Arial" pitchFamily="34" charset="0"/>
              </a:rPr>
              <a:t>jstl</a:t>
            </a:r>
            <a:r>
              <a:rPr lang="en-US" dirty="0" smtClean="0">
                <a:latin typeface="Arial" pitchFamily="34" charset="0"/>
                <a:cs typeface="Arial" pitchFamily="34" charset="0"/>
              </a:rPr>
              <a:t> etc. </a:t>
            </a:r>
          </a:p>
          <a:p>
            <a:r>
              <a:rPr lang="en-US" dirty="0" smtClean="0">
                <a:latin typeface="Arial" pitchFamily="34" charset="0"/>
                <a:cs typeface="Arial" pitchFamily="34" charset="0"/>
              </a:rPr>
              <a:t>A JSP page </a:t>
            </a:r>
            <a:r>
              <a:rPr lang="en-US" b="1" dirty="0" smtClean="0">
                <a:latin typeface="Arial" pitchFamily="34" charset="0"/>
                <a:cs typeface="Arial" pitchFamily="34" charset="0"/>
              </a:rPr>
              <a:t>consists of HTML tags and JSP tags</a:t>
            </a:r>
            <a:r>
              <a:rPr lang="en-US" dirty="0" smtClean="0">
                <a:latin typeface="Arial" pitchFamily="34" charset="0"/>
                <a:cs typeface="Arial" pitchFamily="34" charset="0"/>
              </a:rPr>
              <a:t>. </a:t>
            </a:r>
          </a:p>
          <a:p>
            <a:r>
              <a:rPr lang="en-US" sz="2800" dirty="0" smtClean="0">
                <a:latin typeface="Tahoma"/>
                <a:cs typeface="Tahoma"/>
              </a:rPr>
              <a:t>Helps </a:t>
            </a:r>
            <a:r>
              <a:rPr lang="en-US" sz="2800" spc="-5" dirty="0" smtClean="0">
                <a:latin typeface="Tahoma"/>
                <a:cs typeface="Tahoma"/>
              </a:rPr>
              <a:t>developers </a:t>
            </a:r>
            <a:r>
              <a:rPr lang="en-US" sz="2800" b="1" dirty="0" smtClean="0">
                <a:latin typeface="Tahoma"/>
                <a:cs typeface="Tahoma"/>
              </a:rPr>
              <a:t>insert </a:t>
            </a:r>
            <a:r>
              <a:rPr lang="en-US" sz="2800" b="1" spc="-20" dirty="0" smtClean="0">
                <a:latin typeface="Tahoma"/>
                <a:cs typeface="Tahoma"/>
              </a:rPr>
              <a:t>java </a:t>
            </a:r>
            <a:r>
              <a:rPr lang="en-US" sz="2800" b="1" spc="-5" dirty="0" smtClean="0">
                <a:latin typeface="Tahoma"/>
                <a:cs typeface="Tahoma"/>
              </a:rPr>
              <a:t>code </a:t>
            </a:r>
            <a:r>
              <a:rPr lang="en-US" sz="2800" b="1" dirty="0" smtClean="0">
                <a:latin typeface="Tahoma"/>
                <a:cs typeface="Tahoma"/>
              </a:rPr>
              <a:t>in  </a:t>
            </a:r>
            <a:r>
              <a:rPr lang="en-US" sz="2800" b="1" spc="-5" dirty="0" smtClean="0">
                <a:latin typeface="Tahoma"/>
                <a:cs typeface="Tahoma"/>
              </a:rPr>
              <a:t>HTML pages</a:t>
            </a:r>
            <a:r>
              <a:rPr lang="en-US" sz="2800" spc="-5" dirty="0" smtClean="0">
                <a:latin typeface="Tahoma"/>
                <a:cs typeface="Tahoma"/>
              </a:rPr>
              <a:t> </a:t>
            </a:r>
            <a:r>
              <a:rPr lang="en-US" sz="2800" dirty="0" smtClean="0">
                <a:latin typeface="Tahoma"/>
                <a:cs typeface="Tahoma"/>
              </a:rPr>
              <a:t>by </a:t>
            </a:r>
            <a:r>
              <a:rPr lang="en-US" sz="2800" spc="-5" dirty="0" smtClean="0">
                <a:latin typeface="Tahoma"/>
                <a:cs typeface="Tahoma"/>
              </a:rPr>
              <a:t>making </a:t>
            </a:r>
            <a:r>
              <a:rPr lang="en-US" sz="2800" dirty="0" smtClean="0">
                <a:latin typeface="Tahoma"/>
                <a:cs typeface="Tahoma"/>
              </a:rPr>
              <a:t>use of </a:t>
            </a:r>
            <a:r>
              <a:rPr lang="en-US" sz="2800" spc="-5" dirty="0" smtClean="0">
                <a:latin typeface="Tahoma"/>
                <a:cs typeface="Tahoma"/>
              </a:rPr>
              <a:t>special JSP tags, </a:t>
            </a:r>
            <a:r>
              <a:rPr lang="en-US" sz="2800" dirty="0" smtClean="0">
                <a:latin typeface="Tahoma"/>
                <a:cs typeface="Tahoma"/>
              </a:rPr>
              <a:t>most of </a:t>
            </a:r>
            <a:r>
              <a:rPr lang="en-US" sz="2800" spc="-5" dirty="0" smtClean="0">
                <a:latin typeface="Tahoma"/>
                <a:cs typeface="Tahoma"/>
              </a:rPr>
              <a:t>which  start with </a:t>
            </a:r>
            <a:r>
              <a:rPr lang="en-US" sz="2800" dirty="0" smtClean="0">
                <a:latin typeface="Tahoma"/>
                <a:cs typeface="Tahoma"/>
              </a:rPr>
              <a:t>&lt;% and </a:t>
            </a:r>
            <a:r>
              <a:rPr lang="en-US" sz="2800" spc="-5" dirty="0" smtClean="0">
                <a:latin typeface="Tahoma"/>
                <a:cs typeface="Tahoma"/>
              </a:rPr>
              <a:t>end with</a:t>
            </a:r>
            <a:r>
              <a:rPr lang="en-US" sz="2800" spc="15" dirty="0" smtClean="0">
                <a:latin typeface="Tahoma"/>
                <a:cs typeface="Tahoma"/>
              </a:rPr>
              <a:t> </a:t>
            </a:r>
            <a:r>
              <a:rPr lang="en-US" sz="2800" spc="-10" dirty="0" smtClean="0">
                <a:latin typeface="Tahoma"/>
                <a:cs typeface="Tahoma"/>
              </a:rPr>
              <a:t>%&gt;</a:t>
            </a:r>
            <a:endParaRPr lang="en-US" dirty="0"/>
          </a:p>
        </p:txBody>
      </p:sp>
      <p:sp>
        <p:nvSpPr>
          <p:cNvPr id="2" name="Title 1"/>
          <p:cNvSpPr>
            <a:spLocks noGrp="1"/>
          </p:cNvSpPr>
          <p:nvPr>
            <p:ph type="title"/>
          </p:nvPr>
        </p:nvSpPr>
        <p:spPr/>
        <p:txBody>
          <a:bodyPr>
            <a:normAutofit/>
          </a:bodyPr>
          <a:lstStyle/>
          <a:p>
            <a:r>
              <a:rPr lang="en-US" b="1" dirty="0" smtClean="0"/>
              <a:t>JSP(Java Server Pages)</a:t>
            </a: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5105400"/>
          </a:xfrm>
        </p:spPr>
        <p:txBody>
          <a:bodyPr>
            <a:normAutofit lnSpcReduction="10000"/>
          </a:bodyPr>
          <a:lstStyle/>
          <a:p>
            <a:pPr>
              <a:buNone/>
            </a:pPr>
            <a:r>
              <a:rPr lang="en-US" b="1" dirty="0" smtClean="0"/>
              <a:t>1) </a:t>
            </a:r>
            <a:r>
              <a:rPr lang="en-US" b="1" dirty="0" smtClean="0">
                <a:latin typeface="Arial" pitchFamily="34" charset="0"/>
                <a:cs typeface="Arial" pitchFamily="34" charset="0"/>
              </a:rPr>
              <a:t>Extension to Servlet</a:t>
            </a:r>
          </a:p>
          <a:p>
            <a:r>
              <a:rPr lang="en-US" dirty="0" smtClean="0">
                <a:latin typeface="Arial" pitchFamily="34" charset="0"/>
                <a:cs typeface="Arial" pitchFamily="34" charset="0"/>
              </a:rPr>
              <a:t>JSP technology is the extension to servlet technology. </a:t>
            </a:r>
          </a:p>
          <a:p>
            <a:r>
              <a:rPr lang="en-US" dirty="0" smtClean="0">
                <a:latin typeface="Arial" pitchFamily="34" charset="0"/>
                <a:cs typeface="Arial" pitchFamily="34" charset="0"/>
              </a:rPr>
              <a:t>We can use all the features of servlet in JSP. </a:t>
            </a:r>
          </a:p>
          <a:p>
            <a:r>
              <a:rPr lang="en-US" dirty="0" smtClean="0">
                <a:latin typeface="Arial" pitchFamily="34" charset="0"/>
                <a:cs typeface="Arial" pitchFamily="34" charset="0"/>
              </a:rPr>
              <a:t>we can use implicit objects, predefined tags, expression language and Custom tags in JSP, that makes JSP development easy.</a:t>
            </a:r>
          </a:p>
          <a:p>
            <a:pPr>
              <a:buNone/>
            </a:pPr>
            <a:endParaRPr lang="en-US" dirty="0" smtClean="0">
              <a:latin typeface="Arial" pitchFamily="34" charset="0"/>
              <a:cs typeface="Arial" pitchFamily="34" charset="0"/>
            </a:endParaRPr>
          </a:p>
          <a:p>
            <a:pPr>
              <a:buNone/>
            </a:pPr>
            <a:r>
              <a:rPr lang="en-US" b="1" dirty="0" smtClean="0">
                <a:latin typeface="Arial" pitchFamily="34" charset="0"/>
                <a:cs typeface="Arial" pitchFamily="34" charset="0"/>
              </a:rPr>
              <a:t>2) Easy to maintain</a:t>
            </a:r>
          </a:p>
          <a:p>
            <a:r>
              <a:rPr lang="en-US" dirty="0" smtClean="0">
                <a:latin typeface="Arial" pitchFamily="34" charset="0"/>
                <a:cs typeface="Arial" pitchFamily="34" charset="0"/>
              </a:rPr>
              <a:t>JSP can be easily managed because we can easily separate our business logic with presentation logic. </a:t>
            </a:r>
          </a:p>
          <a:p>
            <a:endParaRPr lang="en-US" dirty="0"/>
          </a:p>
        </p:txBody>
      </p:sp>
      <p:sp>
        <p:nvSpPr>
          <p:cNvPr id="2" name="Title 1"/>
          <p:cNvSpPr>
            <a:spLocks noGrp="1"/>
          </p:cNvSpPr>
          <p:nvPr>
            <p:ph type="title"/>
          </p:nvPr>
        </p:nvSpPr>
        <p:spPr/>
        <p:txBody>
          <a:bodyPr>
            <a:normAutofit/>
          </a:bodyPr>
          <a:lstStyle/>
          <a:p>
            <a:r>
              <a:rPr lang="en-US" b="1" dirty="0" smtClean="0"/>
              <a:t>Advantage of JSP over Servlet</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3200" dirty="0" smtClean="0">
                <a:latin typeface="Times New Roman" pitchFamily="18" charset="0"/>
                <a:cs typeface="Times New Roman" pitchFamily="18" charset="0"/>
              </a:rPr>
              <a:t>Before </a:t>
            </a:r>
            <a:r>
              <a:rPr lang="en-US" sz="3200" dirty="0" err="1" smtClean="0">
                <a:latin typeface="Times New Roman" pitchFamily="18" charset="0"/>
                <a:cs typeface="Times New Roman" pitchFamily="18" charset="0"/>
              </a:rPr>
              <a:t>Servlet</a:t>
            </a:r>
            <a:r>
              <a:rPr lang="en-US" sz="3200" dirty="0" smtClean="0">
                <a:latin typeface="Times New Roman" pitchFamily="18" charset="0"/>
                <a:cs typeface="Times New Roman" pitchFamily="18" charset="0"/>
              </a:rPr>
              <a:t>, CGI (Common Gateway Interface) scripting language was common as a server-side programming language.</a:t>
            </a:r>
          </a:p>
          <a:p>
            <a:endParaRPr lang="en-US" b="1" dirty="0" smtClean="0">
              <a:latin typeface="Agency FB" pitchFamily="34" charset="0"/>
            </a:endParaRPr>
          </a:p>
          <a:p>
            <a:pPr>
              <a:buNone/>
            </a:pPr>
            <a:r>
              <a:rPr lang="en-US" sz="3200" dirty="0" smtClean="0">
                <a:latin typeface="Times New Roman" pitchFamily="18" charset="0"/>
                <a:cs typeface="Times New Roman" pitchFamily="18" charset="0"/>
              </a:rPr>
              <a:t>	CGI technology enables the web server to call an external program and pass HTTP request information to the external program to process the request. For each request, it starts a new process.</a:t>
            </a:r>
          </a:p>
          <a:p>
            <a:endParaRPr lang="en-US" dirty="0"/>
          </a:p>
        </p:txBody>
      </p:sp>
      <p:sp>
        <p:nvSpPr>
          <p:cNvPr id="2" name="Title 1"/>
          <p:cNvSpPr>
            <a:spLocks noGrp="1"/>
          </p:cNvSpPr>
          <p:nvPr>
            <p:ph type="title"/>
          </p:nvPr>
        </p:nvSpPr>
        <p:spPr/>
        <p:txBody>
          <a:bodyPr>
            <a:normAutofit/>
          </a:bodyPr>
          <a:lstStyle/>
          <a:p>
            <a:r>
              <a:rPr lang="en-US" dirty="0" smtClean="0">
                <a:latin typeface="Agency FB" pitchFamily="34" charset="0"/>
              </a:rPr>
              <a:t>CGI(</a:t>
            </a:r>
            <a:r>
              <a:rPr lang="en-US" dirty="0" err="1" smtClean="0">
                <a:latin typeface="Agency FB" pitchFamily="34" charset="0"/>
              </a:rPr>
              <a:t>Commmon</a:t>
            </a:r>
            <a:r>
              <a:rPr lang="en-US" dirty="0" smtClean="0">
                <a:latin typeface="Agency FB" pitchFamily="34" charset="0"/>
              </a:rPr>
              <a:t> Gateway Interface)</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b="1" dirty="0" smtClean="0">
                <a:latin typeface="Arial" pitchFamily="34" charset="0"/>
                <a:cs typeface="Arial" pitchFamily="34" charset="0"/>
              </a:rPr>
              <a:t>3)Fast Development: No need to recompile and redeploy</a:t>
            </a:r>
          </a:p>
          <a:p>
            <a:r>
              <a:rPr lang="en-US" dirty="0" smtClean="0">
                <a:latin typeface="Arial" pitchFamily="34" charset="0"/>
                <a:cs typeface="Arial" pitchFamily="34" charset="0"/>
              </a:rPr>
              <a:t>If JSP page is modified, we don't need to recompile and redeploy the project. </a:t>
            </a:r>
          </a:p>
          <a:p>
            <a:endParaRPr lang="en-US" dirty="0" smtClean="0">
              <a:latin typeface="Arial" pitchFamily="34" charset="0"/>
              <a:cs typeface="Arial" pitchFamily="34" charset="0"/>
            </a:endParaRPr>
          </a:p>
          <a:p>
            <a:pPr>
              <a:buNone/>
            </a:pPr>
            <a:r>
              <a:rPr lang="en-US" b="1" dirty="0" smtClean="0">
                <a:latin typeface="Arial" pitchFamily="34" charset="0"/>
                <a:cs typeface="Arial" pitchFamily="34" charset="0"/>
              </a:rPr>
              <a:t>4) Less code than Servlet</a:t>
            </a:r>
          </a:p>
          <a:p>
            <a:r>
              <a:rPr lang="en-US" dirty="0" smtClean="0">
                <a:latin typeface="Arial" pitchFamily="34" charset="0"/>
                <a:cs typeface="Arial" pitchFamily="34" charset="0"/>
              </a:rPr>
              <a:t>In JSP, we can use a lot of tags such as action tags, </a:t>
            </a:r>
            <a:r>
              <a:rPr lang="en-US" dirty="0" err="1" smtClean="0">
                <a:latin typeface="Arial" pitchFamily="34" charset="0"/>
                <a:cs typeface="Arial" pitchFamily="34" charset="0"/>
              </a:rPr>
              <a:t>jstl</a:t>
            </a:r>
            <a:r>
              <a:rPr lang="en-US" dirty="0" smtClean="0">
                <a:latin typeface="Arial" pitchFamily="34" charset="0"/>
                <a:cs typeface="Arial" pitchFamily="34" charset="0"/>
              </a:rPr>
              <a:t>, custom tags etc. that reduces the code. Moreover, we can use implicit objects etc.</a:t>
            </a:r>
          </a:p>
          <a:p>
            <a:endParaRPr lang="en-US" dirty="0"/>
          </a:p>
        </p:txBody>
      </p:sp>
      <p:sp>
        <p:nvSpPr>
          <p:cNvPr id="2" name="Title 1"/>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jspflow.JPG"/>
          <p:cNvPicPr>
            <a:picLocks noGrp="1" noChangeAspect="1"/>
          </p:cNvPicPr>
          <p:nvPr>
            <p:ph idx="1"/>
          </p:nvPr>
        </p:nvPicPr>
        <p:blipFill>
          <a:blip r:embed="rId2"/>
          <a:stretch>
            <a:fillRect/>
          </a:stretch>
        </p:blipFill>
        <p:spPr>
          <a:xfrm>
            <a:off x="838200" y="1066800"/>
            <a:ext cx="6553200" cy="5147361"/>
          </a:xfrm>
        </p:spPr>
      </p:pic>
      <p:sp>
        <p:nvSpPr>
          <p:cNvPr id="2" name="Title 1"/>
          <p:cNvSpPr>
            <a:spLocks noGrp="1"/>
          </p:cNvSpPr>
          <p:nvPr>
            <p:ph type="title"/>
          </p:nvPr>
        </p:nvSpPr>
        <p:spPr/>
        <p:txBody>
          <a:bodyPr>
            <a:normAutofit/>
          </a:bodyPr>
          <a:lstStyle/>
          <a:p>
            <a:r>
              <a:rPr lang="en-US" b="1" dirty="0" smtClean="0"/>
              <a:t>Life cycle of a JSP Page</a:t>
            </a:r>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995672"/>
          </a:xfrm>
        </p:spPr>
        <p:txBody>
          <a:bodyPr>
            <a:normAutofit/>
          </a:bodyPr>
          <a:lstStyle/>
          <a:p>
            <a:pPr marL="355600" indent="-342900">
              <a:lnSpc>
                <a:spcPct val="100000"/>
              </a:lnSpc>
              <a:spcBef>
                <a:spcPts val="675"/>
              </a:spcBef>
              <a:buClr>
                <a:srgbClr val="3333CC"/>
              </a:buClr>
              <a:buSzPct val="58333"/>
              <a:buFont typeface="Wingdings"/>
              <a:buChar char=""/>
              <a:tabLst>
                <a:tab pos="354965" algn="l"/>
                <a:tab pos="355600" algn="l"/>
              </a:tabLst>
            </a:pPr>
            <a:r>
              <a:rPr lang="en-US" spc="-5" dirty="0" smtClean="0">
                <a:latin typeface="Arial" pitchFamily="34" charset="0"/>
                <a:cs typeface="Arial" pitchFamily="34" charset="0"/>
              </a:rPr>
              <a:t>JSP Compilation: </a:t>
            </a:r>
            <a:r>
              <a:rPr lang="en-US" spc="-10" dirty="0" smtClean="0">
                <a:latin typeface="Arial" pitchFamily="34" charset="0"/>
                <a:cs typeface="Arial" pitchFamily="34" charset="0"/>
              </a:rPr>
              <a:t>Involves </a:t>
            </a:r>
            <a:r>
              <a:rPr lang="en-US" spc="-5" dirty="0" smtClean="0">
                <a:latin typeface="Arial" pitchFamily="34" charset="0"/>
                <a:cs typeface="Arial" pitchFamily="34" charset="0"/>
              </a:rPr>
              <a:t>three</a:t>
            </a:r>
            <a:r>
              <a:rPr lang="en-US" spc="-25" dirty="0" smtClean="0">
                <a:latin typeface="Arial" pitchFamily="34" charset="0"/>
                <a:cs typeface="Arial" pitchFamily="34" charset="0"/>
              </a:rPr>
              <a:t> </a:t>
            </a:r>
            <a:r>
              <a:rPr lang="en-US" spc="-5" dirty="0" smtClean="0">
                <a:latin typeface="Arial" pitchFamily="34" charset="0"/>
                <a:cs typeface="Arial" pitchFamily="34" charset="0"/>
              </a:rPr>
              <a:t>steps</a:t>
            </a:r>
          </a:p>
          <a:p>
            <a:pPr marL="1155700" lvl="1">
              <a:spcBef>
                <a:spcPts val="525"/>
              </a:spcBef>
              <a:buClr>
                <a:srgbClr val="3333CC"/>
              </a:buClr>
              <a:buSzPct val="59090"/>
              <a:buFont typeface="Wingdings"/>
              <a:buChar char=""/>
              <a:tabLst>
                <a:tab pos="1155700" algn="l"/>
              </a:tabLst>
            </a:pPr>
            <a:r>
              <a:rPr lang="en-US" sz="2200" spc="-10" dirty="0" smtClean="0">
                <a:latin typeface="Arial" pitchFamily="34" charset="0"/>
                <a:cs typeface="Arial" pitchFamily="34" charset="0"/>
              </a:rPr>
              <a:t>Parsing </a:t>
            </a:r>
            <a:r>
              <a:rPr lang="en-US" sz="2200" spc="-5" dirty="0" smtClean="0">
                <a:latin typeface="Arial" pitchFamily="34" charset="0"/>
                <a:cs typeface="Arial" pitchFamily="34" charset="0"/>
              </a:rPr>
              <a:t>the</a:t>
            </a:r>
            <a:r>
              <a:rPr lang="en-US" sz="2200" spc="-10" dirty="0" smtClean="0">
                <a:latin typeface="Arial" pitchFamily="34" charset="0"/>
                <a:cs typeface="Arial" pitchFamily="34" charset="0"/>
              </a:rPr>
              <a:t> </a:t>
            </a:r>
            <a:r>
              <a:rPr lang="en-US" sz="2200" spc="-80" dirty="0" smtClean="0">
                <a:latin typeface="Arial" pitchFamily="34" charset="0"/>
                <a:cs typeface="Arial" pitchFamily="34" charset="0"/>
              </a:rPr>
              <a:t>JSP.</a:t>
            </a:r>
            <a:endParaRPr lang="en-US" sz="2200" dirty="0" smtClean="0">
              <a:latin typeface="Arial" pitchFamily="34" charset="0"/>
              <a:cs typeface="Arial" pitchFamily="34" charset="0"/>
            </a:endParaRPr>
          </a:p>
          <a:p>
            <a:pPr marL="1155700" lvl="1">
              <a:spcBef>
                <a:spcPts val="525"/>
              </a:spcBef>
              <a:buClr>
                <a:srgbClr val="3333CC"/>
              </a:buClr>
              <a:buSzPct val="59090"/>
              <a:buFont typeface="Wingdings"/>
              <a:buChar char=""/>
              <a:tabLst>
                <a:tab pos="1155700" algn="l"/>
              </a:tabLst>
            </a:pPr>
            <a:r>
              <a:rPr lang="en-US" sz="2200" spc="-35" dirty="0" smtClean="0">
                <a:latin typeface="Arial" pitchFamily="34" charset="0"/>
                <a:cs typeface="Arial" pitchFamily="34" charset="0"/>
              </a:rPr>
              <a:t>Turning </a:t>
            </a:r>
            <a:r>
              <a:rPr lang="en-US" sz="2200" spc="-10" dirty="0" smtClean="0">
                <a:latin typeface="Arial" pitchFamily="34" charset="0"/>
                <a:cs typeface="Arial" pitchFamily="34" charset="0"/>
              </a:rPr>
              <a:t>the </a:t>
            </a:r>
            <a:r>
              <a:rPr lang="en-US" sz="2200" spc="-5" dirty="0" smtClean="0">
                <a:latin typeface="Arial" pitchFamily="34" charset="0"/>
                <a:cs typeface="Arial" pitchFamily="34" charset="0"/>
              </a:rPr>
              <a:t>JSP into a</a:t>
            </a:r>
            <a:r>
              <a:rPr lang="en-US" sz="2200" spc="50" dirty="0" smtClean="0">
                <a:latin typeface="Arial" pitchFamily="34" charset="0"/>
                <a:cs typeface="Arial" pitchFamily="34" charset="0"/>
              </a:rPr>
              <a:t> </a:t>
            </a:r>
            <a:r>
              <a:rPr lang="en-US" sz="2200" spc="-10" dirty="0" smtClean="0">
                <a:latin typeface="Arial" pitchFamily="34" charset="0"/>
                <a:cs typeface="Arial" pitchFamily="34" charset="0"/>
              </a:rPr>
              <a:t>servlet.</a:t>
            </a:r>
            <a:endParaRPr lang="en-US" sz="2200" dirty="0" smtClean="0">
              <a:latin typeface="Arial" pitchFamily="34" charset="0"/>
              <a:cs typeface="Arial" pitchFamily="34" charset="0"/>
            </a:endParaRPr>
          </a:p>
          <a:p>
            <a:pPr marL="1155700" lvl="1">
              <a:spcBef>
                <a:spcPts val="525"/>
              </a:spcBef>
              <a:buClr>
                <a:srgbClr val="3333CC"/>
              </a:buClr>
              <a:buSzPct val="59090"/>
              <a:buFont typeface="Wingdings"/>
              <a:buChar char=""/>
              <a:tabLst>
                <a:tab pos="1155700" algn="l"/>
              </a:tabLst>
            </a:pPr>
            <a:r>
              <a:rPr lang="en-US" sz="2200" spc="-5" dirty="0" smtClean="0">
                <a:latin typeface="Arial" pitchFamily="34" charset="0"/>
                <a:cs typeface="Arial" pitchFamily="34" charset="0"/>
              </a:rPr>
              <a:t>Compiling </a:t>
            </a:r>
            <a:r>
              <a:rPr lang="en-US" sz="2200" spc="-10" dirty="0" smtClean="0">
                <a:latin typeface="Arial" pitchFamily="34" charset="0"/>
                <a:cs typeface="Arial" pitchFamily="34" charset="0"/>
              </a:rPr>
              <a:t>the</a:t>
            </a:r>
            <a:r>
              <a:rPr lang="en-US" sz="2200" spc="10" dirty="0" smtClean="0">
                <a:latin typeface="Arial" pitchFamily="34" charset="0"/>
                <a:cs typeface="Arial" pitchFamily="34" charset="0"/>
              </a:rPr>
              <a:t> </a:t>
            </a:r>
            <a:r>
              <a:rPr lang="en-US" sz="2200" spc="-10" dirty="0" smtClean="0">
                <a:latin typeface="Arial" pitchFamily="34" charset="0"/>
                <a:cs typeface="Arial" pitchFamily="34" charset="0"/>
              </a:rPr>
              <a:t>servlet.</a:t>
            </a:r>
            <a:endParaRPr lang="en-US" sz="2200" dirty="0" smtClean="0">
              <a:latin typeface="Arial" pitchFamily="34" charset="0"/>
              <a:cs typeface="Arial" pitchFamily="34" charset="0"/>
            </a:endParaRPr>
          </a:p>
          <a:p>
            <a:pPr marL="355600" indent="-342900">
              <a:lnSpc>
                <a:spcPct val="100000"/>
              </a:lnSpc>
              <a:spcBef>
                <a:spcPts val="580"/>
              </a:spcBef>
              <a:buClr>
                <a:srgbClr val="3333CC"/>
              </a:buClr>
              <a:buSzPct val="58333"/>
              <a:buFont typeface="Wingdings"/>
              <a:buChar char=""/>
              <a:tabLst>
                <a:tab pos="354965" algn="l"/>
                <a:tab pos="355600" algn="l"/>
              </a:tabLst>
            </a:pPr>
            <a:r>
              <a:rPr lang="en-US" spc="-5" dirty="0" smtClean="0">
                <a:latin typeface="Arial" pitchFamily="34" charset="0"/>
                <a:cs typeface="Arial" pitchFamily="34" charset="0"/>
              </a:rPr>
              <a:t>JSP</a:t>
            </a:r>
            <a:r>
              <a:rPr lang="en-US" dirty="0" smtClean="0">
                <a:latin typeface="Arial" pitchFamily="34" charset="0"/>
                <a:cs typeface="Arial" pitchFamily="34" charset="0"/>
              </a:rPr>
              <a:t> </a:t>
            </a:r>
            <a:r>
              <a:rPr lang="en-US" spc="-5" dirty="0" smtClean="0">
                <a:latin typeface="Arial" pitchFamily="34" charset="0"/>
                <a:cs typeface="Arial" pitchFamily="34" charset="0"/>
              </a:rPr>
              <a:t>Initialization:</a:t>
            </a:r>
          </a:p>
          <a:p>
            <a:pPr marL="1155700" lvl="1">
              <a:spcBef>
                <a:spcPts val="480"/>
              </a:spcBef>
              <a:buClr>
                <a:srgbClr val="3333CC"/>
              </a:buClr>
              <a:buSzPct val="60000"/>
              <a:buFont typeface="Wingdings"/>
              <a:buChar char=""/>
              <a:tabLst>
                <a:tab pos="1155700" algn="l"/>
              </a:tabLst>
            </a:pPr>
            <a:r>
              <a:rPr lang="en-US" sz="2000" spc="-5" dirty="0" smtClean="0">
                <a:latin typeface="Arial" pitchFamily="34" charset="0"/>
                <a:cs typeface="Arial" pitchFamily="34" charset="0"/>
              </a:rPr>
              <a:t>public void </a:t>
            </a:r>
            <a:r>
              <a:rPr lang="en-US" sz="2000" dirty="0" smtClean="0">
                <a:latin typeface="Arial" pitchFamily="34" charset="0"/>
                <a:cs typeface="Arial" pitchFamily="34" charset="0"/>
              </a:rPr>
              <a:t>jspInit(){ </a:t>
            </a:r>
            <a:r>
              <a:rPr lang="en-US" sz="2000" spc="-5" dirty="0" smtClean="0">
                <a:latin typeface="Arial" pitchFamily="34" charset="0"/>
                <a:cs typeface="Arial" pitchFamily="34" charset="0"/>
              </a:rPr>
              <a:t>// Initialization code...</a:t>
            </a:r>
            <a:r>
              <a:rPr lang="en-US" sz="2000" spc="-25" dirty="0" smtClean="0">
                <a:latin typeface="Arial" pitchFamily="34" charset="0"/>
                <a:cs typeface="Arial" pitchFamily="34" charset="0"/>
              </a:rPr>
              <a:t> </a:t>
            </a:r>
            <a:r>
              <a:rPr lang="en-US" sz="2000" dirty="0" smtClean="0">
                <a:latin typeface="Arial" pitchFamily="34" charset="0"/>
                <a:cs typeface="Arial" pitchFamily="34" charset="0"/>
              </a:rPr>
              <a:t>}</a:t>
            </a:r>
          </a:p>
          <a:p>
            <a:pPr marL="355600" indent="-342900">
              <a:lnSpc>
                <a:spcPct val="100000"/>
              </a:lnSpc>
              <a:spcBef>
                <a:spcPts val="570"/>
              </a:spcBef>
              <a:buClr>
                <a:srgbClr val="3333CC"/>
              </a:buClr>
              <a:buSzPct val="58333"/>
              <a:buFont typeface="Wingdings"/>
              <a:buChar char=""/>
              <a:tabLst>
                <a:tab pos="354965" algn="l"/>
                <a:tab pos="355600" algn="l"/>
              </a:tabLst>
            </a:pPr>
            <a:r>
              <a:rPr lang="en-US" spc="-5" dirty="0" smtClean="0">
                <a:latin typeface="Arial" pitchFamily="34" charset="0"/>
                <a:cs typeface="Arial" pitchFamily="34" charset="0"/>
              </a:rPr>
              <a:t>JSP</a:t>
            </a:r>
            <a:r>
              <a:rPr lang="en-US" dirty="0" smtClean="0">
                <a:latin typeface="Arial" pitchFamily="34" charset="0"/>
                <a:cs typeface="Arial" pitchFamily="34" charset="0"/>
              </a:rPr>
              <a:t> </a:t>
            </a:r>
            <a:r>
              <a:rPr lang="en-US" spc="-10" dirty="0" smtClean="0">
                <a:latin typeface="Arial" pitchFamily="34" charset="0"/>
                <a:cs typeface="Arial" pitchFamily="34" charset="0"/>
              </a:rPr>
              <a:t>Execution:</a:t>
            </a:r>
          </a:p>
          <a:p>
            <a:pPr marL="1155700" lvl="1">
              <a:spcBef>
                <a:spcPts val="480"/>
              </a:spcBef>
              <a:buClr>
                <a:srgbClr val="3333CC"/>
              </a:buClr>
              <a:buSzPct val="60000"/>
              <a:buFont typeface="Wingdings"/>
              <a:buChar char=""/>
              <a:tabLst>
                <a:tab pos="1155700" algn="l"/>
              </a:tabLst>
            </a:pPr>
            <a:r>
              <a:rPr lang="en-US" sz="2000" spc="-5" dirty="0" smtClean="0">
                <a:latin typeface="Arial" pitchFamily="34" charset="0"/>
                <a:cs typeface="Arial" pitchFamily="34" charset="0"/>
              </a:rPr>
              <a:t>void _</a:t>
            </a:r>
            <a:r>
              <a:rPr lang="en-US" sz="2000" spc="-5" dirty="0" err="1" smtClean="0">
                <a:latin typeface="Arial" pitchFamily="34" charset="0"/>
                <a:cs typeface="Arial" pitchFamily="34" charset="0"/>
              </a:rPr>
              <a:t>jspService</a:t>
            </a:r>
            <a:r>
              <a:rPr lang="en-US" sz="2000" spc="-5" dirty="0" smtClean="0">
                <a:latin typeface="Arial" pitchFamily="34" charset="0"/>
                <a:cs typeface="Arial" pitchFamily="34" charset="0"/>
              </a:rPr>
              <a:t>(</a:t>
            </a:r>
            <a:r>
              <a:rPr lang="en-US" sz="2000" spc="-5" dirty="0" err="1" smtClean="0">
                <a:latin typeface="Arial" pitchFamily="34" charset="0"/>
                <a:cs typeface="Arial" pitchFamily="34" charset="0"/>
              </a:rPr>
              <a:t>HttpServletRequest</a:t>
            </a:r>
            <a:r>
              <a:rPr lang="en-US" sz="2000" spc="-5" dirty="0" smtClean="0">
                <a:latin typeface="Arial" pitchFamily="34" charset="0"/>
                <a:cs typeface="Arial" pitchFamily="34" charset="0"/>
              </a:rPr>
              <a:t> request,</a:t>
            </a:r>
            <a:r>
              <a:rPr lang="en-US" sz="2000" spc="-35" dirty="0" smtClean="0">
                <a:latin typeface="Arial" pitchFamily="34" charset="0"/>
                <a:cs typeface="Arial" pitchFamily="34" charset="0"/>
              </a:rPr>
              <a:t> </a:t>
            </a:r>
            <a:r>
              <a:rPr lang="en-US" sz="2000" spc="-5" dirty="0" err="1" smtClean="0">
                <a:latin typeface="Arial" pitchFamily="34" charset="0"/>
                <a:cs typeface="Arial" pitchFamily="34" charset="0"/>
              </a:rPr>
              <a:t>HttpServletResponse</a:t>
            </a:r>
            <a:r>
              <a:rPr lang="en-US" sz="2000" spc="-5" dirty="0" smtClean="0">
                <a:latin typeface="Arial" pitchFamily="34" charset="0"/>
                <a:cs typeface="Arial" pitchFamily="34" charset="0"/>
              </a:rPr>
              <a:t> response) </a:t>
            </a:r>
            <a:r>
              <a:rPr lang="en-US" sz="2000" dirty="0" smtClean="0">
                <a:latin typeface="Arial" pitchFamily="34" charset="0"/>
                <a:cs typeface="Arial" pitchFamily="34" charset="0"/>
              </a:rPr>
              <a:t>{ </a:t>
            </a:r>
            <a:r>
              <a:rPr lang="en-US" sz="2000" spc="-5" dirty="0" smtClean="0">
                <a:latin typeface="Arial" pitchFamily="34" charset="0"/>
                <a:cs typeface="Arial" pitchFamily="34" charset="0"/>
              </a:rPr>
              <a:t>// Service </a:t>
            </a:r>
            <a:r>
              <a:rPr lang="en-US" sz="2000" dirty="0" smtClean="0">
                <a:latin typeface="Arial" pitchFamily="34" charset="0"/>
                <a:cs typeface="Arial" pitchFamily="34" charset="0"/>
              </a:rPr>
              <a:t>handling </a:t>
            </a:r>
            <a:r>
              <a:rPr lang="en-US" sz="2000" spc="-5" dirty="0" smtClean="0">
                <a:latin typeface="Arial" pitchFamily="34" charset="0"/>
                <a:cs typeface="Arial" pitchFamily="34" charset="0"/>
              </a:rPr>
              <a:t>code...</a:t>
            </a:r>
            <a:r>
              <a:rPr lang="en-US" sz="2000" spc="-114" dirty="0" smtClean="0">
                <a:latin typeface="Arial" pitchFamily="34" charset="0"/>
                <a:cs typeface="Arial" pitchFamily="34" charset="0"/>
              </a:rPr>
              <a:t> </a:t>
            </a:r>
            <a:r>
              <a:rPr lang="en-US" sz="2000" dirty="0" smtClean="0">
                <a:latin typeface="Arial" pitchFamily="34" charset="0"/>
                <a:cs typeface="Arial" pitchFamily="34" charset="0"/>
              </a:rPr>
              <a:t>}</a:t>
            </a:r>
          </a:p>
          <a:p>
            <a:pPr marL="355600" indent="-342900">
              <a:lnSpc>
                <a:spcPct val="100000"/>
              </a:lnSpc>
              <a:spcBef>
                <a:spcPts val="570"/>
              </a:spcBef>
              <a:buClr>
                <a:srgbClr val="3333CC"/>
              </a:buClr>
              <a:buSzPct val="60416"/>
              <a:buFont typeface="Wingdings"/>
              <a:buChar char=""/>
              <a:tabLst>
                <a:tab pos="354965" algn="l"/>
                <a:tab pos="355600" algn="l"/>
              </a:tabLst>
            </a:pPr>
            <a:r>
              <a:rPr lang="en-US" spc="-5" dirty="0" smtClean="0">
                <a:latin typeface="Arial" pitchFamily="34" charset="0"/>
                <a:cs typeface="Arial" pitchFamily="34" charset="0"/>
              </a:rPr>
              <a:t>JSP</a:t>
            </a:r>
            <a:r>
              <a:rPr lang="en-US" dirty="0" smtClean="0">
                <a:latin typeface="Arial" pitchFamily="34" charset="0"/>
                <a:cs typeface="Arial" pitchFamily="34" charset="0"/>
              </a:rPr>
              <a:t> Cleanup:</a:t>
            </a:r>
          </a:p>
          <a:p>
            <a:pPr marL="1155700" lvl="1">
              <a:spcBef>
                <a:spcPts val="480"/>
              </a:spcBef>
              <a:buClr>
                <a:srgbClr val="3333CC"/>
              </a:buClr>
              <a:buSzPct val="60000"/>
              <a:buFont typeface="Wingdings"/>
              <a:buChar char=""/>
              <a:tabLst>
                <a:tab pos="1155700" algn="l"/>
              </a:tabLst>
            </a:pPr>
            <a:r>
              <a:rPr lang="en-US" sz="2000" spc="-5" dirty="0" smtClean="0">
                <a:latin typeface="Arial" pitchFamily="34" charset="0"/>
                <a:cs typeface="Arial" pitchFamily="34" charset="0"/>
              </a:rPr>
              <a:t>public void jspDestroy() </a:t>
            </a:r>
            <a:r>
              <a:rPr lang="en-US" sz="2000" dirty="0" smtClean="0">
                <a:latin typeface="Arial" pitchFamily="34" charset="0"/>
                <a:cs typeface="Arial" pitchFamily="34" charset="0"/>
              </a:rPr>
              <a:t>{ </a:t>
            </a:r>
            <a:r>
              <a:rPr lang="en-US" sz="2000" spc="-5" dirty="0" smtClean="0">
                <a:latin typeface="Arial" pitchFamily="34" charset="0"/>
                <a:cs typeface="Arial" pitchFamily="34" charset="0"/>
              </a:rPr>
              <a:t>// cleanup code </a:t>
            </a:r>
            <a:r>
              <a:rPr lang="en-US" sz="2000" dirty="0" smtClean="0">
                <a:latin typeface="Arial" pitchFamily="34" charset="0"/>
                <a:cs typeface="Arial" pitchFamily="34" charset="0"/>
              </a:rPr>
              <a:t>goes </a:t>
            </a:r>
            <a:r>
              <a:rPr lang="en-US" sz="2000" spc="-5" dirty="0" smtClean="0">
                <a:latin typeface="Arial" pitchFamily="34" charset="0"/>
                <a:cs typeface="Arial" pitchFamily="34" charset="0"/>
              </a:rPr>
              <a:t>here.</a:t>
            </a:r>
            <a:r>
              <a:rPr lang="en-US" sz="2000" spc="-65" dirty="0" smtClean="0">
                <a:latin typeface="Arial" pitchFamily="34" charset="0"/>
                <a:cs typeface="Arial" pitchFamily="34" charset="0"/>
              </a:rPr>
              <a:t> </a:t>
            </a:r>
            <a:r>
              <a:rPr lang="en-US" sz="2000" dirty="0" smtClean="0">
                <a:latin typeface="Arial" pitchFamily="34" charset="0"/>
                <a:cs typeface="Arial" pitchFamily="34" charset="0"/>
              </a:rPr>
              <a:t>}</a:t>
            </a:r>
          </a:p>
          <a:p>
            <a:endParaRPr lang="en-US" dirty="0"/>
          </a:p>
        </p:txBody>
      </p:sp>
      <p:sp>
        <p:nvSpPr>
          <p:cNvPr id="3" name="Title 2"/>
          <p:cNvSpPr>
            <a:spLocks noGrp="1"/>
          </p:cNvSpPr>
          <p:nvPr>
            <p:ph type="title"/>
          </p:nvPr>
        </p:nvSpPr>
        <p:spPr/>
        <p:txBody>
          <a:bodyPr/>
          <a:lstStyle/>
          <a:p>
            <a:r>
              <a:rPr lang="en-US" dirty="0" smtClean="0"/>
              <a:t>JSP</a:t>
            </a:r>
            <a:r>
              <a:rPr lang="en-US" spc="-45" dirty="0" smtClean="0"/>
              <a:t> </a:t>
            </a:r>
            <a:r>
              <a:rPr lang="en-US" spc="-5" dirty="0" smtClean="0"/>
              <a:t>Lifecycle</a:t>
            </a:r>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6"/>
          <p:cNvSpPr txBox="1">
            <a:spLocks/>
          </p:cNvSpPr>
          <p:nvPr/>
        </p:nvSpPr>
        <p:spPr>
          <a:xfrm>
            <a:off x="838200" y="533400"/>
            <a:ext cx="3093085" cy="696595"/>
          </a:xfrm>
          <a:prstGeom prst="rect">
            <a:avLst/>
          </a:prstGeom>
        </p:spPr>
        <p:txBody>
          <a:bodyPr vert="horz" wrap="square" lIns="0" tIns="12700" rIns="0" bIns="0" rtlCol="0" anchor="ctr">
            <a:spAutoFit/>
            <a:scene3d>
              <a:camera prst="orthographicFront"/>
              <a:lightRig rig="soft" dir="t"/>
            </a:scene3d>
            <a:sp3d prstMaterial="softEdge">
              <a:bevelT w="25400" h="25400"/>
            </a:sp3d>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lang="en-US" sz="41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JSP</a:t>
            </a:r>
            <a:r>
              <a:rPr kumimoji="0" lang="en-US" sz="4100" b="1" i="0" u="none" strike="noStrike" kern="1200" cap="none" spc="-7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 </a:t>
            </a:r>
            <a:r>
              <a:rPr kumimoji="0" lang="en-US" sz="41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Working</a:t>
            </a:r>
            <a:endParaRPr kumimoji="0" lang="en-US"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
        <p:nvSpPr>
          <p:cNvPr id="5" name="object 7"/>
          <p:cNvSpPr/>
          <p:nvPr/>
        </p:nvSpPr>
        <p:spPr>
          <a:xfrm>
            <a:off x="228600" y="1295400"/>
            <a:ext cx="8534400" cy="45720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355600" marR="5080" indent="-342900">
              <a:lnSpc>
                <a:spcPct val="100000"/>
              </a:lnSpc>
              <a:spcBef>
                <a:spcPts val="100"/>
              </a:spcBef>
              <a:buClr>
                <a:srgbClr val="3333CC"/>
              </a:buClr>
              <a:buSzPct val="58333"/>
              <a:buFont typeface="Wingdings"/>
              <a:buChar char=""/>
              <a:tabLst>
                <a:tab pos="354965" algn="l"/>
                <a:tab pos="355600" algn="l"/>
              </a:tabLst>
            </a:pPr>
            <a:r>
              <a:rPr lang="en-US" sz="2400" dirty="0" smtClean="0">
                <a:latin typeface="Arial" pitchFamily="34" charset="0"/>
                <a:cs typeface="Arial" pitchFamily="34" charset="0"/>
              </a:rPr>
              <a:t>A scriptlet tag is used to execute java source code in JSP.</a:t>
            </a:r>
          </a:p>
          <a:p>
            <a:pPr marL="355600" marR="5080" indent="-342900">
              <a:lnSpc>
                <a:spcPct val="100000"/>
              </a:lnSpc>
              <a:spcBef>
                <a:spcPts val="100"/>
              </a:spcBef>
              <a:buClr>
                <a:srgbClr val="3333CC"/>
              </a:buClr>
              <a:buSzPct val="58333"/>
              <a:buFont typeface="Wingdings"/>
              <a:buChar char=""/>
              <a:tabLst>
                <a:tab pos="354965" algn="l"/>
                <a:tab pos="355600" algn="l"/>
              </a:tabLst>
            </a:pPr>
            <a:r>
              <a:rPr lang="en-US" sz="2400" dirty="0" smtClean="0">
                <a:latin typeface="Arial" pitchFamily="34" charset="0"/>
                <a:cs typeface="Arial" pitchFamily="34" charset="0"/>
              </a:rPr>
              <a:t>The jsp scriptlet tag can </a:t>
            </a:r>
            <a:r>
              <a:rPr lang="en-US" sz="2400" b="1" dirty="0" smtClean="0">
                <a:latin typeface="Arial" pitchFamily="34" charset="0"/>
                <a:cs typeface="Arial" pitchFamily="34" charset="0"/>
              </a:rPr>
              <a:t>only declare variables </a:t>
            </a:r>
            <a:r>
              <a:rPr lang="en-US" sz="2400" dirty="0" smtClean="0">
                <a:latin typeface="Arial" pitchFamily="34" charset="0"/>
                <a:cs typeface="Arial" pitchFamily="34" charset="0"/>
              </a:rPr>
              <a:t>not methods.</a:t>
            </a:r>
          </a:p>
          <a:p>
            <a:pPr marL="355600" marR="5080" indent="-342900">
              <a:lnSpc>
                <a:spcPct val="100000"/>
              </a:lnSpc>
              <a:spcBef>
                <a:spcPts val="100"/>
              </a:spcBef>
              <a:buClr>
                <a:srgbClr val="3333CC"/>
              </a:buClr>
              <a:buSzPct val="58333"/>
              <a:buFont typeface="Wingdings"/>
              <a:buChar char=""/>
              <a:tabLst>
                <a:tab pos="354965" algn="l"/>
                <a:tab pos="355600" algn="l"/>
              </a:tabLst>
            </a:pPr>
            <a:r>
              <a:rPr lang="en-US" sz="2400" dirty="0" smtClean="0">
                <a:latin typeface="Arial" pitchFamily="34" charset="0"/>
                <a:cs typeface="Arial" pitchFamily="34" charset="0"/>
              </a:rPr>
              <a:t>scriptlet tag is </a:t>
            </a:r>
            <a:r>
              <a:rPr lang="en-US" sz="2400" b="1" dirty="0" smtClean="0">
                <a:latin typeface="Arial" pitchFamily="34" charset="0"/>
                <a:cs typeface="Arial" pitchFamily="34" charset="0"/>
              </a:rPr>
              <a:t>placed inside the _jspService() </a:t>
            </a:r>
            <a:r>
              <a:rPr lang="en-US" sz="2400" dirty="0" smtClean="0">
                <a:latin typeface="Arial" pitchFamily="34" charset="0"/>
                <a:cs typeface="Arial" pitchFamily="34" charset="0"/>
              </a:rPr>
              <a:t>method.</a:t>
            </a:r>
          </a:p>
          <a:p>
            <a:pPr marL="355600" marR="5080" indent="-342900">
              <a:lnSpc>
                <a:spcPct val="100000"/>
              </a:lnSpc>
              <a:spcBef>
                <a:spcPts val="100"/>
              </a:spcBef>
              <a:buClr>
                <a:srgbClr val="3333CC"/>
              </a:buClr>
              <a:buSzPct val="58333"/>
              <a:buFont typeface="Wingdings"/>
              <a:buChar char=""/>
              <a:tabLst>
                <a:tab pos="354965" algn="l"/>
                <a:tab pos="355600" algn="l"/>
              </a:tabLst>
            </a:pPr>
            <a:r>
              <a:rPr lang="en-US" sz="2400" spc="-15" dirty="0" smtClean="0">
                <a:latin typeface="Tahoma"/>
                <a:cs typeface="Tahoma"/>
              </a:rPr>
              <a:t>Syntax</a:t>
            </a:r>
            <a:endParaRPr lang="en-US" sz="2400" dirty="0" smtClean="0">
              <a:latin typeface="Tahoma"/>
              <a:cs typeface="Tahoma"/>
            </a:endParaRPr>
          </a:p>
          <a:p>
            <a:pPr marL="756285" lvl="1" indent="-286385">
              <a:lnSpc>
                <a:spcPct val="100000"/>
              </a:lnSpc>
              <a:spcBef>
                <a:spcPts val="480"/>
              </a:spcBef>
              <a:buClr>
                <a:srgbClr val="3333CC"/>
              </a:buClr>
              <a:buSzPct val="60000"/>
              <a:buFont typeface="Wingdings"/>
              <a:buChar char=""/>
              <a:tabLst>
                <a:tab pos="756285" algn="l"/>
                <a:tab pos="756920" algn="l"/>
              </a:tabLst>
            </a:pPr>
            <a:r>
              <a:rPr lang="en-US" sz="2000" spc="-5" dirty="0" smtClean="0">
                <a:latin typeface="Tahoma"/>
                <a:cs typeface="Tahoma"/>
              </a:rPr>
              <a:t>&lt;% java code fragment</a:t>
            </a:r>
            <a:r>
              <a:rPr lang="en-US" sz="2000" spc="-25" dirty="0" smtClean="0">
                <a:latin typeface="Tahoma"/>
                <a:cs typeface="Tahoma"/>
              </a:rPr>
              <a:t> </a:t>
            </a:r>
            <a:r>
              <a:rPr lang="en-US" sz="2000" spc="-5" dirty="0" smtClean="0">
                <a:latin typeface="Tahoma"/>
                <a:cs typeface="Tahoma"/>
              </a:rPr>
              <a:t>%&gt;</a:t>
            </a:r>
            <a:endParaRPr lang="en-US" sz="2000" dirty="0" smtClean="0">
              <a:latin typeface="Tahoma"/>
              <a:cs typeface="Tahoma"/>
            </a:endParaRPr>
          </a:p>
          <a:p>
            <a:pPr marL="355600" indent="-342900">
              <a:lnSpc>
                <a:spcPct val="100000"/>
              </a:lnSpc>
              <a:spcBef>
                <a:spcPts val="570"/>
              </a:spcBef>
              <a:buClr>
                <a:srgbClr val="3333CC"/>
              </a:buClr>
              <a:buSzPct val="60416"/>
              <a:buFont typeface="Wingdings"/>
              <a:buChar char=""/>
              <a:tabLst>
                <a:tab pos="354965" algn="l"/>
                <a:tab pos="355600" algn="l"/>
              </a:tabLst>
            </a:pPr>
            <a:r>
              <a:rPr lang="en-US" sz="2400" dirty="0" smtClean="0">
                <a:latin typeface="Tahoma"/>
                <a:cs typeface="Tahoma"/>
              </a:rPr>
              <a:t>Also </a:t>
            </a:r>
            <a:r>
              <a:rPr lang="en-US" sz="2400" spc="-5" dirty="0" smtClean="0">
                <a:latin typeface="Tahoma"/>
                <a:cs typeface="Tahoma"/>
              </a:rPr>
              <a:t>can </a:t>
            </a:r>
            <a:r>
              <a:rPr lang="en-US" sz="2400" dirty="0" smtClean="0">
                <a:latin typeface="Tahoma"/>
                <a:cs typeface="Tahoma"/>
              </a:rPr>
              <a:t>be</a:t>
            </a:r>
            <a:r>
              <a:rPr lang="en-US" sz="2400" spc="-20" dirty="0" smtClean="0">
                <a:latin typeface="Tahoma"/>
                <a:cs typeface="Tahoma"/>
              </a:rPr>
              <a:t> </a:t>
            </a:r>
            <a:r>
              <a:rPr lang="en-US" sz="2400" spc="-5" dirty="0" smtClean="0">
                <a:latin typeface="Tahoma"/>
                <a:cs typeface="Tahoma"/>
              </a:rPr>
              <a:t>write</a:t>
            </a:r>
            <a:endParaRPr lang="en-US" sz="2400" dirty="0" smtClean="0">
              <a:latin typeface="Tahoma"/>
              <a:cs typeface="Tahoma"/>
            </a:endParaRPr>
          </a:p>
          <a:p>
            <a:pPr marL="756285" lvl="1" indent="-286385">
              <a:lnSpc>
                <a:spcPct val="100000"/>
              </a:lnSpc>
              <a:spcBef>
                <a:spcPts val="575"/>
              </a:spcBef>
              <a:buClr>
                <a:srgbClr val="3333CC"/>
              </a:buClr>
              <a:buSzPct val="60416"/>
              <a:buFont typeface="Wingdings"/>
              <a:buChar char=""/>
              <a:tabLst>
                <a:tab pos="756285" algn="l"/>
                <a:tab pos="756920" algn="l"/>
              </a:tabLst>
            </a:pPr>
            <a:r>
              <a:rPr lang="en-US" sz="2400" dirty="0" smtClean="0">
                <a:latin typeface="Tahoma"/>
                <a:cs typeface="Tahoma"/>
              </a:rPr>
              <a:t>&lt;</a:t>
            </a:r>
            <a:r>
              <a:rPr lang="en-US" sz="2400" dirty="0" err="1" smtClean="0">
                <a:latin typeface="Tahoma"/>
                <a:cs typeface="Tahoma"/>
              </a:rPr>
              <a:t>jsp:scriptlet</a:t>
            </a:r>
            <a:r>
              <a:rPr lang="en-US" sz="2400" dirty="0" smtClean="0">
                <a:latin typeface="Tahoma"/>
                <a:cs typeface="Tahoma"/>
              </a:rPr>
              <a:t>&gt; </a:t>
            </a:r>
            <a:r>
              <a:rPr lang="en-US" sz="2400" spc="-5" dirty="0" smtClean="0">
                <a:latin typeface="Tahoma"/>
                <a:cs typeface="Tahoma"/>
              </a:rPr>
              <a:t>code </a:t>
            </a:r>
            <a:r>
              <a:rPr lang="en-US" sz="2400" spc="-10" dirty="0" smtClean="0">
                <a:latin typeface="Tahoma"/>
                <a:cs typeface="Tahoma"/>
              </a:rPr>
              <a:t>fragment</a:t>
            </a:r>
            <a:r>
              <a:rPr lang="en-US" sz="2400" spc="-45" dirty="0" smtClean="0">
                <a:latin typeface="Tahoma"/>
                <a:cs typeface="Tahoma"/>
              </a:rPr>
              <a:t> </a:t>
            </a:r>
            <a:r>
              <a:rPr lang="en-US" sz="2400" dirty="0" smtClean="0">
                <a:latin typeface="Tahoma"/>
                <a:cs typeface="Tahoma"/>
              </a:rPr>
              <a:t>&lt;/</a:t>
            </a:r>
            <a:r>
              <a:rPr lang="en-US" sz="2400" dirty="0" err="1" smtClean="0">
                <a:latin typeface="Tahoma"/>
                <a:cs typeface="Tahoma"/>
              </a:rPr>
              <a:t>jsp:scriptlet</a:t>
            </a:r>
            <a:r>
              <a:rPr lang="en-US" sz="2400" dirty="0" smtClean="0">
                <a:latin typeface="Tahoma"/>
                <a:cs typeface="Tahoma"/>
              </a:rPr>
              <a:t>&gt;</a:t>
            </a:r>
          </a:p>
          <a:p>
            <a:pPr marL="756285" lvl="1" indent="-286385">
              <a:lnSpc>
                <a:spcPct val="100000"/>
              </a:lnSpc>
              <a:spcBef>
                <a:spcPts val="575"/>
              </a:spcBef>
              <a:buClr>
                <a:srgbClr val="3333CC"/>
              </a:buClr>
              <a:buSzPct val="60416"/>
              <a:buFont typeface="Wingdings"/>
              <a:buChar char=""/>
              <a:tabLst>
                <a:tab pos="756285" algn="l"/>
                <a:tab pos="756920" algn="l"/>
              </a:tabLst>
            </a:pPr>
            <a:endParaRPr lang="en-US" sz="2400" dirty="0" smtClean="0">
              <a:latin typeface="Tahoma"/>
              <a:cs typeface="Tahoma"/>
            </a:endParaRPr>
          </a:p>
          <a:p>
            <a:r>
              <a:rPr lang="en-US" dirty="0" smtClean="0"/>
              <a:t>Ex: &lt;% out.print("welcome to jsp"); %&gt;  </a:t>
            </a:r>
            <a:endParaRPr lang="en-US" dirty="0"/>
          </a:p>
        </p:txBody>
      </p:sp>
      <p:sp>
        <p:nvSpPr>
          <p:cNvPr id="5" name="object 6"/>
          <p:cNvSpPr txBox="1">
            <a:spLocks noGrp="1"/>
          </p:cNvSpPr>
          <p:nvPr>
            <p:ph type="title"/>
          </p:nvPr>
        </p:nvSpPr>
        <p:spPr>
          <a:xfrm>
            <a:off x="457200" y="274638"/>
            <a:ext cx="8229600" cy="643766"/>
          </a:xfrm>
          <a:prstGeom prst="rect">
            <a:avLst/>
          </a:prstGeom>
        </p:spPr>
        <p:txBody>
          <a:bodyPr vert="horz" wrap="square" lIns="0" tIns="12700" rIns="0" bIns="0" rtlCol="0">
            <a:spAutoFit/>
          </a:bodyPr>
          <a:lstStyle/>
          <a:p>
            <a:pPr marL="12700">
              <a:lnSpc>
                <a:spcPct val="100000"/>
              </a:lnSpc>
              <a:spcBef>
                <a:spcPts val="100"/>
              </a:spcBef>
            </a:pPr>
            <a:r>
              <a:rPr/>
              <a:t>JSP</a:t>
            </a:r>
            <a:r>
              <a:rPr spc="-80"/>
              <a:t> </a:t>
            </a:r>
            <a:r>
              <a:rPr spc="-5" smtClean="0"/>
              <a:t>Scriptlet</a:t>
            </a:r>
            <a:r>
              <a:rPr lang="en-US" spc="-5" dirty="0" smtClean="0"/>
              <a:t> tag</a:t>
            </a:r>
            <a:endParaRPr spc="-5"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305800" cy="5071872"/>
          </a:xfrm>
        </p:spPr>
        <p:txBody>
          <a:bodyPr>
            <a:normAutofit/>
          </a:bodyPr>
          <a:lstStyle/>
          <a:p>
            <a:pPr marL="355600" indent="-342900">
              <a:lnSpc>
                <a:spcPct val="100000"/>
              </a:lnSpc>
              <a:spcBef>
                <a:spcPts val="100"/>
              </a:spcBef>
              <a:buClr>
                <a:srgbClr val="3333CC"/>
              </a:buClr>
              <a:buSzPct val="58333"/>
              <a:buFont typeface="Wingdings"/>
              <a:buChar char=""/>
              <a:tabLst>
                <a:tab pos="354965" algn="l"/>
                <a:tab pos="355600" algn="l"/>
              </a:tabLst>
            </a:pPr>
            <a:r>
              <a:rPr lang="en-US" sz="2400" dirty="0" smtClean="0">
                <a:latin typeface="Tahoma"/>
                <a:cs typeface="Tahoma"/>
              </a:rPr>
              <a:t>A </a:t>
            </a:r>
            <a:r>
              <a:rPr lang="en-US" sz="2400" spc="-5" dirty="0" smtClean="0">
                <a:latin typeface="Tahoma"/>
                <a:cs typeface="Tahoma"/>
              </a:rPr>
              <a:t>declaration declares </a:t>
            </a:r>
            <a:r>
              <a:rPr lang="en-US" sz="2400" b="1" spc="-5" dirty="0" smtClean="0">
                <a:latin typeface="Tahoma"/>
                <a:cs typeface="Tahoma"/>
              </a:rPr>
              <a:t>variables (fields) </a:t>
            </a:r>
            <a:r>
              <a:rPr lang="en-US" sz="2400" b="1" dirty="0" smtClean="0">
                <a:latin typeface="Tahoma"/>
                <a:cs typeface="Tahoma"/>
              </a:rPr>
              <a:t>or </a:t>
            </a:r>
            <a:r>
              <a:rPr lang="en-US" sz="2400" b="1" spc="-5" dirty="0" smtClean="0">
                <a:latin typeface="Tahoma"/>
                <a:cs typeface="Tahoma"/>
              </a:rPr>
              <a:t>methods.</a:t>
            </a:r>
          </a:p>
          <a:p>
            <a:pPr marL="355600" indent="-342900">
              <a:lnSpc>
                <a:spcPct val="100000"/>
              </a:lnSpc>
              <a:spcBef>
                <a:spcPts val="100"/>
              </a:spcBef>
              <a:buClr>
                <a:srgbClr val="3333CC"/>
              </a:buClr>
              <a:buSzPct val="58333"/>
              <a:buFont typeface="Wingdings"/>
              <a:buChar char=""/>
              <a:tabLst>
                <a:tab pos="354965" algn="l"/>
                <a:tab pos="355600" algn="l"/>
              </a:tabLst>
            </a:pPr>
            <a:r>
              <a:rPr lang="en-US" sz="2400" dirty="0" smtClean="0">
                <a:latin typeface="Arial" pitchFamily="34" charset="0"/>
                <a:cs typeface="Arial" pitchFamily="34" charset="0"/>
              </a:rPr>
              <a:t>jsp declaration tag is </a:t>
            </a:r>
            <a:r>
              <a:rPr lang="en-US" sz="2400" b="1" dirty="0" smtClean="0">
                <a:latin typeface="Arial" pitchFamily="34" charset="0"/>
                <a:cs typeface="Arial" pitchFamily="34" charset="0"/>
              </a:rPr>
              <a:t>placed outside the _jspService() </a:t>
            </a:r>
            <a:r>
              <a:rPr lang="en-US" sz="2400" dirty="0" smtClean="0">
                <a:latin typeface="Arial" pitchFamily="34" charset="0"/>
                <a:cs typeface="Arial" pitchFamily="34" charset="0"/>
              </a:rPr>
              <a:t>method.</a:t>
            </a:r>
            <a:endParaRPr lang="en-US" sz="2400" b="1" spc="-75" dirty="0" smtClean="0">
              <a:latin typeface="Arial" pitchFamily="34" charset="0"/>
              <a:cs typeface="Arial" pitchFamily="34" charset="0"/>
            </a:endParaRPr>
          </a:p>
          <a:p>
            <a:pPr marL="355600" indent="-342900">
              <a:lnSpc>
                <a:spcPct val="100000"/>
              </a:lnSpc>
              <a:spcBef>
                <a:spcPts val="100"/>
              </a:spcBef>
              <a:buClr>
                <a:srgbClr val="3333CC"/>
              </a:buClr>
              <a:buSzPct val="58333"/>
              <a:buFont typeface="Wingdings"/>
              <a:buChar char=""/>
              <a:tabLst>
                <a:tab pos="354965" algn="l"/>
                <a:tab pos="355600" algn="l"/>
              </a:tabLst>
            </a:pPr>
            <a:r>
              <a:rPr lang="en-US" sz="2400" spc="-10" dirty="0" smtClean="0">
                <a:latin typeface="Tahoma"/>
                <a:cs typeface="Tahoma"/>
              </a:rPr>
              <a:t>Syntax:</a:t>
            </a:r>
            <a:endParaRPr lang="en-US" sz="2400" dirty="0" smtClean="0">
              <a:latin typeface="Tahoma"/>
              <a:cs typeface="Tahoma"/>
            </a:endParaRPr>
          </a:p>
          <a:p>
            <a:pPr marL="1155700" lvl="1">
              <a:spcBef>
                <a:spcPts val="484"/>
              </a:spcBef>
              <a:buClr>
                <a:srgbClr val="3333CC"/>
              </a:buClr>
              <a:buSzPct val="60000"/>
              <a:buFont typeface="Wingdings"/>
              <a:buChar char=""/>
              <a:tabLst>
                <a:tab pos="1155700" algn="l"/>
              </a:tabLst>
            </a:pPr>
            <a:r>
              <a:rPr lang="en-US" sz="2000" spc="-5" dirty="0" smtClean="0">
                <a:latin typeface="Tahoma"/>
                <a:cs typeface="Tahoma"/>
              </a:rPr>
              <a:t>&lt;%! </a:t>
            </a:r>
            <a:r>
              <a:rPr lang="en-US" sz="2000" dirty="0" smtClean="0"/>
              <a:t> field or method declaration</a:t>
            </a:r>
            <a:r>
              <a:rPr lang="en-US" sz="2000" dirty="0" smtClean="0">
                <a:latin typeface="Tahoma"/>
                <a:cs typeface="Tahoma"/>
              </a:rPr>
              <a:t>%&gt;</a:t>
            </a:r>
          </a:p>
          <a:p>
            <a:pPr marL="355600" indent="-342900">
              <a:lnSpc>
                <a:spcPct val="100000"/>
              </a:lnSpc>
              <a:spcBef>
                <a:spcPts val="570"/>
              </a:spcBef>
              <a:buClr>
                <a:srgbClr val="3333CC"/>
              </a:buClr>
              <a:buSzPct val="60416"/>
              <a:buFont typeface="Wingdings"/>
              <a:buChar char=""/>
              <a:tabLst>
                <a:tab pos="354965" algn="l"/>
                <a:tab pos="355600" algn="l"/>
              </a:tabLst>
            </a:pPr>
            <a:r>
              <a:rPr lang="en-US" sz="2400" dirty="0" smtClean="0">
                <a:latin typeface="Tahoma"/>
                <a:cs typeface="Tahoma"/>
              </a:rPr>
              <a:t>Or:</a:t>
            </a:r>
          </a:p>
          <a:p>
            <a:pPr marL="1155700" lvl="1">
              <a:spcBef>
                <a:spcPts val="480"/>
              </a:spcBef>
              <a:buClr>
                <a:srgbClr val="3333CC"/>
              </a:buClr>
              <a:buSzPct val="60000"/>
              <a:buFont typeface="Wingdings"/>
              <a:buChar char=""/>
              <a:tabLst>
                <a:tab pos="1155700" algn="l"/>
              </a:tabLst>
            </a:pPr>
            <a:r>
              <a:rPr lang="en-US" sz="2000" spc="-5" dirty="0" smtClean="0">
                <a:latin typeface="Tahoma"/>
                <a:cs typeface="Tahoma"/>
              </a:rPr>
              <a:t>&lt;</a:t>
            </a:r>
            <a:r>
              <a:rPr lang="en-US" sz="2000" spc="-5" dirty="0" err="1" smtClean="0">
                <a:latin typeface="Tahoma"/>
                <a:cs typeface="Tahoma"/>
              </a:rPr>
              <a:t>jsp:declaration</a:t>
            </a:r>
            <a:r>
              <a:rPr lang="en-US" sz="2000" spc="-5" dirty="0" smtClean="0">
                <a:latin typeface="Tahoma"/>
                <a:cs typeface="Tahoma"/>
              </a:rPr>
              <a:t>&gt; code fragment</a:t>
            </a:r>
            <a:r>
              <a:rPr lang="en-US" sz="2000" spc="-55" dirty="0" smtClean="0">
                <a:latin typeface="Tahoma"/>
                <a:cs typeface="Tahoma"/>
              </a:rPr>
              <a:t> </a:t>
            </a:r>
            <a:r>
              <a:rPr lang="en-US" sz="2000" spc="-5" dirty="0" smtClean="0">
                <a:latin typeface="Tahoma"/>
                <a:cs typeface="Tahoma"/>
              </a:rPr>
              <a:t>&lt;/</a:t>
            </a:r>
            <a:r>
              <a:rPr lang="en-US" sz="2000" spc="-5" dirty="0" err="1" smtClean="0">
                <a:latin typeface="Tahoma"/>
                <a:cs typeface="Tahoma"/>
              </a:rPr>
              <a:t>jsp:declaration</a:t>
            </a:r>
            <a:r>
              <a:rPr lang="en-US" sz="2000" spc="-5" dirty="0" smtClean="0">
                <a:latin typeface="Tahoma"/>
                <a:cs typeface="Tahoma"/>
              </a:rPr>
              <a:t>&gt;</a:t>
            </a:r>
            <a:endParaRPr lang="en-US" sz="2000" dirty="0" smtClean="0">
              <a:latin typeface="Tahoma"/>
              <a:cs typeface="Tahoma"/>
            </a:endParaRPr>
          </a:p>
          <a:p>
            <a:pPr marL="355600" indent="-342900">
              <a:lnSpc>
                <a:spcPct val="100000"/>
              </a:lnSpc>
              <a:spcBef>
                <a:spcPts val="570"/>
              </a:spcBef>
              <a:buClr>
                <a:srgbClr val="3333CC"/>
              </a:buClr>
              <a:buSzPct val="58333"/>
              <a:buFont typeface="Wingdings"/>
              <a:buChar char=""/>
              <a:tabLst>
                <a:tab pos="354965" algn="l"/>
                <a:tab pos="355600" algn="l"/>
              </a:tabLst>
            </a:pPr>
            <a:r>
              <a:rPr lang="en-US" sz="2400" spc="-5" dirty="0" smtClean="0">
                <a:latin typeface="Tahoma"/>
                <a:cs typeface="Tahoma"/>
              </a:rPr>
              <a:t>Ex:</a:t>
            </a:r>
            <a:endParaRPr lang="en-US" sz="2400" dirty="0" smtClean="0">
              <a:latin typeface="Tahoma"/>
              <a:cs typeface="Tahoma"/>
            </a:endParaRPr>
          </a:p>
          <a:p>
            <a:pPr marL="1155700" lvl="1">
              <a:spcBef>
                <a:spcPts val="480"/>
              </a:spcBef>
              <a:buClr>
                <a:srgbClr val="3333CC"/>
              </a:buClr>
              <a:buSzPct val="60000"/>
              <a:buFont typeface="Wingdings"/>
              <a:buChar char=""/>
              <a:tabLst>
                <a:tab pos="1155700" algn="l"/>
              </a:tabLst>
            </a:pPr>
            <a:r>
              <a:rPr lang="en-US" sz="2000" spc="-5" dirty="0" smtClean="0">
                <a:latin typeface="Tahoma"/>
                <a:cs typeface="Tahoma"/>
              </a:rPr>
              <a:t>&lt;%! int </a:t>
            </a:r>
            <a:r>
              <a:rPr lang="en-US" sz="2000" dirty="0" smtClean="0">
                <a:latin typeface="Tahoma"/>
                <a:cs typeface="Tahoma"/>
              </a:rPr>
              <a:t>i = 50; %&gt; </a:t>
            </a:r>
            <a:r>
              <a:rPr lang="en-US" sz="2000" spc="-5" dirty="0" smtClean="0">
                <a:latin typeface="Tahoma"/>
                <a:cs typeface="Tahoma"/>
              </a:rPr>
              <a:t>&lt;%! int </a:t>
            </a:r>
            <a:r>
              <a:rPr lang="en-US" sz="2000" dirty="0" smtClean="0">
                <a:latin typeface="Tahoma"/>
                <a:cs typeface="Tahoma"/>
              </a:rPr>
              <a:t>a, </a:t>
            </a:r>
            <a:r>
              <a:rPr lang="en-US" sz="2000" spc="-15" dirty="0" smtClean="0">
                <a:latin typeface="Tahoma"/>
                <a:cs typeface="Tahoma"/>
              </a:rPr>
              <a:t>b, </a:t>
            </a:r>
            <a:r>
              <a:rPr lang="en-US" sz="2000" spc="-5" dirty="0" smtClean="0">
                <a:latin typeface="Tahoma"/>
                <a:cs typeface="Tahoma"/>
              </a:rPr>
              <a:t>c;</a:t>
            </a:r>
            <a:r>
              <a:rPr lang="en-US" sz="2000" spc="-40" dirty="0" smtClean="0">
                <a:latin typeface="Tahoma"/>
                <a:cs typeface="Tahoma"/>
              </a:rPr>
              <a:t> </a:t>
            </a:r>
            <a:r>
              <a:rPr lang="en-US" sz="2000" dirty="0" smtClean="0">
                <a:latin typeface="Tahoma"/>
                <a:cs typeface="Tahoma"/>
              </a:rPr>
              <a:t>%&gt;</a:t>
            </a:r>
          </a:p>
          <a:p>
            <a:pPr marL="1155700" lvl="1">
              <a:spcBef>
                <a:spcPts val="480"/>
              </a:spcBef>
              <a:buClr>
                <a:srgbClr val="3333CC"/>
              </a:buClr>
              <a:buSzPct val="60000"/>
              <a:buFont typeface="Wingdings"/>
              <a:buChar char=""/>
              <a:tabLst>
                <a:tab pos="1155700" algn="l"/>
              </a:tabLst>
            </a:pPr>
            <a:r>
              <a:rPr lang="en-US" sz="2000" spc="-5" dirty="0" smtClean="0">
                <a:latin typeface="Tahoma"/>
                <a:cs typeface="Tahoma"/>
              </a:rPr>
              <a:t>&lt;%! </a:t>
            </a:r>
            <a:r>
              <a:rPr lang="en-US" sz="2000" spc="-10" dirty="0" smtClean="0">
                <a:latin typeface="Tahoma"/>
                <a:cs typeface="Tahoma"/>
              </a:rPr>
              <a:t>Circle </a:t>
            </a:r>
            <a:r>
              <a:rPr lang="en-US" sz="2000" dirty="0" smtClean="0">
                <a:latin typeface="Tahoma"/>
                <a:cs typeface="Tahoma"/>
              </a:rPr>
              <a:t>a = new </a:t>
            </a:r>
            <a:r>
              <a:rPr lang="en-US" sz="2000" spc="-5" dirty="0" smtClean="0">
                <a:latin typeface="Tahoma"/>
                <a:cs typeface="Tahoma"/>
              </a:rPr>
              <a:t>Circle(2.0);</a:t>
            </a:r>
            <a:r>
              <a:rPr lang="en-US" sz="2000" spc="-30" dirty="0" smtClean="0">
                <a:latin typeface="Tahoma"/>
                <a:cs typeface="Tahoma"/>
              </a:rPr>
              <a:t> </a:t>
            </a:r>
            <a:r>
              <a:rPr lang="en-US" sz="2000" dirty="0" smtClean="0">
                <a:latin typeface="Tahoma"/>
                <a:cs typeface="Tahoma"/>
              </a:rPr>
              <a:t>%&gt;</a:t>
            </a:r>
          </a:p>
          <a:p>
            <a:pPr marL="1155700" lvl="1">
              <a:spcBef>
                <a:spcPts val="480"/>
              </a:spcBef>
              <a:buClr>
                <a:srgbClr val="3333CC"/>
              </a:buClr>
              <a:buSzPct val="60000"/>
              <a:buFont typeface="Wingdings"/>
              <a:buChar char=""/>
              <a:tabLst>
                <a:tab pos="1155700" algn="l"/>
              </a:tabLst>
            </a:pPr>
            <a:r>
              <a:rPr lang="pt-BR" sz="2000" dirty="0" smtClean="0"/>
              <a:t>&lt;%!   int cube(int n) {  return n*n*n*;  }  %&gt;</a:t>
            </a:r>
            <a:endParaRPr lang="en-US" sz="2000" dirty="0" smtClean="0">
              <a:latin typeface="Tahoma"/>
              <a:cs typeface="Tahoma"/>
            </a:endParaRPr>
          </a:p>
          <a:p>
            <a:endParaRPr lang="en-US" dirty="0"/>
          </a:p>
        </p:txBody>
      </p:sp>
      <p:sp>
        <p:nvSpPr>
          <p:cNvPr id="5" name="object 6"/>
          <p:cNvSpPr txBox="1">
            <a:spLocks noGrp="1"/>
          </p:cNvSpPr>
          <p:nvPr>
            <p:ph type="title"/>
          </p:nvPr>
        </p:nvSpPr>
        <p:spPr>
          <a:xfrm>
            <a:off x="457200" y="274638"/>
            <a:ext cx="8229600" cy="643766"/>
          </a:xfrm>
          <a:prstGeom prst="rect">
            <a:avLst/>
          </a:prstGeom>
        </p:spPr>
        <p:txBody>
          <a:bodyPr vert="horz" wrap="square" lIns="0" tIns="12700" rIns="0" bIns="0" rtlCol="0">
            <a:spAutoFit/>
          </a:bodyPr>
          <a:lstStyle/>
          <a:p>
            <a:pPr marL="12700">
              <a:lnSpc>
                <a:spcPct val="100000"/>
              </a:lnSpc>
              <a:spcBef>
                <a:spcPts val="100"/>
              </a:spcBef>
            </a:pPr>
            <a:r>
              <a:rPr lang="en-US" dirty="0" smtClean="0"/>
              <a:t>JSP</a:t>
            </a:r>
            <a:r>
              <a:rPr lang="en-US" spc="-60" dirty="0" smtClean="0"/>
              <a:t> </a:t>
            </a:r>
            <a:r>
              <a:rPr lang="en-US" spc="-5" dirty="0" smtClean="0"/>
              <a:t>Declarations</a:t>
            </a:r>
            <a:r>
              <a:rPr lang="en-US" spc="-5" dirty="0"/>
              <a:t> </a:t>
            </a:r>
            <a:r>
              <a:rPr lang="en-US" spc="-5" dirty="0" smtClean="0"/>
              <a:t>tag</a:t>
            </a:r>
            <a:endParaRPr spc="-5"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305800" cy="5071872"/>
          </a:xfrm>
        </p:spPr>
        <p:txBody>
          <a:bodyPr>
            <a:normAutofit/>
          </a:bodyPr>
          <a:lstStyle/>
          <a:p>
            <a:pPr marL="355600" indent="-342900">
              <a:lnSpc>
                <a:spcPct val="100000"/>
              </a:lnSpc>
              <a:spcBef>
                <a:spcPts val="100"/>
              </a:spcBef>
              <a:buClr>
                <a:srgbClr val="3333CC"/>
              </a:buClr>
              <a:buSzPct val="58333"/>
              <a:buFont typeface="Wingdings"/>
              <a:buChar char=""/>
              <a:tabLst>
                <a:tab pos="354965" algn="l"/>
                <a:tab pos="355600" algn="l"/>
              </a:tabLst>
            </a:pPr>
            <a:r>
              <a:rPr lang="en-US" sz="2400" dirty="0" smtClean="0">
                <a:latin typeface="Arial" pitchFamily="34" charset="0"/>
                <a:cs typeface="Arial" pitchFamily="34" charset="0"/>
              </a:rPr>
              <a:t>The code placed within JSP expression tag is </a:t>
            </a:r>
            <a:r>
              <a:rPr lang="en-US" sz="2400" b="1" dirty="0" smtClean="0">
                <a:latin typeface="Arial" pitchFamily="34" charset="0"/>
                <a:cs typeface="Arial" pitchFamily="34" charset="0"/>
              </a:rPr>
              <a:t>written to the output stream of the response.</a:t>
            </a:r>
          </a:p>
          <a:p>
            <a:pPr marL="355600" indent="-342900">
              <a:lnSpc>
                <a:spcPct val="100000"/>
              </a:lnSpc>
              <a:spcBef>
                <a:spcPts val="100"/>
              </a:spcBef>
              <a:buClr>
                <a:srgbClr val="3333CC"/>
              </a:buClr>
              <a:buSzPct val="58333"/>
              <a:buFont typeface="Wingdings"/>
              <a:buChar char=""/>
              <a:tabLst>
                <a:tab pos="354965" algn="l"/>
                <a:tab pos="355600" algn="l"/>
              </a:tabLst>
            </a:pPr>
            <a:r>
              <a:rPr lang="en-US" sz="2400" dirty="0" smtClean="0">
                <a:latin typeface="Arial" pitchFamily="34" charset="0"/>
                <a:cs typeface="Arial" pitchFamily="34" charset="0"/>
              </a:rPr>
              <a:t>It is mainly used to print the values of variable or method.</a:t>
            </a:r>
          </a:p>
          <a:p>
            <a:pPr marL="355600" indent="-342900">
              <a:lnSpc>
                <a:spcPct val="100000"/>
              </a:lnSpc>
              <a:spcBef>
                <a:spcPts val="100"/>
              </a:spcBef>
              <a:buClr>
                <a:srgbClr val="3333CC"/>
              </a:buClr>
              <a:buSzPct val="58333"/>
              <a:buFont typeface="Wingdings"/>
              <a:buChar char=""/>
              <a:tabLst>
                <a:tab pos="354965" algn="l"/>
                <a:tab pos="355600" algn="l"/>
              </a:tabLst>
            </a:pPr>
            <a:r>
              <a:rPr lang="en-US" sz="2400" b="1" dirty="0" smtClean="0">
                <a:latin typeface="Arial" pitchFamily="34" charset="0"/>
                <a:cs typeface="Arial" pitchFamily="34" charset="0"/>
              </a:rPr>
              <a:t>No need to write out.print() </a:t>
            </a:r>
            <a:r>
              <a:rPr lang="en-US" sz="2400" dirty="0" smtClean="0">
                <a:latin typeface="Arial" pitchFamily="34" charset="0"/>
                <a:cs typeface="Arial" pitchFamily="34" charset="0"/>
              </a:rPr>
              <a:t>to write data .</a:t>
            </a:r>
            <a:endParaRPr lang="en-US" sz="2400" b="1" dirty="0" smtClean="0">
              <a:latin typeface="Arial" pitchFamily="34" charset="0"/>
              <a:cs typeface="Arial" pitchFamily="34" charset="0"/>
            </a:endParaRPr>
          </a:p>
          <a:p>
            <a:pPr marL="355600" indent="-342900">
              <a:lnSpc>
                <a:spcPct val="100000"/>
              </a:lnSpc>
              <a:spcBef>
                <a:spcPts val="100"/>
              </a:spcBef>
              <a:buClr>
                <a:srgbClr val="3333CC"/>
              </a:buClr>
              <a:buSzPct val="58333"/>
              <a:buFont typeface="Wingdings"/>
              <a:buChar char=""/>
              <a:tabLst>
                <a:tab pos="354965" algn="l"/>
                <a:tab pos="355600" algn="l"/>
              </a:tabLst>
            </a:pPr>
            <a:r>
              <a:rPr lang="en-US" sz="2400" spc="-10" dirty="0" smtClean="0">
                <a:latin typeface="Tahoma"/>
                <a:cs typeface="Tahoma"/>
              </a:rPr>
              <a:t>Syntax:</a:t>
            </a:r>
            <a:endParaRPr lang="en-US" sz="2400" dirty="0" smtClean="0">
              <a:latin typeface="Tahoma"/>
              <a:cs typeface="Tahoma"/>
            </a:endParaRPr>
          </a:p>
          <a:p>
            <a:pPr marL="1155700" lvl="1">
              <a:spcBef>
                <a:spcPts val="484"/>
              </a:spcBef>
              <a:buClr>
                <a:srgbClr val="3333CC"/>
              </a:buClr>
              <a:buSzPct val="60000"/>
              <a:buFont typeface="Wingdings"/>
              <a:buChar char=""/>
              <a:tabLst>
                <a:tab pos="1155700" algn="l"/>
              </a:tabLst>
            </a:pPr>
            <a:r>
              <a:rPr lang="en-US" sz="2000" spc="-5" dirty="0" smtClean="0">
                <a:latin typeface="Tahoma"/>
                <a:cs typeface="Tahoma"/>
              </a:rPr>
              <a:t>&lt;%= </a:t>
            </a:r>
            <a:r>
              <a:rPr lang="en-US" sz="2000" dirty="0" smtClean="0"/>
              <a:t> expression  </a:t>
            </a:r>
            <a:r>
              <a:rPr lang="en-US" sz="2000" dirty="0" smtClean="0">
                <a:latin typeface="Tahoma"/>
                <a:cs typeface="Tahoma"/>
              </a:rPr>
              <a:t>%&gt;</a:t>
            </a:r>
          </a:p>
          <a:p>
            <a:pPr marL="355600" indent="-342900">
              <a:lnSpc>
                <a:spcPct val="100000"/>
              </a:lnSpc>
              <a:spcBef>
                <a:spcPts val="570"/>
              </a:spcBef>
              <a:buClr>
                <a:srgbClr val="3333CC"/>
              </a:buClr>
              <a:buSzPct val="60416"/>
              <a:buFont typeface="Wingdings"/>
              <a:buChar char=""/>
              <a:tabLst>
                <a:tab pos="354965" algn="l"/>
                <a:tab pos="355600" algn="l"/>
              </a:tabLst>
            </a:pPr>
            <a:r>
              <a:rPr lang="en-US" sz="2400" dirty="0" smtClean="0">
                <a:latin typeface="Tahoma"/>
                <a:cs typeface="Tahoma"/>
              </a:rPr>
              <a:t>Or:</a:t>
            </a:r>
          </a:p>
          <a:p>
            <a:pPr marL="1155700" lvl="1">
              <a:spcBef>
                <a:spcPts val="480"/>
              </a:spcBef>
              <a:buClr>
                <a:srgbClr val="3333CC"/>
              </a:buClr>
              <a:buSzPct val="60000"/>
              <a:buFont typeface="Wingdings"/>
              <a:buChar char=""/>
              <a:tabLst>
                <a:tab pos="1155700" algn="l"/>
              </a:tabLst>
            </a:pPr>
            <a:r>
              <a:rPr lang="en-US" sz="2000" spc="-5" dirty="0" smtClean="0">
                <a:latin typeface="Tahoma"/>
                <a:cs typeface="Tahoma"/>
              </a:rPr>
              <a:t>&lt;</a:t>
            </a:r>
            <a:r>
              <a:rPr lang="en-US" sz="2000" spc="-5" dirty="0" err="1" smtClean="0">
                <a:latin typeface="Tahoma"/>
                <a:cs typeface="Tahoma"/>
              </a:rPr>
              <a:t>jsp:expression</a:t>
            </a:r>
            <a:r>
              <a:rPr lang="en-US" sz="2000" spc="-5" dirty="0" smtClean="0">
                <a:latin typeface="Tahoma"/>
                <a:cs typeface="Tahoma"/>
              </a:rPr>
              <a:t>&gt; expression</a:t>
            </a:r>
            <a:r>
              <a:rPr lang="en-US" sz="2000" spc="-80" dirty="0" smtClean="0">
                <a:latin typeface="Tahoma"/>
                <a:cs typeface="Tahoma"/>
              </a:rPr>
              <a:t> </a:t>
            </a:r>
            <a:r>
              <a:rPr lang="en-US" sz="2000" spc="-5" dirty="0" smtClean="0">
                <a:latin typeface="Tahoma"/>
                <a:cs typeface="Tahoma"/>
              </a:rPr>
              <a:t>&lt;/</a:t>
            </a:r>
            <a:r>
              <a:rPr lang="en-US" sz="2000" spc="-5" dirty="0" err="1" smtClean="0">
                <a:latin typeface="Tahoma"/>
                <a:cs typeface="Tahoma"/>
              </a:rPr>
              <a:t>jsp:expression</a:t>
            </a:r>
            <a:r>
              <a:rPr lang="en-US" sz="2000" spc="-5" dirty="0" smtClean="0">
                <a:latin typeface="Tahoma"/>
                <a:cs typeface="Tahoma"/>
              </a:rPr>
              <a:t>&gt;</a:t>
            </a:r>
            <a:endParaRPr lang="en-US" sz="2000" dirty="0" smtClean="0">
              <a:latin typeface="Tahoma"/>
              <a:cs typeface="Tahoma"/>
            </a:endParaRPr>
          </a:p>
          <a:p>
            <a:pPr marL="355600" indent="-342900">
              <a:lnSpc>
                <a:spcPct val="100000"/>
              </a:lnSpc>
              <a:spcBef>
                <a:spcPts val="570"/>
              </a:spcBef>
              <a:buClr>
                <a:srgbClr val="3333CC"/>
              </a:buClr>
              <a:buSzPct val="58333"/>
              <a:buFont typeface="Wingdings"/>
              <a:buChar char=""/>
              <a:tabLst>
                <a:tab pos="354965" algn="l"/>
                <a:tab pos="355600" algn="l"/>
              </a:tabLst>
            </a:pPr>
            <a:r>
              <a:rPr lang="en-US" sz="2400" spc="-5" dirty="0" smtClean="0">
                <a:latin typeface="Tahoma"/>
                <a:cs typeface="Tahoma"/>
              </a:rPr>
              <a:t>Ex:</a:t>
            </a:r>
            <a:endParaRPr lang="en-US" sz="2400" dirty="0" smtClean="0">
              <a:latin typeface="Tahoma"/>
              <a:cs typeface="Tahoma"/>
            </a:endParaRPr>
          </a:p>
          <a:p>
            <a:pPr marL="1155700" lvl="1">
              <a:spcBef>
                <a:spcPts val="475"/>
              </a:spcBef>
              <a:buClr>
                <a:srgbClr val="3333CC"/>
              </a:buClr>
              <a:buSzPct val="60000"/>
              <a:buFont typeface="Wingdings"/>
              <a:buChar char=""/>
              <a:tabLst>
                <a:tab pos="1155700" algn="l"/>
              </a:tabLst>
            </a:pPr>
            <a:r>
              <a:rPr lang="en-US" sz="2000" dirty="0" smtClean="0">
                <a:latin typeface="Arial" pitchFamily="34" charset="0"/>
                <a:cs typeface="Arial" pitchFamily="34" charset="0"/>
              </a:rPr>
              <a:t>&lt;%= </a:t>
            </a:r>
            <a:r>
              <a:rPr lang="en-US" sz="2000" spc="-5" dirty="0" smtClean="0">
                <a:latin typeface="Arial" pitchFamily="34" charset="0"/>
                <a:cs typeface="Arial" pitchFamily="34" charset="0"/>
              </a:rPr>
              <a:t>"welcome </a:t>
            </a:r>
            <a:r>
              <a:rPr lang="en-US" sz="2000" dirty="0" smtClean="0">
                <a:latin typeface="Arial" pitchFamily="34" charset="0"/>
                <a:cs typeface="Arial" pitchFamily="34" charset="0"/>
              </a:rPr>
              <a:t>to jsp"</a:t>
            </a:r>
            <a:r>
              <a:rPr lang="en-US" sz="2000" spc="-55" dirty="0" smtClean="0">
                <a:latin typeface="Arial" pitchFamily="34" charset="0"/>
                <a:cs typeface="Arial" pitchFamily="34" charset="0"/>
              </a:rPr>
              <a:t> </a:t>
            </a:r>
            <a:r>
              <a:rPr lang="en-US" sz="2000" dirty="0" smtClean="0">
                <a:latin typeface="Arial" pitchFamily="34" charset="0"/>
                <a:cs typeface="Arial" pitchFamily="34" charset="0"/>
              </a:rPr>
              <a:t>%&gt;</a:t>
            </a:r>
          </a:p>
          <a:p>
            <a:pPr marL="1155700" lvl="1">
              <a:spcBef>
                <a:spcPts val="475"/>
              </a:spcBef>
              <a:buClr>
                <a:srgbClr val="3333CC"/>
              </a:buClr>
              <a:buSzPct val="60000"/>
              <a:buFont typeface="Wingdings"/>
              <a:buChar char=""/>
              <a:tabLst>
                <a:tab pos="1155700" algn="l"/>
              </a:tabLst>
            </a:pPr>
            <a:r>
              <a:rPr lang="en-US" sz="2000" dirty="0" smtClean="0">
                <a:latin typeface="Arial" pitchFamily="34" charset="0"/>
                <a:cs typeface="Arial" pitchFamily="34" charset="0"/>
              </a:rPr>
              <a:t>&lt;%= "Value of the variable is:"+data %&gt;  </a:t>
            </a:r>
          </a:p>
          <a:p>
            <a:pPr marL="1155700" lvl="1">
              <a:spcBef>
                <a:spcPts val="475"/>
              </a:spcBef>
              <a:buClr>
                <a:srgbClr val="3333CC"/>
              </a:buClr>
              <a:buSzPct val="60000"/>
              <a:buFont typeface="Wingdings"/>
              <a:buChar char=""/>
              <a:tabLst>
                <a:tab pos="1155700" algn="l"/>
              </a:tabLst>
            </a:pPr>
            <a:r>
              <a:rPr lang="en-US" sz="2000" dirty="0" smtClean="0"/>
              <a:t>&lt;%= "Cube of 3 is:"+cube(3) %&gt; </a:t>
            </a:r>
            <a:endParaRPr lang="en-US" sz="2000" dirty="0" smtClean="0">
              <a:latin typeface="Arial" pitchFamily="34" charset="0"/>
              <a:cs typeface="Arial" pitchFamily="34" charset="0"/>
            </a:endParaRPr>
          </a:p>
          <a:p>
            <a:endParaRPr lang="en-US" dirty="0"/>
          </a:p>
        </p:txBody>
      </p:sp>
      <p:sp>
        <p:nvSpPr>
          <p:cNvPr id="5" name="object 6"/>
          <p:cNvSpPr txBox="1">
            <a:spLocks noGrp="1"/>
          </p:cNvSpPr>
          <p:nvPr>
            <p:ph type="title"/>
          </p:nvPr>
        </p:nvSpPr>
        <p:spPr>
          <a:xfrm>
            <a:off x="457200" y="274638"/>
            <a:ext cx="8229600" cy="643766"/>
          </a:xfrm>
          <a:prstGeom prst="rect">
            <a:avLst/>
          </a:prstGeom>
        </p:spPr>
        <p:txBody>
          <a:bodyPr vert="horz" wrap="square" lIns="0" tIns="12700" rIns="0" bIns="0" rtlCol="0">
            <a:spAutoFit/>
          </a:bodyPr>
          <a:lstStyle/>
          <a:p>
            <a:r>
              <a:rPr lang="en-US" dirty="0" smtClean="0"/>
              <a:t>JSP</a:t>
            </a:r>
            <a:r>
              <a:rPr lang="en-US" spc="-60" dirty="0" smtClean="0"/>
              <a:t> </a:t>
            </a:r>
            <a:r>
              <a:rPr lang="en-US" dirty="0" smtClean="0"/>
              <a:t>expression tag</a:t>
            </a:r>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buNone/>
            </a:pPr>
            <a:r>
              <a:rPr lang="en-US" b="1" dirty="0" smtClean="0">
                <a:latin typeface="Arial" pitchFamily="34" charset="0"/>
                <a:cs typeface="Arial" pitchFamily="34" charset="0"/>
              </a:rPr>
              <a:t>Index.html</a:t>
            </a:r>
          </a:p>
          <a:p>
            <a:pPr>
              <a:buNone/>
            </a:pPr>
            <a:endParaRPr lang="en-US" dirty="0" smtClean="0">
              <a:latin typeface="Arial" pitchFamily="34" charset="0"/>
              <a:cs typeface="Arial" pitchFamily="34" charset="0"/>
            </a:endParaRPr>
          </a:p>
          <a:p>
            <a:pPr>
              <a:buNone/>
            </a:pPr>
            <a:r>
              <a:rPr lang="en-US" dirty="0" smtClean="0">
                <a:latin typeface="Arial" pitchFamily="34" charset="0"/>
                <a:cs typeface="Arial" pitchFamily="34" charset="0"/>
              </a:rPr>
              <a:t>&lt;html&gt;  </a:t>
            </a:r>
          </a:p>
          <a:p>
            <a:pPr>
              <a:buNone/>
            </a:pPr>
            <a:r>
              <a:rPr lang="en-US" dirty="0" smtClean="0">
                <a:latin typeface="Arial" pitchFamily="34" charset="0"/>
                <a:cs typeface="Arial" pitchFamily="34" charset="0"/>
              </a:rPr>
              <a:t>&lt;body&gt;  </a:t>
            </a:r>
          </a:p>
          <a:p>
            <a:pPr>
              <a:buNone/>
            </a:pPr>
            <a:r>
              <a:rPr lang="en-US" dirty="0" smtClean="0">
                <a:latin typeface="Arial" pitchFamily="34" charset="0"/>
                <a:cs typeface="Arial" pitchFamily="34" charset="0"/>
              </a:rPr>
              <a:t>&lt;form action="welcome.jsp"&gt;  </a:t>
            </a:r>
          </a:p>
          <a:p>
            <a:pPr>
              <a:buNone/>
            </a:pPr>
            <a:r>
              <a:rPr lang="en-US" dirty="0" smtClean="0">
                <a:latin typeface="Arial" pitchFamily="34" charset="0"/>
                <a:cs typeface="Arial" pitchFamily="34" charset="0"/>
              </a:rPr>
              <a:t>&lt;input type="text" name="</a:t>
            </a:r>
            <a:r>
              <a:rPr lang="en-US" dirty="0" err="1" smtClean="0">
                <a:latin typeface="Arial" pitchFamily="34" charset="0"/>
                <a:cs typeface="Arial" pitchFamily="34" charset="0"/>
              </a:rPr>
              <a:t>uname</a:t>
            </a:r>
            <a:r>
              <a:rPr lang="en-US" dirty="0" smtClean="0">
                <a:latin typeface="Arial" pitchFamily="34" charset="0"/>
                <a:cs typeface="Arial" pitchFamily="34" charset="0"/>
              </a:rPr>
              <a:t>"&gt;  </a:t>
            </a:r>
          </a:p>
          <a:p>
            <a:pPr>
              <a:buNone/>
            </a:pPr>
            <a:r>
              <a:rPr lang="en-US" dirty="0" smtClean="0">
                <a:latin typeface="Arial" pitchFamily="34" charset="0"/>
                <a:cs typeface="Arial" pitchFamily="34" charset="0"/>
              </a:rPr>
              <a:t>&lt;input type="submit" value=“Go"&gt;&lt;</a:t>
            </a:r>
            <a:r>
              <a:rPr lang="en-US" dirty="0" err="1" smtClean="0">
                <a:latin typeface="Arial" pitchFamily="34" charset="0"/>
                <a:cs typeface="Arial" pitchFamily="34" charset="0"/>
              </a:rPr>
              <a:t>br</a:t>
            </a:r>
            <a:r>
              <a:rPr lang="en-US" dirty="0" smtClean="0">
                <a:latin typeface="Arial" pitchFamily="34" charset="0"/>
                <a:cs typeface="Arial" pitchFamily="34" charset="0"/>
              </a:rPr>
              <a:t>&gt;  </a:t>
            </a:r>
          </a:p>
          <a:p>
            <a:pPr>
              <a:buNone/>
            </a:pPr>
            <a:r>
              <a:rPr lang="en-US" dirty="0" smtClean="0">
                <a:latin typeface="Arial" pitchFamily="34" charset="0"/>
                <a:cs typeface="Arial" pitchFamily="34" charset="0"/>
              </a:rPr>
              <a:t>&lt;/form&gt;  </a:t>
            </a:r>
          </a:p>
          <a:p>
            <a:pPr>
              <a:buNone/>
            </a:pPr>
            <a:r>
              <a:rPr lang="en-US" dirty="0" smtClean="0">
                <a:latin typeface="Arial" pitchFamily="34" charset="0"/>
                <a:cs typeface="Arial" pitchFamily="34" charset="0"/>
              </a:rPr>
              <a:t>&lt;/body&gt;  </a:t>
            </a:r>
          </a:p>
          <a:p>
            <a:pPr>
              <a:buNone/>
            </a:pPr>
            <a:r>
              <a:rPr lang="en-US" dirty="0" smtClean="0">
                <a:latin typeface="Arial" pitchFamily="34" charset="0"/>
                <a:cs typeface="Arial" pitchFamily="34" charset="0"/>
              </a:rPr>
              <a:t>&lt;/html&gt;  </a:t>
            </a:r>
          </a:p>
          <a:p>
            <a:endParaRPr lang="en-US" dirty="0">
              <a:latin typeface="Arial" pitchFamily="34" charset="0"/>
              <a:cs typeface="Arial" pitchFamily="34" charset="0"/>
            </a:endParaRPr>
          </a:p>
        </p:txBody>
      </p:sp>
      <p:sp>
        <p:nvSpPr>
          <p:cNvPr id="3" name="Title 2"/>
          <p:cNvSpPr>
            <a:spLocks noGrp="1"/>
          </p:cNvSpPr>
          <p:nvPr>
            <p:ph type="title"/>
          </p:nvPr>
        </p:nvSpPr>
        <p:spPr>
          <a:xfrm>
            <a:off x="457200" y="274638"/>
            <a:ext cx="8229600" cy="1173162"/>
          </a:xfrm>
        </p:spPr>
        <p:txBody>
          <a:bodyPr>
            <a:normAutofit fontScale="90000"/>
          </a:bodyPr>
          <a:lstStyle/>
          <a:p>
            <a:r>
              <a:rPr lang="en-US" dirty="0" smtClean="0">
                <a:latin typeface="Arial" pitchFamily="34" charset="0"/>
                <a:cs typeface="Arial" pitchFamily="34" charset="0"/>
              </a:rPr>
              <a:t>Example of </a:t>
            </a:r>
            <a:r>
              <a:rPr lang="en-US" u="sng" dirty="0" smtClean="0">
                <a:latin typeface="Arial" pitchFamily="34" charset="0"/>
                <a:cs typeface="Arial" pitchFamily="34" charset="0"/>
              </a:rPr>
              <a:t>JSP scriptlet </a:t>
            </a:r>
            <a:r>
              <a:rPr lang="en-US" dirty="0" smtClean="0">
                <a:latin typeface="Arial" pitchFamily="34" charset="0"/>
                <a:cs typeface="Arial" pitchFamily="34" charset="0"/>
              </a:rPr>
              <a:t>tag that prints the user name </a:t>
            </a:r>
            <a:br>
              <a:rPr lang="en-US" dirty="0" smtClean="0">
                <a:latin typeface="Arial" pitchFamily="34" charset="0"/>
                <a:cs typeface="Arial" pitchFamily="34" charset="0"/>
              </a:rPr>
            </a:br>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US" dirty="0" smtClean="0">
                <a:latin typeface="Arial" pitchFamily="34" charset="0"/>
                <a:cs typeface="Arial" pitchFamily="34" charset="0"/>
              </a:rPr>
              <a:t>&lt;html&gt;  </a:t>
            </a:r>
          </a:p>
          <a:p>
            <a:pPr>
              <a:buNone/>
            </a:pPr>
            <a:r>
              <a:rPr lang="en-US" dirty="0" smtClean="0">
                <a:latin typeface="Arial" pitchFamily="34" charset="0"/>
                <a:cs typeface="Arial" pitchFamily="34" charset="0"/>
              </a:rPr>
              <a:t>&lt;body&gt;  </a:t>
            </a:r>
          </a:p>
          <a:p>
            <a:pPr>
              <a:buNone/>
            </a:pPr>
            <a:r>
              <a:rPr lang="en-US" dirty="0" smtClean="0">
                <a:latin typeface="Arial" pitchFamily="34" charset="0"/>
                <a:cs typeface="Arial" pitchFamily="34" charset="0"/>
              </a:rPr>
              <a:t>&lt;%  </a:t>
            </a:r>
          </a:p>
          <a:p>
            <a:pPr>
              <a:buNone/>
            </a:pPr>
            <a:r>
              <a:rPr lang="en-US" dirty="0" smtClean="0">
                <a:latin typeface="Arial" pitchFamily="34" charset="0"/>
                <a:cs typeface="Arial" pitchFamily="34" charset="0"/>
              </a:rPr>
              <a:t>String name=</a:t>
            </a:r>
            <a:r>
              <a:rPr lang="en-US" dirty="0" err="1" smtClean="0">
                <a:latin typeface="Arial" pitchFamily="34" charset="0"/>
                <a:cs typeface="Arial" pitchFamily="34" charset="0"/>
              </a:rPr>
              <a:t>request.getParameter</a:t>
            </a:r>
            <a:r>
              <a:rPr lang="en-US" dirty="0" smtClean="0">
                <a:latin typeface="Arial" pitchFamily="34" charset="0"/>
                <a:cs typeface="Arial" pitchFamily="34" charset="0"/>
              </a:rPr>
              <a:t>("</a:t>
            </a:r>
            <a:r>
              <a:rPr lang="en-US" dirty="0" err="1" smtClean="0">
                <a:latin typeface="Arial" pitchFamily="34" charset="0"/>
                <a:cs typeface="Arial" pitchFamily="34" charset="0"/>
              </a:rPr>
              <a:t>uname</a:t>
            </a:r>
            <a:r>
              <a:rPr lang="en-US" dirty="0" smtClean="0">
                <a:latin typeface="Arial" pitchFamily="34" charset="0"/>
                <a:cs typeface="Arial" pitchFamily="34" charset="0"/>
              </a:rPr>
              <a:t>");  </a:t>
            </a:r>
          </a:p>
          <a:p>
            <a:pPr>
              <a:buNone/>
            </a:pPr>
            <a:r>
              <a:rPr lang="en-US" dirty="0" smtClean="0">
                <a:latin typeface="Arial" pitchFamily="34" charset="0"/>
                <a:cs typeface="Arial" pitchFamily="34" charset="0"/>
              </a:rPr>
              <a:t>out.print("welcome "+name);  </a:t>
            </a:r>
          </a:p>
          <a:p>
            <a:pPr>
              <a:buNone/>
            </a:pPr>
            <a:r>
              <a:rPr lang="en-US" dirty="0" smtClean="0">
                <a:latin typeface="Arial" pitchFamily="34" charset="0"/>
                <a:cs typeface="Arial" pitchFamily="34" charset="0"/>
              </a:rPr>
              <a:t>%&gt;  </a:t>
            </a:r>
          </a:p>
          <a:p>
            <a:pPr>
              <a:buNone/>
            </a:pPr>
            <a:r>
              <a:rPr lang="en-US" dirty="0" smtClean="0">
                <a:latin typeface="Arial" pitchFamily="34" charset="0"/>
                <a:cs typeface="Arial" pitchFamily="34" charset="0"/>
              </a:rPr>
              <a:t>&lt;/body&gt;  </a:t>
            </a:r>
          </a:p>
          <a:p>
            <a:pPr>
              <a:buNone/>
            </a:pPr>
            <a:r>
              <a:rPr lang="en-US" dirty="0" smtClean="0">
                <a:latin typeface="Arial" pitchFamily="34" charset="0"/>
                <a:cs typeface="Arial" pitchFamily="34" charset="0"/>
              </a:rPr>
              <a:t>&lt;/html&gt;  </a:t>
            </a:r>
          </a:p>
          <a:p>
            <a:endParaRPr lang="en-US" dirty="0">
              <a:latin typeface="Agency FB" pitchFamily="34" charset="0"/>
            </a:endParaRPr>
          </a:p>
        </p:txBody>
      </p:sp>
      <p:sp>
        <p:nvSpPr>
          <p:cNvPr id="3" name="Title 2"/>
          <p:cNvSpPr>
            <a:spLocks noGrp="1"/>
          </p:cNvSpPr>
          <p:nvPr>
            <p:ph type="title"/>
          </p:nvPr>
        </p:nvSpPr>
        <p:spPr/>
        <p:txBody>
          <a:bodyPr/>
          <a:lstStyle/>
          <a:p>
            <a:r>
              <a:rPr lang="en-US" dirty="0" smtClean="0">
                <a:latin typeface="Agency FB" pitchFamily="34" charset="0"/>
              </a:rPr>
              <a:t>/*</a:t>
            </a:r>
            <a:r>
              <a:rPr lang="en-US" dirty="0" err="1" smtClean="0">
                <a:latin typeface="Agency FB" pitchFamily="34" charset="0"/>
              </a:rPr>
              <a:t>Welcome.jsp</a:t>
            </a:r>
            <a:r>
              <a:rPr lang="en-US" dirty="0" smtClean="0">
                <a:latin typeface="Agency FB" pitchFamily="34" charset="0"/>
              </a:rPr>
              <a:t>*/</a:t>
            </a:r>
            <a:endParaRPr lang="en-US" dirty="0">
              <a:latin typeface="Agency FB" pitchFamily="34"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buNone/>
            </a:pPr>
            <a:r>
              <a:rPr lang="en-US" b="1" dirty="0" smtClean="0">
                <a:latin typeface="Arial" pitchFamily="34" charset="0"/>
                <a:cs typeface="Arial" pitchFamily="34" charset="0"/>
              </a:rPr>
              <a:t>Index.html</a:t>
            </a:r>
          </a:p>
          <a:p>
            <a:pPr>
              <a:buNone/>
            </a:pPr>
            <a:endParaRPr lang="en-US" dirty="0" smtClean="0">
              <a:latin typeface="Arial" pitchFamily="34" charset="0"/>
              <a:cs typeface="Arial" pitchFamily="34" charset="0"/>
            </a:endParaRPr>
          </a:p>
          <a:p>
            <a:pPr>
              <a:buNone/>
            </a:pPr>
            <a:r>
              <a:rPr lang="en-US" dirty="0" smtClean="0">
                <a:latin typeface="Arial" pitchFamily="34" charset="0"/>
                <a:cs typeface="Arial" pitchFamily="34" charset="0"/>
              </a:rPr>
              <a:t>&lt;html&gt;  </a:t>
            </a:r>
          </a:p>
          <a:p>
            <a:pPr>
              <a:buNone/>
            </a:pPr>
            <a:r>
              <a:rPr lang="en-US" dirty="0" smtClean="0">
                <a:latin typeface="Arial" pitchFamily="34" charset="0"/>
                <a:cs typeface="Arial" pitchFamily="34" charset="0"/>
              </a:rPr>
              <a:t>&lt;body&gt;  </a:t>
            </a:r>
          </a:p>
          <a:p>
            <a:pPr>
              <a:buNone/>
            </a:pPr>
            <a:r>
              <a:rPr lang="en-US" dirty="0" smtClean="0">
                <a:latin typeface="Arial" pitchFamily="34" charset="0"/>
                <a:cs typeface="Arial" pitchFamily="34" charset="0"/>
              </a:rPr>
              <a:t>&lt;form action="welcome.jsp"&gt;  </a:t>
            </a:r>
          </a:p>
          <a:p>
            <a:pPr>
              <a:buNone/>
            </a:pPr>
            <a:r>
              <a:rPr lang="en-US" dirty="0" smtClean="0">
                <a:latin typeface="Arial" pitchFamily="34" charset="0"/>
                <a:cs typeface="Arial" pitchFamily="34" charset="0"/>
              </a:rPr>
              <a:t>&lt;input type="text" name="</a:t>
            </a:r>
            <a:r>
              <a:rPr lang="en-US" dirty="0" err="1" smtClean="0">
                <a:latin typeface="Arial" pitchFamily="34" charset="0"/>
                <a:cs typeface="Arial" pitchFamily="34" charset="0"/>
              </a:rPr>
              <a:t>uname</a:t>
            </a:r>
            <a:r>
              <a:rPr lang="en-US" dirty="0" smtClean="0">
                <a:latin typeface="Arial" pitchFamily="34" charset="0"/>
                <a:cs typeface="Arial" pitchFamily="34" charset="0"/>
              </a:rPr>
              <a:t>"&gt;  </a:t>
            </a:r>
          </a:p>
          <a:p>
            <a:pPr>
              <a:buNone/>
            </a:pPr>
            <a:r>
              <a:rPr lang="en-US" dirty="0" smtClean="0">
                <a:latin typeface="Arial" pitchFamily="34" charset="0"/>
                <a:cs typeface="Arial" pitchFamily="34" charset="0"/>
              </a:rPr>
              <a:t>&lt;input type="submit" value=“Go"&gt;&lt;</a:t>
            </a:r>
            <a:r>
              <a:rPr lang="en-US" dirty="0" err="1" smtClean="0">
                <a:latin typeface="Arial" pitchFamily="34" charset="0"/>
                <a:cs typeface="Arial" pitchFamily="34" charset="0"/>
              </a:rPr>
              <a:t>br</a:t>
            </a:r>
            <a:r>
              <a:rPr lang="en-US" dirty="0" smtClean="0">
                <a:latin typeface="Arial" pitchFamily="34" charset="0"/>
                <a:cs typeface="Arial" pitchFamily="34" charset="0"/>
              </a:rPr>
              <a:t>&gt;  </a:t>
            </a:r>
          </a:p>
          <a:p>
            <a:pPr>
              <a:buNone/>
            </a:pPr>
            <a:r>
              <a:rPr lang="en-US" dirty="0" smtClean="0">
                <a:latin typeface="Arial" pitchFamily="34" charset="0"/>
                <a:cs typeface="Arial" pitchFamily="34" charset="0"/>
              </a:rPr>
              <a:t>&lt;/form&gt;  </a:t>
            </a:r>
          </a:p>
          <a:p>
            <a:pPr>
              <a:buNone/>
            </a:pPr>
            <a:r>
              <a:rPr lang="en-US" dirty="0" smtClean="0">
                <a:latin typeface="Arial" pitchFamily="34" charset="0"/>
                <a:cs typeface="Arial" pitchFamily="34" charset="0"/>
              </a:rPr>
              <a:t>&lt;/body&gt;  </a:t>
            </a:r>
          </a:p>
          <a:p>
            <a:pPr>
              <a:buNone/>
            </a:pPr>
            <a:r>
              <a:rPr lang="en-US" dirty="0" smtClean="0">
                <a:latin typeface="Arial" pitchFamily="34" charset="0"/>
                <a:cs typeface="Arial" pitchFamily="34" charset="0"/>
              </a:rPr>
              <a:t>&lt;/html&gt;  </a:t>
            </a:r>
          </a:p>
          <a:p>
            <a:endParaRPr lang="en-US" dirty="0">
              <a:latin typeface="Arial" pitchFamily="34" charset="0"/>
              <a:cs typeface="Arial" pitchFamily="34" charset="0"/>
            </a:endParaRPr>
          </a:p>
        </p:txBody>
      </p:sp>
      <p:sp>
        <p:nvSpPr>
          <p:cNvPr id="3" name="Title 2"/>
          <p:cNvSpPr>
            <a:spLocks noGrp="1"/>
          </p:cNvSpPr>
          <p:nvPr>
            <p:ph type="title"/>
          </p:nvPr>
        </p:nvSpPr>
        <p:spPr>
          <a:xfrm>
            <a:off x="457200" y="274638"/>
            <a:ext cx="8229600" cy="1173162"/>
          </a:xfrm>
        </p:spPr>
        <p:txBody>
          <a:bodyPr>
            <a:normAutofit fontScale="90000"/>
          </a:bodyPr>
          <a:lstStyle/>
          <a:p>
            <a:r>
              <a:rPr lang="en-US" dirty="0" smtClean="0">
                <a:latin typeface="Arial" pitchFamily="34" charset="0"/>
                <a:cs typeface="Arial" pitchFamily="34" charset="0"/>
              </a:rPr>
              <a:t>Example of </a:t>
            </a:r>
            <a:r>
              <a:rPr lang="en-US" u="sng" dirty="0" smtClean="0">
                <a:latin typeface="Arial" pitchFamily="34" charset="0"/>
                <a:cs typeface="Arial" pitchFamily="34" charset="0"/>
              </a:rPr>
              <a:t>JSP expression </a:t>
            </a:r>
            <a:r>
              <a:rPr lang="en-US" dirty="0" smtClean="0">
                <a:latin typeface="Arial" pitchFamily="34" charset="0"/>
                <a:cs typeface="Arial" pitchFamily="34" charset="0"/>
              </a:rPr>
              <a:t>tag that prints the user name </a:t>
            </a:r>
            <a:br>
              <a:rPr lang="en-US" dirty="0" smtClean="0">
                <a:latin typeface="Arial" pitchFamily="34" charset="0"/>
                <a:cs typeface="Arial" pitchFamily="34" charset="0"/>
              </a:rPr>
            </a:br>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gi.JPG"/>
          <p:cNvPicPr>
            <a:picLocks noGrp="1" noChangeAspect="1"/>
          </p:cNvPicPr>
          <p:nvPr>
            <p:ph idx="1"/>
          </p:nvPr>
        </p:nvPicPr>
        <p:blipFill>
          <a:blip r:embed="rId2"/>
          <a:stretch>
            <a:fillRect/>
          </a:stretch>
        </p:blipFill>
        <p:spPr>
          <a:xfrm>
            <a:off x="914399" y="1828800"/>
            <a:ext cx="7239001" cy="4190999"/>
          </a:xfrm>
        </p:spPr>
      </p:pic>
      <p:sp>
        <p:nvSpPr>
          <p:cNvPr id="2" name="Title 1"/>
          <p:cNvSpPr>
            <a:spLocks noGrp="1"/>
          </p:cNvSpPr>
          <p:nvPr>
            <p:ph type="title"/>
          </p:nvPr>
        </p:nvSpPr>
        <p:spPr/>
        <p:txBody>
          <a:bodyPr/>
          <a:lstStyle/>
          <a:p>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686800" cy="4525963"/>
          </a:xfrm>
        </p:spPr>
        <p:txBody>
          <a:bodyPr>
            <a:normAutofit/>
          </a:bodyPr>
          <a:lstStyle/>
          <a:p>
            <a:pPr>
              <a:buNone/>
            </a:pPr>
            <a:r>
              <a:rPr lang="en-US" dirty="0" smtClean="0">
                <a:latin typeface="Arial" pitchFamily="34" charset="0"/>
                <a:cs typeface="Arial" pitchFamily="34" charset="0"/>
              </a:rPr>
              <a:t>&lt;html&gt;  </a:t>
            </a:r>
          </a:p>
          <a:p>
            <a:pPr>
              <a:buNone/>
            </a:pPr>
            <a:r>
              <a:rPr lang="en-US" dirty="0" smtClean="0">
                <a:latin typeface="Arial" pitchFamily="34" charset="0"/>
                <a:cs typeface="Arial" pitchFamily="34" charset="0"/>
              </a:rPr>
              <a:t>&lt;body&gt;  </a:t>
            </a:r>
          </a:p>
          <a:p>
            <a:pPr>
              <a:buNone/>
            </a:pPr>
            <a:r>
              <a:rPr lang="en-US" sz="2600" dirty="0" smtClean="0">
                <a:latin typeface="Arial" pitchFamily="34" charset="0"/>
                <a:cs typeface="Arial" pitchFamily="34" charset="0"/>
              </a:rPr>
              <a:t>&lt;%= “Welcome “+request.getParameter("</a:t>
            </a:r>
            <a:r>
              <a:rPr lang="en-US" sz="2600" dirty="0" err="1" smtClean="0">
                <a:latin typeface="Arial" pitchFamily="34" charset="0"/>
                <a:cs typeface="Arial" pitchFamily="34" charset="0"/>
              </a:rPr>
              <a:t>uname</a:t>
            </a:r>
            <a:r>
              <a:rPr lang="en-US" sz="2600" dirty="0" smtClean="0">
                <a:latin typeface="Arial" pitchFamily="34" charset="0"/>
                <a:cs typeface="Arial" pitchFamily="34" charset="0"/>
              </a:rPr>
              <a:t>") %&gt;  </a:t>
            </a:r>
          </a:p>
          <a:p>
            <a:pPr>
              <a:buNone/>
            </a:pPr>
            <a:r>
              <a:rPr lang="en-US" dirty="0" smtClean="0">
                <a:latin typeface="Arial" pitchFamily="34" charset="0"/>
                <a:cs typeface="Arial" pitchFamily="34" charset="0"/>
              </a:rPr>
              <a:t>&lt;/body&gt;  </a:t>
            </a:r>
          </a:p>
          <a:p>
            <a:pPr>
              <a:buNone/>
            </a:pPr>
            <a:r>
              <a:rPr lang="en-US" dirty="0" smtClean="0">
                <a:latin typeface="Arial" pitchFamily="34" charset="0"/>
                <a:cs typeface="Arial" pitchFamily="34" charset="0"/>
              </a:rPr>
              <a:t>&lt;/html&gt;  </a:t>
            </a:r>
          </a:p>
          <a:p>
            <a:endParaRPr lang="en-US" dirty="0">
              <a:latin typeface="Agency FB" pitchFamily="34" charset="0"/>
            </a:endParaRPr>
          </a:p>
        </p:txBody>
      </p:sp>
      <p:sp>
        <p:nvSpPr>
          <p:cNvPr id="3" name="Title 2"/>
          <p:cNvSpPr>
            <a:spLocks noGrp="1"/>
          </p:cNvSpPr>
          <p:nvPr>
            <p:ph type="title"/>
          </p:nvPr>
        </p:nvSpPr>
        <p:spPr/>
        <p:txBody>
          <a:bodyPr/>
          <a:lstStyle/>
          <a:p>
            <a:r>
              <a:rPr lang="en-US" dirty="0" smtClean="0">
                <a:latin typeface="Agency FB" pitchFamily="34" charset="0"/>
              </a:rPr>
              <a:t>/*</a:t>
            </a:r>
            <a:r>
              <a:rPr lang="en-US" dirty="0" err="1" smtClean="0">
                <a:latin typeface="Agency FB" pitchFamily="34" charset="0"/>
              </a:rPr>
              <a:t>Welcome.jsp</a:t>
            </a:r>
            <a:r>
              <a:rPr lang="en-US" dirty="0" smtClean="0">
                <a:latin typeface="Agency FB" pitchFamily="34" charset="0"/>
              </a:rPr>
              <a:t>*/</a:t>
            </a:r>
            <a:endParaRPr lang="en-US" dirty="0">
              <a:latin typeface="Agency FB" pitchFamily="34"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buNone/>
            </a:pPr>
            <a:r>
              <a:rPr lang="en-US" b="1" dirty="0" smtClean="0">
                <a:latin typeface="Arial" pitchFamily="34" charset="0"/>
                <a:cs typeface="Arial" pitchFamily="34" charset="0"/>
              </a:rPr>
              <a:t>Index.html</a:t>
            </a:r>
          </a:p>
          <a:p>
            <a:pPr>
              <a:buNone/>
            </a:pPr>
            <a:endParaRPr lang="en-US" dirty="0" smtClean="0">
              <a:latin typeface="Arial" pitchFamily="34" charset="0"/>
              <a:cs typeface="Arial" pitchFamily="34" charset="0"/>
            </a:endParaRPr>
          </a:p>
          <a:p>
            <a:pPr>
              <a:buNone/>
            </a:pPr>
            <a:r>
              <a:rPr lang="en-US" dirty="0" smtClean="0">
                <a:latin typeface="Arial" pitchFamily="34" charset="0"/>
                <a:cs typeface="Arial" pitchFamily="34" charset="0"/>
              </a:rPr>
              <a:t>&lt;html&gt;  </a:t>
            </a:r>
          </a:p>
          <a:p>
            <a:pPr>
              <a:buNone/>
            </a:pPr>
            <a:r>
              <a:rPr lang="en-US" dirty="0" smtClean="0">
                <a:latin typeface="Arial" pitchFamily="34" charset="0"/>
                <a:cs typeface="Arial" pitchFamily="34" charset="0"/>
              </a:rPr>
              <a:t>&lt;body&gt;  </a:t>
            </a:r>
          </a:p>
          <a:p>
            <a:pPr>
              <a:buNone/>
            </a:pPr>
            <a:r>
              <a:rPr lang="en-US" dirty="0" smtClean="0">
                <a:latin typeface="Arial" pitchFamily="34" charset="0"/>
                <a:cs typeface="Arial" pitchFamily="34" charset="0"/>
              </a:rPr>
              <a:t>&lt;form action="welcome.jsp"&gt;  </a:t>
            </a:r>
          </a:p>
          <a:p>
            <a:pPr>
              <a:buNone/>
            </a:pPr>
            <a:r>
              <a:rPr lang="en-US" dirty="0" smtClean="0">
                <a:latin typeface="Arial" pitchFamily="34" charset="0"/>
                <a:cs typeface="Arial" pitchFamily="34" charset="0"/>
              </a:rPr>
              <a:t>&lt;input type="text" name=“no"&gt;  </a:t>
            </a:r>
          </a:p>
          <a:p>
            <a:pPr>
              <a:buNone/>
            </a:pPr>
            <a:r>
              <a:rPr lang="en-US" dirty="0" smtClean="0">
                <a:latin typeface="Arial" pitchFamily="34" charset="0"/>
                <a:cs typeface="Arial" pitchFamily="34" charset="0"/>
              </a:rPr>
              <a:t>&lt;input type="submit" value=“Go"&gt;&lt;</a:t>
            </a:r>
            <a:r>
              <a:rPr lang="en-US" dirty="0" err="1" smtClean="0">
                <a:latin typeface="Arial" pitchFamily="34" charset="0"/>
                <a:cs typeface="Arial" pitchFamily="34" charset="0"/>
              </a:rPr>
              <a:t>br</a:t>
            </a:r>
            <a:r>
              <a:rPr lang="en-US" dirty="0" smtClean="0">
                <a:latin typeface="Arial" pitchFamily="34" charset="0"/>
                <a:cs typeface="Arial" pitchFamily="34" charset="0"/>
              </a:rPr>
              <a:t>&gt;  </a:t>
            </a:r>
          </a:p>
          <a:p>
            <a:pPr>
              <a:buNone/>
            </a:pPr>
            <a:r>
              <a:rPr lang="en-US" dirty="0" smtClean="0">
                <a:latin typeface="Arial" pitchFamily="34" charset="0"/>
                <a:cs typeface="Arial" pitchFamily="34" charset="0"/>
              </a:rPr>
              <a:t>&lt;/form&gt;  </a:t>
            </a:r>
          </a:p>
          <a:p>
            <a:pPr>
              <a:buNone/>
            </a:pPr>
            <a:r>
              <a:rPr lang="en-US" dirty="0" smtClean="0">
                <a:latin typeface="Arial" pitchFamily="34" charset="0"/>
                <a:cs typeface="Arial" pitchFamily="34" charset="0"/>
              </a:rPr>
              <a:t>&lt;/body&gt;  </a:t>
            </a:r>
          </a:p>
          <a:p>
            <a:pPr>
              <a:buNone/>
            </a:pPr>
            <a:r>
              <a:rPr lang="en-US" dirty="0" smtClean="0">
                <a:latin typeface="Arial" pitchFamily="34" charset="0"/>
                <a:cs typeface="Arial" pitchFamily="34" charset="0"/>
              </a:rPr>
              <a:t>&lt;/html&gt;  </a:t>
            </a:r>
          </a:p>
          <a:p>
            <a:endParaRPr lang="en-US" dirty="0">
              <a:latin typeface="Arial" pitchFamily="34" charset="0"/>
              <a:cs typeface="Arial" pitchFamily="34" charset="0"/>
            </a:endParaRPr>
          </a:p>
        </p:txBody>
      </p:sp>
      <p:sp>
        <p:nvSpPr>
          <p:cNvPr id="3" name="Title 2"/>
          <p:cNvSpPr>
            <a:spLocks noGrp="1"/>
          </p:cNvSpPr>
          <p:nvPr>
            <p:ph type="title"/>
          </p:nvPr>
        </p:nvSpPr>
        <p:spPr>
          <a:xfrm>
            <a:off x="457200" y="274638"/>
            <a:ext cx="8229600" cy="1173162"/>
          </a:xfrm>
        </p:spPr>
        <p:txBody>
          <a:bodyPr>
            <a:normAutofit fontScale="90000"/>
          </a:bodyPr>
          <a:lstStyle/>
          <a:p>
            <a:r>
              <a:rPr lang="en-US" dirty="0" smtClean="0">
                <a:latin typeface="Arial" pitchFamily="34" charset="0"/>
                <a:cs typeface="Arial" pitchFamily="34" charset="0"/>
              </a:rPr>
              <a:t>Example of </a:t>
            </a:r>
            <a:r>
              <a:rPr lang="en-US" u="sng" dirty="0" smtClean="0">
                <a:latin typeface="Arial" pitchFamily="34" charset="0"/>
                <a:cs typeface="Arial" pitchFamily="34" charset="0"/>
              </a:rPr>
              <a:t>JSP declaration </a:t>
            </a:r>
            <a:r>
              <a:rPr lang="en-US" dirty="0" smtClean="0">
                <a:latin typeface="Arial" pitchFamily="34" charset="0"/>
                <a:cs typeface="Arial" pitchFamily="34" charset="0"/>
              </a:rPr>
              <a:t>tag that prints the user name </a:t>
            </a:r>
            <a:br>
              <a:rPr lang="en-US" dirty="0" smtClean="0">
                <a:latin typeface="Arial" pitchFamily="34" charset="0"/>
                <a:cs typeface="Arial" pitchFamily="34" charset="0"/>
              </a:rPr>
            </a:br>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686800" cy="4525963"/>
          </a:xfrm>
        </p:spPr>
        <p:txBody>
          <a:bodyPr>
            <a:normAutofit/>
          </a:bodyPr>
          <a:lstStyle/>
          <a:p>
            <a:pPr>
              <a:buNone/>
            </a:pPr>
            <a:r>
              <a:rPr lang="en-US" dirty="0" smtClean="0">
                <a:latin typeface="Arial" pitchFamily="34" charset="0"/>
                <a:cs typeface="Arial" pitchFamily="34" charset="0"/>
              </a:rPr>
              <a:t>&lt;html&gt;  </a:t>
            </a:r>
          </a:p>
          <a:p>
            <a:pPr>
              <a:buNone/>
            </a:pPr>
            <a:r>
              <a:rPr lang="en-US" dirty="0" smtClean="0">
                <a:latin typeface="Arial" pitchFamily="34" charset="0"/>
                <a:cs typeface="Arial" pitchFamily="34" charset="0"/>
              </a:rPr>
              <a:t>&lt;body&gt;  </a:t>
            </a:r>
          </a:p>
          <a:p>
            <a:pPr>
              <a:buNone/>
            </a:pPr>
            <a:r>
              <a:rPr lang="en-US" sz="2600" dirty="0" smtClean="0">
                <a:latin typeface="Arial" pitchFamily="34" charset="0"/>
                <a:cs typeface="Arial" pitchFamily="34" charset="0"/>
              </a:rPr>
              <a:t>&lt;%! </a:t>
            </a:r>
            <a:r>
              <a:rPr lang="en-US" sz="2600" dirty="0" err="1" smtClean="0">
                <a:latin typeface="Arial" pitchFamily="34" charset="0"/>
                <a:cs typeface="Arial" pitchFamily="34" charset="0"/>
              </a:rPr>
              <a:t>int</a:t>
            </a:r>
            <a:r>
              <a:rPr lang="en-US" sz="2600" dirty="0" smtClean="0">
                <a:latin typeface="Arial" pitchFamily="34" charset="0"/>
                <a:cs typeface="Arial" pitchFamily="34" charset="0"/>
              </a:rPr>
              <a:t> num=</a:t>
            </a:r>
            <a:r>
              <a:rPr lang="en-US" sz="2600" dirty="0" err="1" smtClean="0">
                <a:latin typeface="Arial" pitchFamily="34" charset="0"/>
                <a:cs typeface="Arial" pitchFamily="34" charset="0"/>
              </a:rPr>
              <a:t>Integer.parseInt</a:t>
            </a:r>
            <a:r>
              <a:rPr lang="en-US" sz="2600" dirty="0" smtClean="0">
                <a:latin typeface="Arial" pitchFamily="34" charset="0"/>
                <a:cs typeface="Arial" pitchFamily="34" charset="0"/>
              </a:rPr>
              <a:t>(</a:t>
            </a:r>
            <a:r>
              <a:rPr lang="en-US" sz="2600" dirty="0" err="1" smtClean="0">
                <a:latin typeface="Arial" pitchFamily="34" charset="0"/>
                <a:cs typeface="Arial" pitchFamily="34" charset="0"/>
              </a:rPr>
              <a:t>request.getParameter</a:t>
            </a:r>
            <a:r>
              <a:rPr lang="en-US" sz="2600" dirty="0" smtClean="0">
                <a:latin typeface="Arial" pitchFamily="34" charset="0"/>
                <a:cs typeface="Arial" pitchFamily="34" charset="0"/>
              </a:rPr>
              <a:t>(“</a:t>
            </a:r>
            <a:r>
              <a:rPr lang="en-US" sz="2600" smtClean="0">
                <a:latin typeface="Arial" pitchFamily="34" charset="0"/>
                <a:cs typeface="Arial" pitchFamily="34" charset="0"/>
              </a:rPr>
              <a:t>no"));</a:t>
            </a:r>
            <a:r>
              <a:rPr lang="en-US" sz="2600" dirty="0" smtClean="0">
                <a:latin typeface="Arial" pitchFamily="34" charset="0"/>
                <a:cs typeface="Arial" pitchFamily="34" charset="0"/>
              </a:rPr>
              <a:t> %&gt;  </a:t>
            </a:r>
          </a:p>
          <a:p>
            <a:pPr>
              <a:buNone/>
            </a:pPr>
            <a:r>
              <a:rPr lang="en-US" sz="2600" dirty="0" smtClean="0">
                <a:latin typeface="Arial" pitchFamily="34" charset="0"/>
                <a:cs typeface="Arial" pitchFamily="34" charset="0"/>
              </a:rPr>
              <a:t>&lt;%= “Number=“+num %&gt;</a:t>
            </a:r>
          </a:p>
          <a:p>
            <a:pPr>
              <a:buNone/>
            </a:pPr>
            <a:r>
              <a:rPr lang="en-US" dirty="0" smtClean="0">
                <a:latin typeface="Arial" pitchFamily="34" charset="0"/>
                <a:cs typeface="Arial" pitchFamily="34" charset="0"/>
              </a:rPr>
              <a:t>&lt;/body&gt;  </a:t>
            </a:r>
          </a:p>
          <a:p>
            <a:pPr>
              <a:buNone/>
            </a:pPr>
            <a:r>
              <a:rPr lang="en-US" dirty="0" smtClean="0">
                <a:latin typeface="Arial" pitchFamily="34" charset="0"/>
                <a:cs typeface="Arial" pitchFamily="34" charset="0"/>
              </a:rPr>
              <a:t>&lt;/html&gt;  </a:t>
            </a:r>
          </a:p>
          <a:p>
            <a:endParaRPr lang="en-US" dirty="0">
              <a:latin typeface="Agency FB" pitchFamily="34" charset="0"/>
            </a:endParaRPr>
          </a:p>
        </p:txBody>
      </p:sp>
      <p:sp>
        <p:nvSpPr>
          <p:cNvPr id="3" name="Title 2"/>
          <p:cNvSpPr>
            <a:spLocks noGrp="1"/>
          </p:cNvSpPr>
          <p:nvPr>
            <p:ph type="title"/>
          </p:nvPr>
        </p:nvSpPr>
        <p:spPr/>
        <p:txBody>
          <a:bodyPr/>
          <a:lstStyle/>
          <a:p>
            <a:r>
              <a:rPr lang="en-US" dirty="0" smtClean="0">
                <a:latin typeface="Agency FB" pitchFamily="34" charset="0"/>
              </a:rPr>
              <a:t>/*</a:t>
            </a:r>
            <a:r>
              <a:rPr lang="en-US" dirty="0" err="1" smtClean="0">
                <a:latin typeface="Agency FB" pitchFamily="34" charset="0"/>
              </a:rPr>
              <a:t>Welcome.jsp</a:t>
            </a:r>
            <a:r>
              <a:rPr lang="en-US" dirty="0" smtClean="0">
                <a:latin typeface="Agency FB" pitchFamily="34" charset="0"/>
              </a:rPr>
              <a:t>*/</a:t>
            </a:r>
            <a:endParaRPr lang="en-US" dirty="0">
              <a:latin typeface="Agency FB" pitchFamily="34" charset="0"/>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spc="-5" dirty="0" smtClean="0">
                <a:latin typeface="Tahoma"/>
                <a:cs typeface="Tahoma"/>
              </a:rPr>
              <a:t>There are </a:t>
            </a:r>
            <a:r>
              <a:rPr lang="en-US" sz="2800" b="1" dirty="0" smtClean="0">
                <a:latin typeface="Tahoma"/>
                <a:cs typeface="Tahoma"/>
              </a:rPr>
              <a:t>9 jsp </a:t>
            </a:r>
            <a:r>
              <a:rPr lang="en-US" sz="2800" b="1" spc="-5" dirty="0" smtClean="0">
                <a:latin typeface="Tahoma"/>
                <a:cs typeface="Tahoma"/>
              </a:rPr>
              <a:t>implicit</a:t>
            </a:r>
            <a:r>
              <a:rPr lang="en-US" sz="2800" b="1" spc="-15" dirty="0" smtClean="0">
                <a:latin typeface="Tahoma"/>
                <a:cs typeface="Tahoma"/>
              </a:rPr>
              <a:t> </a:t>
            </a:r>
            <a:r>
              <a:rPr lang="en-US" sz="2800" b="1" spc="-5" dirty="0" smtClean="0">
                <a:latin typeface="Tahoma"/>
                <a:cs typeface="Tahoma"/>
              </a:rPr>
              <a:t>objects</a:t>
            </a:r>
          </a:p>
          <a:p>
            <a:r>
              <a:rPr lang="en-US" sz="2800" i="1" spc="-55" dirty="0" smtClean="0">
                <a:latin typeface="Tahoma"/>
                <a:cs typeface="Tahoma"/>
              </a:rPr>
              <a:t>created by the </a:t>
            </a:r>
            <a:r>
              <a:rPr lang="en-US" sz="2800" i="1" spc="-70" dirty="0" smtClean="0">
                <a:latin typeface="Tahoma"/>
                <a:cs typeface="Tahoma"/>
              </a:rPr>
              <a:t>web </a:t>
            </a:r>
            <a:r>
              <a:rPr lang="en-US" sz="2800" i="1" spc="-50" dirty="0" smtClean="0">
                <a:latin typeface="Tahoma"/>
                <a:cs typeface="Tahoma"/>
              </a:rPr>
              <a:t>container</a:t>
            </a:r>
            <a:endParaRPr lang="en-US" dirty="0"/>
          </a:p>
        </p:txBody>
      </p:sp>
      <p:sp>
        <p:nvSpPr>
          <p:cNvPr id="3" name="Title 2"/>
          <p:cNvSpPr>
            <a:spLocks noGrp="1"/>
          </p:cNvSpPr>
          <p:nvPr>
            <p:ph type="title"/>
          </p:nvPr>
        </p:nvSpPr>
        <p:spPr/>
        <p:txBody>
          <a:bodyPr/>
          <a:lstStyle/>
          <a:p>
            <a:r>
              <a:rPr lang="en-US" spc="-5" dirty="0" smtClean="0"/>
              <a:t>Implicit</a:t>
            </a:r>
            <a:r>
              <a:rPr lang="en-US" spc="-100" dirty="0" smtClean="0"/>
              <a:t> </a:t>
            </a:r>
            <a:r>
              <a:rPr lang="en-US" dirty="0" smtClean="0"/>
              <a:t>Objects</a:t>
            </a:r>
            <a:endParaRPr lang="en-US" dirty="0"/>
          </a:p>
        </p:txBody>
      </p:sp>
      <p:graphicFrame>
        <p:nvGraphicFramePr>
          <p:cNvPr id="4" name="object 7"/>
          <p:cNvGraphicFramePr>
            <a:graphicFrameLocks noGrp="1"/>
          </p:cNvGraphicFramePr>
          <p:nvPr/>
        </p:nvGraphicFramePr>
        <p:xfrm>
          <a:off x="609600" y="2667000"/>
          <a:ext cx="8153400" cy="3958590"/>
        </p:xfrm>
        <a:graphic>
          <a:graphicData uri="http://schemas.openxmlformats.org/drawingml/2006/table">
            <a:tbl>
              <a:tblPr firstRow="1" bandRow="1">
                <a:tableStyleId>{2D5ABB26-0587-4C30-8999-92F81FD0307C}</a:tableStyleId>
              </a:tblPr>
              <a:tblGrid>
                <a:gridCol w="4076700"/>
                <a:gridCol w="4076700"/>
              </a:tblGrid>
              <a:tr h="395605">
                <a:tc>
                  <a:txBody>
                    <a:bodyPr/>
                    <a:lstStyle/>
                    <a:p>
                      <a:pPr marL="50165">
                        <a:lnSpc>
                          <a:spcPct val="100000"/>
                        </a:lnSpc>
                        <a:spcBef>
                          <a:spcPts val="150"/>
                        </a:spcBef>
                      </a:pPr>
                      <a:r>
                        <a:rPr sz="2000" b="1" dirty="0">
                          <a:latin typeface="Times New Roman"/>
                          <a:cs typeface="Times New Roman"/>
                        </a:rPr>
                        <a:t>Object</a:t>
                      </a:r>
                      <a:endParaRPr sz="2000">
                        <a:latin typeface="Times New Roman"/>
                        <a:cs typeface="Times New Roman"/>
                      </a:endParaRPr>
                    </a:p>
                  </a:txBody>
                  <a:tcPr marL="0" marR="0" marT="19050" marB="0">
                    <a:lnL w="9525">
                      <a:solidFill>
                        <a:srgbClr val="1F13EE"/>
                      </a:solidFill>
                      <a:prstDash val="solid"/>
                    </a:lnL>
                    <a:lnR w="9525">
                      <a:solidFill>
                        <a:srgbClr val="1F13EE"/>
                      </a:solidFill>
                      <a:prstDash val="solid"/>
                    </a:lnR>
                    <a:lnT w="9525">
                      <a:solidFill>
                        <a:srgbClr val="1F13EE"/>
                      </a:solidFill>
                      <a:prstDash val="solid"/>
                    </a:lnT>
                    <a:lnB w="9525">
                      <a:solidFill>
                        <a:srgbClr val="FFC0CA"/>
                      </a:solidFill>
                      <a:prstDash val="solid"/>
                    </a:lnB>
                    <a:solidFill>
                      <a:srgbClr val="F6FFE0"/>
                    </a:solidFill>
                  </a:tcPr>
                </a:tc>
                <a:tc>
                  <a:txBody>
                    <a:bodyPr/>
                    <a:lstStyle/>
                    <a:p>
                      <a:pPr marL="50800">
                        <a:lnSpc>
                          <a:spcPct val="100000"/>
                        </a:lnSpc>
                        <a:spcBef>
                          <a:spcPts val="150"/>
                        </a:spcBef>
                      </a:pPr>
                      <a:r>
                        <a:rPr sz="2000" b="1" spc="-40" dirty="0">
                          <a:latin typeface="Times New Roman"/>
                          <a:cs typeface="Times New Roman"/>
                        </a:rPr>
                        <a:t>Type</a:t>
                      </a:r>
                      <a:endParaRPr sz="2000">
                        <a:latin typeface="Times New Roman"/>
                        <a:cs typeface="Times New Roman"/>
                      </a:endParaRPr>
                    </a:p>
                  </a:txBody>
                  <a:tcPr marL="0" marR="0" marT="19050" marB="0">
                    <a:lnL w="9525">
                      <a:solidFill>
                        <a:srgbClr val="1F13EE"/>
                      </a:solidFill>
                      <a:prstDash val="solid"/>
                    </a:lnL>
                    <a:lnR w="9525">
                      <a:solidFill>
                        <a:srgbClr val="1F13EE"/>
                      </a:solidFill>
                      <a:prstDash val="solid"/>
                    </a:lnR>
                    <a:lnT w="9525">
                      <a:solidFill>
                        <a:srgbClr val="1F13EE"/>
                      </a:solidFill>
                      <a:prstDash val="solid"/>
                    </a:lnT>
                    <a:lnB w="9525">
                      <a:solidFill>
                        <a:srgbClr val="FFC0CA"/>
                      </a:solidFill>
                      <a:prstDash val="solid"/>
                    </a:lnB>
                    <a:solidFill>
                      <a:srgbClr val="F6FFE0"/>
                    </a:solidFill>
                  </a:tcPr>
                </a:tc>
              </a:tr>
              <a:tr h="395605">
                <a:tc>
                  <a:txBody>
                    <a:bodyPr/>
                    <a:lstStyle/>
                    <a:p>
                      <a:pPr marL="50165">
                        <a:lnSpc>
                          <a:spcPct val="100000"/>
                        </a:lnSpc>
                        <a:spcBef>
                          <a:spcPts val="375"/>
                        </a:spcBef>
                      </a:pPr>
                      <a:r>
                        <a:rPr sz="1700" dirty="0">
                          <a:latin typeface="Verdana"/>
                          <a:cs typeface="Verdana"/>
                        </a:rPr>
                        <a:t>out</a:t>
                      </a:r>
                      <a:endParaRPr sz="1700">
                        <a:latin typeface="Verdana"/>
                        <a:cs typeface="Verdana"/>
                      </a:endParaRPr>
                    </a:p>
                  </a:txBody>
                  <a:tcPr marL="0" marR="0" marT="47625" marB="0">
                    <a:lnL w="9525">
                      <a:solidFill>
                        <a:srgbClr val="FFC0CA"/>
                      </a:solidFill>
                      <a:prstDash val="solid"/>
                    </a:lnL>
                    <a:lnR w="9525">
                      <a:solidFill>
                        <a:srgbClr val="FFC0CA"/>
                      </a:solidFill>
                      <a:prstDash val="solid"/>
                    </a:lnR>
                    <a:lnT w="9525">
                      <a:solidFill>
                        <a:srgbClr val="FFC0CA"/>
                      </a:solidFill>
                      <a:prstDash val="solid"/>
                    </a:lnT>
                    <a:lnB w="9525">
                      <a:solidFill>
                        <a:srgbClr val="FFC0CA"/>
                      </a:solidFill>
                      <a:prstDash val="solid"/>
                    </a:lnB>
                  </a:tcPr>
                </a:tc>
                <a:tc>
                  <a:txBody>
                    <a:bodyPr/>
                    <a:lstStyle/>
                    <a:p>
                      <a:pPr marL="50800">
                        <a:lnSpc>
                          <a:spcPct val="100000"/>
                        </a:lnSpc>
                        <a:spcBef>
                          <a:spcPts val="375"/>
                        </a:spcBef>
                      </a:pPr>
                      <a:r>
                        <a:rPr sz="1700" spc="-10" dirty="0">
                          <a:latin typeface="Verdana"/>
                          <a:cs typeface="Verdana"/>
                        </a:rPr>
                        <a:t>JspWriter</a:t>
                      </a:r>
                      <a:endParaRPr sz="1700">
                        <a:latin typeface="Verdana"/>
                        <a:cs typeface="Verdana"/>
                      </a:endParaRPr>
                    </a:p>
                  </a:txBody>
                  <a:tcPr marL="0" marR="0" marT="47625" marB="0">
                    <a:lnL w="9525">
                      <a:solidFill>
                        <a:srgbClr val="FFC0CA"/>
                      </a:solidFill>
                      <a:prstDash val="solid"/>
                    </a:lnL>
                    <a:lnR w="9525">
                      <a:solidFill>
                        <a:srgbClr val="FFC0CA"/>
                      </a:solidFill>
                      <a:prstDash val="solid"/>
                    </a:lnR>
                    <a:lnT w="9525">
                      <a:solidFill>
                        <a:srgbClr val="FFC0CA"/>
                      </a:solidFill>
                      <a:prstDash val="solid"/>
                    </a:lnT>
                    <a:lnB w="9525">
                      <a:solidFill>
                        <a:srgbClr val="FFC0CA"/>
                      </a:solidFill>
                      <a:prstDash val="solid"/>
                    </a:lnB>
                  </a:tcPr>
                </a:tc>
              </a:tr>
              <a:tr h="396240">
                <a:tc>
                  <a:txBody>
                    <a:bodyPr/>
                    <a:lstStyle/>
                    <a:p>
                      <a:pPr marL="50165">
                        <a:lnSpc>
                          <a:spcPct val="100000"/>
                        </a:lnSpc>
                        <a:spcBef>
                          <a:spcPts val="380"/>
                        </a:spcBef>
                      </a:pPr>
                      <a:r>
                        <a:rPr sz="1700" dirty="0">
                          <a:latin typeface="Verdana"/>
                          <a:cs typeface="Verdana"/>
                        </a:rPr>
                        <a:t>request</a:t>
                      </a:r>
                      <a:endParaRPr sz="1700">
                        <a:latin typeface="Verdana"/>
                        <a:cs typeface="Verdana"/>
                      </a:endParaRPr>
                    </a:p>
                  </a:txBody>
                  <a:tcPr marL="0" marR="0" marT="48260" marB="0">
                    <a:lnL w="9525">
                      <a:solidFill>
                        <a:srgbClr val="FFC0CA"/>
                      </a:solidFill>
                      <a:prstDash val="solid"/>
                    </a:lnL>
                    <a:lnR w="9525">
                      <a:solidFill>
                        <a:srgbClr val="FFC0CA"/>
                      </a:solidFill>
                      <a:prstDash val="solid"/>
                    </a:lnR>
                    <a:lnT w="9525">
                      <a:solidFill>
                        <a:srgbClr val="FFC0CA"/>
                      </a:solidFill>
                      <a:prstDash val="solid"/>
                    </a:lnT>
                    <a:lnB w="9525">
                      <a:solidFill>
                        <a:srgbClr val="FFC0CA"/>
                      </a:solidFill>
                      <a:prstDash val="solid"/>
                    </a:lnB>
                    <a:solidFill>
                      <a:srgbClr val="F6FFE0"/>
                    </a:solidFill>
                  </a:tcPr>
                </a:tc>
                <a:tc>
                  <a:txBody>
                    <a:bodyPr/>
                    <a:lstStyle/>
                    <a:p>
                      <a:pPr marL="50800">
                        <a:lnSpc>
                          <a:spcPct val="100000"/>
                        </a:lnSpc>
                        <a:spcBef>
                          <a:spcPts val="380"/>
                        </a:spcBef>
                      </a:pPr>
                      <a:r>
                        <a:rPr sz="1700" spc="-5" dirty="0">
                          <a:latin typeface="Verdana"/>
                          <a:cs typeface="Verdana"/>
                        </a:rPr>
                        <a:t>HttpServletRequest</a:t>
                      </a:r>
                      <a:endParaRPr sz="1700">
                        <a:latin typeface="Verdana"/>
                        <a:cs typeface="Verdana"/>
                      </a:endParaRPr>
                    </a:p>
                  </a:txBody>
                  <a:tcPr marL="0" marR="0" marT="48260" marB="0">
                    <a:lnL w="9525">
                      <a:solidFill>
                        <a:srgbClr val="FFC0CA"/>
                      </a:solidFill>
                      <a:prstDash val="solid"/>
                    </a:lnL>
                    <a:lnR w="9525">
                      <a:solidFill>
                        <a:srgbClr val="FFC0CA"/>
                      </a:solidFill>
                      <a:prstDash val="solid"/>
                    </a:lnR>
                    <a:lnT w="9525">
                      <a:solidFill>
                        <a:srgbClr val="FFC0CA"/>
                      </a:solidFill>
                      <a:prstDash val="solid"/>
                    </a:lnT>
                    <a:lnB w="9525">
                      <a:solidFill>
                        <a:srgbClr val="FFC0CA"/>
                      </a:solidFill>
                      <a:prstDash val="solid"/>
                    </a:lnB>
                    <a:solidFill>
                      <a:srgbClr val="F6FFE0"/>
                    </a:solidFill>
                  </a:tcPr>
                </a:tc>
              </a:tr>
              <a:tr h="395605">
                <a:tc>
                  <a:txBody>
                    <a:bodyPr/>
                    <a:lstStyle/>
                    <a:p>
                      <a:pPr marL="50165">
                        <a:lnSpc>
                          <a:spcPct val="100000"/>
                        </a:lnSpc>
                        <a:spcBef>
                          <a:spcPts val="380"/>
                        </a:spcBef>
                      </a:pPr>
                      <a:r>
                        <a:rPr sz="1700" dirty="0">
                          <a:latin typeface="Verdana"/>
                          <a:cs typeface="Verdana"/>
                        </a:rPr>
                        <a:t>response</a:t>
                      </a:r>
                      <a:endParaRPr sz="1700">
                        <a:latin typeface="Verdana"/>
                        <a:cs typeface="Verdana"/>
                      </a:endParaRPr>
                    </a:p>
                  </a:txBody>
                  <a:tcPr marL="0" marR="0" marT="48260" marB="0">
                    <a:lnL w="9525">
                      <a:solidFill>
                        <a:srgbClr val="FFC0CA"/>
                      </a:solidFill>
                      <a:prstDash val="solid"/>
                    </a:lnL>
                    <a:lnR w="9525">
                      <a:solidFill>
                        <a:srgbClr val="FFC0CA"/>
                      </a:solidFill>
                      <a:prstDash val="solid"/>
                    </a:lnR>
                    <a:lnT w="9525">
                      <a:solidFill>
                        <a:srgbClr val="FFC0CA"/>
                      </a:solidFill>
                      <a:prstDash val="solid"/>
                    </a:lnT>
                    <a:lnB w="9525">
                      <a:solidFill>
                        <a:srgbClr val="FFC0CA"/>
                      </a:solidFill>
                      <a:prstDash val="solid"/>
                    </a:lnB>
                  </a:tcPr>
                </a:tc>
                <a:tc>
                  <a:txBody>
                    <a:bodyPr/>
                    <a:lstStyle/>
                    <a:p>
                      <a:pPr marL="50800">
                        <a:lnSpc>
                          <a:spcPct val="100000"/>
                        </a:lnSpc>
                        <a:spcBef>
                          <a:spcPts val="380"/>
                        </a:spcBef>
                      </a:pPr>
                      <a:r>
                        <a:rPr sz="1700" spc="-5" dirty="0">
                          <a:latin typeface="Verdana"/>
                          <a:cs typeface="Verdana"/>
                        </a:rPr>
                        <a:t>HttpServletResponse</a:t>
                      </a:r>
                      <a:endParaRPr sz="1700">
                        <a:latin typeface="Verdana"/>
                        <a:cs typeface="Verdana"/>
                      </a:endParaRPr>
                    </a:p>
                  </a:txBody>
                  <a:tcPr marL="0" marR="0" marT="48260" marB="0">
                    <a:lnL w="9525">
                      <a:solidFill>
                        <a:srgbClr val="FFC0CA"/>
                      </a:solidFill>
                      <a:prstDash val="solid"/>
                    </a:lnL>
                    <a:lnR w="9525">
                      <a:solidFill>
                        <a:srgbClr val="FFC0CA"/>
                      </a:solidFill>
                      <a:prstDash val="solid"/>
                    </a:lnR>
                    <a:lnT w="9525">
                      <a:solidFill>
                        <a:srgbClr val="FFC0CA"/>
                      </a:solidFill>
                      <a:prstDash val="solid"/>
                    </a:lnT>
                    <a:lnB w="9525">
                      <a:solidFill>
                        <a:srgbClr val="FFC0CA"/>
                      </a:solidFill>
                      <a:prstDash val="solid"/>
                    </a:lnB>
                  </a:tcPr>
                </a:tc>
              </a:tr>
              <a:tr h="395605">
                <a:tc>
                  <a:txBody>
                    <a:bodyPr/>
                    <a:lstStyle/>
                    <a:p>
                      <a:pPr marL="50165">
                        <a:lnSpc>
                          <a:spcPct val="100000"/>
                        </a:lnSpc>
                        <a:spcBef>
                          <a:spcPts val="380"/>
                        </a:spcBef>
                      </a:pPr>
                      <a:r>
                        <a:rPr sz="1700" dirty="0">
                          <a:latin typeface="Verdana"/>
                          <a:cs typeface="Verdana"/>
                        </a:rPr>
                        <a:t>config</a:t>
                      </a:r>
                      <a:endParaRPr sz="1700">
                        <a:latin typeface="Verdana"/>
                        <a:cs typeface="Verdana"/>
                      </a:endParaRPr>
                    </a:p>
                  </a:txBody>
                  <a:tcPr marL="0" marR="0" marT="48260" marB="0">
                    <a:lnL w="9525">
                      <a:solidFill>
                        <a:srgbClr val="FFC0CA"/>
                      </a:solidFill>
                      <a:prstDash val="solid"/>
                    </a:lnL>
                    <a:lnR w="9525">
                      <a:solidFill>
                        <a:srgbClr val="FFC0CA"/>
                      </a:solidFill>
                      <a:prstDash val="solid"/>
                    </a:lnR>
                    <a:lnT w="9525">
                      <a:solidFill>
                        <a:srgbClr val="FFC0CA"/>
                      </a:solidFill>
                      <a:prstDash val="solid"/>
                    </a:lnT>
                    <a:lnB w="9525">
                      <a:solidFill>
                        <a:srgbClr val="FFC0CA"/>
                      </a:solidFill>
                      <a:prstDash val="solid"/>
                    </a:lnB>
                    <a:solidFill>
                      <a:srgbClr val="F6FFE0"/>
                    </a:solidFill>
                  </a:tcPr>
                </a:tc>
                <a:tc>
                  <a:txBody>
                    <a:bodyPr/>
                    <a:lstStyle/>
                    <a:p>
                      <a:pPr marL="50800">
                        <a:lnSpc>
                          <a:spcPct val="100000"/>
                        </a:lnSpc>
                        <a:spcBef>
                          <a:spcPts val="380"/>
                        </a:spcBef>
                      </a:pPr>
                      <a:r>
                        <a:rPr sz="1700" spc="-5" dirty="0">
                          <a:latin typeface="Verdana"/>
                          <a:cs typeface="Verdana"/>
                        </a:rPr>
                        <a:t>ServletConfig</a:t>
                      </a:r>
                      <a:endParaRPr sz="1700">
                        <a:latin typeface="Verdana"/>
                        <a:cs typeface="Verdana"/>
                      </a:endParaRPr>
                    </a:p>
                  </a:txBody>
                  <a:tcPr marL="0" marR="0" marT="48260" marB="0">
                    <a:lnL w="9525">
                      <a:solidFill>
                        <a:srgbClr val="FFC0CA"/>
                      </a:solidFill>
                      <a:prstDash val="solid"/>
                    </a:lnL>
                    <a:lnR w="9525">
                      <a:solidFill>
                        <a:srgbClr val="FFC0CA"/>
                      </a:solidFill>
                      <a:prstDash val="solid"/>
                    </a:lnR>
                    <a:lnT w="9525">
                      <a:solidFill>
                        <a:srgbClr val="FFC0CA"/>
                      </a:solidFill>
                      <a:prstDash val="solid"/>
                    </a:lnT>
                    <a:lnB w="9525">
                      <a:solidFill>
                        <a:srgbClr val="FFC0CA"/>
                      </a:solidFill>
                      <a:prstDash val="solid"/>
                    </a:lnB>
                    <a:solidFill>
                      <a:srgbClr val="F6FFE0"/>
                    </a:solidFill>
                  </a:tcPr>
                </a:tc>
              </a:tr>
              <a:tr h="395605">
                <a:tc>
                  <a:txBody>
                    <a:bodyPr/>
                    <a:lstStyle/>
                    <a:p>
                      <a:pPr marL="50165">
                        <a:lnSpc>
                          <a:spcPct val="100000"/>
                        </a:lnSpc>
                        <a:spcBef>
                          <a:spcPts val="380"/>
                        </a:spcBef>
                      </a:pPr>
                      <a:r>
                        <a:rPr sz="1700" spc="-5" dirty="0">
                          <a:latin typeface="Verdana"/>
                          <a:cs typeface="Verdana"/>
                        </a:rPr>
                        <a:t>application</a:t>
                      </a:r>
                      <a:endParaRPr sz="1700">
                        <a:latin typeface="Verdana"/>
                        <a:cs typeface="Verdana"/>
                      </a:endParaRPr>
                    </a:p>
                  </a:txBody>
                  <a:tcPr marL="0" marR="0" marT="48260" marB="0">
                    <a:lnL w="9525">
                      <a:solidFill>
                        <a:srgbClr val="FFC0CA"/>
                      </a:solidFill>
                      <a:prstDash val="solid"/>
                    </a:lnL>
                    <a:lnR w="9525">
                      <a:solidFill>
                        <a:srgbClr val="FFC0CA"/>
                      </a:solidFill>
                      <a:prstDash val="solid"/>
                    </a:lnR>
                    <a:lnT w="9525">
                      <a:solidFill>
                        <a:srgbClr val="FFC0CA"/>
                      </a:solidFill>
                      <a:prstDash val="solid"/>
                    </a:lnT>
                    <a:lnB w="9525">
                      <a:solidFill>
                        <a:srgbClr val="FFC0CA"/>
                      </a:solidFill>
                      <a:prstDash val="solid"/>
                    </a:lnB>
                  </a:tcPr>
                </a:tc>
                <a:tc>
                  <a:txBody>
                    <a:bodyPr/>
                    <a:lstStyle/>
                    <a:p>
                      <a:pPr marL="50800">
                        <a:lnSpc>
                          <a:spcPct val="100000"/>
                        </a:lnSpc>
                        <a:spcBef>
                          <a:spcPts val="380"/>
                        </a:spcBef>
                      </a:pPr>
                      <a:r>
                        <a:rPr sz="1700" dirty="0">
                          <a:latin typeface="Verdana"/>
                          <a:cs typeface="Verdana"/>
                        </a:rPr>
                        <a:t>ServletContext</a:t>
                      </a:r>
                      <a:endParaRPr sz="1700">
                        <a:latin typeface="Verdana"/>
                        <a:cs typeface="Verdana"/>
                      </a:endParaRPr>
                    </a:p>
                  </a:txBody>
                  <a:tcPr marL="0" marR="0" marT="48260" marB="0">
                    <a:lnL w="9525">
                      <a:solidFill>
                        <a:srgbClr val="FFC0CA"/>
                      </a:solidFill>
                      <a:prstDash val="solid"/>
                    </a:lnL>
                    <a:lnR w="9525">
                      <a:solidFill>
                        <a:srgbClr val="FFC0CA"/>
                      </a:solidFill>
                      <a:prstDash val="solid"/>
                    </a:lnR>
                    <a:lnT w="9525">
                      <a:solidFill>
                        <a:srgbClr val="FFC0CA"/>
                      </a:solidFill>
                      <a:prstDash val="solid"/>
                    </a:lnT>
                    <a:lnB w="9525">
                      <a:solidFill>
                        <a:srgbClr val="FFC0CA"/>
                      </a:solidFill>
                      <a:prstDash val="solid"/>
                    </a:lnB>
                  </a:tcPr>
                </a:tc>
              </a:tr>
              <a:tr h="396240">
                <a:tc>
                  <a:txBody>
                    <a:bodyPr/>
                    <a:lstStyle/>
                    <a:p>
                      <a:pPr marL="50165">
                        <a:lnSpc>
                          <a:spcPct val="100000"/>
                        </a:lnSpc>
                        <a:spcBef>
                          <a:spcPts val="380"/>
                        </a:spcBef>
                      </a:pPr>
                      <a:r>
                        <a:rPr sz="1700" dirty="0">
                          <a:latin typeface="Verdana"/>
                          <a:cs typeface="Verdana"/>
                        </a:rPr>
                        <a:t>session</a:t>
                      </a:r>
                      <a:endParaRPr sz="1700">
                        <a:latin typeface="Verdana"/>
                        <a:cs typeface="Verdana"/>
                      </a:endParaRPr>
                    </a:p>
                  </a:txBody>
                  <a:tcPr marL="0" marR="0" marT="48260" marB="0">
                    <a:lnL w="9525">
                      <a:solidFill>
                        <a:srgbClr val="FFC0CA"/>
                      </a:solidFill>
                      <a:prstDash val="solid"/>
                    </a:lnL>
                    <a:lnR w="9525">
                      <a:solidFill>
                        <a:srgbClr val="FFC0CA"/>
                      </a:solidFill>
                      <a:prstDash val="solid"/>
                    </a:lnR>
                    <a:lnT w="9525">
                      <a:solidFill>
                        <a:srgbClr val="FFC0CA"/>
                      </a:solidFill>
                      <a:prstDash val="solid"/>
                    </a:lnT>
                    <a:lnB w="9525">
                      <a:solidFill>
                        <a:srgbClr val="FFC0CA"/>
                      </a:solidFill>
                      <a:prstDash val="solid"/>
                    </a:lnB>
                    <a:solidFill>
                      <a:srgbClr val="F6FFE0"/>
                    </a:solidFill>
                  </a:tcPr>
                </a:tc>
                <a:tc>
                  <a:txBody>
                    <a:bodyPr/>
                    <a:lstStyle/>
                    <a:p>
                      <a:pPr marL="50800">
                        <a:lnSpc>
                          <a:spcPct val="100000"/>
                        </a:lnSpc>
                        <a:spcBef>
                          <a:spcPts val="380"/>
                        </a:spcBef>
                      </a:pPr>
                      <a:r>
                        <a:rPr sz="1700" dirty="0">
                          <a:latin typeface="Verdana"/>
                          <a:cs typeface="Verdana"/>
                        </a:rPr>
                        <a:t>HttpSession</a:t>
                      </a:r>
                      <a:endParaRPr sz="1700">
                        <a:latin typeface="Verdana"/>
                        <a:cs typeface="Verdana"/>
                      </a:endParaRPr>
                    </a:p>
                  </a:txBody>
                  <a:tcPr marL="0" marR="0" marT="48260" marB="0">
                    <a:lnL w="9525">
                      <a:solidFill>
                        <a:srgbClr val="FFC0CA"/>
                      </a:solidFill>
                      <a:prstDash val="solid"/>
                    </a:lnL>
                    <a:lnR w="9525">
                      <a:solidFill>
                        <a:srgbClr val="FFC0CA"/>
                      </a:solidFill>
                      <a:prstDash val="solid"/>
                    </a:lnR>
                    <a:lnT w="9525">
                      <a:solidFill>
                        <a:srgbClr val="FFC0CA"/>
                      </a:solidFill>
                      <a:prstDash val="solid"/>
                    </a:lnT>
                    <a:lnB w="9525">
                      <a:solidFill>
                        <a:srgbClr val="FFC0CA"/>
                      </a:solidFill>
                      <a:prstDash val="solid"/>
                    </a:lnB>
                    <a:solidFill>
                      <a:srgbClr val="F6FFE0"/>
                    </a:solidFill>
                  </a:tcPr>
                </a:tc>
              </a:tr>
              <a:tr h="395605">
                <a:tc>
                  <a:txBody>
                    <a:bodyPr/>
                    <a:lstStyle/>
                    <a:p>
                      <a:pPr marL="50165">
                        <a:lnSpc>
                          <a:spcPct val="100000"/>
                        </a:lnSpc>
                        <a:spcBef>
                          <a:spcPts val="380"/>
                        </a:spcBef>
                      </a:pPr>
                      <a:r>
                        <a:rPr sz="1700" dirty="0">
                          <a:latin typeface="Verdana"/>
                          <a:cs typeface="Verdana"/>
                        </a:rPr>
                        <a:t>pageContext</a:t>
                      </a:r>
                      <a:endParaRPr sz="1700">
                        <a:latin typeface="Verdana"/>
                        <a:cs typeface="Verdana"/>
                      </a:endParaRPr>
                    </a:p>
                  </a:txBody>
                  <a:tcPr marL="0" marR="0" marT="48260" marB="0">
                    <a:lnL w="9525">
                      <a:solidFill>
                        <a:srgbClr val="FFC0CA"/>
                      </a:solidFill>
                      <a:prstDash val="solid"/>
                    </a:lnL>
                    <a:lnR w="9525">
                      <a:solidFill>
                        <a:srgbClr val="FFC0CA"/>
                      </a:solidFill>
                      <a:prstDash val="solid"/>
                    </a:lnR>
                    <a:lnT w="9525">
                      <a:solidFill>
                        <a:srgbClr val="FFC0CA"/>
                      </a:solidFill>
                      <a:prstDash val="solid"/>
                    </a:lnT>
                    <a:lnB w="9525">
                      <a:solidFill>
                        <a:srgbClr val="FFC0CA"/>
                      </a:solidFill>
                      <a:prstDash val="solid"/>
                    </a:lnB>
                  </a:tcPr>
                </a:tc>
                <a:tc>
                  <a:txBody>
                    <a:bodyPr/>
                    <a:lstStyle/>
                    <a:p>
                      <a:pPr marL="50800">
                        <a:lnSpc>
                          <a:spcPct val="100000"/>
                        </a:lnSpc>
                        <a:spcBef>
                          <a:spcPts val="380"/>
                        </a:spcBef>
                      </a:pPr>
                      <a:r>
                        <a:rPr sz="1700" spc="-5" dirty="0">
                          <a:latin typeface="Verdana"/>
                          <a:cs typeface="Verdana"/>
                        </a:rPr>
                        <a:t>PageContext</a:t>
                      </a:r>
                      <a:endParaRPr sz="1700">
                        <a:latin typeface="Verdana"/>
                        <a:cs typeface="Verdana"/>
                      </a:endParaRPr>
                    </a:p>
                  </a:txBody>
                  <a:tcPr marL="0" marR="0" marT="48260" marB="0">
                    <a:lnL w="9525">
                      <a:solidFill>
                        <a:srgbClr val="FFC0CA"/>
                      </a:solidFill>
                      <a:prstDash val="solid"/>
                    </a:lnL>
                    <a:lnR w="9525">
                      <a:solidFill>
                        <a:srgbClr val="FFC0CA"/>
                      </a:solidFill>
                      <a:prstDash val="solid"/>
                    </a:lnR>
                    <a:lnT w="9525">
                      <a:solidFill>
                        <a:srgbClr val="FFC0CA"/>
                      </a:solidFill>
                      <a:prstDash val="solid"/>
                    </a:lnT>
                    <a:lnB w="9525">
                      <a:solidFill>
                        <a:srgbClr val="FFC0CA"/>
                      </a:solidFill>
                      <a:prstDash val="solid"/>
                    </a:lnB>
                  </a:tcPr>
                </a:tc>
              </a:tr>
              <a:tr h="396240">
                <a:tc>
                  <a:txBody>
                    <a:bodyPr/>
                    <a:lstStyle/>
                    <a:p>
                      <a:pPr marL="50165">
                        <a:lnSpc>
                          <a:spcPct val="100000"/>
                        </a:lnSpc>
                        <a:spcBef>
                          <a:spcPts val="380"/>
                        </a:spcBef>
                      </a:pPr>
                      <a:r>
                        <a:rPr sz="1700" spc="-5" dirty="0">
                          <a:latin typeface="Verdana"/>
                          <a:cs typeface="Verdana"/>
                        </a:rPr>
                        <a:t>page</a:t>
                      </a:r>
                      <a:endParaRPr sz="1700">
                        <a:latin typeface="Verdana"/>
                        <a:cs typeface="Verdana"/>
                      </a:endParaRPr>
                    </a:p>
                  </a:txBody>
                  <a:tcPr marL="0" marR="0" marT="48260" marB="0">
                    <a:lnL w="9525">
                      <a:solidFill>
                        <a:srgbClr val="FFC0CA"/>
                      </a:solidFill>
                      <a:prstDash val="solid"/>
                    </a:lnL>
                    <a:lnR w="9525">
                      <a:solidFill>
                        <a:srgbClr val="FFC0CA"/>
                      </a:solidFill>
                      <a:prstDash val="solid"/>
                    </a:lnR>
                    <a:lnT w="9525">
                      <a:solidFill>
                        <a:srgbClr val="FFC0CA"/>
                      </a:solidFill>
                      <a:prstDash val="solid"/>
                    </a:lnT>
                    <a:lnB w="9525">
                      <a:solidFill>
                        <a:srgbClr val="FFC0CA"/>
                      </a:solidFill>
                      <a:prstDash val="solid"/>
                    </a:lnB>
                    <a:solidFill>
                      <a:srgbClr val="F6FFE0"/>
                    </a:solidFill>
                  </a:tcPr>
                </a:tc>
                <a:tc>
                  <a:txBody>
                    <a:bodyPr/>
                    <a:lstStyle/>
                    <a:p>
                      <a:pPr marL="50800">
                        <a:lnSpc>
                          <a:spcPct val="100000"/>
                        </a:lnSpc>
                        <a:spcBef>
                          <a:spcPts val="380"/>
                        </a:spcBef>
                      </a:pPr>
                      <a:r>
                        <a:rPr sz="1700" spc="-5" dirty="0">
                          <a:latin typeface="Verdana"/>
                          <a:cs typeface="Verdana"/>
                        </a:rPr>
                        <a:t>Object</a:t>
                      </a:r>
                      <a:endParaRPr sz="1700">
                        <a:latin typeface="Verdana"/>
                        <a:cs typeface="Verdana"/>
                      </a:endParaRPr>
                    </a:p>
                  </a:txBody>
                  <a:tcPr marL="0" marR="0" marT="48260" marB="0">
                    <a:lnL w="9525">
                      <a:solidFill>
                        <a:srgbClr val="FFC0CA"/>
                      </a:solidFill>
                      <a:prstDash val="solid"/>
                    </a:lnL>
                    <a:lnR w="9525">
                      <a:solidFill>
                        <a:srgbClr val="FFC0CA"/>
                      </a:solidFill>
                      <a:prstDash val="solid"/>
                    </a:lnR>
                    <a:lnT w="9525">
                      <a:solidFill>
                        <a:srgbClr val="FFC0CA"/>
                      </a:solidFill>
                      <a:prstDash val="solid"/>
                    </a:lnT>
                    <a:lnB w="9525">
                      <a:solidFill>
                        <a:srgbClr val="FFC0CA"/>
                      </a:solidFill>
                      <a:prstDash val="solid"/>
                    </a:lnB>
                    <a:solidFill>
                      <a:srgbClr val="F6FFE0"/>
                    </a:solidFill>
                  </a:tcPr>
                </a:tc>
              </a:tr>
              <a:tr h="396240">
                <a:tc>
                  <a:txBody>
                    <a:bodyPr/>
                    <a:lstStyle/>
                    <a:p>
                      <a:pPr marL="50165">
                        <a:lnSpc>
                          <a:spcPct val="100000"/>
                        </a:lnSpc>
                        <a:spcBef>
                          <a:spcPts val="385"/>
                        </a:spcBef>
                      </a:pPr>
                      <a:r>
                        <a:rPr sz="1700" spc="-5" dirty="0">
                          <a:latin typeface="Verdana"/>
                          <a:cs typeface="Verdana"/>
                        </a:rPr>
                        <a:t>exception</a:t>
                      </a:r>
                      <a:endParaRPr sz="1700">
                        <a:latin typeface="Verdana"/>
                        <a:cs typeface="Verdana"/>
                      </a:endParaRPr>
                    </a:p>
                  </a:txBody>
                  <a:tcPr marL="0" marR="0" marT="48895" marB="0">
                    <a:lnL w="9525">
                      <a:solidFill>
                        <a:srgbClr val="FFC0CA"/>
                      </a:solidFill>
                      <a:prstDash val="solid"/>
                    </a:lnL>
                    <a:lnR w="9525">
                      <a:solidFill>
                        <a:srgbClr val="FFC0CA"/>
                      </a:solidFill>
                      <a:prstDash val="solid"/>
                    </a:lnR>
                    <a:lnT w="9525">
                      <a:solidFill>
                        <a:srgbClr val="FFC0CA"/>
                      </a:solidFill>
                      <a:prstDash val="solid"/>
                    </a:lnT>
                    <a:lnB w="9525">
                      <a:solidFill>
                        <a:srgbClr val="FFC0CA"/>
                      </a:solidFill>
                      <a:prstDash val="solid"/>
                    </a:lnB>
                  </a:tcPr>
                </a:tc>
                <a:tc>
                  <a:txBody>
                    <a:bodyPr/>
                    <a:lstStyle/>
                    <a:p>
                      <a:pPr marL="50800">
                        <a:lnSpc>
                          <a:spcPct val="100000"/>
                        </a:lnSpc>
                        <a:spcBef>
                          <a:spcPts val="385"/>
                        </a:spcBef>
                      </a:pPr>
                      <a:r>
                        <a:rPr sz="1700" spc="-5" dirty="0">
                          <a:latin typeface="Verdana"/>
                          <a:cs typeface="Verdana"/>
                        </a:rPr>
                        <a:t>Throwable</a:t>
                      </a:r>
                      <a:endParaRPr sz="1700">
                        <a:latin typeface="Verdana"/>
                        <a:cs typeface="Verdana"/>
                      </a:endParaRPr>
                    </a:p>
                  </a:txBody>
                  <a:tcPr marL="0" marR="0" marT="48895" marB="0">
                    <a:lnL w="9525">
                      <a:solidFill>
                        <a:srgbClr val="FFC0CA"/>
                      </a:solidFill>
                      <a:prstDash val="solid"/>
                    </a:lnL>
                    <a:lnR w="9525">
                      <a:solidFill>
                        <a:srgbClr val="FFC0CA"/>
                      </a:solidFill>
                      <a:prstDash val="solid"/>
                    </a:lnR>
                    <a:lnT w="9525">
                      <a:solidFill>
                        <a:srgbClr val="FFC0CA"/>
                      </a:solidFill>
                      <a:prstDash val="solid"/>
                    </a:lnT>
                    <a:lnB w="9525">
                      <a:solidFill>
                        <a:srgbClr val="FFC0CA"/>
                      </a:solidFill>
                      <a:prstDash val="solid"/>
                    </a:lnB>
                  </a:tcPr>
                </a:tc>
              </a:tr>
            </a:tbl>
          </a:graphicData>
        </a:graphic>
      </p:graphicFrame>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355600" indent="-342900">
              <a:lnSpc>
                <a:spcPct val="100000"/>
              </a:lnSpc>
              <a:spcBef>
                <a:spcPts val="100"/>
              </a:spcBef>
              <a:buClr>
                <a:srgbClr val="3333CC"/>
              </a:buClr>
              <a:buSzPct val="58333"/>
              <a:buFont typeface="Wingdings"/>
              <a:buChar char=""/>
              <a:tabLst>
                <a:tab pos="354965" algn="l"/>
                <a:tab pos="355600" algn="l"/>
              </a:tabLst>
            </a:pPr>
            <a:r>
              <a:rPr lang="en-US" sz="2400" dirty="0" smtClean="0">
                <a:latin typeface="Tahoma"/>
                <a:cs typeface="Tahoma"/>
              </a:rPr>
              <a:t>The </a:t>
            </a:r>
            <a:r>
              <a:rPr lang="en-US" sz="2400" b="1" dirty="0" smtClean="0">
                <a:latin typeface="Tahoma"/>
                <a:cs typeface="Tahoma"/>
              </a:rPr>
              <a:t>jsp </a:t>
            </a:r>
            <a:r>
              <a:rPr lang="en-US" sz="2400" b="1" spc="-5" dirty="0" smtClean="0">
                <a:latin typeface="Tahoma"/>
                <a:cs typeface="Tahoma"/>
              </a:rPr>
              <a:t>directives </a:t>
            </a:r>
            <a:r>
              <a:rPr lang="en-US" sz="2400" spc="-5" dirty="0" smtClean="0">
                <a:latin typeface="Tahoma"/>
                <a:cs typeface="Tahoma"/>
              </a:rPr>
              <a:t>are messages that tells the </a:t>
            </a:r>
            <a:r>
              <a:rPr lang="en-US" sz="2400" spc="-10" dirty="0" smtClean="0">
                <a:latin typeface="Tahoma"/>
                <a:cs typeface="Tahoma"/>
              </a:rPr>
              <a:t>web</a:t>
            </a:r>
            <a:r>
              <a:rPr lang="en-US" sz="2400" spc="65" dirty="0" smtClean="0">
                <a:latin typeface="Tahoma"/>
                <a:cs typeface="Tahoma"/>
              </a:rPr>
              <a:t> </a:t>
            </a:r>
            <a:r>
              <a:rPr lang="en-US" sz="2400" spc="-5" dirty="0" smtClean="0">
                <a:latin typeface="Tahoma"/>
                <a:cs typeface="Tahoma"/>
              </a:rPr>
              <a:t>container </a:t>
            </a:r>
            <a:r>
              <a:rPr lang="en-US" sz="2400" b="1" dirty="0" smtClean="0">
                <a:latin typeface="Tahoma"/>
                <a:cs typeface="Tahoma"/>
              </a:rPr>
              <a:t>how </a:t>
            </a:r>
            <a:r>
              <a:rPr lang="en-US" sz="2400" b="1" spc="-5" dirty="0" smtClean="0">
                <a:latin typeface="Tahoma"/>
                <a:cs typeface="Tahoma"/>
              </a:rPr>
              <a:t>to </a:t>
            </a:r>
            <a:r>
              <a:rPr lang="en-US" sz="2400" b="1" spc="-10" dirty="0" smtClean="0">
                <a:latin typeface="Tahoma"/>
                <a:cs typeface="Tahoma"/>
              </a:rPr>
              <a:t>translate </a:t>
            </a:r>
            <a:r>
              <a:rPr lang="en-US" sz="2400" b="1" dirty="0" smtClean="0">
                <a:latin typeface="Tahoma"/>
                <a:cs typeface="Tahoma"/>
              </a:rPr>
              <a:t>a </a:t>
            </a:r>
            <a:r>
              <a:rPr lang="en-US" sz="2400" b="1" spc="-10" dirty="0" smtClean="0">
                <a:latin typeface="Tahoma"/>
                <a:cs typeface="Tahoma"/>
              </a:rPr>
              <a:t>JSP </a:t>
            </a:r>
            <a:r>
              <a:rPr lang="en-US" sz="2400" b="1" dirty="0" smtClean="0">
                <a:latin typeface="Tahoma"/>
                <a:cs typeface="Tahoma"/>
              </a:rPr>
              <a:t>page into </a:t>
            </a:r>
            <a:r>
              <a:rPr lang="en-US" sz="2400" b="1" spc="-5" dirty="0" smtClean="0">
                <a:latin typeface="Tahoma"/>
                <a:cs typeface="Tahoma"/>
              </a:rPr>
              <a:t>the corresponding</a:t>
            </a:r>
            <a:r>
              <a:rPr lang="en-US" sz="2400" b="1" spc="-70" dirty="0" smtClean="0">
                <a:latin typeface="Tahoma"/>
                <a:cs typeface="Tahoma"/>
              </a:rPr>
              <a:t> </a:t>
            </a:r>
            <a:r>
              <a:rPr lang="en-US" sz="2400" b="1" spc="-5" dirty="0" smtClean="0">
                <a:latin typeface="Tahoma"/>
                <a:cs typeface="Tahoma"/>
              </a:rPr>
              <a:t>servlet.</a:t>
            </a:r>
            <a:endParaRPr lang="en-US" sz="2400" b="1" dirty="0" smtClean="0">
              <a:latin typeface="Tahoma"/>
              <a:cs typeface="Tahoma"/>
            </a:endParaRPr>
          </a:p>
          <a:p>
            <a:pPr>
              <a:lnSpc>
                <a:spcPct val="100000"/>
              </a:lnSpc>
              <a:spcBef>
                <a:spcPts val="30"/>
              </a:spcBef>
            </a:pPr>
            <a:endParaRPr lang="en-US" sz="2900" dirty="0" smtClean="0">
              <a:latin typeface="Times New Roman"/>
              <a:cs typeface="Times New Roman"/>
            </a:endParaRPr>
          </a:p>
          <a:p>
            <a:pPr marL="355600" indent="-342900">
              <a:lnSpc>
                <a:spcPct val="100000"/>
              </a:lnSpc>
              <a:buClr>
                <a:srgbClr val="3333CC"/>
              </a:buClr>
              <a:buSzPct val="60000"/>
              <a:buFont typeface="Wingdings"/>
              <a:buChar char=""/>
              <a:tabLst>
                <a:tab pos="354965" algn="l"/>
                <a:tab pos="355600" algn="l"/>
              </a:tabLst>
            </a:pPr>
            <a:r>
              <a:rPr lang="en-US" sz="2000" dirty="0" smtClean="0">
                <a:latin typeface="Tahoma"/>
                <a:cs typeface="Tahoma"/>
              </a:rPr>
              <a:t>There </a:t>
            </a:r>
            <a:r>
              <a:rPr lang="en-US" sz="2000" spc="-5" dirty="0" smtClean="0">
                <a:latin typeface="Tahoma"/>
                <a:cs typeface="Tahoma"/>
              </a:rPr>
              <a:t>are three </a:t>
            </a:r>
            <a:r>
              <a:rPr lang="en-US" sz="2000" spc="-10" dirty="0" smtClean="0">
                <a:latin typeface="Tahoma"/>
                <a:cs typeface="Tahoma"/>
              </a:rPr>
              <a:t>types </a:t>
            </a:r>
            <a:r>
              <a:rPr lang="en-US" sz="2000" dirty="0" smtClean="0">
                <a:latin typeface="Tahoma"/>
                <a:cs typeface="Tahoma"/>
              </a:rPr>
              <a:t>of</a:t>
            </a:r>
            <a:r>
              <a:rPr lang="en-US" sz="2000" spc="-25" dirty="0" smtClean="0">
                <a:latin typeface="Tahoma"/>
                <a:cs typeface="Tahoma"/>
              </a:rPr>
              <a:t> </a:t>
            </a:r>
            <a:r>
              <a:rPr lang="en-US" sz="2000" spc="-5" dirty="0" smtClean="0">
                <a:latin typeface="Tahoma"/>
                <a:cs typeface="Tahoma"/>
              </a:rPr>
              <a:t>directives:</a:t>
            </a:r>
            <a:endParaRPr lang="en-US" sz="2000" dirty="0" smtClean="0">
              <a:latin typeface="Tahoma"/>
              <a:cs typeface="Tahoma"/>
            </a:endParaRPr>
          </a:p>
          <a:p>
            <a:pPr marL="756285" lvl="1" indent="-286385">
              <a:lnSpc>
                <a:spcPct val="100000"/>
              </a:lnSpc>
              <a:spcBef>
                <a:spcPts val="480"/>
              </a:spcBef>
              <a:buClr>
                <a:srgbClr val="3333CC"/>
              </a:buClr>
              <a:buSzPct val="60000"/>
              <a:buFont typeface="Wingdings"/>
              <a:buChar char=""/>
              <a:tabLst>
                <a:tab pos="756285" algn="l"/>
                <a:tab pos="756920" algn="l"/>
              </a:tabLst>
            </a:pPr>
            <a:r>
              <a:rPr lang="en-US" sz="2000" dirty="0" smtClean="0">
                <a:latin typeface="Tahoma"/>
                <a:cs typeface="Tahoma"/>
              </a:rPr>
              <a:t>page</a:t>
            </a:r>
            <a:r>
              <a:rPr lang="en-US" sz="2000" spc="-35" dirty="0" smtClean="0">
                <a:latin typeface="Tahoma"/>
                <a:cs typeface="Tahoma"/>
              </a:rPr>
              <a:t> </a:t>
            </a:r>
            <a:r>
              <a:rPr lang="en-US" sz="2000" spc="-5" dirty="0" smtClean="0">
                <a:latin typeface="Tahoma"/>
                <a:cs typeface="Tahoma"/>
              </a:rPr>
              <a:t>directive</a:t>
            </a:r>
            <a:endParaRPr lang="en-US" sz="2000" dirty="0" smtClean="0">
              <a:latin typeface="Tahoma"/>
              <a:cs typeface="Tahoma"/>
            </a:endParaRPr>
          </a:p>
          <a:p>
            <a:pPr marL="756285" lvl="1" indent="-286385">
              <a:lnSpc>
                <a:spcPct val="100000"/>
              </a:lnSpc>
              <a:spcBef>
                <a:spcPts val="480"/>
              </a:spcBef>
              <a:buClr>
                <a:srgbClr val="3333CC"/>
              </a:buClr>
              <a:buSzPct val="60000"/>
              <a:buFont typeface="Wingdings"/>
              <a:buChar char=""/>
              <a:tabLst>
                <a:tab pos="756285" algn="l"/>
                <a:tab pos="756920" algn="l"/>
              </a:tabLst>
            </a:pPr>
            <a:r>
              <a:rPr lang="en-US" sz="2000" spc="-5" dirty="0" smtClean="0">
                <a:latin typeface="Tahoma"/>
                <a:cs typeface="Tahoma"/>
              </a:rPr>
              <a:t>include </a:t>
            </a:r>
            <a:r>
              <a:rPr lang="en-US" sz="2000" spc="-10" dirty="0" smtClean="0">
                <a:latin typeface="Tahoma"/>
                <a:cs typeface="Tahoma"/>
              </a:rPr>
              <a:t>directive</a:t>
            </a:r>
            <a:endParaRPr lang="en-US" sz="2000" dirty="0" smtClean="0">
              <a:latin typeface="Tahoma"/>
              <a:cs typeface="Tahoma"/>
            </a:endParaRPr>
          </a:p>
          <a:p>
            <a:pPr marL="756285" lvl="1" indent="-286385">
              <a:lnSpc>
                <a:spcPct val="100000"/>
              </a:lnSpc>
              <a:spcBef>
                <a:spcPts val="480"/>
              </a:spcBef>
              <a:buClr>
                <a:srgbClr val="3333CC"/>
              </a:buClr>
              <a:buSzPct val="60000"/>
              <a:buFont typeface="Wingdings"/>
              <a:buChar char=""/>
              <a:tabLst>
                <a:tab pos="756285" algn="l"/>
                <a:tab pos="756920" algn="l"/>
              </a:tabLst>
            </a:pPr>
            <a:r>
              <a:rPr lang="en-US" sz="2000" spc="-5" dirty="0" smtClean="0">
                <a:latin typeface="Tahoma"/>
                <a:cs typeface="Tahoma"/>
              </a:rPr>
              <a:t>taglib</a:t>
            </a:r>
            <a:r>
              <a:rPr lang="en-US" sz="2000" spc="-10" dirty="0" smtClean="0">
                <a:latin typeface="Tahoma"/>
                <a:cs typeface="Tahoma"/>
              </a:rPr>
              <a:t> directive</a:t>
            </a:r>
            <a:endParaRPr lang="en-US" sz="2000" dirty="0" smtClean="0">
              <a:latin typeface="Tahoma"/>
              <a:cs typeface="Tahoma"/>
            </a:endParaRPr>
          </a:p>
          <a:p>
            <a:pPr lvl="1">
              <a:lnSpc>
                <a:spcPct val="100000"/>
              </a:lnSpc>
              <a:spcBef>
                <a:spcPts val="25"/>
              </a:spcBef>
              <a:buClr>
                <a:srgbClr val="3333CC"/>
              </a:buClr>
              <a:buFont typeface="Wingdings"/>
              <a:buChar char=""/>
            </a:pPr>
            <a:endParaRPr lang="en-US" sz="2900" dirty="0" smtClean="0">
              <a:latin typeface="Times New Roman"/>
              <a:cs typeface="Times New Roman"/>
            </a:endParaRPr>
          </a:p>
          <a:p>
            <a:pPr marL="355600" indent="-342900">
              <a:lnSpc>
                <a:spcPct val="100000"/>
              </a:lnSpc>
              <a:buClr>
                <a:srgbClr val="3333CC"/>
              </a:buClr>
              <a:buSzPct val="60000"/>
              <a:buFont typeface="Wingdings"/>
              <a:buChar char=""/>
              <a:tabLst>
                <a:tab pos="354965" algn="l"/>
                <a:tab pos="355600" algn="l"/>
              </a:tabLst>
            </a:pPr>
            <a:r>
              <a:rPr lang="en-US" sz="2000" b="1" spc="-5" dirty="0" smtClean="0">
                <a:latin typeface="Tahoma"/>
                <a:cs typeface="Tahoma"/>
              </a:rPr>
              <a:t>Syntax of </a:t>
            </a:r>
            <a:r>
              <a:rPr lang="en-US" sz="2000" b="1" dirty="0" smtClean="0">
                <a:latin typeface="Tahoma"/>
                <a:cs typeface="Tahoma"/>
              </a:rPr>
              <a:t>JSP</a:t>
            </a:r>
            <a:r>
              <a:rPr lang="en-US" sz="2000" b="1" spc="-40" dirty="0" smtClean="0">
                <a:latin typeface="Tahoma"/>
                <a:cs typeface="Tahoma"/>
              </a:rPr>
              <a:t> </a:t>
            </a:r>
            <a:r>
              <a:rPr lang="en-US" sz="2000" b="1" spc="-5" dirty="0" smtClean="0">
                <a:latin typeface="Tahoma"/>
                <a:cs typeface="Tahoma"/>
              </a:rPr>
              <a:t>Directive</a:t>
            </a:r>
            <a:endParaRPr lang="en-US" sz="2000" dirty="0" smtClean="0">
              <a:latin typeface="Tahoma"/>
              <a:cs typeface="Tahoma"/>
            </a:endParaRPr>
          </a:p>
          <a:p>
            <a:pPr marL="1155700" lvl="1">
              <a:spcBef>
                <a:spcPts val="475"/>
              </a:spcBef>
              <a:buClr>
                <a:srgbClr val="3333CC"/>
              </a:buClr>
              <a:buSzPct val="60000"/>
              <a:buFont typeface="Wingdings"/>
              <a:buChar char=""/>
              <a:tabLst>
                <a:tab pos="1155700" algn="l"/>
              </a:tabLst>
            </a:pPr>
            <a:r>
              <a:rPr lang="en-US" sz="2000" dirty="0" smtClean="0">
                <a:latin typeface="Tahoma"/>
                <a:cs typeface="Tahoma"/>
              </a:rPr>
              <a:t>&lt;%@ </a:t>
            </a:r>
            <a:r>
              <a:rPr lang="en-US" sz="2000" spc="-10" dirty="0" smtClean="0">
                <a:latin typeface="Tahoma"/>
                <a:cs typeface="Tahoma"/>
              </a:rPr>
              <a:t>directive </a:t>
            </a:r>
            <a:r>
              <a:rPr lang="en-US" sz="2000" spc="-5" dirty="0" smtClean="0">
                <a:latin typeface="Tahoma"/>
                <a:cs typeface="Tahoma"/>
              </a:rPr>
              <a:t>attribute="value"</a:t>
            </a:r>
            <a:r>
              <a:rPr lang="en-US" sz="2000" spc="-15" dirty="0" smtClean="0">
                <a:latin typeface="Tahoma"/>
                <a:cs typeface="Tahoma"/>
              </a:rPr>
              <a:t> </a:t>
            </a:r>
            <a:r>
              <a:rPr lang="en-US" sz="2000" spc="-5" dirty="0" smtClean="0">
                <a:latin typeface="Tahoma"/>
                <a:cs typeface="Tahoma"/>
              </a:rPr>
              <a:t>%&gt;</a:t>
            </a:r>
            <a:endParaRPr lang="en-US" sz="2000" dirty="0" smtClean="0">
              <a:latin typeface="Tahoma"/>
              <a:cs typeface="Tahoma"/>
            </a:endParaRPr>
          </a:p>
          <a:p>
            <a:endParaRPr lang="en-US" dirty="0"/>
          </a:p>
        </p:txBody>
      </p:sp>
      <p:sp>
        <p:nvSpPr>
          <p:cNvPr id="3" name="Title 2"/>
          <p:cNvSpPr>
            <a:spLocks noGrp="1"/>
          </p:cNvSpPr>
          <p:nvPr>
            <p:ph type="title"/>
          </p:nvPr>
        </p:nvSpPr>
        <p:spPr/>
        <p:txBody>
          <a:bodyPr/>
          <a:lstStyle/>
          <a:p>
            <a:r>
              <a:rPr lang="en-US" dirty="0" smtClean="0"/>
              <a:t>JSP</a:t>
            </a:r>
            <a:r>
              <a:rPr lang="en-US" spc="-65" dirty="0" smtClean="0"/>
              <a:t> </a:t>
            </a:r>
            <a:r>
              <a:rPr lang="en-US" spc="-5" dirty="0" smtClean="0"/>
              <a:t>Directives</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55600" indent="-342900">
              <a:lnSpc>
                <a:spcPct val="100000"/>
              </a:lnSpc>
              <a:spcBef>
                <a:spcPts val="100"/>
              </a:spcBef>
              <a:buClr>
                <a:srgbClr val="3333CC"/>
              </a:buClr>
              <a:buSzPct val="58333"/>
              <a:buFont typeface="Wingdings"/>
              <a:buChar char=""/>
              <a:tabLst>
                <a:tab pos="354965" algn="l"/>
                <a:tab pos="355600" algn="l"/>
              </a:tabLst>
            </a:pPr>
            <a:r>
              <a:rPr lang="en-US" sz="2400" dirty="0" smtClean="0">
                <a:latin typeface="Tahoma"/>
                <a:cs typeface="Tahoma"/>
              </a:rPr>
              <a:t>The page </a:t>
            </a:r>
            <a:r>
              <a:rPr lang="en-US" sz="2400" spc="-10" dirty="0" smtClean="0">
                <a:latin typeface="Tahoma"/>
                <a:cs typeface="Tahoma"/>
              </a:rPr>
              <a:t>directive </a:t>
            </a:r>
            <a:r>
              <a:rPr lang="en-US" sz="2400" dirty="0" smtClean="0">
                <a:latin typeface="Tahoma"/>
                <a:cs typeface="Tahoma"/>
              </a:rPr>
              <a:t>defines </a:t>
            </a:r>
            <a:r>
              <a:rPr lang="en-US" sz="2400" spc="-5" dirty="0" smtClean="0">
                <a:latin typeface="Tahoma"/>
                <a:cs typeface="Tahoma"/>
              </a:rPr>
              <a:t>attributes that </a:t>
            </a:r>
            <a:r>
              <a:rPr lang="en-US" sz="2400" dirty="0" smtClean="0">
                <a:latin typeface="Tahoma"/>
                <a:cs typeface="Tahoma"/>
              </a:rPr>
              <a:t>apply </a:t>
            </a:r>
            <a:r>
              <a:rPr lang="en-US" sz="2400" spc="-5" dirty="0" smtClean="0">
                <a:latin typeface="Tahoma"/>
                <a:cs typeface="Tahoma"/>
              </a:rPr>
              <a:t>to </a:t>
            </a:r>
            <a:r>
              <a:rPr lang="en-US" sz="2400" dirty="0" smtClean="0">
                <a:latin typeface="Tahoma"/>
                <a:cs typeface="Tahoma"/>
              </a:rPr>
              <a:t>an </a:t>
            </a:r>
            <a:r>
              <a:rPr lang="en-US" sz="2400" spc="-5" dirty="0" smtClean="0">
                <a:latin typeface="Tahoma"/>
                <a:cs typeface="Tahoma"/>
              </a:rPr>
              <a:t>entire</a:t>
            </a:r>
            <a:r>
              <a:rPr lang="en-US" sz="2400" spc="-90" dirty="0" smtClean="0">
                <a:latin typeface="Tahoma"/>
                <a:cs typeface="Tahoma"/>
              </a:rPr>
              <a:t> </a:t>
            </a:r>
            <a:r>
              <a:rPr lang="en-US" sz="2400" spc="-5" dirty="0" smtClean="0">
                <a:latin typeface="Tahoma"/>
                <a:cs typeface="Tahoma"/>
              </a:rPr>
              <a:t>JSP page.</a:t>
            </a:r>
          </a:p>
          <a:p>
            <a:pPr marL="355600" indent="-342900">
              <a:lnSpc>
                <a:spcPct val="100000"/>
              </a:lnSpc>
              <a:spcBef>
                <a:spcPts val="100"/>
              </a:spcBef>
              <a:buClr>
                <a:srgbClr val="3333CC"/>
              </a:buClr>
              <a:buSzPct val="58333"/>
              <a:buFont typeface="Wingdings"/>
              <a:buChar char=""/>
              <a:tabLst>
                <a:tab pos="354965" algn="l"/>
                <a:tab pos="355600" algn="l"/>
              </a:tabLst>
            </a:pPr>
            <a:r>
              <a:rPr lang="en-US" sz="2400" spc="-5" dirty="0" smtClean="0">
                <a:latin typeface="Tahoma"/>
                <a:cs typeface="Tahoma"/>
              </a:rPr>
              <a:t>used to provide instructions to the container</a:t>
            </a:r>
          </a:p>
          <a:p>
            <a:pPr>
              <a:lnSpc>
                <a:spcPct val="100000"/>
              </a:lnSpc>
              <a:spcBef>
                <a:spcPts val="30"/>
              </a:spcBef>
            </a:pPr>
            <a:endParaRPr lang="en-US" sz="2900" dirty="0" smtClean="0">
              <a:latin typeface="Times New Roman"/>
              <a:cs typeface="Times New Roman"/>
            </a:endParaRPr>
          </a:p>
          <a:p>
            <a:pPr marL="355600" indent="-342900">
              <a:lnSpc>
                <a:spcPct val="100000"/>
              </a:lnSpc>
              <a:buClr>
                <a:srgbClr val="3333CC"/>
              </a:buClr>
              <a:buSzPct val="60000"/>
              <a:buFont typeface="Wingdings"/>
              <a:buChar char=""/>
              <a:tabLst>
                <a:tab pos="354965" algn="l"/>
                <a:tab pos="355600" algn="l"/>
              </a:tabLst>
            </a:pPr>
            <a:r>
              <a:rPr lang="en-US" sz="2000" b="1" spc="-5" dirty="0" smtClean="0">
                <a:latin typeface="Tahoma"/>
                <a:cs typeface="Tahoma"/>
              </a:rPr>
              <a:t>Syntax of </a:t>
            </a:r>
            <a:r>
              <a:rPr lang="en-US" sz="2000" b="1" dirty="0" smtClean="0">
                <a:latin typeface="Tahoma"/>
                <a:cs typeface="Tahoma"/>
              </a:rPr>
              <a:t>JSP</a:t>
            </a:r>
            <a:r>
              <a:rPr lang="en-US" sz="2000" b="1" spc="-40" dirty="0" smtClean="0">
                <a:latin typeface="Tahoma"/>
                <a:cs typeface="Tahoma"/>
              </a:rPr>
              <a:t> </a:t>
            </a:r>
            <a:r>
              <a:rPr lang="en-US" sz="2000" b="1" spc="-5" dirty="0" smtClean="0">
                <a:latin typeface="Tahoma"/>
                <a:cs typeface="Tahoma"/>
              </a:rPr>
              <a:t>Directive</a:t>
            </a:r>
            <a:endParaRPr lang="en-US" sz="2000" dirty="0" smtClean="0">
              <a:latin typeface="Tahoma"/>
              <a:cs typeface="Tahoma"/>
            </a:endParaRPr>
          </a:p>
          <a:p>
            <a:pPr marL="1155700" lvl="1">
              <a:spcBef>
                <a:spcPts val="480"/>
              </a:spcBef>
              <a:buClr>
                <a:srgbClr val="3333CC"/>
              </a:buClr>
              <a:buSzPct val="60000"/>
              <a:buFont typeface="Wingdings"/>
              <a:buChar char=""/>
              <a:tabLst>
                <a:tab pos="1155700" algn="l"/>
              </a:tabLst>
            </a:pPr>
            <a:r>
              <a:rPr lang="en-US" sz="2000" dirty="0" smtClean="0">
                <a:latin typeface="Tahoma"/>
                <a:cs typeface="Tahoma"/>
              </a:rPr>
              <a:t>&lt;%@ page </a:t>
            </a:r>
            <a:r>
              <a:rPr lang="en-US" sz="2000" spc="-5" dirty="0" smtClean="0">
                <a:latin typeface="Tahoma"/>
                <a:cs typeface="Tahoma"/>
              </a:rPr>
              <a:t>attribute="value"</a:t>
            </a:r>
            <a:r>
              <a:rPr lang="en-US" sz="2000" spc="-80" dirty="0" smtClean="0">
                <a:latin typeface="Tahoma"/>
                <a:cs typeface="Tahoma"/>
              </a:rPr>
              <a:t> </a:t>
            </a:r>
            <a:r>
              <a:rPr lang="en-US" sz="2000" dirty="0" smtClean="0">
                <a:latin typeface="Tahoma"/>
                <a:cs typeface="Tahoma"/>
              </a:rPr>
              <a:t>%&gt;</a:t>
            </a:r>
          </a:p>
          <a:p>
            <a:pPr marL="1155700" lvl="1">
              <a:spcBef>
                <a:spcPts val="480"/>
              </a:spcBef>
              <a:buClr>
                <a:srgbClr val="3333CC"/>
              </a:buClr>
              <a:buSzPct val="60000"/>
              <a:buFont typeface="Wingdings"/>
              <a:buChar char=""/>
              <a:tabLst>
                <a:tab pos="1155700" algn="l"/>
              </a:tabLst>
            </a:pPr>
            <a:endParaRPr lang="en-US" sz="2000" dirty="0" smtClean="0">
              <a:latin typeface="Tahoma"/>
              <a:cs typeface="Tahoma"/>
            </a:endParaRPr>
          </a:p>
          <a:p>
            <a:endParaRPr lang="en-US" dirty="0"/>
          </a:p>
        </p:txBody>
      </p:sp>
      <p:sp>
        <p:nvSpPr>
          <p:cNvPr id="3" name="Title 2"/>
          <p:cNvSpPr>
            <a:spLocks noGrp="1"/>
          </p:cNvSpPr>
          <p:nvPr>
            <p:ph type="title"/>
          </p:nvPr>
        </p:nvSpPr>
        <p:spPr/>
        <p:txBody>
          <a:bodyPr/>
          <a:lstStyle/>
          <a:p>
            <a:r>
              <a:rPr lang="en-US" sz="4400" dirty="0" smtClean="0">
                <a:latin typeface="Tahoma"/>
                <a:cs typeface="Tahoma"/>
              </a:rPr>
              <a:t>page </a:t>
            </a:r>
            <a:r>
              <a:rPr lang="en-US" sz="4400" spc="-10" dirty="0" smtClean="0">
                <a:latin typeface="Tahoma"/>
                <a:cs typeface="Tahoma"/>
              </a:rPr>
              <a:t>directive</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sz="2400" b="1" dirty="0" smtClean="0"/>
              <a:t>Attributes of JSP page directive</a:t>
            </a:r>
          </a:p>
          <a:p>
            <a:pPr marL="566928" indent="-457200">
              <a:buFont typeface="+mj-lt"/>
              <a:buAutoNum type="arabicParenR"/>
            </a:pPr>
            <a:r>
              <a:rPr lang="en-US" sz="2400" dirty="0" smtClean="0">
                <a:latin typeface="Times New Roman" pitchFamily="18" charset="0"/>
                <a:cs typeface="Times New Roman" pitchFamily="18" charset="0"/>
              </a:rPr>
              <a:t>import</a:t>
            </a:r>
          </a:p>
          <a:p>
            <a:pPr marL="566928" indent="-457200">
              <a:buFont typeface="+mj-lt"/>
              <a:buAutoNum type="arabicParenR"/>
            </a:pPr>
            <a:r>
              <a:rPr lang="en-US" sz="2400" dirty="0" err="1" smtClean="0">
                <a:latin typeface="Times New Roman" pitchFamily="18" charset="0"/>
                <a:cs typeface="Times New Roman" pitchFamily="18" charset="0"/>
              </a:rPr>
              <a:t>contentType</a:t>
            </a:r>
            <a:endParaRPr lang="en-US" sz="2400" dirty="0" smtClean="0">
              <a:latin typeface="Times New Roman" pitchFamily="18" charset="0"/>
              <a:cs typeface="Times New Roman" pitchFamily="18" charset="0"/>
            </a:endParaRPr>
          </a:p>
          <a:p>
            <a:pPr marL="566928" indent="-457200">
              <a:buFont typeface="+mj-lt"/>
              <a:buAutoNum type="arabicParenR"/>
            </a:pPr>
            <a:r>
              <a:rPr lang="en-US" sz="2400" dirty="0" smtClean="0">
                <a:latin typeface="Times New Roman" pitchFamily="18" charset="0"/>
                <a:cs typeface="Times New Roman" pitchFamily="18" charset="0"/>
              </a:rPr>
              <a:t>extends</a:t>
            </a:r>
          </a:p>
          <a:p>
            <a:pPr marL="566928" indent="-457200">
              <a:buFont typeface="+mj-lt"/>
              <a:buAutoNum type="arabicParenR"/>
            </a:pPr>
            <a:r>
              <a:rPr lang="en-US" sz="2400" dirty="0" smtClean="0">
                <a:latin typeface="Times New Roman" pitchFamily="18" charset="0"/>
                <a:cs typeface="Times New Roman" pitchFamily="18" charset="0"/>
              </a:rPr>
              <a:t>info</a:t>
            </a:r>
          </a:p>
          <a:p>
            <a:pPr marL="566928" indent="-457200">
              <a:buFont typeface="+mj-lt"/>
              <a:buAutoNum type="arabicParenR"/>
            </a:pPr>
            <a:r>
              <a:rPr lang="en-US" sz="2400" dirty="0" smtClean="0">
                <a:latin typeface="Times New Roman" pitchFamily="18" charset="0"/>
                <a:cs typeface="Times New Roman" pitchFamily="18" charset="0"/>
              </a:rPr>
              <a:t>buffer</a:t>
            </a:r>
          </a:p>
          <a:p>
            <a:pPr marL="566928" indent="-457200">
              <a:buFont typeface="+mj-lt"/>
              <a:buAutoNum type="arabicParenR"/>
            </a:pPr>
            <a:r>
              <a:rPr lang="en-US" sz="2400" dirty="0" smtClean="0">
                <a:latin typeface="Times New Roman" pitchFamily="18" charset="0"/>
                <a:cs typeface="Times New Roman" pitchFamily="18" charset="0"/>
              </a:rPr>
              <a:t>language</a:t>
            </a:r>
          </a:p>
          <a:p>
            <a:pPr marL="566928" indent="-457200">
              <a:buFont typeface="+mj-lt"/>
              <a:buAutoNum type="arabicParenR"/>
            </a:pPr>
            <a:r>
              <a:rPr lang="en-US" sz="2400" dirty="0" err="1" smtClean="0">
                <a:latin typeface="Times New Roman" pitchFamily="18" charset="0"/>
                <a:cs typeface="Times New Roman" pitchFamily="18" charset="0"/>
              </a:rPr>
              <a:t>isELIgnored</a:t>
            </a:r>
            <a:endParaRPr lang="en-US" sz="2400" dirty="0" smtClean="0">
              <a:latin typeface="Times New Roman" pitchFamily="18" charset="0"/>
              <a:cs typeface="Times New Roman" pitchFamily="18" charset="0"/>
            </a:endParaRPr>
          </a:p>
          <a:p>
            <a:pPr marL="566928" indent="-457200">
              <a:buFont typeface="+mj-lt"/>
              <a:buAutoNum type="arabicParenR"/>
            </a:pPr>
            <a:r>
              <a:rPr lang="en-US" sz="2400" dirty="0" err="1" smtClean="0">
                <a:latin typeface="Times New Roman" pitchFamily="18" charset="0"/>
                <a:cs typeface="Times New Roman" pitchFamily="18" charset="0"/>
              </a:rPr>
              <a:t>isThreadSafe</a:t>
            </a:r>
            <a:endParaRPr lang="en-US" sz="2400" dirty="0" smtClean="0">
              <a:latin typeface="Times New Roman" pitchFamily="18" charset="0"/>
              <a:cs typeface="Times New Roman" pitchFamily="18" charset="0"/>
            </a:endParaRPr>
          </a:p>
          <a:p>
            <a:pPr marL="566928" indent="-457200">
              <a:buFont typeface="+mj-lt"/>
              <a:buAutoNum type="arabicParenR"/>
            </a:pPr>
            <a:r>
              <a:rPr lang="en-US" sz="2400" dirty="0" err="1" smtClean="0">
                <a:latin typeface="Times New Roman" pitchFamily="18" charset="0"/>
                <a:cs typeface="Times New Roman" pitchFamily="18" charset="0"/>
              </a:rPr>
              <a:t>autoFlush</a:t>
            </a:r>
            <a:endParaRPr lang="en-US" sz="2400" dirty="0" smtClean="0">
              <a:latin typeface="Times New Roman" pitchFamily="18" charset="0"/>
              <a:cs typeface="Times New Roman" pitchFamily="18" charset="0"/>
            </a:endParaRPr>
          </a:p>
          <a:p>
            <a:pPr marL="566928" indent="-457200">
              <a:buFont typeface="+mj-lt"/>
              <a:buAutoNum type="arabicParenR"/>
            </a:pPr>
            <a:r>
              <a:rPr lang="en-US" sz="2400" dirty="0" smtClean="0">
                <a:latin typeface="Times New Roman" pitchFamily="18" charset="0"/>
                <a:cs typeface="Times New Roman" pitchFamily="18" charset="0"/>
              </a:rPr>
              <a:t>session</a:t>
            </a:r>
          </a:p>
          <a:p>
            <a:pPr marL="566928" indent="-457200">
              <a:buFont typeface="+mj-lt"/>
              <a:buAutoNum type="arabicParenR"/>
            </a:pPr>
            <a:r>
              <a:rPr lang="en-US" sz="2400" dirty="0" err="1" smtClean="0">
                <a:latin typeface="Times New Roman" pitchFamily="18" charset="0"/>
                <a:cs typeface="Times New Roman" pitchFamily="18" charset="0"/>
              </a:rPr>
              <a:t>pageEncoding</a:t>
            </a:r>
            <a:endParaRPr lang="en-US" sz="2400" dirty="0" smtClean="0">
              <a:latin typeface="Times New Roman" pitchFamily="18" charset="0"/>
              <a:cs typeface="Times New Roman" pitchFamily="18" charset="0"/>
            </a:endParaRPr>
          </a:p>
          <a:p>
            <a:pPr marL="566928" indent="-457200">
              <a:buFont typeface="+mj-lt"/>
              <a:buAutoNum type="arabicParenR"/>
            </a:pPr>
            <a:r>
              <a:rPr lang="en-US" sz="2400" dirty="0" err="1" smtClean="0">
                <a:latin typeface="Times New Roman" pitchFamily="18" charset="0"/>
                <a:cs typeface="Times New Roman" pitchFamily="18" charset="0"/>
              </a:rPr>
              <a:t>errorPage</a:t>
            </a:r>
            <a:endParaRPr lang="en-US" sz="2400" dirty="0" smtClean="0">
              <a:latin typeface="Times New Roman" pitchFamily="18" charset="0"/>
              <a:cs typeface="Times New Roman" pitchFamily="18" charset="0"/>
            </a:endParaRPr>
          </a:p>
          <a:p>
            <a:pPr marL="566928" indent="-457200">
              <a:buFont typeface="+mj-lt"/>
              <a:buAutoNum type="arabicParenR"/>
            </a:pPr>
            <a:r>
              <a:rPr lang="en-US" sz="2400" dirty="0" err="1" smtClean="0">
                <a:latin typeface="Times New Roman" pitchFamily="18" charset="0"/>
                <a:cs typeface="Times New Roman" pitchFamily="18" charset="0"/>
              </a:rPr>
              <a:t>isErrorPage</a:t>
            </a:r>
            <a:endParaRPr lang="en-US" sz="2400" dirty="0" smtClean="0">
              <a:latin typeface="Times New Roman" pitchFamily="18" charset="0"/>
              <a:cs typeface="Times New Roman" pitchFamily="18" charset="0"/>
            </a:endParaRPr>
          </a:p>
          <a:p>
            <a:pPr marL="1155700" lvl="1">
              <a:spcBef>
                <a:spcPts val="480"/>
              </a:spcBef>
              <a:buClr>
                <a:srgbClr val="3333CC"/>
              </a:buClr>
              <a:buSzPct val="60000"/>
              <a:buFont typeface="Wingdings"/>
              <a:buChar char=""/>
              <a:tabLst>
                <a:tab pos="1155700" algn="l"/>
              </a:tabLst>
            </a:pPr>
            <a:endParaRPr lang="en-US" sz="2000" dirty="0" smtClean="0">
              <a:latin typeface="Tahoma"/>
              <a:cs typeface="Tahoma"/>
            </a:endParaRPr>
          </a:p>
          <a:p>
            <a:endParaRPr lang="en-US" dirty="0"/>
          </a:p>
        </p:txBody>
      </p:sp>
      <p:sp>
        <p:nvSpPr>
          <p:cNvPr id="3" name="Title 2"/>
          <p:cNvSpPr>
            <a:spLocks noGrp="1"/>
          </p:cNvSpPr>
          <p:nvPr>
            <p:ph type="title"/>
          </p:nvPr>
        </p:nvSpPr>
        <p:spPr/>
        <p:txBody>
          <a:bodyPr/>
          <a:lstStyle/>
          <a:p>
            <a:r>
              <a:rPr lang="en-US" sz="4400" dirty="0" smtClean="0">
                <a:latin typeface="Tahoma"/>
                <a:cs typeface="Tahoma"/>
              </a:rPr>
              <a:t>page </a:t>
            </a:r>
            <a:r>
              <a:rPr lang="en-US" sz="4400" spc="-10" dirty="0" smtClean="0">
                <a:latin typeface="Tahoma"/>
                <a:cs typeface="Tahoma"/>
              </a:rPr>
              <a:t>directive attributes</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smtClean="0"/>
              <a:t>Ex. of import:</a:t>
            </a:r>
          </a:p>
          <a:p>
            <a:pPr>
              <a:buNone/>
            </a:pPr>
            <a:r>
              <a:rPr lang="en-US" sz="2000" dirty="0" smtClean="0"/>
              <a:t> &lt;%@ page import="</a:t>
            </a:r>
            <a:r>
              <a:rPr lang="en-US" sz="2000" dirty="0" err="1" smtClean="0"/>
              <a:t>java.util.Date</a:t>
            </a:r>
            <a:r>
              <a:rPr lang="en-US" sz="2000" dirty="0" smtClean="0"/>
              <a:t>" %&gt;  </a:t>
            </a:r>
          </a:p>
          <a:p>
            <a:pPr>
              <a:buNone/>
            </a:pPr>
            <a:r>
              <a:rPr lang="en-US" sz="2000" dirty="0" smtClean="0"/>
              <a:t>  Today is: &lt;%= new Date() %&gt;  </a:t>
            </a:r>
          </a:p>
          <a:p>
            <a:pPr>
              <a:buNone/>
            </a:pPr>
            <a:endParaRPr lang="en-US" sz="2400" dirty="0" smtClean="0"/>
          </a:p>
          <a:p>
            <a:pPr>
              <a:buFont typeface="Wingdings" pitchFamily="2" charset="2"/>
              <a:buChar char="Ø"/>
            </a:pPr>
            <a:r>
              <a:rPr lang="en-US" sz="2400" dirty="0" smtClean="0">
                <a:latin typeface="Tahoma"/>
                <a:cs typeface="Tahoma"/>
              </a:rPr>
              <a:t>Ex. of info:</a:t>
            </a:r>
          </a:p>
          <a:p>
            <a:pPr>
              <a:buNone/>
            </a:pPr>
            <a:r>
              <a:rPr lang="en-US" sz="2000" dirty="0" smtClean="0"/>
              <a:t>   &lt;%@ page info=“displaying date " %&gt; </a:t>
            </a:r>
          </a:p>
          <a:p>
            <a:pPr>
              <a:buNone/>
            </a:pPr>
            <a:r>
              <a:rPr lang="en-US" sz="2000" dirty="0" smtClean="0"/>
              <a:t>  Today is: &lt;%= new </a:t>
            </a:r>
            <a:r>
              <a:rPr lang="en-US" sz="2000" dirty="0" err="1" smtClean="0"/>
              <a:t>java.util.Date</a:t>
            </a:r>
            <a:r>
              <a:rPr lang="en-US" sz="2000" dirty="0" smtClean="0"/>
              <a:t>() %&gt;  </a:t>
            </a:r>
            <a:endParaRPr lang="en-US" sz="2000" dirty="0" smtClean="0">
              <a:latin typeface="Tahoma"/>
              <a:cs typeface="Tahoma"/>
            </a:endParaRPr>
          </a:p>
          <a:p>
            <a:endParaRPr lang="en-US" dirty="0" smtClean="0"/>
          </a:p>
          <a:p>
            <a:r>
              <a:rPr lang="en-US" sz="2400" dirty="0" smtClean="0"/>
              <a:t>Ex of </a:t>
            </a:r>
            <a:r>
              <a:rPr lang="en-US" sz="2400" dirty="0" err="1" smtClean="0"/>
              <a:t>errorPage</a:t>
            </a:r>
            <a:endParaRPr lang="en-US" sz="2400" dirty="0" smtClean="0"/>
          </a:p>
          <a:p>
            <a:pPr>
              <a:buNone/>
            </a:pPr>
            <a:r>
              <a:rPr lang="en-US" sz="2000" dirty="0" smtClean="0"/>
              <a:t>&lt;%@ page </a:t>
            </a:r>
            <a:r>
              <a:rPr lang="en-US" sz="2000" dirty="0" err="1" smtClean="0"/>
              <a:t>errorPage</a:t>
            </a:r>
            <a:r>
              <a:rPr lang="en-US" sz="2000" dirty="0" smtClean="0"/>
              <a:t>="myerrorpage.jsp" %&gt;   </a:t>
            </a:r>
          </a:p>
          <a:p>
            <a:pPr>
              <a:buNone/>
            </a:pPr>
            <a:r>
              <a:rPr lang="en-US" sz="2000" dirty="0" smtClean="0"/>
              <a:t> &lt;%= 100/0 %&gt;  </a:t>
            </a:r>
            <a:endParaRPr lang="en-US" sz="2000" dirty="0"/>
          </a:p>
        </p:txBody>
      </p:sp>
      <p:sp>
        <p:nvSpPr>
          <p:cNvPr id="3" name="Title 2"/>
          <p:cNvSpPr>
            <a:spLocks noGrp="1"/>
          </p:cNvSpPr>
          <p:nvPr>
            <p:ph type="title"/>
          </p:nvPr>
        </p:nvSpPr>
        <p:spPr/>
        <p:txBody>
          <a:bodyPr/>
          <a:lstStyle/>
          <a:p>
            <a:r>
              <a:rPr lang="en-US" sz="4400" dirty="0" smtClean="0">
                <a:latin typeface="Tahoma"/>
                <a:cs typeface="Tahoma"/>
              </a:rPr>
              <a:t>page </a:t>
            </a:r>
            <a:r>
              <a:rPr lang="en-US" sz="4400" spc="-10" dirty="0" smtClean="0">
                <a:latin typeface="Tahoma"/>
                <a:cs typeface="Tahoma"/>
              </a:rPr>
              <a:t>directive attributes</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355600" indent="-342900">
              <a:lnSpc>
                <a:spcPct val="100000"/>
              </a:lnSpc>
              <a:spcBef>
                <a:spcPts val="100"/>
              </a:spcBef>
              <a:buClr>
                <a:srgbClr val="3333CC"/>
              </a:buClr>
              <a:buSzPct val="58333"/>
              <a:buFont typeface="Wingdings"/>
              <a:buChar char=""/>
              <a:tabLst>
                <a:tab pos="354965" algn="l"/>
                <a:tab pos="355600" algn="l"/>
              </a:tabLst>
            </a:pPr>
            <a:r>
              <a:rPr lang="en-US" sz="2800" dirty="0" smtClean="0">
                <a:latin typeface="Arial" pitchFamily="34" charset="0"/>
                <a:cs typeface="Arial" pitchFamily="34" charset="0"/>
              </a:rPr>
              <a:t>Includes a file during the translation phase.</a:t>
            </a:r>
          </a:p>
          <a:p>
            <a:pPr marL="355600" indent="-342900">
              <a:lnSpc>
                <a:spcPct val="100000"/>
              </a:lnSpc>
              <a:spcBef>
                <a:spcPts val="100"/>
              </a:spcBef>
              <a:buClr>
                <a:srgbClr val="3333CC"/>
              </a:buClr>
              <a:buSzPct val="58333"/>
              <a:buFont typeface="Wingdings"/>
              <a:buChar char=""/>
              <a:tabLst>
                <a:tab pos="354965" algn="l"/>
                <a:tab pos="355600" algn="l"/>
              </a:tabLst>
            </a:pPr>
            <a:endParaRPr lang="en-US" sz="3200" dirty="0" smtClean="0">
              <a:latin typeface="Arial" pitchFamily="34" charset="0"/>
              <a:cs typeface="Arial" pitchFamily="34" charset="0"/>
            </a:endParaRPr>
          </a:p>
          <a:p>
            <a:pPr marL="355600" indent="-342900">
              <a:lnSpc>
                <a:spcPct val="100000"/>
              </a:lnSpc>
              <a:buClr>
                <a:srgbClr val="3333CC"/>
              </a:buClr>
              <a:buSzPct val="60000"/>
              <a:buFont typeface="Wingdings"/>
              <a:buChar char=""/>
              <a:tabLst>
                <a:tab pos="354965" algn="l"/>
                <a:tab pos="355600" algn="l"/>
              </a:tabLst>
            </a:pPr>
            <a:r>
              <a:rPr lang="en-US" sz="2400" b="1" spc="-5" dirty="0" smtClean="0">
                <a:latin typeface="Arial" pitchFamily="34" charset="0"/>
                <a:cs typeface="Arial" pitchFamily="34" charset="0"/>
              </a:rPr>
              <a:t>Syntax of </a:t>
            </a:r>
            <a:r>
              <a:rPr lang="en-US" sz="2400" b="1" dirty="0" smtClean="0">
                <a:latin typeface="Arial" pitchFamily="34" charset="0"/>
                <a:cs typeface="Arial" pitchFamily="34" charset="0"/>
              </a:rPr>
              <a:t>JSP</a:t>
            </a:r>
            <a:r>
              <a:rPr lang="en-US" sz="2400" b="1" spc="-40" dirty="0" smtClean="0">
                <a:latin typeface="Arial" pitchFamily="34" charset="0"/>
                <a:cs typeface="Arial" pitchFamily="34" charset="0"/>
              </a:rPr>
              <a:t> include </a:t>
            </a:r>
            <a:r>
              <a:rPr lang="en-US" sz="2400" b="1" spc="-5" dirty="0" smtClean="0">
                <a:latin typeface="Arial" pitchFamily="34" charset="0"/>
                <a:cs typeface="Arial" pitchFamily="34" charset="0"/>
              </a:rPr>
              <a:t>directive tag</a:t>
            </a:r>
            <a:endParaRPr lang="en-US" sz="2400" dirty="0" smtClean="0">
              <a:latin typeface="Arial" pitchFamily="34" charset="0"/>
              <a:cs typeface="Arial" pitchFamily="34" charset="0"/>
            </a:endParaRPr>
          </a:p>
          <a:p>
            <a:pPr marL="1155700" lvl="1">
              <a:spcBef>
                <a:spcPts val="480"/>
              </a:spcBef>
              <a:buClr>
                <a:srgbClr val="3333CC"/>
              </a:buClr>
              <a:buSzPct val="60000"/>
              <a:buNone/>
              <a:tabLst>
                <a:tab pos="1155700" algn="l"/>
              </a:tabLst>
            </a:pPr>
            <a:r>
              <a:rPr lang="en-US" sz="2400" b="1" dirty="0" smtClean="0">
                <a:latin typeface="Arial" pitchFamily="34" charset="0"/>
                <a:cs typeface="Arial" pitchFamily="34" charset="0"/>
              </a:rPr>
              <a:t>&lt;%@ include ... %&gt;</a:t>
            </a:r>
          </a:p>
          <a:p>
            <a:pPr marL="1155700" lvl="1">
              <a:spcBef>
                <a:spcPts val="480"/>
              </a:spcBef>
              <a:buClr>
                <a:srgbClr val="3333CC"/>
              </a:buClr>
              <a:buSzPct val="60000"/>
              <a:buNone/>
              <a:tabLst>
                <a:tab pos="1155700" algn="l"/>
              </a:tabLst>
            </a:pPr>
            <a:endParaRPr lang="en-US" sz="2400" b="1" dirty="0" smtClean="0">
              <a:latin typeface="Arial" pitchFamily="34" charset="0"/>
              <a:cs typeface="Arial" pitchFamily="34" charset="0"/>
            </a:endParaRPr>
          </a:p>
          <a:p>
            <a:pPr marL="404813" lvl="1" indent="-404813">
              <a:spcBef>
                <a:spcPts val="480"/>
              </a:spcBef>
              <a:buClr>
                <a:srgbClr val="3333CC"/>
              </a:buClr>
              <a:buSzPct val="60000"/>
              <a:buFont typeface="Wingdings" pitchFamily="2" charset="2"/>
              <a:buChar char="q"/>
              <a:tabLst>
                <a:tab pos="404813" algn="l"/>
              </a:tabLst>
            </a:pPr>
            <a:r>
              <a:rPr lang="en-US" sz="2400" b="1" dirty="0" smtClean="0">
                <a:latin typeface="Arial" pitchFamily="34" charset="0"/>
                <a:cs typeface="Arial" pitchFamily="34" charset="0"/>
              </a:rPr>
              <a:t>Ex. of include</a:t>
            </a:r>
          </a:p>
          <a:p>
            <a:pPr marL="1155700" lvl="1">
              <a:spcBef>
                <a:spcPts val="480"/>
              </a:spcBef>
              <a:buClr>
                <a:srgbClr val="3333CC"/>
              </a:buClr>
              <a:buSzPct val="60000"/>
              <a:buNone/>
              <a:tabLst>
                <a:tab pos="1155700" algn="l"/>
              </a:tabLst>
            </a:pPr>
            <a:r>
              <a:rPr lang="en-US" sz="2400" dirty="0" smtClean="0"/>
              <a:t>&lt;%@ include file="content.html" %&gt;</a:t>
            </a:r>
            <a:endParaRPr lang="en-US" sz="2400" dirty="0">
              <a:latin typeface="Arial" pitchFamily="34" charset="0"/>
              <a:cs typeface="Arial" pitchFamily="34" charset="0"/>
            </a:endParaRPr>
          </a:p>
        </p:txBody>
      </p:sp>
      <p:sp>
        <p:nvSpPr>
          <p:cNvPr id="3" name="Title 2"/>
          <p:cNvSpPr>
            <a:spLocks noGrp="1"/>
          </p:cNvSpPr>
          <p:nvPr>
            <p:ph type="title"/>
          </p:nvPr>
        </p:nvSpPr>
        <p:spPr/>
        <p:txBody>
          <a:bodyPr/>
          <a:lstStyle/>
          <a:p>
            <a:r>
              <a:rPr lang="en-US" sz="4400" dirty="0" smtClean="0">
                <a:latin typeface="Tahoma"/>
                <a:cs typeface="Tahoma"/>
              </a:rPr>
              <a:t>include </a:t>
            </a:r>
            <a:r>
              <a:rPr lang="en-US" sz="4400" spc="-10" dirty="0" smtClean="0">
                <a:latin typeface="Tahoma"/>
                <a:cs typeface="Tahoma"/>
              </a:rPr>
              <a:t>directive</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55600" indent="-342900">
              <a:lnSpc>
                <a:spcPct val="100000"/>
              </a:lnSpc>
              <a:spcBef>
                <a:spcPts val="100"/>
              </a:spcBef>
              <a:buClr>
                <a:srgbClr val="3333CC"/>
              </a:buClr>
              <a:buSzPct val="58333"/>
              <a:buFont typeface="Wingdings"/>
              <a:buChar char=""/>
              <a:tabLst>
                <a:tab pos="354965" algn="l"/>
                <a:tab pos="355600" algn="l"/>
              </a:tabLst>
            </a:pPr>
            <a:r>
              <a:rPr lang="en-US" sz="2400" dirty="0" smtClean="0"/>
              <a:t>used to define a tag library that defines many tags</a:t>
            </a:r>
          </a:p>
          <a:p>
            <a:pPr marL="355600" indent="-342900">
              <a:lnSpc>
                <a:spcPct val="100000"/>
              </a:lnSpc>
              <a:spcBef>
                <a:spcPts val="100"/>
              </a:spcBef>
              <a:buClr>
                <a:srgbClr val="3333CC"/>
              </a:buClr>
              <a:buSzPct val="58333"/>
              <a:buFont typeface="Wingdings"/>
              <a:buChar char=""/>
              <a:tabLst>
                <a:tab pos="354965" algn="l"/>
                <a:tab pos="355600" algn="l"/>
              </a:tabLst>
            </a:pPr>
            <a:endParaRPr lang="en-US" sz="2900" dirty="0" smtClean="0">
              <a:latin typeface="Times New Roman"/>
              <a:cs typeface="Times New Roman"/>
            </a:endParaRPr>
          </a:p>
          <a:p>
            <a:pPr marL="355600" indent="-342900">
              <a:lnSpc>
                <a:spcPct val="100000"/>
              </a:lnSpc>
              <a:buClr>
                <a:srgbClr val="3333CC"/>
              </a:buClr>
              <a:buSzPct val="60000"/>
              <a:buFont typeface="Wingdings"/>
              <a:buChar char=""/>
              <a:tabLst>
                <a:tab pos="354965" algn="l"/>
                <a:tab pos="355600" algn="l"/>
              </a:tabLst>
            </a:pPr>
            <a:r>
              <a:rPr lang="en-US" sz="2000" b="1" spc="-5" dirty="0" smtClean="0">
                <a:latin typeface="Tahoma"/>
                <a:cs typeface="Tahoma"/>
              </a:rPr>
              <a:t>Syntax of </a:t>
            </a:r>
            <a:r>
              <a:rPr lang="en-US" sz="2000" b="1" dirty="0" smtClean="0">
                <a:latin typeface="Tahoma"/>
                <a:cs typeface="Tahoma"/>
              </a:rPr>
              <a:t>JSP</a:t>
            </a:r>
            <a:r>
              <a:rPr lang="en-US" sz="2000" b="1" spc="-40" dirty="0" smtClean="0">
                <a:latin typeface="Tahoma"/>
                <a:cs typeface="Tahoma"/>
              </a:rPr>
              <a:t> taglib </a:t>
            </a:r>
            <a:r>
              <a:rPr lang="en-US" sz="2000" b="1" spc="-5" dirty="0" smtClean="0">
                <a:latin typeface="Tahoma"/>
                <a:cs typeface="Tahoma"/>
              </a:rPr>
              <a:t>directive tag</a:t>
            </a:r>
          </a:p>
          <a:p>
            <a:pPr marL="355600" indent="-342900">
              <a:lnSpc>
                <a:spcPct val="100000"/>
              </a:lnSpc>
              <a:buClr>
                <a:srgbClr val="3333CC"/>
              </a:buClr>
              <a:buSzPct val="60000"/>
              <a:buNone/>
              <a:tabLst>
                <a:tab pos="354965" algn="l"/>
                <a:tab pos="355600" algn="l"/>
              </a:tabLst>
            </a:pPr>
            <a:r>
              <a:rPr lang="it-IT" sz="2000" dirty="0" smtClean="0"/>
              <a:t>&lt;%@ taglib uri="</a:t>
            </a:r>
            <a:r>
              <a:rPr lang="it-IT" sz="2000" i="1" dirty="0" smtClean="0"/>
              <a:t>URIToTagLibrary</a:t>
            </a:r>
            <a:r>
              <a:rPr lang="it-IT" sz="2000" dirty="0" smtClean="0"/>
              <a:t>" prefix="</a:t>
            </a:r>
            <a:r>
              <a:rPr lang="it-IT" sz="2000" i="1" dirty="0" smtClean="0"/>
              <a:t>tagPrefix</a:t>
            </a:r>
            <a:r>
              <a:rPr lang="it-IT" sz="2000" dirty="0" smtClean="0"/>
              <a:t>" %&gt; </a:t>
            </a:r>
          </a:p>
          <a:p>
            <a:pPr marL="355600" indent="-342900">
              <a:lnSpc>
                <a:spcPct val="100000"/>
              </a:lnSpc>
              <a:buClr>
                <a:srgbClr val="3333CC"/>
              </a:buClr>
              <a:buSzPct val="60000"/>
              <a:buNone/>
              <a:tabLst>
                <a:tab pos="354965" algn="l"/>
                <a:tab pos="355600" algn="l"/>
              </a:tabLst>
            </a:pPr>
            <a:endParaRPr lang="it-IT" sz="2000" dirty="0" smtClean="0"/>
          </a:p>
          <a:p>
            <a:pPr marL="355600" indent="-342900">
              <a:lnSpc>
                <a:spcPct val="100000"/>
              </a:lnSpc>
              <a:buClr>
                <a:srgbClr val="3333CC"/>
              </a:buClr>
              <a:buSzPct val="60000"/>
              <a:buNone/>
              <a:tabLst>
                <a:tab pos="354965" algn="l"/>
                <a:tab pos="355600" algn="l"/>
              </a:tabLst>
            </a:pPr>
            <a:r>
              <a:rPr lang="it-IT" sz="2000" dirty="0" smtClean="0"/>
              <a:t>&lt;%@ taglib uri = "http://www.c4learn.com/userlibrary"            prefix = "mytag" %&gt;</a:t>
            </a:r>
          </a:p>
          <a:p>
            <a:pPr marL="355600" indent="-342900">
              <a:lnSpc>
                <a:spcPct val="100000"/>
              </a:lnSpc>
              <a:buClr>
                <a:srgbClr val="3333CC"/>
              </a:buClr>
              <a:buSzPct val="60000"/>
              <a:buNone/>
              <a:tabLst>
                <a:tab pos="354965" algn="l"/>
                <a:tab pos="355600" algn="l"/>
              </a:tabLst>
            </a:pPr>
            <a:endParaRPr lang="it-IT" sz="2000" dirty="0" smtClean="0"/>
          </a:p>
          <a:p>
            <a:pPr marL="355600" indent="-342900">
              <a:lnSpc>
                <a:spcPct val="100000"/>
              </a:lnSpc>
              <a:buClr>
                <a:srgbClr val="3333CC"/>
              </a:buClr>
              <a:buSzPct val="60000"/>
              <a:buNone/>
              <a:tabLst>
                <a:tab pos="354965" algn="l"/>
                <a:tab pos="355600" algn="l"/>
              </a:tabLst>
            </a:pPr>
            <a:r>
              <a:rPr lang="en-US" sz="2000" dirty="0" smtClean="0"/>
              <a:t>&lt;</a:t>
            </a:r>
            <a:r>
              <a:rPr lang="en-US" sz="2000" b="1" dirty="0" smtClean="0"/>
              <a:t>html</a:t>
            </a:r>
            <a:r>
              <a:rPr lang="en-US" sz="2000" dirty="0" smtClean="0"/>
              <a:t>&gt; &lt;</a:t>
            </a:r>
            <a:r>
              <a:rPr lang="en-US" sz="2000" b="1" dirty="0" smtClean="0"/>
              <a:t>body</a:t>
            </a:r>
            <a:r>
              <a:rPr lang="en-US" sz="2000" dirty="0" smtClean="0"/>
              <a:t>&gt; </a:t>
            </a:r>
          </a:p>
          <a:p>
            <a:pPr marL="355600" indent="-342900">
              <a:lnSpc>
                <a:spcPct val="100000"/>
              </a:lnSpc>
              <a:buClr>
                <a:srgbClr val="3333CC"/>
              </a:buClr>
              <a:buSzPct val="60000"/>
              <a:buNone/>
              <a:tabLst>
                <a:tab pos="354965" algn="l"/>
                <a:tab pos="355600" algn="l"/>
              </a:tabLst>
            </a:pPr>
            <a:r>
              <a:rPr lang="en-US" sz="2000" dirty="0" smtClean="0"/>
              <a:t>&lt;</a:t>
            </a:r>
            <a:r>
              <a:rPr lang="en-US" sz="2000" dirty="0" err="1" smtClean="0"/>
              <a:t>mytag:print</a:t>
            </a:r>
            <a:r>
              <a:rPr lang="en-US" sz="2000" dirty="0" smtClean="0"/>
              <a:t>/&gt; </a:t>
            </a:r>
          </a:p>
          <a:p>
            <a:pPr marL="355600" indent="-342900">
              <a:lnSpc>
                <a:spcPct val="100000"/>
              </a:lnSpc>
              <a:buClr>
                <a:srgbClr val="3333CC"/>
              </a:buClr>
              <a:buSzPct val="60000"/>
              <a:buNone/>
              <a:tabLst>
                <a:tab pos="354965" algn="l"/>
                <a:tab pos="355600" algn="l"/>
              </a:tabLst>
            </a:pPr>
            <a:r>
              <a:rPr lang="en-US" sz="2000" dirty="0" smtClean="0"/>
              <a:t>&lt;/</a:t>
            </a:r>
            <a:r>
              <a:rPr lang="en-US" sz="2000" b="1" dirty="0" smtClean="0"/>
              <a:t>body</a:t>
            </a:r>
            <a:r>
              <a:rPr lang="en-US" sz="2000" dirty="0" smtClean="0"/>
              <a:t>&gt; &lt;/</a:t>
            </a:r>
            <a:r>
              <a:rPr lang="en-US" sz="2000" b="1" dirty="0" smtClean="0"/>
              <a:t>html</a:t>
            </a:r>
            <a:r>
              <a:rPr lang="en-US" sz="2000" dirty="0" smtClean="0"/>
              <a:t>&gt;</a:t>
            </a:r>
            <a:endParaRPr lang="en-US" sz="2000" dirty="0"/>
          </a:p>
        </p:txBody>
      </p:sp>
      <p:sp>
        <p:nvSpPr>
          <p:cNvPr id="3" name="Title 2"/>
          <p:cNvSpPr>
            <a:spLocks noGrp="1"/>
          </p:cNvSpPr>
          <p:nvPr>
            <p:ph type="title"/>
          </p:nvPr>
        </p:nvSpPr>
        <p:spPr/>
        <p:txBody>
          <a:bodyPr/>
          <a:lstStyle/>
          <a:p>
            <a:r>
              <a:rPr lang="en-US" sz="4400" dirty="0" smtClean="0">
                <a:latin typeface="Tahoma"/>
                <a:cs typeface="Tahoma"/>
              </a:rPr>
              <a:t>taglib </a:t>
            </a:r>
            <a:r>
              <a:rPr lang="en-US" sz="4400" spc="-10" dirty="0" smtClean="0">
                <a:latin typeface="Tahoma"/>
                <a:cs typeface="Tahoma"/>
              </a:rPr>
              <a:t>directive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b="1" dirty="0" smtClean="0">
                <a:latin typeface="Agency FB" pitchFamily="34" charset="0"/>
              </a:rPr>
              <a:t>Disadvantages of CGI</a:t>
            </a:r>
          </a:p>
          <a:p>
            <a:r>
              <a:rPr lang="en-US" dirty="0" smtClean="0">
                <a:latin typeface="Times New Roman" pitchFamily="18" charset="0"/>
                <a:cs typeface="Times New Roman" pitchFamily="18" charset="0"/>
              </a:rPr>
              <a:t>There are many problems in CGI technology:</a:t>
            </a:r>
          </a:p>
          <a:p>
            <a:r>
              <a:rPr lang="en-US" dirty="0" smtClean="0">
                <a:latin typeface="Times New Roman" pitchFamily="18" charset="0"/>
                <a:cs typeface="Times New Roman" pitchFamily="18" charset="0"/>
              </a:rPr>
              <a:t>If number of clients increases, it takes more time for sending response.</a:t>
            </a:r>
          </a:p>
          <a:p>
            <a:r>
              <a:rPr lang="en-US" dirty="0" smtClean="0">
                <a:latin typeface="Times New Roman" pitchFamily="18" charset="0"/>
                <a:cs typeface="Times New Roman" pitchFamily="18" charset="0"/>
              </a:rPr>
              <a:t>For each request, it starts a process and Web server is limited to start processes.</a:t>
            </a:r>
          </a:p>
          <a:p>
            <a:r>
              <a:rPr lang="en-US" dirty="0" smtClean="0">
                <a:latin typeface="Times New Roman" pitchFamily="18" charset="0"/>
                <a:cs typeface="Times New Roman" pitchFamily="18" charset="0"/>
              </a:rPr>
              <a:t>It uses platform dependent language e.g. C, C++, Perl.</a:t>
            </a:r>
          </a:p>
          <a:p>
            <a:endParaRPr lang="en-US" dirty="0"/>
          </a:p>
        </p:txBody>
      </p:sp>
      <p:sp>
        <p:nvSpPr>
          <p:cNvPr id="2" name="Title 1"/>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endParaRPr lang="en-US" dirty="0" smtClean="0"/>
          </a:p>
          <a:p>
            <a:pPr>
              <a:buNone/>
            </a:pPr>
            <a:endParaRPr lang="en-US" dirty="0" smtClean="0"/>
          </a:p>
          <a:p>
            <a:pPr>
              <a:buNone/>
            </a:pPr>
            <a:endParaRPr lang="en-US" dirty="0" smtClean="0"/>
          </a:p>
          <a:p>
            <a:pPr>
              <a:buNone/>
            </a:pPr>
            <a:r>
              <a:rPr lang="en-US" dirty="0" smtClean="0"/>
              <a:t>	</a:t>
            </a:r>
            <a:r>
              <a:rPr lang="en-US" sz="8800" dirty="0" smtClean="0">
                <a:solidFill>
                  <a:srgbClr val="7030A0"/>
                </a:solidFill>
              </a:rPr>
              <a:t>Thank You….</a:t>
            </a:r>
            <a:endParaRPr lang="en-US" sz="8800" dirty="0">
              <a:solidFill>
                <a:srgbClr val="7030A0"/>
              </a:solidFill>
            </a:endParaRPr>
          </a:p>
        </p:txBody>
      </p:sp>
      <p:sp>
        <p:nvSpPr>
          <p:cNvPr id="3" name="Title 2"/>
          <p:cNvSpPr>
            <a:spLocks noGrp="1"/>
          </p:cNvSpPr>
          <p:nvPr>
            <p:ph type="title"/>
          </p:nvPr>
        </p:nvSpPr>
        <p:spPr/>
        <p:txBody>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t>Advantage of Servlet</a:t>
            </a:r>
          </a:p>
          <a:p>
            <a:pPr>
              <a:buNone/>
            </a:pPr>
            <a:endParaRPr lang="en-US" dirty="0"/>
          </a:p>
        </p:txBody>
      </p:sp>
      <p:sp>
        <p:nvSpPr>
          <p:cNvPr id="2" name="Title 1"/>
          <p:cNvSpPr>
            <a:spLocks noGrp="1"/>
          </p:cNvSpPr>
          <p:nvPr>
            <p:ph type="title"/>
          </p:nvPr>
        </p:nvSpPr>
        <p:spPr/>
        <p:txBody>
          <a:bodyPr/>
          <a:lstStyle/>
          <a:p>
            <a:endParaRPr lang="en-US" dirty="0"/>
          </a:p>
        </p:txBody>
      </p:sp>
      <p:pic>
        <p:nvPicPr>
          <p:cNvPr id="4" name="Picture 3" descr="servlet.JPG"/>
          <p:cNvPicPr>
            <a:picLocks noChangeAspect="1"/>
          </p:cNvPicPr>
          <p:nvPr/>
        </p:nvPicPr>
        <p:blipFill>
          <a:blip r:embed="rId2"/>
          <a:stretch>
            <a:fillRect/>
          </a:stretch>
        </p:blipFill>
        <p:spPr>
          <a:xfrm>
            <a:off x="1371600" y="2224087"/>
            <a:ext cx="6934200" cy="3643313"/>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914</TotalTime>
  <Words>3944</Words>
  <Application>Microsoft Office PowerPoint</Application>
  <PresentationFormat>On-screen Show (4:3)</PresentationFormat>
  <Paragraphs>723</Paragraphs>
  <Slides>80</Slides>
  <Notes>0</Notes>
  <HiddenSlides>0</HiddenSlides>
  <MMClips>0</MMClips>
  <ScaleCrop>false</ScaleCrop>
  <HeadingPairs>
    <vt:vector size="4" baseType="variant">
      <vt:variant>
        <vt:lpstr>Theme</vt:lpstr>
      </vt:variant>
      <vt:variant>
        <vt:i4>1</vt:i4>
      </vt:variant>
      <vt:variant>
        <vt:lpstr>Slide Titles</vt:lpstr>
      </vt:variant>
      <vt:variant>
        <vt:i4>80</vt:i4>
      </vt:variant>
    </vt:vector>
  </HeadingPairs>
  <TitlesOfParts>
    <vt:vector size="81" baseType="lpstr">
      <vt:lpstr>Concourse</vt:lpstr>
      <vt:lpstr>Servlets  Marks:14</vt:lpstr>
      <vt:lpstr>Slide 2</vt:lpstr>
      <vt:lpstr>What is a Servlet?</vt:lpstr>
      <vt:lpstr>Slide 4</vt:lpstr>
      <vt:lpstr>Slide 5</vt:lpstr>
      <vt:lpstr>CGI(Commmon Gateway Interface)</vt:lpstr>
      <vt:lpstr>Slide 7</vt:lpstr>
      <vt:lpstr>Slide 8</vt:lpstr>
      <vt:lpstr>Slide 9</vt:lpstr>
      <vt:lpstr>Advantage of Servlet </vt:lpstr>
      <vt:lpstr>Slide 11</vt:lpstr>
      <vt:lpstr>Life Cycle of a Servlet</vt:lpstr>
      <vt:lpstr>Life cycle of servlet</vt:lpstr>
      <vt:lpstr>init() method</vt:lpstr>
      <vt:lpstr>service() method</vt:lpstr>
      <vt:lpstr>destroy() method</vt:lpstr>
      <vt:lpstr>Servlet API</vt:lpstr>
      <vt:lpstr>Interfaces in javax.servlet package</vt:lpstr>
      <vt:lpstr>Classes in javax.servlet package</vt:lpstr>
      <vt:lpstr>Interfaces in javax.servlet.http package</vt:lpstr>
      <vt:lpstr>Classes in javax.servlet.http package</vt:lpstr>
      <vt:lpstr>Servlet Example</vt:lpstr>
      <vt:lpstr>Interfaces in javax.servlet package</vt:lpstr>
      <vt:lpstr>Slide 24</vt:lpstr>
      <vt:lpstr>Interfaces in javax.servlet package</vt:lpstr>
      <vt:lpstr>Interfaces in javax.servlet package</vt:lpstr>
      <vt:lpstr>Methods of ServletContext</vt:lpstr>
      <vt:lpstr>Interfaces in javax.servlet package</vt:lpstr>
      <vt:lpstr>Methods of ServletRequest</vt:lpstr>
      <vt:lpstr>Interfaces in javax.servlet package</vt:lpstr>
      <vt:lpstr>Methods of ServletResponse</vt:lpstr>
      <vt:lpstr>Interfaces in javax.servlet.http package</vt:lpstr>
      <vt:lpstr>Methods of HttpServletRequest</vt:lpstr>
      <vt:lpstr>Interfaces in javax.servlet.http package</vt:lpstr>
      <vt:lpstr>HTTP Request Methods</vt:lpstr>
      <vt:lpstr>HTTP Request Methods</vt:lpstr>
      <vt:lpstr>HTTP status/response code</vt:lpstr>
      <vt:lpstr>HTTP status/response code</vt:lpstr>
      <vt:lpstr> What is the difference between Get and Post? </vt:lpstr>
      <vt:lpstr>Interfaces in javax.servlet.http package</vt:lpstr>
      <vt:lpstr>How to get the HttpSession object ?</vt:lpstr>
      <vt:lpstr>Methods of HttpSession</vt:lpstr>
      <vt:lpstr>GenericServlet class</vt:lpstr>
      <vt:lpstr>HttpServlet class</vt:lpstr>
      <vt:lpstr>Slide 45</vt:lpstr>
      <vt:lpstr>Servlet Class Hierarchy</vt:lpstr>
      <vt:lpstr>Cookies in Servlet</vt:lpstr>
      <vt:lpstr>How Cookie works?</vt:lpstr>
      <vt:lpstr>Types of Cookie</vt:lpstr>
      <vt:lpstr>Slide 50</vt:lpstr>
      <vt:lpstr>Cookie class</vt:lpstr>
      <vt:lpstr>Slide 52</vt:lpstr>
      <vt:lpstr>Slide 53</vt:lpstr>
      <vt:lpstr>Session Tracking</vt:lpstr>
      <vt:lpstr>Session tracking techniques:</vt:lpstr>
      <vt:lpstr>Session tracking techniques:</vt:lpstr>
      <vt:lpstr>Session chaining and Filtering</vt:lpstr>
      <vt:lpstr>JSP(Java Server Pages)</vt:lpstr>
      <vt:lpstr>Advantage of JSP over Servlet</vt:lpstr>
      <vt:lpstr>Slide 60</vt:lpstr>
      <vt:lpstr>Life cycle of a JSP Page</vt:lpstr>
      <vt:lpstr>JSP Lifecycle</vt:lpstr>
      <vt:lpstr>Slide 63</vt:lpstr>
      <vt:lpstr>JSP Scriptlet tag</vt:lpstr>
      <vt:lpstr>JSP Declarations tag</vt:lpstr>
      <vt:lpstr>JSP expression tag</vt:lpstr>
      <vt:lpstr>Example of JSP scriptlet tag that prints the user name  </vt:lpstr>
      <vt:lpstr>/*Welcome.jsp*/</vt:lpstr>
      <vt:lpstr>Example of JSP expression tag that prints the user name  </vt:lpstr>
      <vt:lpstr>/*Welcome.jsp*/</vt:lpstr>
      <vt:lpstr>Example of JSP declaration tag that prints the user name  </vt:lpstr>
      <vt:lpstr>/*Welcome.jsp*/</vt:lpstr>
      <vt:lpstr>Implicit Objects</vt:lpstr>
      <vt:lpstr>JSP Directives</vt:lpstr>
      <vt:lpstr>page directive</vt:lpstr>
      <vt:lpstr>page directive attributes</vt:lpstr>
      <vt:lpstr>page directive attributes</vt:lpstr>
      <vt:lpstr>include directive</vt:lpstr>
      <vt:lpstr>taglib directive</vt:lpstr>
      <vt:lpstr>Slide 80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RYB</cp:lastModifiedBy>
  <cp:revision>289</cp:revision>
  <dcterms:created xsi:type="dcterms:W3CDTF">2016-02-23T11:07:29Z</dcterms:created>
  <dcterms:modified xsi:type="dcterms:W3CDTF">2019-09-16T04:03:04Z</dcterms:modified>
</cp:coreProperties>
</file>