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handoutMasterIdLst>
    <p:handoutMasterId r:id="rId110"/>
  </p:handoutMasterIdLst>
  <p:sldIdLst>
    <p:sldId id="256" r:id="rId2"/>
    <p:sldId id="257" r:id="rId3"/>
    <p:sldId id="258" r:id="rId4"/>
    <p:sldId id="377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378" r:id="rId15"/>
    <p:sldId id="271" r:id="rId16"/>
    <p:sldId id="272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69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79" r:id="rId54"/>
    <p:sldId id="312" r:id="rId55"/>
    <p:sldId id="313" r:id="rId56"/>
    <p:sldId id="380" r:id="rId57"/>
    <p:sldId id="315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70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71" r:id="rId76"/>
    <p:sldId id="333" r:id="rId77"/>
    <p:sldId id="335" r:id="rId78"/>
    <p:sldId id="336" r:id="rId79"/>
    <p:sldId id="337" r:id="rId80"/>
    <p:sldId id="338" r:id="rId81"/>
    <p:sldId id="373" r:id="rId82"/>
    <p:sldId id="372" r:id="rId83"/>
    <p:sldId id="339" r:id="rId84"/>
    <p:sldId id="374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1" r:id="rId96"/>
    <p:sldId id="353" r:id="rId97"/>
    <p:sldId id="354" r:id="rId98"/>
    <p:sldId id="355" r:id="rId99"/>
    <p:sldId id="356" r:id="rId100"/>
    <p:sldId id="365" r:id="rId101"/>
    <p:sldId id="357" r:id="rId102"/>
    <p:sldId id="359" r:id="rId103"/>
    <p:sldId id="361" r:id="rId104"/>
    <p:sldId id="366" r:id="rId105"/>
    <p:sldId id="367" r:id="rId106"/>
    <p:sldId id="368" r:id="rId107"/>
    <p:sldId id="375" r:id="rId108"/>
    <p:sldId id="376" r:id="rId109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0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482" y="-102"/>
      </p:cViewPr>
      <p:guideLst>
        <p:guide orient="horz" pos="288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62BCB-561F-4E8F-B2BF-524735342E44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E35FA-73D9-49C1-9672-C3B987B404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851648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4304715"/>
            <a:ext cx="7854696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lang="en-US" smtClean="0"/>
              <a:pPr marL="25400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2"/>
            <a:ext cx="2057400" cy="694901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2"/>
            <a:ext cx="6019800" cy="694901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lang="en-US" smtClean="0"/>
              <a:pPr marL="25400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755648"/>
            <a:ext cx="77724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606219"/>
            <a:ext cx="77724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784"/>
            <a:ext cx="8229600" cy="1524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113"/>
            <a:ext cx="403860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113"/>
            <a:ext cx="403860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lang="en-US" smtClean="0"/>
              <a:pPr marL="25400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784"/>
            <a:ext cx="82296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73664"/>
            <a:ext cx="4040188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2479677"/>
            <a:ext cx="4041775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3352800"/>
            <a:ext cx="4040188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352800"/>
            <a:ext cx="4041775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784"/>
            <a:ext cx="830580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lang="en-US" smtClean="0"/>
              <a:pPr marL="25400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lang="en-US" smtClean="0"/>
              <a:pPr marL="25400">
                <a:lnSpc>
                  <a:spcPts val="165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3"/>
            <a:ext cx="27432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2235200"/>
            <a:ext cx="27432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235200"/>
            <a:ext cx="5111750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477436"/>
            <a:ext cx="525780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7146359"/>
            <a:ext cx="155448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9329"/>
            <a:ext cx="2212848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771713"/>
            <a:ext cx="220980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8475134"/>
            <a:ext cx="609600" cy="48683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599356"/>
            <a:ext cx="461772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7755467"/>
            <a:ext cx="9163050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8293101"/>
            <a:ext cx="4762500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9525"/>
            <a:ext cx="9163050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9525"/>
            <a:ext cx="4762500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38784"/>
            <a:ext cx="82296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580640"/>
            <a:ext cx="82296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15/07/2019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8475134"/>
            <a:ext cx="33528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8475134"/>
            <a:ext cx="7620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69877"/>
            <a:ext cx="9180548" cy="86563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3437" y="2814954"/>
            <a:ext cx="699897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600" spc="-120" dirty="0">
                <a:solidFill>
                  <a:srgbClr val="675E46"/>
                </a:solidFill>
                <a:latin typeface="Cambria"/>
                <a:cs typeface="Cambria"/>
              </a:rPr>
              <a:t>Advanced </a:t>
            </a:r>
            <a:r>
              <a:rPr sz="4600" spc="-125">
                <a:solidFill>
                  <a:srgbClr val="675E46"/>
                </a:solidFill>
                <a:latin typeface="Cambria"/>
                <a:cs typeface="Cambria"/>
              </a:rPr>
              <a:t>Java</a:t>
            </a:r>
            <a:r>
              <a:rPr sz="4600" spc="-345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10" smtClean="0">
                <a:solidFill>
                  <a:srgbClr val="675E46"/>
                </a:solidFill>
                <a:latin typeface="Cambria"/>
                <a:cs typeface="Cambria"/>
              </a:rPr>
              <a:t>Programming</a:t>
            </a:r>
            <a:endParaRPr sz="4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4600" spc="-90" smtClean="0">
                <a:solidFill>
                  <a:srgbClr val="675E46"/>
                </a:solidFill>
                <a:latin typeface="Cambria"/>
                <a:cs typeface="Cambria"/>
              </a:rPr>
              <a:t>(</a:t>
            </a:r>
            <a:r>
              <a:rPr lang="en-US" sz="4600" spc="-90" dirty="0" smtClean="0">
                <a:solidFill>
                  <a:srgbClr val="675E46"/>
                </a:solidFill>
                <a:latin typeface="Cambria"/>
                <a:cs typeface="Cambria"/>
              </a:rPr>
              <a:t>22517</a:t>
            </a:r>
            <a:r>
              <a:rPr sz="4600" spc="-90" smtClean="0">
                <a:solidFill>
                  <a:srgbClr val="675E46"/>
                </a:solidFill>
                <a:latin typeface="Cambria"/>
                <a:cs typeface="Cambria"/>
              </a:rPr>
              <a:t>)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6080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latin typeface="Cambria"/>
                <a:cs typeface="Cambria"/>
              </a:rPr>
              <a:t>AWT </a:t>
            </a:r>
            <a:r>
              <a:rPr spc="-80" dirty="0">
                <a:latin typeface="Cambria"/>
                <a:cs typeface="Cambria"/>
              </a:rPr>
              <a:t>Class </a:t>
            </a:r>
            <a:r>
              <a:rPr spc="-120" dirty="0">
                <a:latin typeface="Cambria"/>
                <a:cs typeface="Cambria"/>
              </a:rPr>
              <a:t>Hierarchy </a:t>
            </a:r>
            <a:r>
              <a:rPr spc="-5" dirty="0">
                <a:latin typeface="Cambria"/>
                <a:cs typeface="Cambria"/>
              </a:rPr>
              <a:t>:</a:t>
            </a:r>
            <a:r>
              <a:rPr spc="-555" dirty="0">
                <a:latin typeface="Cambria"/>
                <a:cs typeface="Cambria"/>
              </a:rPr>
              <a:t> </a:t>
            </a:r>
            <a:r>
              <a:rPr spc="-90" dirty="0">
                <a:latin typeface="Cambria"/>
                <a:cs typeface="Cambria"/>
              </a:rPr>
              <a:t>Detailed</a:t>
            </a:r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609600" y="1371600"/>
            <a:ext cx="8153400" cy="7391400"/>
            <a:chOff x="381000" y="1371600"/>
            <a:chExt cx="8153400" cy="6324600"/>
          </a:xfrm>
        </p:grpSpPr>
        <p:sp>
          <p:nvSpPr>
            <p:cNvPr id="3" name="object 3"/>
            <p:cNvSpPr/>
            <p:nvPr/>
          </p:nvSpPr>
          <p:spPr>
            <a:xfrm>
              <a:off x="381000" y="1371600"/>
              <a:ext cx="7093458" cy="6324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659118" y="4029765"/>
              <a:ext cx="1875282" cy="1311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30810" marR="57150" indent="-1270" algn="ctr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Checkbox, Choice,  Label, </a:t>
              </a:r>
              <a:r>
                <a:rPr sz="1400" b="1" dirty="0">
                  <a:latin typeface="Times New Roman"/>
                  <a:cs typeface="Times New Roman"/>
                </a:rPr>
                <a:t>List,  </a:t>
              </a:r>
              <a:r>
                <a:rPr sz="1400" b="1" spc="-15" dirty="0">
                  <a:latin typeface="Times New Roman"/>
                  <a:cs typeface="Times New Roman"/>
                </a:rPr>
                <a:t>Scrollbar,</a:t>
              </a:r>
              <a:r>
                <a:rPr sz="1400" b="1" spc="-85" dirty="0">
                  <a:latin typeface="Times New Roman"/>
                  <a:cs typeface="Times New Roman"/>
                </a:rPr>
                <a:t> </a:t>
              </a:r>
              <a:r>
                <a:rPr sz="1400" b="1" spc="-5" dirty="0">
                  <a:latin typeface="Times New Roman"/>
                  <a:cs typeface="Times New Roman"/>
                </a:rPr>
                <a:t>ScrollPane,  </a:t>
              </a:r>
              <a:r>
                <a:rPr sz="1400" b="1" spc="-20" dirty="0">
                  <a:latin typeface="Times New Roman"/>
                  <a:cs typeface="Times New Roman"/>
                </a:rPr>
                <a:t>TextArea,</a:t>
              </a:r>
              <a:r>
                <a:rPr sz="1400" b="1" spc="-30" dirty="0">
                  <a:latin typeface="Times New Roman"/>
                  <a:cs typeface="Times New Roman"/>
                </a:rPr>
                <a:t> </a:t>
              </a:r>
              <a:r>
                <a:rPr sz="1400" b="1" spc="-15" dirty="0">
                  <a:latin typeface="Times New Roman"/>
                  <a:cs typeface="Times New Roman"/>
                </a:rPr>
                <a:t>TextField</a:t>
              </a:r>
              <a:endParaRPr sz="14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13938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610" dirty="0"/>
              <a:t>T</a:t>
            </a:r>
            <a:r>
              <a:rPr spc="-100" dirty="0"/>
              <a:t>re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8839200" cy="566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304925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lang="en-US" sz="2800" b="1" spc="-3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TreeNode</a:t>
            </a:r>
            <a:r>
              <a:rPr lang="en-US" sz="2800" b="1" spc="-3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interface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declares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that obtain 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information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about a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tree</a:t>
            </a:r>
            <a:r>
              <a:rPr lang="en-US" sz="2800" spc="-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node.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lang="en-US" sz="2800" b="1" spc="-2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MutableTreeNode</a:t>
            </a:r>
            <a:r>
              <a:rPr lang="en-US" sz="2800" b="1" spc="-2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interface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extends </a:t>
            </a:r>
            <a:r>
              <a:rPr lang="en-US" sz="2800" b="1" spc="-3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TreeNode</a:t>
            </a:r>
            <a:r>
              <a:rPr lang="en-US" sz="2800" spc="-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.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declares 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that can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insert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remove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child nodes or change the 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parent</a:t>
            </a:r>
            <a:r>
              <a:rPr lang="en-US" sz="28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node.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lang="en-US" sz="2800" b="1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DefaultMutableTreeNode</a:t>
            </a:r>
            <a:r>
              <a:rPr lang="en-US" sz="2800" b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class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implements</a:t>
            </a:r>
            <a:r>
              <a:rPr lang="en-US" sz="2800" spc="-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2800" b="1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MutableTreeNode</a:t>
            </a:r>
            <a:r>
              <a:rPr lang="en-US" sz="2800" b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interface. It represents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 node in a</a:t>
            </a:r>
            <a:r>
              <a:rPr lang="en-US" sz="2800" spc="-7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tree.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Constructor: 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          </a:t>
            </a:r>
            <a:r>
              <a:rPr lang="en-US" sz="2800" spc="-1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DefaultMutableTreeNode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(Object</a:t>
            </a:r>
            <a:r>
              <a:rPr lang="en-US" sz="2800" spc="-9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obj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85" dirty="0" smtClean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hierarchy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of tree nodes, the </a:t>
            </a:r>
            <a:r>
              <a:rPr lang="en-US" sz="2800" b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add( )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2800" b="1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DefaultMutableTreeNode</a:t>
            </a:r>
            <a:r>
              <a:rPr lang="en-US" sz="2800" b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can be</a:t>
            </a:r>
            <a:r>
              <a:rPr lang="en-US" sz="2800" spc="-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used.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849A09"/>
              </a:buClr>
              <a:buSzPct val="60416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add(</a:t>
            </a:r>
            <a:r>
              <a:rPr lang="en-US" sz="2800" spc="-1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MutableTreeNode</a:t>
            </a:r>
            <a:r>
              <a:rPr lang="en-US" sz="2800" spc="-7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child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13938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610" dirty="0"/>
              <a:t>T</a:t>
            </a:r>
            <a:r>
              <a:rPr spc="-100" dirty="0"/>
              <a:t>re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2" y="1318005"/>
            <a:ext cx="8720837" cy="809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215" indent="-342900">
              <a:lnSpc>
                <a:spcPct val="100000"/>
              </a:lnSpc>
              <a:spcBef>
                <a:spcPts val="10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b="1" spc="-45" dirty="0">
                <a:solidFill>
                  <a:srgbClr val="2E2B1F"/>
                </a:solidFill>
                <a:latin typeface="Times New Roman"/>
                <a:cs typeface="Times New Roman"/>
              </a:rPr>
              <a:t>JTree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object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generates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events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node is expanded</a:t>
            </a:r>
            <a:r>
              <a:rPr sz="2800" spc="-1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collapsed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Tree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Expansion event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described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by</a:t>
            </a:r>
            <a:r>
              <a:rPr lang="en-US" sz="2800" spc="-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class: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b="1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TreeExpansionEvent</a:t>
            </a:r>
            <a:r>
              <a:rPr lang="en-US" sz="2800" b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(Package:</a:t>
            </a:r>
            <a:r>
              <a:rPr lang="en-US" sz="2800" b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javax.swing.event</a:t>
            </a: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marR="168910" indent="-342900">
              <a:lnSpc>
                <a:spcPct val="100000"/>
              </a:lnSpc>
              <a:spcBef>
                <a:spcPts val="58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addTreeExpansionListener(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removeTreeExpansionListener(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allow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listeners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register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and unregister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these</a:t>
            </a:r>
            <a:r>
              <a:rPr sz="28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notifications.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Signature for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these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addTreeExpansionListener(TreeExpansionListener</a:t>
            </a:r>
            <a:r>
              <a:rPr sz="2400" spc="-1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tel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</a:t>
            </a:r>
            <a:r>
              <a:rPr sz="2400" spc="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removeTreeExpansionListener(TreeExpansionListener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i="1">
                <a:solidFill>
                  <a:srgbClr val="2E2B1F"/>
                </a:solidFill>
                <a:latin typeface="Times New Roman"/>
                <a:cs typeface="Times New Roman"/>
              </a:rPr>
              <a:t>tel</a:t>
            </a:r>
            <a:r>
              <a:rPr sz="2400" i="1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400" i="1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b="1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TreeExpansionListener</a:t>
            </a:r>
            <a:r>
              <a:rPr lang="en-US" sz="2800" b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interface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provides the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following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two 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treeCollapsed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TreeExpansionEvent</a:t>
            </a:r>
            <a:r>
              <a:rPr lang="en-US" sz="2800" spc="-7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tee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treeExpanded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TreeExpansionEvent</a:t>
            </a:r>
            <a:r>
              <a:rPr lang="en-US" sz="2800" spc="-9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tee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756285">
              <a:lnSpc>
                <a:spcPct val="100000"/>
              </a:lnSpc>
            </a:pPr>
            <a:endParaRPr lang="en-US" sz="2400" i="1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endParaRPr lang="en-US" sz="2400" i="1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13938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610" dirty="0"/>
              <a:t>T</a:t>
            </a:r>
            <a:r>
              <a:rPr spc="-100" dirty="0"/>
              <a:t>re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318005"/>
            <a:ext cx="7909559" cy="696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getPath(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this class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returns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TreePath.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TreePath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getPath(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lang="en-US" sz="28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TreePath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getPathForLocation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(int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, int</a:t>
            </a:r>
            <a:r>
              <a:rPr lang="en-US" sz="2800" spc="-9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y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b="1" spc="-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   </a:t>
            </a:r>
            <a:r>
              <a:rPr lang="en-US" sz="2800" b="1" spc="-3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TreePath</a:t>
            </a:r>
            <a:r>
              <a:rPr lang="en-US" sz="2800" b="1" spc="-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 that encapsulates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information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about the</a:t>
            </a:r>
            <a:r>
              <a:rPr lang="en-US" sz="2800" spc="-9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tree node that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was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selected by the</a:t>
            </a:r>
            <a:r>
              <a:rPr lang="en-US" sz="2800" spc="-6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user.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Steps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</a:t>
            </a:r>
            <a:r>
              <a:rPr lang="en-US" sz="2800" spc="-3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Jtree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lang="en-US" sz="2800" b="1" spc="-4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JTree</a:t>
            </a:r>
            <a:r>
              <a:rPr lang="en-US" sz="2800" b="1" spc="-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JScrollPane</a:t>
            </a:r>
            <a:r>
              <a:rPr lang="en-US" sz="2800" b="1" spc="-6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00990" indent="-288290">
              <a:lnSpc>
                <a:spcPct val="100000"/>
              </a:lnSpc>
              <a:buAutoNum type="arabicPeriod"/>
              <a:tabLst>
                <a:tab pos="30162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tree to the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scroll</a:t>
            </a:r>
            <a:r>
              <a:rPr lang="en-US" sz="2800" spc="-7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pane.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00990" indent="-288290">
              <a:lnSpc>
                <a:spcPct val="100000"/>
              </a:lnSpc>
              <a:buAutoNum type="arabicPeriod"/>
              <a:tabLst>
                <a:tab pos="30162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scroll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pane to the content pane of the</a:t>
            </a:r>
            <a:r>
              <a:rPr lang="en-US" sz="2800" spc="-10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applet.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16300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685" dirty="0"/>
              <a:t>T</a:t>
            </a:r>
            <a:r>
              <a:rPr spc="-105" dirty="0"/>
              <a:t>a</a:t>
            </a:r>
            <a:r>
              <a:rPr spc="-110" dirty="0"/>
              <a:t>b</a:t>
            </a:r>
            <a:r>
              <a:rPr spc="-10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1244853"/>
            <a:ext cx="8073390" cy="74398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table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is 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component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that displays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rows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columns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800" spc="-1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Subclass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JComponent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JTable(Object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[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][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], Object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colHeads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[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])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data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is 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two-dimensional array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the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colHeads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is 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one-dimensional array with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4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column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headings.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Steps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</a:t>
            </a:r>
            <a:r>
              <a:rPr lang="en-US" sz="2800" spc="-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Jtable</a:t>
            </a:r>
            <a:endParaRPr lang="en-US" sz="2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lang="en-US" sz="2800" b="1" spc="-4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JTable</a:t>
            </a:r>
            <a:r>
              <a:rPr lang="en-US" sz="2800" b="1" spc="-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JScrollPane</a:t>
            </a:r>
            <a:r>
              <a:rPr lang="en-US" sz="2800" b="1" spc="-6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00990" indent="-288290">
              <a:lnSpc>
                <a:spcPct val="100000"/>
              </a:lnSpc>
              <a:buAutoNum type="arabicPeriod"/>
              <a:tabLst>
                <a:tab pos="30162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table to the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scroll</a:t>
            </a:r>
            <a:r>
              <a:rPr lang="en-US" sz="2800" spc="-7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pane.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00990" indent="-288290">
              <a:lnSpc>
                <a:spcPct val="100000"/>
              </a:lnSpc>
              <a:buAutoNum type="arabicPeriod"/>
              <a:tabLst>
                <a:tab pos="30162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scroll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pane to the content pane of the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JApplet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lang="en-US" sz="2800" spc="-13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JFrame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41148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95" dirty="0" smtClean="0"/>
              <a:t>JSeparator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1244853"/>
            <a:ext cx="8073390" cy="710643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It inherits JComponent class.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used to draw a line to separate widgets in a Layout.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provides a horizontal or vertical dividing line or empty space.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most commonly used in menus and tool bars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Menus and toolbars provides methods that create and add separator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For ex: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menu.add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(menuitem1);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	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menu.add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(menuitem2);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	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menu.addSeparator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();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	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menu.add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(menuitem3);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	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menu.add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(menuitem4);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41148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95" dirty="0" smtClean="0"/>
              <a:t>JSeparator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1244853"/>
            <a:ext cx="8073390" cy="6675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Constructors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dirty="0" smtClean="0"/>
              <a:t>JSeparator() : Create a horizontal separator. 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dirty="0" smtClean="0"/>
              <a:t>JSeparator(</a:t>
            </a:r>
            <a:r>
              <a:rPr lang="en-US" sz="2800" dirty="0" err="1" smtClean="0"/>
              <a:t>int</a:t>
            </a:r>
            <a:r>
              <a:rPr lang="en-US" sz="2800" dirty="0" smtClean="0"/>
              <a:t> orientation) : Create a horizontal or vertical separator. 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Orientation is defined by </a:t>
            </a:r>
            <a:r>
              <a:rPr lang="en-US" sz="2800" dirty="0" err="1" smtClean="0"/>
              <a:t>SwingConstants</a:t>
            </a:r>
            <a:endParaRPr lang="en-US" sz="2800" dirty="0" smtClean="0"/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SwingConstants.HORIZONTAL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SwingConstants.VERTICAL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Methods: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dirty="0" smtClean="0"/>
              <a:t>void setOrientation(</a:t>
            </a:r>
            <a:r>
              <a:rPr lang="en-US" sz="2800" dirty="0" err="1" smtClean="0"/>
              <a:t>int</a:t>
            </a:r>
            <a:r>
              <a:rPr lang="en-US" sz="2800" dirty="0" smtClean="0"/>
              <a:t> orientation )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dirty="0" smtClean="0"/>
              <a:t>int getOrientation()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41148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95" dirty="0" err="1" smtClean="0"/>
              <a:t>JToolTip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2" y="1244853"/>
            <a:ext cx="8720837" cy="814774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Used to display a "Tip" for a Component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Any Swing component can use the </a:t>
            </a:r>
            <a:r>
              <a:rPr lang="en-US" sz="2800" dirty="0" err="1" smtClean="0"/>
              <a:t>setToolTipText</a:t>
            </a:r>
            <a:r>
              <a:rPr lang="en-US" sz="2800" dirty="0" smtClean="0"/>
              <a:t>() method to specify the text for a standard tooltip.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For ex:</a:t>
            </a:r>
          </a:p>
          <a:p>
            <a:pPr marL="812800" lvl="1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JButton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b1=new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JButton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(“Submit”);</a:t>
            </a:r>
          </a:p>
          <a:p>
            <a:pPr marL="812800" lvl="1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b1.setToolTipText(“Click this button to store your data”);</a:t>
            </a:r>
          </a:p>
          <a:p>
            <a:pPr marL="812800" lvl="1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</a:p>
          <a:p>
            <a:pPr marL="812800" lvl="1" indent="-342900"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b1.setToolTipText(“&lt;html&gt;Click this button  &lt;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br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&gt; to store your data &lt;/html&gt;”);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Methods: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/>
              <a:t>void </a:t>
            </a:r>
            <a:r>
              <a:rPr lang="en-US" sz="2800" dirty="0" err="1" smtClean="0"/>
              <a:t>setToolTipText</a:t>
            </a:r>
            <a:r>
              <a:rPr lang="en-US" sz="2800" dirty="0" smtClean="0"/>
              <a:t>(“String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)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getToolTipText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()</a:t>
            </a: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err="1" smtClean="0"/>
              <a:t>JProgressBar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739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visually displays the progress of some specified task</a:t>
            </a:r>
          </a:p>
          <a:p>
            <a:r>
              <a:rPr lang="en-US" sz="3200" dirty="0" smtClean="0"/>
              <a:t>Shows percentage of completion of specified task</a:t>
            </a:r>
          </a:p>
          <a:p>
            <a:r>
              <a:rPr lang="en-US" sz="3200" dirty="0" smtClean="0"/>
              <a:t>Constructor:</a:t>
            </a:r>
          </a:p>
          <a:p>
            <a:pPr marL="880110" lvl="1" indent="-514350" fontAlgn="base">
              <a:buFont typeface="+mj-lt"/>
              <a:buAutoNum type="arabicPeriod"/>
            </a:pPr>
            <a:r>
              <a:rPr lang="en-US" sz="3000" b="1" dirty="0" err="1" smtClean="0"/>
              <a:t>JProgressBar</a:t>
            </a:r>
            <a:r>
              <a:rPr lang="en-US" sz="3000" b="1" dirty="0" smtClean="0"/>
              <a:t>()</a:t>
            </a:r>
            <a:r>
              <a:rPr lang="en-US" sz="3000" dirty="0" smtClean="0"/>
              <a:t> </a:t>
            </a:r>
          </a:p>
          <a:p>
            <a:pPr marL="880110" lvl="1" indent="-514350" fontAlgn="base">
              <a:buFont typeface="+mj-lt"/>
              <a:buAutoNum type="arabicPeriod"/>
            </a:pPr>
            <a:r>
              <a:rPr lang="en-US" sz="3000" b="1" dirty="0" err="1" smtClean="0"/>
              <a:t>JProgressBar</a:t>
            </a:r>
            <a:r>
              <a:rPr lang="en-US" sz="3000" b="1" dirty="0" smtClean="0"/>
              <a:t>(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orientation)</a:t>
            </a:r>
            <a:r>
              <a:rPr lang="en-US" sz="3000" dirty="0" smtClean="0"/>
              <a:t> 	</a:t>
            </a:r>
            <a:r>
              <a:rPr lang="en-US" sz="3000" dirty="0" err="1" smtClean="0"/>
              <a:t>SwingConstants.VERTICAL</a:t>
            </a:r>
            <a:r>
              <a:rPr lang="en-US" sz="3000" dirty="0" smtClean="0"/>
              <a:t> 	</a:t>
            </a:r>
            <a:r>
              <a:rPr lang="en-US" sz="3000" dirty="0" err="1" smtClean="0"/>
              <a:t>SwingConstants.HORIZONTAL</a:t>
            </a:r>
            <a:endParaRPr lang="en-US" sz="3000" dirty="0" smtClean="0"/>
          </a:p>
          <a:p>
            <a:pPr marL="880110" lvl="1" indent="-514350" fontAlgn="base">
              <a:buFont typeface="+mj-lt"/>
              <a:buAutoNum type="arabicPeriod"/>
            </a:pPr>
            <a:r>
              <a:rPr lang="en-US" sz="3000" b="1" dirty="0" err="1" smtClean="0"/>
              <a:t>JProgressBar</a:t>
            </a:r>
            <a:r>
              <a:rPr lang="en-US" sz="3000" b="1" dirty="0" smtClean="0"/>
              <a:t>(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min, 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max)</a:t>
            </a:r>
            <a:r>
              <a:rPr lang="en-US" sz="3000" dirty="0" smtClean="0"/>
              <a:t> :</a:t>
            </a:r>
          </a:p>
          <a:p>
            <a:pPr marL="880110" lvl="1" indent="-514350" fontAlgn="base">
              <a:buFont typeface="+mj-lt"/>
              <a:buAutoNum type="arabicPeriod"/>
            </a:pPr>
            <a:r>
              <a:rPr lang="en-US" sz="3000" b="1" dirty="0" err="1" smtClean="0"/>
              <a:t>JProgressBar</a:t>
            </a:r>
            <a:r>
              <a:rPr lang="en-US" sz="3000" b="1" dirty="0" smtClean="0"/>
              <a:t>(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orientation, 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min, 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max)</a:t>
            </a:r>
            <a:r>
              <a:rPr lang="en-US" sz="3000" dirty="0" smtClean="0"/>
              <a:t> </a:t>
            </a:r>
          </a:p>
          <a:p>
            <a:pPr fontAlgn="base"/>
            <a:endParaRPr lang="en-US" sz="3200" dirty="0" smtClean="0"/>
          </a:p>
          <a:p>
            <a:pPr fontAlgn="base"/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err="1" smtClean="0"/>
              <a:t>JProgressBar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739140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getMaximum</a:t>
            </a:r>
            <a:r>
              <a:rPr lang="en-US" sz="3200" dirty="0" smtClean="0"/>
              <a:t>()</a:t>
            </a:r>
          </a:p>
          <a:p>
            <a:pPr fontAlgn="base"/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getMinimum</a:t>
            </a:r>
            <a:r>
              <a:rPr lang="en-US" sz="3200" dirty="0" smtClean="0"/>
              <a:t>() </a:t>
            </a:r>
          </a:p>
          <a:p>
            <a:pPr fontAlgn="base"/>
            <a:r>
              <a:rPr lang="en-US" sz="3200" dirty="0" smtClean="0"/>
              <a:t>String </a:t>
            </a:r>
            <a:r>
              <a:rPr lang="en-US" sz="3200" dirty="0" err="1" smtClean="0"/>
              <a:t>getString</a:t>
            </a:r>
            <a:r>
              <a:rPr lang="en-US" sz="3200" dirty="0" smtClean="0"/>
              <a:t>() </a:t>
            </a:r>
          </a:p>
          <a:p>
            <a:pPr fontAlgn="base"/>
            <a:r>
              <a:rPr lang="en-US" sz="3200" dirty="0" smtClean="0"/>
              <a:t>void </a:t>
            </a:r>
            <a:r>
              <a:rPr lang="en-US" sz="3200" dirty="0" err="1" smtClean="0"/>
              <a:t>setMaximum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n) </a:t>
            </a:r>
          </a:p>
          <a:p>
            <a:pPr fontAlgn="base"/>
            <a:r>
              <a:rPr lang="en-US" sz="3200" dirty="0" smtClean="0"/>
              <a:t>void </a:t>
            </a:r>
            <a:r>
              <a:rPr lang="en-US" sz="3200" dirty="0" err="1" smtClean="0"/>
              <a:t>setMinimum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n) </a:t>
            </a:r>
          </a:p>
          <a:p>
            <a:pPr fontAlgn="base"/>
            <a:r>
              <a:rPr lang="en-US" sz="3200" dirty="0" smtClean="0"/>
              <a:t>void </a:t>
            </a:r>
            <a:r>
              <a:rPr lang="en-US" sz="3200" dirty="0" err="1" smtClean="0"/>
              <a:t>setValue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n)</a:t>
            </a:r>
          </a:p>
          <a:p>
            <a:pPr fontAlgn="base"/>
            <a:r>
              <a:rPr lang="en-US" sz="3200" dirty="0" smtClean="0"/>
              <a:t>void </a:t>
            </a:r>
            <a:r>
              <a:rPr lang="en-US" sz="3200" dirty="0" err="1" smtClean="0"/>
              <a:t>setString</a:t>
            </a:r>
            <a:r>
              <a:rPr lang="en-US" sz="3200" dirty="0" smtClean="0"/>
              <a:t>(String s) </a:t>
            </a:r>
          </a:p>
          <a:p>
            <a:pPr fontAlgn="base"/>
            <a:r>
              <a:rPr lang="en-US" sz="3200" dirty="0" smtClean="0"/>
              <a:t>Void </a:t>
            </a:r>
            <a:r>
              <a:rPr lang="en-US" sz="3200" dirty="0" err="1" smtClean="0"/>
              <a:t>setStringPainted</a:t>
            </a:r>
            <a:r>
              <a:rPr lang="en-US" sz="3200" dirty="0" smtClean="0"/>
              <a:t>(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painted)</a:t>
            </a:r>
          </a:p>
          <a:p>
            <a:pPr fontAlgn="base"/>
            <a:endParaRPr lang="en-US" sz="3200" dirty="0" smtClean="0"/>
          </a:p>
          <a:p>
            <a:pPr fontAlgn="base"/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40360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latin typeface="Cambria"/>
                <a:cs typeface="Cambria"/>
              </a:rPr>
              <a:t>Co</a:t>
            </a:r>
            <a:r>
              <a:rPr spc="-100" dirty="0">
                <a:latin typeface="Cambria"/>
                <a:cs typeface="Cambria"/>
              </a:rPr>
              <a:t>m</a:t>
            </a:r>
            <a:r>
              <a:rPr spc="-105" dirty="0">
                <a:latin typeface="Cambria"/>
                <a:cs typeface="Cambria"/>
              </a:rPr>
              <a:t>p</a:t>
            </a:r>
            <a:r>
              <a:rPr spc="-110" dirty="0">
                <a:latin typeface="Cambria"/>
                <a:cs typeface="Cambria"/>
              </a:rPr>
              <a:t>o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105" dirty="0">
                <a:latin typeface="Cambria"/>
                <a:cs typeface="Cambria"/>
              </a:rPr>
              <a:t>e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5" dirty="0">
                <a:latin typeface="Cambria"/>
                <a:cs typeface="Cambria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8569960" cy="7634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400" dirty="0" smtClean="0">
                <a:latin typeface="+mj-lt"/>
              </a:rPr>
              <a:t>All the elements like buttons, text fields, scrollbars etc are known as components</a:t>
            </a:r>
            <a:endParaRPr lang="en-US" sz="3400" spc="-15" dirty="0" smtClean="0">
              <a:solidFill>
                <a:srgbClr val="2E2B1F"/>
              </a:solidFill>
              <a:latin typeface="+mj-lt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400" dirty="0" smtClean="0">
                <a:latin typeface="+mj-lt"/>
              </a:rPr>
              <a:t>In AWT we have classes for each component .</a:t>
            </a:r>
            <a:endParaRPr lang="en-US" sz="3400" spc="-15" dirty="0" smtClean="0">
              <a:solidFill>
                <a:srgbClr val="2E2B1F"/>
              </a:solidFill>
              <a:latin typeface="+mj-lt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400" spc="-15" smtClean="0">
                <a:solidFill>
                  <a:srgbClr val="2E2B1F"/>
                </a:solidFill>
                <a:latin typeface="+mj-lt"/>
                <a:cs typeface="Calibri"/>
              </a:rPr>
              <a:t>Component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is an </a:t>
            </a:r>
            <a:r>
              <a:rPr sz="3400" spc="-10" dirty="0">
                <a:solidFill>
                  <a:srgbClr val="2E2B1F"/>
                </a:solidFill>
                <a:latin typeface="+mj-lt"/>
                <a:cs typeface="Calibri"/>
              </a:rPr>
              <a:t>object </a:t>
            </a:r>
            <a:r>
              <a:rPr sz="3400" spc="-15" dirty="0">
                <a:solidFill>
                  <a:srgbClr val="2E2B1F"/>
                </a:solidFill>
                <a:latin typeface="+mj-lt"/>
                <a:cs typeface="Calibri"/>
              </a:rPr>
              <a:t>having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a </a:t>
            </a:r>
            <a:r>
              <a:rPr sz="3400" spc="-20" dirty="0">
                <a:solidFill>
                  <a:srgbClr val="2E2B1F"/>
                </a:solidFill>
                <a:latin typeface="+mj-lt"/>
                <a:cs typeface="Calibri"/>
              </a:rPr>
              <a:t>graphical  </a:t>
            </a:r>
            <a:r>
              <a:rPr sz="3400" spc="-15" dirty="0">
                <a:solidFill>
                  <a:srgbClr val="2E2B1F"/>
                </a:solidFill>
                <a:latin typeface="+mj-lt"/>
                <a:cs typeface="Calibri"/>
              </a:rPr>
              <a:t>representation </a:t>
            </a:r>
            <a:r>
              <a:rPr sz="3400" spc="-10" dirty="0">
                <a:solidFill>
                  <a:srgbClr val="2E2B1F"/>
                </a:solidFill>
                <a:latin typeface="+mj-lt"/>
                <a:cs typeface="Calibri"/>
              </a:rPr>
              <a:t>that </a:t>
            </a:r>
            <a:r>
              <a:rPr sz="3400" b="1" spc="-15" dirty="0">
                <a:solidFill>
                  <a:srgbClr val="2E2B1F"/>
                </a:solidFill>
                <a:latin typeface="+mj-lt"/>
                <a:cs typeface="Calibri"/>
              </a:rPr>
              <a:t>can </a:t>
            </a:r>
            <a:r>
              <a:rPr sz="3400" b="1" spc="-5" dirty="0">
                <a:solidFill>
                  <a:srgbClr val="2E2B1F"/>
                </a:solidFill>
                <a:latin typeface="+mj-lt"/>
                <a:cs typeface="Calibri"/>
              </a:rPr>
              <a:t>be </a:t>
            </a:r>
            <a:r>
              <a:rPr sz="3400" b="1" spc="-20" dirty="0">
                <a:solidFill>
                  <a:srgbClr val="2E2B1F"/>
                </a:solidFill>
                <a:latin typeface="+mj-lt"/>
                <a:cs typeface="Calibri"/>
              </a:rPr>
              <a:t>displayed </a:t>
            </a:r>
            <a:r>
              <a:rPr sz="3400" b="1" spc="-5" dirty="0">
                <a:solidFill>
                  <a:srgbClr val="2E2B1F"/>
                </a:solidFill>
                <a:latin typeface="+mj-lt"/>
                <a:cs typeface="Calibri"/>
              </a:rPr>
              <a:t>on the </a:t>
            </a:r>
            <a:r>
              <a:rPr sz="3400" b="1" spc="-15" dirty="0">
                <a:solidFill>
                  <a:srgbClr val="2E2B1F"/>
                </a:solidFill>
                <a:latin typeface="+mj-lt"/>
                <a:cs typeface="Calibri"/>
              </a:rPr>
              <a:t>screen  </a:t>
            </a:r>
            <a:r>
              <a:rPr sz="3400" b="1" spc="-10" dirty="0">
                <a:solidFill>
                  <a:srgbClr val="2E2B1F"/>
                </a:solidFill>
                <a:latin typeface="+mj-lt"/>
                <a:cs typeface="Calibri"/>
              </a:rPr>
              <a:t>and that </a:t>
            </a:r>
            <a:r>
              <a:rPr sz="3400" b="1" spc="-15" dirty="0">
                <a:solidFill>
                  <a:srgbClr val="2E2B1F"/>
                </a:solidFill>
                <a:latin typeface="+mj-lt"/>
                <a:cs typeface="Calibri"/>
              </a:rPr>
              <a:t>can </a:t>
            </a:r>
            <a:r>
              <a:rPr sz="3400" b="1" spc="-20" dirty="0">
                <a:solidFill>
                  <a:srgbClr val="2E2B1F"/>
                </a:solidFill>
                <a:latin typeface="+mj-lt"/>
                <a:cs typeface="Calibri"/>
              </a:rPr>
              <a:t>interact </a:t>
            </a:r>
            <a:r>
              <a:rPr sz="3400" b="1" spc="-5" dirty="0">
                <a:solidFill>
                  <a:srgbClr val="2E2B1F"/>
                </a:solidFill>
                <a:latin typeface="+mj-lt"/>
                <a:cs typeface="Calibri"/>
              </a:rPr>
              <a:t>with the</a:t>
            </a:r>
            <a:r>
              <a:rPr sz="3400" b="1" spc="90" dirty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3400" b="1" spc="-65" dirty="0">
                <a:solidFill>
                  <a:srgbClr val="2E2B1F"/>
                </a:solidFill>
                <a:latin typeface="+mj-lt"/>
                <a:cs typeface="Calibri"/>
              </a:rPr>
              <a:t>user.</a:t>
            </a:r>
            <a:endParaRPr sz="3400" b="1">
              <a:latin typeface="+mj-lt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400" spc="-40" dirty="0">
                <a:solidFill>
                  <a:srgbClr val="2E2B1F"/>
                </a:solidFill>
                <a:latin typeface="+mj-lt"/>
                <a:cs typeface="Calibri"/>
              </a:rPr>
              <a:t>At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the </a:t>
            </a:r>
            <a:r>
              <a:rPr sz="3400" spc="-15" dirty="0">
                <a:solidFill>
                  <a:srgbClr val="2E2B1F"/>
                </a:solidFill>
                <a:latin typeface="+mj-lt"/>
                <a:cs typeface="Calibri"/>
              </a:rPr>
              <a:t>top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of the </a:t>
            </a:r>
            <a:r>
              <a:rPr sz="3400" spc="-40" dirty="0">
                <a:solidFill>
                  <a:srgbClr val="2E2B1F"/>
                </a:solidFill>
                <a:latin typeface="+mj-lt"/>
                <a:cs typeface="Calibri"/>
              </a:rPr>
              <a:t>AWT </a:t>
            </a:r>
            <a:r>
              <a:rPr sz="3400" spc="-25" dirty="0">
                <a:solidFill>
                  <a:srgbClr val="2E2B1F"/>
                </a:solidFill>
                <a:latin typeface="+mj-lt"/>
                <a:cs typeface="Calibri"/>
              </a:rPr>
              <a:t>hierarchy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is </a:t>
            </a:r>
            <a:r>
              <a:rPr sz="3400" spc="-10" dirty="0">
                <a:solidFill>
                  <a:srgbClr val="2E2B1F"/>
                </a:solidFill>
                <a:latin typeface="+mj-lt"/>
                <a:cs typeface="Calibri"/>
              </a:rPr>
              <a:t>the</a:t>
            </a:r>
            <a:r>
              <a:rPr sz="3400" spc="185" dirty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3400" b="1" spc="-10" dirty="0">
                <a:solidFill>
                  <a:srgbClr val="2E2B1F"/>
                </a:solidFill>
                <a:latin typeface="+mj-lt"/>
                <a:cs typeface="Calibri"/>
              </a:rPr>
              <a:t>Component</a:t>
            </a:r>
            <a:endParaRPr sz="3400">
              <a:latin typeface="+mj-lt"/>
              <a:cs typeface="Calibri"/>
            </a:endParaRPr>
          </a:p>
          <a:p>
            <a:pPr marL="241300" algn="just">
              <a:lnSpc>
                <a:spcPct val="100000"/>
              </a:lnSpc>
            </a:pP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class.</a:t>
            </a:r>
            <a:endParaRPr sz="3400">
              <a:latin typeface="+mj-lt"/>
              <a:cs typeface="Calibri"/>
            </a:endParaRPr>
          </a:p>
          <a:p>
            <a:pPr marL="241300" marR="16637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400" spc="-5" smtClean="0">
                <a:solidFill>
                  <a:srgbClr val="2E2B1F"/>
                </a:solidFill>
                <a:latin typeface="+mj-lt"/>
                <a:cs typeface="Calibri"/>
              </a:rPr>
              <a:t>It </a:t>
            </a:r>
            <a:r>
              <a:rPr sz="3400" spc="-10">
                <a:solidFill>
                  <a:srgbClr val="2E2B1F"/>
                </a:solidFill>
                <a:latin typeface="+mj-lt"/>
                <a:cs typeface="Calibri"/>
              </a:rPr>
              <a:t>defines </a:t>
            </a:r>
            <a:r>
              <a:rPr lang="en-US" sz="3400" spc="-15" dirty="0" smtClean="0">
                <a:solidFill>
                  <a:srgbClr val="2E2B1F"/>
                </a:solidFill>
                <a:latin typeface="+mj-lt"/>
                <a:cs typeface="Calibri"/>
              </a:rPr>
              <a:t>many </a:t>
            </a:r>
            <a:r>
              <a:rPr sz="3400" spc="-10" smtClean="0">
                <a:solidFill>
                  <a:srgbClr val="2E2B1F"/>
                </a:solidFill>
                <a:latin typeface="+mj-lt"/>
                <a:cs typeface="Calibri"/>
              </a:rPr>
              <a:t>public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methods </a:t>
            </a:r>
            <a:r>
              <a:rPr sz="3400" spc="-10" dirty="0">
                <a:solidFill>
                  <a:srgbClr val="2E2B1F"/>
                </a:solidFill>
                <a:latin typeface="+mj-lt"/>
                <a:cs typeface="Calibri"/>
              </a:rPr>
              <a:t>that </a:t>
            </a:r>
            <a:r>
              <a:rPr sz="3400" spc="-20" dirty="0">
                <a:solidFill>
                  <a:srgbClr val="2E2B1F"/>
                </a:solidFill>
                <a:latin typeface="+mj-lt"/>
                <a:cs typeface="Calibri"/>
              </a:rPr>
              <a:t>are  </a:t>
            </a:r>
            <a:r>
              <a:rPr sz="3400" spc="-15" dirty="0">
                <a:solidFill>
                  <a:srgbClr val="2E2B1F"/>
                </a:solidFill>
                <a:latin typeface="+mj-lt"/>
                <a:cs typeface="Calibri"/>
              </a:rPr>
              <a:t>responsible </a:t>
            </a:r>
            <a:r>
              <a:rPr sz="3400" spc="-25" dirty="0">
                <a:solidFill>
                  <a:srgbClr val="2E2B1F"/>
                </a:solidFill>
                <a:latin typeface="+mj-lt"/>
                <a:cs typeface="Calibri"/>
              </a:rPr>
              <a:t>for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managing </a:t>
            </a:r>
            <a:r>
              <a:rPr sz="3400" spc="-15" dirty="0">
                <a:solidFill>
                  <a:srgbClr val="2E2B1F"/>
                </a:solidFill>
                <a:latin typeface="+mj-lt"/>
                <a:cs typeface="Calibri"/>
              </a:rPr>
              <a:t>events</a:t>
            </a:r>
            <a:r>
              <a:rPr sz="3400" spc="-15">
                <a:solidFill>
                  <a:srgbClr val="2E2B1F"/>
                </a:solidFill>
                <a:latin typeface="+mj-lt"/>
                <a:cs typeface="Calibri"/>
              </a:rPr>
              <a:t>, </a:t>
            </a:r>
            <a:r>
              <a:rPr sz="3400" spc="-10" smtClean="0">
                <a:solidFill>
                  <a:srgbClr val="2E2B1F"/>
                </a:solidFill>
                <a:latin typeface="+mj-lt"/>
                <a:cs typeface="Calibri"/>
              </a:rPr>
              <a:t>positioning </a:t>
            </a:r>
            <a:r>
              <a:rPr sz="3400" spc="-10" dirty="0">
                <a:solidFill>
                  <a:srgbClr val="2E2B1F"/>
                </a:solidFill>
                <a:latin typeface="+mj-lt"/>
                <a:cs typeface="Calibri"/>
              </a:rPr>
              <a:t>and sizing </a:t>
            </a:r>
            <a:r>
              <a:rPr sz="3400" spc="-5" dirty="0">
                <a:solidFill>
                  <a:srgbClr val="2E2B1F"/>
                </a:solidFill>
                <a:latin typeface="+mj-lt"/>
                <a:cs typeface="Calibri"/>
              </a:rPr>
              <a:t>the  </a:t>
            </a:r>
            <a:r>
              <a:rPr sz="3400" spc="-40" dirty="0">
                <a:solidFill>
                  <a:srgbClr val="2E2B1F"/>
                </a:solidFill>
                <a:latin typeface="+mj-lt"/>
                <a:cs typeface="Calibri"/>
              </a:rPr>
              <a:t>window</a:t>
            </a:r>
            <a:r>
              <a:rPr sz="3400" spc="-40">
                <a:solidFill>
                  <a:srgbClr val="2E2B1F"/>
                </a:solidFill>
                <a:latin typeface="+mj-lt"/>
                <a:cs typeface="Calibri"/>
              </a:rPr>
              <a:t>, </a:t>
            </a:r>
            <a:r>
              <a:rPr lang="en-US" sz="3400" spc="-10" dirty="0" smtClean="0">
                <a:solidFill>
                  <a:srgbClr val="2E2B1F"/>
                </a:solidFill>
                <a:latin typeface="+mj-lt"/>
                <a:cs typeface="Calibri"/>
              </a:rPr>
              <a:t>current  foreground and background colors and the currently selected  text font </a:t>
            </a:r>
            <a:r>
              <a:rPr sz="3400" spc="-10" smtClean="0">
                <a:solidFill>
                  <a:srgbClr val="2E2B1F"/>
                </a:solidFill>
                <a:latin typeface="+mj-lt"/>
                <a:cs typeface="Calibri"/>
              </a:rPr>
              <a:t>and repainting</a:t>
            </a:r>
            <a:r>
              <a:rPr lang="en-US" sz="3400" spc="-10" dirty="0" smtClean="0">
                <a:solidFill>
                  <a:srgbClr val="2E2B1F"/>
                </a:solidFill>
                <a:latin typeface="+mj-lt"/>
                <a:cs typeface="Calibri"/>
              </a:rPr>
              <a:t>.</a:t>
            </a:r>
            <a:endParaRPr sz="3400" spc="-10">
              <a:solidFill>
                <a:srgbClr val="2E2B1F"/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50266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latin typeface="Cambria"/>
                <a:cs typeface="Cambria"/>
              </a:rPr>
              <a:t>Co</a:t>
            </a:r>
            <a:r>
              <a:rPr spc="-100" dirty="0">
                <a:latin typeface="Cambria"/>
                <a:cs typeface="Cambria"/>
              </a:rPr>
              <a:t>m</a:t>
            </a:r>
            <a:r>
              <a:rPr spc="-105" dirty="0">
                <a:latin typeface="Cambria"/>
                <a:cs typeface="Cambria"/>
              </a:rPr>
              <a:t>p</a:t>
            </a:r>
            <a:r>
              <a:rPr spc="-110" dirty="0">
                <a:latin typeface="Cambria"/>
                <a:cs typeface="Cambria"/>
              </a:rPr>
              <a:t>o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105" dirty="0">
                <a:latin typeface="Cambria"/>
                <a:cs typeface="Cambria"/>
              </a:rPr>
              <a:t>e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5" dirty="0">
                <a:latin typeface="Cambria"/>
                <a:cs typeface="Cambria"/>
              </a:rPr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2019426"/>
            <a:ext cx="8036560" cy="29924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1529715" algn="l"/>
              </a:tabLst>
            </a:pPr>
            <a:r>
              <a:rPr lang="en-US" sz="3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_________</a:t>
            </a: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object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responsible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remembering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current 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foreground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background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colors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currently selected 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3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>
                <a:solidFill>
                  <a:srgbClr val="2E2B1F"/>
                </a:solidFill>
                <a:latin typeface="Calibri"/>
                <a:cs typeface="Calibri"/>
              </a:rPr>
              <a:t>font</a:t>
            </a:r>
            <a:r>
              <a:rPr sz="3200" spc="-20" smtClean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lang="en-US" sz="3200" spc="-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1529715" algn="l"/>
              </a:tabLst>
            </a:pPr>
            <a:endParaRPr lang="en-US" sz="3200" spc="-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1529715" algn="l"/>
              </a:tabLst>
            </a:pP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Answer</a:t>
            </a:r>
            <a:r>
              <a:rPr sz="3200" spc="-1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32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Compone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35788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latin typeface="Cambria"/>
                <a:cs typeface="Cambria"/>
              </a:rPr>
              <a:t>Co</a:t>
            </a:r>
            <a:r>
              <a:rPr spc="-100" dirty="0">
                <a:latin typeface="Cambria"/>
                <a:cs typeface="Cambria"/>
              </a:rPr>
              <a:t>nt</a:t>
            </a:r>
            <a:r>
              <a:rPr spc="-105" dirty="0">
                <a:latin typeface="Cambria"/>
                <a:cs typeface="Cambria"/>
              </a:rPr>
              <a:t>a</a:t>
            </a:r>
            <a:r>
              <a:rPr spc="-110" dirty="0">
                <a:latin typeface="Cambria"/>
                <a:cs typeface="Cambria"/>
              </a:rPr>
              <a:t>i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105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88754"/>
            <a:ext cx="8686800" cy="65473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1" spc="-15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class is a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subclass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320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E2B1F"/>
                </a:solidFill>
                <a:latin typeface="Calibri"/>
                <a:cs typeface="Calibri"/>
              </a:rPr>
              <a:t>Component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Provided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additional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that allow</a:t>
            </a:r>
            <a:r>
              <a:rPr sz="3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3200" b="1" spc="-10" dirty="0">
                <a:solidFill>
                  <a:srgbClr val="2E2B1F"/>
                </a:solidFill>
                <a:latin typeface="Calibri"/>
                <a:cs typeface="Calibri"/>
              </a:rPr>
              <a:t>Component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place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3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3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/>
              <a:t>Container contains and controls the layout of components. </a:t>
            </a:r>
          </a:p>
          <a:p>
            <a:pPr marL="241300" marR="5080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responsible </a:t>
            </a:r>
            <a:r>
              <a:rPr lang="en-US" sz="3200" spc="-25" dirty="0" smtClean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laying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out (that 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is,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positioning) </a:t>
            </a:r>
            <a:r>
              <a:rPr lang="en-US" sz="3200" spc="-25" dirty="0" smtClean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components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lang="en-US" sz="3200" spc="18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contains.</a:t>
            </a:r>
          </a:p>
          <a:p>
            <a:pPr marL="241300" marR="5080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does this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through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various </a:t>
            </a:r>
            <a:r>
              <a:rPr lang="en-US" sz="3200" spc="-25" dirty="0" smtClean="0">
                <a:solidFill>
                  <a:srgbClr val="2E2B1F"/>
                </a:solidFill>
                <a:latin typeface="Calibri"/>
                <a:cs typeface="Calibri"/>
              </a:rPr>
              <a:t>layout 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managers.</a:t>
            </a:r>
            <a:endParaRPr lang="en-US" sz="3200" dirty="0" smtClean="0"/>
          </a:p>
          <a:p>
            <a:pPr marL="241300" marR="508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/>
              <a:t>A container itself is a component thus we can add a container inside container.</a:t>
            </a:r>
            <a:endParaRPr lang="en-US" sz="3200" spc="-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066165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35788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latin typeface="Cambria"/>
                <a:cs typeface="Cambria"/>
              </a:rPr>
              <a:t>Co</a:t>
            </a:r>
            <a:r>
              <a:rPr spc="-100" dirty="0">
                <a:latin typeface="Cambria"/>
                <a:cs typeface="Cambria"/>
              </a:rPr>
              <a:t>nt</a:t>
            </a:r>
            <a:r>
              <a:rPr spc="-105" dirty="0">
                <a:latin typeface="Cambria"/>
                <a:cs typeface="Cambria"/>
              </a:rPr>
              <a:t>a</a:t>
            </a:r>
            <a:r>
              <a:rPr spc="-110" dirty="0">
                <a:latin typeface="Cambria"/>
                <a:cs typeface="Cambria"/>
              </a:rPr>
              <a:t>i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105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88754"/>
            <a:ext cx="8686800" cy="381578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36766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component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lang="en-US" sz="3200" spc="-40" dirty="0" smtClean="0">
                <a:solidFill>
                  <a:srgbClr val="2E2B1F"/>
                </a:solidFill>
                <a:latin typeface="Calibri"/>
                <a:cs typeface="Calibri"/>
              </a:rPr>
              <a:t>AWT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contain 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another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components </a:t>
            </a:r>
            <a:r>
              <a:rPr lang="en-US" sz="3200" spc="-30" dirty="0" smtClean="0">
                <a:solidFill>
                  <a:srgbClr val="2E2B1F"/>
                </a:solidFill>
                <a:latin typeface="Calibri"/>
                <a:cs typeface="Calibri"/>
              </a:rPr>
              <a:t>like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buttons, </a:t>
            </a:r>
            <a:r>
              <a:rPr lang="en-US" sz="3200" spc="-25" dirty="0" smtClean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fields,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labels 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endParaRPr lang="en-US" sz="3200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classes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extends Container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class </a:t>
            </a: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known as 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such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Frame,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Dialog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lang="en-US" sz="3200" spc="7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Panel.</a:t>
            </a:r>
          </a:p>
          <a:p>
            <a:pPr marL="241300" marR="508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latin typeface="Calibri"/>
              <a:cs typeface="Calibri"/>
            </a:endParaRPr>
          </a:p>
          <a:p>
            <a:pPr marL="241300" marR="1066165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7029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Containers </a:t>
            </a:r>
            <a:r>
              <a:rPr spc="-70" dirty="0"/>
              <a:t>and</a:t>
            </a:r>
            <a:r>
              <a:rPr spc="-415" dirty="0"/>
              <a:t> </a:t>
            </a:r>
            <a:r>
              <a:rPr spc="-9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495171"/>
            <a:ext cx="7282815" cy="528093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23265" indent="-228600">
              <a:lnSpc>
                <a:spcPts val="302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job of a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hold and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display 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Components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9A47B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Some common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subclasses of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Component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are 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Button, Checkbox,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Label,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Scrollbar, TextField,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 </a:t>
            </a:r>
            <a:r>
              <a:rPr sz="3200" spc="-45" dirty="0">
                <a:solidFill>
                  <a:srgbClr val="2E2B1F"/>
                </a:solidFill>
                <a:latin typeface="Calibri"/>
                <a:cs typeface="Calibri"/>
              </a:rPr>
              <a:t>TextArea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 also </a:t>
            </a:r>
            <a:r>
              <a:rPr sz="3200" spc="-5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2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Component</a:t>
            </a:r>
            <a:endParaRPr lang="en-US" sz="3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3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subclasses </a:t>
            </a: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are Panel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Applet, </a:t>
            </a:r>
            <a:r>
              <a:rPr lang="en-US" sz="32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JApplet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),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Window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(Frame,</a:t>
            </a:r>
            <a:r>
              <a:rPr lang="en-US" sz="3200" spc="6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JFrame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32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20548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>
                <a:latin typeface="Cambria"/>
                <a:cs typeface="Cambria"/>
              </a:rPr>
              <a:t>P</a:t>
            </a:r>
            <a:r>
              <a:rPr spc="-105" dirty="0">
                <a:latin typeface="Cambria"/>
                <a:cs typeface="Cambria"/>
              </a:rPr>
              <a:t>a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105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47800"/>
            <a:ext cx="8915400" cy="6550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b="1" spc="-15" dirty="0">
                <a:solidFill>
                  <a:srgbClr val="2E2B1F"/>
                </a:solidFill>
                <a:latin typeface="+mj-lt"/>
                <a:cs typeface="Calibri"/>
              </a:rPr>
              <a:t>Panel </a:t>
            </a:r>
            <a:r>
              <a:rPr sz="3600" dirty="0">
                <a:solidFill>
                  <a:srgbClr val="2E2B1F"/>
                </a:solidFill>
                <a:latin typeface="+mj-lt"/>
                <a:cs typeface="Calibri"/>
              </a:rPr>
              <a:t>is a </a:t>
            </a:r>
            <a:r>
              <a:rPr sz="3600" spc="-15" dirty="0">
                <a:solidFill>
                  <a:srgbClr val="2E2B1F"/>
                </a:solidFill>
                <a:latin typeface="+mj-lt"/>
                <a:cs typeface="Calibri"/>
              </a:rPr>
              <a:t>concrete 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subclass of</a:t>
            </a:r>
            <a:r>
              <a:rPr sz="3600" spc="-10" dirty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3600" b="1" spc="-30">
                <a:solidFill>
                  <a:srgbClr val="2E2B1F"/>
                </a:solidFill>
                <a:latin typeface="+mj-lt"/>
                <a:cs typeface="Calibri"/>
              </a:rPr>
              <a:t>Container</a:t>
            </a:r>
            <a:r>
              <a:rPr sz="3600" b="1" spc="-30" smtClean="0">
                <a:solidFill>
                  <a:srgbClr val="2E2B1F"/>
                </a:solidFill>
                <a:latin typeface="+mj-lt"/>
                <a:cs typeface="Calibri"/>
              </a:rPr>
              <a:t>.</a:t>
            </a:r>
            <a:endParaRPr lang="en-US" sz="3600" b="1" spc="-30" dirty="0" smtClean="0">
              <a:solidFill>
                <a:srgbClr val="2E2B1F"/>
              </a:solidFill>
              <a:latin typeface="+mj-lt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mtClean="0">
                <a:solidFill>
                  <a:srgbClr val="2E2B1F"/>
                </a:solidFill>
                <a:latin typeface="+mj-lt"/>
                <a:cs typeface="Calibri"/>
              </a:rPr>
              <a:t>It </a:t>
            </a:r>
            <a:r>
              <a:rPr sz="3600" spc="-5" smtClean="0">
                <a:solidFill>
                  <a:srgbClr val="2E2B1F"/>
                </a:solidFill>
                <a:latin typeface="+mj-lt"/>
                <a:cs typeface="Calibri"/>
              </a:rPr>
              <a:t>doesn’t add </a:t>
            </a:r>
            <a:r>
              <a:rPr sz="3600" spc="-20" smtClean="0">
                <a:solidFill>
                  <a:srgbClr val="2E2B1F"/>
                </a:solidFill>
                <a:latin typeface="+mj-lt"/>
                <a:cs typeface="Calibri"/>
              </a:rPr>
              <a:t>any </a:t>
            </a:r>
            <a:r>
              <a:rPr sz="3600" spc="-5" smtClean="0">
                <a:solidFill>
                  <a:srgbClr val="2E2B1F"/>
                </a:solidFill>
                <a:latin typeface="+mj-lt"/>
                <a:cs typeface="Calibri"/>
              </a:rPr>
              <a:t>new methods </a:t>
            </a:r>
            <a:r>
              <a:rPr sz="3600" smtClean="0">
                <a:solidFill>
                  <a:srgbClr val="2E2B1F"/>
                </a:solidFill>
                <a:latin typeface="+mj-lt"/>
                <a:cs typeface="Calibri"/>
              </a:rPr>
              <a:t>which </a:t>
            </a:r>
            <a:r>
              <a:rPr sz="3600" spc="-5" smtClean="0">
                <a:solidFill>
                  <a:srgbClr val="2E2B1F"/>
                </a:solidFill>
                <a:latin typeface="+mj-lt"/>
                <a:cs typeface="Calibri"/>
              </a:rPr>
              <a:t>simply</a:t>
            </a:r>
            <a:r>
              <a:rPr sz="3600" spc="-45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3600" spc="-5" smtClean="0">
                <a:solidFill>
                  <a:srgbClr val="2E2B1F"/>
                </a:solidFill>
                <a:latin typeface="+mj-lt"/>
                <a:cs typeface="Calibri"/>
              </a:rPr>
              <a:t>implements</a:t>
            </a:r>
            <a:r>
              <a:rPr lang="en-US" sz="36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3600" b="1" spc="-10" smtClean="0">
                <a:solidFill>
                  <a:srgbClr val="2E2B1F"/>
                </a:solidFill>
                <a:latin typeface="+mj-lt"/>
                <a:cs typeface="Calibri"/>
              </a:rPr>
              <a:t>Container</a:t>
            </a:r>
            <a:r>
              <a:rPr sz="3600" spc="-10" smtClean="0">
                <a:solidFill>
                  <a:srgbClr val="2E2B1F"/>
                </a:solidFill>
                <a:latin typeface="+mj-lt"/>
                <a:cs typeface="Calibri"/>
              </a:rPr>
              <a:t>.</a:t>
            </a:r>
            <a:endParaRPr sz="3600" smtClean="0">
              <a:latin typeface="+mj-lt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b="1" spc="-15" smtClean="0">
                <a:solidFill>
                  <a:srgbClr val="2E2B1F"/>
                </a:solidFill>
                <a:latin typeface="+mj-lt"/>
                <a:cs typeface="Calibri"/>
              </a:rPr>
              <a:t>Panel </a:t>
            </a:r>
            <a:r>
              <a:rPr sz="3600" dirty="0">
                <a:solidFill>
                  <a:srgbClr val="2E2B1F"/>
                </a:solidFill>
                <a:latin typeface="+mj-lt"/>
                <a:cs typeface="Calibri"/>
              </a:rPr>
              <a:t>is the 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immediate </a:t>
            </a:r>
            <a:r>
              <a:rPr sz="3600" spc="-10" dirty="0">
                <a:solidFill>
                  <a:srgbClr val="2E2B1F"/>
                </a:solidFill>
                <a:latin typeface="+mj-lt"/>
                <a:cs typeface="Calibri"/>
              </a:rPr>
              <a:t>superclass 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of </a:t>
            </a:r>
            <a:r>
              <a:rPr sz="3600" b="1" spc="-5" dirty="0">
                <a:solidFill>
                  <a:srgbClr val="2E2B1F"/>
                </a:solidFill>
                <a:latin typeface="+mj-lt"/>
                <a:cs typeface="Calibri"/>
              </a:rPr>
              <a:t>Applet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. When </a:t>
            </a:r>
            <a:r>
              <a:rPr sz="3600" spc="-10" dirty="0">
                <a:solidFill>
                  <a:srgbClr val="2E2B1F"/>
                </a:solidFill>
                <a:latin typeface="+mj-lt"/>
                <a:cs typeface="Calibri"/>
              </a:rPr>
              <a:t>screen  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output </a:t>
            </a:r>
            <a:r>
              <a:rPr sz="3600" dirty="0">
                <a:solidFill>
                  <a:srgbClr val="2E2B1F"/>
                </a:solidFill>
                <a:latin typeface="+mj-lt"/>
                <a:cs typeface="Calibri"/>
              </a:rPr>
              <a:t>is </a:t>
            </a:r>
            <a:r>
              <a:rPr sz="3600" spc="-10" dirty="0">
                <a:solidFill>
                  <a:srgbClr val="2E2B1F"/>
                </a:solidFill>
                <a:latin typeface="+mj-lt"/>
                <a:cs typeface="Calibri"/>
              </a:rPr>
              <a:t>directed </a:t>
            </a:r>
            <a:r>
              <a:rPr sz="3600" spc="-15" dirty="0">
                <a:solidFill>
                  <a:srgbClr val="2E2B1F"/>
                </a:solidFill>
                <a:latin typeface="+mj-lt"/>
                <a:cs typeface="Calibri"/>
              </a:rPr>
              <a:t>to 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an applet, </a:t>
            </a:r>
            <a:r>
              <a:rPr sz="3600" dirty="0">
                <a:solidFill>
                  <a:srgbClr val="2E2B1F"/>
                </a:solidFill>
                <a:latin typeface="+mj-lt"/>
                <a:cs typeface="Calibri"/>
              </a:rPr>
              <a:t>it is </a:t>
            </a:r>
            <a:r>
              <a:rPr sz="3600" spc="-15" dirty="0">
                <a:solidFill>
                  <a:srgbClr val="2E2B1F"/>
                </a:solidFill>
                <a:latin typeface="+mj-lt"/>
                <a:cs typeface="Calibri"/>
              </a:rPr>
              <a:t>drawn 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on </a:t>
            </a:r>
            <a:r>
              <a:rPr sz="3600" dirty="0">
                <a:solidFill>
                  <a:srgbClr val="2E2B1F"/>
                </a:solidFill>
                <a:latin typeface="+mj-lt"/>
                <a:cs typeface="Calibri"/>
              </a:rPr>
              <a:t>the </a:t>
            </a:r>
            <a:r>
              <a:rPr sz="3600" spc="-10" dirty="0">
                <a:solidFill>
                  <a:srgbClr val="2E2B1F"/>
                </a:solidFill>
                <a:latin typeface="+mj-lt"/>
                <a:cs typeface="Calibri"/>
              </a:rPr>
              <a:t>surface </a:t>
            </a:r>
            <a:r>
              <a:rPr sz="3600" spc="-5" dirty="0">
                <a:solidFill>
                  <a:srgbClr val="2E2B1F"/>
                </a:solidFill>
                <a:latin typeface="+mj-lt"/>
                <a:cs typeface="Calibri"/>
              </a:rPr>
              <a:t>of </a:t>
            </a:r>
            <a:r>
              <a:rPr sz="3600" dirty="0">
                <a:solidFill>
                  <a:srgbClr val="2E2B1F"/>
                </a:solidFill>
                <a:latin typeface="+mj-lt"/>
                <a:cs typeface="Calibri"/>
              </a:rPr>
              <a:t>a  </a:t>
            </a:r>
            <a:r>
              <a:rPr sz="3600" b="1" spc="-15" dirty="0">
                <a:solidFill>
                  <a:srgbClr val="2E2B1F"/>
                </a:solidFill>
                <a:latin typeface="+mj-lt"/>
                <a:cs typeface="Calibri"/>
              </a:rPr>
              <a:t>Panel </a:t>
            </a:r>
            <a:r>
              <a:rPr sz="3600" spc="-5">
                <a:solidFill>
                  <a:srgbClr val="2E2B1F"/>
                </a:solidFill>
                <a:latin typeface="+mj-lt"/>
                <a:cs typeface="Calibri"/>
              </a:rPr>
              <a:t>object</a:t>
            </a:r>
            <a:r>
              <a:rPr sz="3200" spc="-5" smtClean="0">
                <a:solidFill>
                  <a:srgbClr val="2E2B1F"/>
                </a:solidFill>
                <a:latin typeface="+mj-lt"/>
                <a:cs typeface="Calibri"/>
              </a:rPr>
              <a:t>.</a:t>
            </a:r>
            <a:r>
              <a:rPr lang="en-US" sz="32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</a:p>
          <a:p>
            <a:pPr marL="241300" marR="7175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b="1" spc="-15" dirty="0" smtClean="0">
                <a:solidFill>
                  <a:srgbClr val="2E2B1F"/>
                </a:solidFill>
                <a:latin typeface="+mj-lt"/>
                <a:cs typeface="Calibri"/>
              </a:rPr>
              <a:t>Panel </a:t>
            </a:r>
            <a:r>
              <a:rPr lang="en-US" sz="3600" dirty="0" smtClean="0">
                <a:solidFill>
                  <a:srgbClr val="2E2B1F"/>
                </a:solidFill>
                <a:latin typeface="+mj-lt"/>
                <a:cs typeface="Calibri"/>
              </a:rPr>
              <a:t>is one type of container that </a:t>
            </a:r>
            <a:r>
              <a:rPr lang="en-US" sz="3600" b="1" dirty="0" smtClean="0">
                <a:solidFill>
                  <a:srgbClr val="2E2B1F"/>
                </a:solidFill>
                <a:latin typeface="+mj-lt"/>
                <a:cs typeface="Calibri"/>
              </a:rPr>
              <a:t>does not contain a title  bar, menu bar, or border.</a:t>
            </a:r>
          </a:p>
          <a:p>
            <a:pPr marL="241300" marR="508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600" dirty="0" smtClean="0">
                <a:solidFill>
                  <a:srgbClr val="2E2B1F"/>
                </a:solidFill>
                <a:latin typeface="+mj-lt"/>
                <a:cs typeface="Calibri"/>
              </a:rPr>
              <a:t>When you run an applet using an applet viewer, the applet  viewer provides the title and border.</a:t>
            </a: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31978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latin typeface="Cambria"/>
                <a:cs typeface="Cambria"/>
              </a:rPr>
              <a:t>A</a:t>
            </a:r>
            <a:r>
              <a:rPr spc="-105" dirty="0">
                <a:latin typeface="Cambria"/>
                <a:cs typeface="Cambria"/>
              </a:rPr>
              <a:t>pp</a:t>
            </a:r>
            <a:r>
              <a:rPr spc="-100" dirty="0">
                <a:latin typeface="Cambria"/>
                <a:cs typeface="Cambria"/>
              </a:rPr>
              <a:t>l</a:t>
            </a:r>
            <a:r>
              <a:rPr spc="-105" dirty="0">
                <a:latin typeface="Cambria"/>
                <a:cs typeface="Cambria"/>
              </a:rPr>
              <a:t>e</a:t>
            </a:r>
            <a:r>
              <a:rPr spc="-100" dirty="0">
                <a:latin typeface="Cambria"/>
                <a:cs typeface="Cambria"/>
              </a:rPr>
              <a:t>t</a:t>
            </a:r>
            <a:r>
              <a:rPr spc="-5" dirty="0">
                <a:latin typeface="Cambria"/>
                <a:cs typeface="Cambria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057400"/>
            <a:ext cx="8229600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Applet is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a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public class which is predefined</a:t>
            </a:r>
            <a:r>
              <a:rPr sz="3200" spc="75" dirty="0">
                <a:solidFill>
                  <a:srgbClr val="2E2B1F"/>
                </a:solidFill>
                <a:latin typeface="+mj-lt"/>
                <a:cs typeface="Trebuchet MS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by</a:t>
            </a:r>
            <a:endParaRPr sz="3200">
              <a:latin typeface="+mj-lt"/>
              <a:cs typeface="Trebuchet MS"/>
            </a:endParaRPr>
          </a:p>
          <a:p>
            <a:pPr marL="241300" algn="just">
              <a:lnSpc>
                <a:spcPct val="100000"/>
              </a:lnSpc>
            </a:pPr>
            <a:r>
              <a:rPr sz="3200" spc="-5" smtClean="0">
                <a:solidFill>
                  <a:srgbClr val="2E2B1F"/>
                </a:solidFill>
                <a:latin typeface="+mj-lt"/>
                <a:cs typeface="Trebuchet MS"/>
              </a:rPr>
              <a:t>java.applet</a:t>
            </a:r>
            <a:r>
              <a:rPr lang="en-US" sz="3200" spc="-5" dirty="0" smtClean="0">
                <a:solidFill>
                  <a:srgbClr val="2E2B1F"/>
                </a:solidFill>
                <a:latin typeface="+mj-lt"/>
                <a:cs typeface="Trebuchet MS"/>
              </a:rPr>
              <a:t> package.</a:t>
            </a:r>
            <a:endParaRPr sz="3200">
              <a:latin typeface="+mj-lt"/>
              <a:cs typeface="Trebuchet MS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There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is no main() method in Applet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like 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Application program.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The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main() method is </a:t>
            </a:r>
            <a:r>
              <a:rPr sz="3200" spc="-10" dirty="0">
                <a:solidFill>
                  <a:srgbClr val="2E2B1F"/>
                </a:solidFill>
                <a:latin typeface="+mj-lt"/>
                <a:cs typeface="Trebuchet MS"/>
              </a:rPr>
              <a:t>defined 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by browser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or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Appletviewer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for</a:t>
            </a:r>
            <a:r>
              <a:rPr sz="3200" spc="-200" dirty="0">
                <a:solidFill>
                  <a:srgbClr val="2E2B1F"/>
                </a:solidFill>
                <a:latin typeface="+mj-lt"/>
                <a:cs typeface="Trebuchet MS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Applet.</a:t>
            </a:r>
            <a:endParaRPr sz="3200">
              <a:latin typeface="+mj-lt"/>
              <a:cs typeface="Trebuchet MS"/>
            </a:endParaRPr>
          </a:p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Life cycle methods: init, start, paint, stop,</a:t>
            </a:r>
            <a:r>
              <a:rPr sz="3200" spc="100" dirty="0">
                <a:solidFill>
                  <a:srgbClr val="2E2B1F"/>
                </a:solidFill>
                <a:latin typeface="+mj-lt"/>
                <a:cs typeface="Trebuchet MS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destroy</a:t>
            </a:r>
            <a:endParaRPr sz="3200">
              <a:latin typeface="+mj-lt"/>
              <a:cs typeface="Trebuchet MS"/>
            </a:endParaRPr>
          </a:p>
          <a:p>
            <a:pPr marL="241300" marR="628015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Applet is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one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type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of </a:t>
            </a:r>
            <a:r>
              <a:rPr sz="3200" spc="-10" dirty="0">
                <a:solidFill>
                  <a:srgbClr val="2E2B1F"/>
                </a:solidFill>
                <a:latin typeface="+mj-lt"/>
                <a:cs typeface="Trebuchet MS"/>
              </a:rPr>
              <a:t>container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and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subclass of  </a:t>
            </a:r>
            <a:r>
              <a:rPr sz="3200" spc="-25" dirty="0">
                <a:solidFill>
                  <a:srgbClr val="2E2B1F"/>
                </a:solidFill>
                <a:latin typeface="+mj-lt"/>
                <a:cs typeface="Trebuchet MS"/>
              </a:rPr>
              <a:t>Panel</a:t>
            </a:r>
            <a:r>
              <a:rPr sz="3200" spc="-25">
                <a:solidFill>
                  <a:srgbClr val="2E2B1F"/>
                </a:solidFill>
                <a:latin typeface="+mj-lt"/>
                <a:cs typeface="Trebuchet MS"/>
              </a:rPr>
              <a:t>. </a:t>
            </a:r>
            <a:endParaRPr lang="en-US" sz="3200" spc="-25" dirty="0" smtClean="0">
              <a:solidFill>
                <a:srgbClr val="2E2B1F"/>
              </a:solidFill>
              <a:latin typeface="+mj-lt"/>
              <a:cs typeface="Trebuchet MS"/>
            </a:endParaRPr>
          </a:p>
          <a:p>
            <a:pPr marL="241300" marR="628015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smtClean="0">
                <a:solidFill>
                  <a:srgbClr val="2E2B1F"/>
                </a:solidFill>
                <a:latin typeface="+mj-lt"/>
                <a:cs typeface="Trebuchet MS"/>
              </a:rPr>
              <a:t>Applet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is superclass </a:t>
            </a:r>
            <a:r>
              <a:rPr sz="3200" dirty="0">
                <a:solidFill>
                  <a:srgbClr val="2E2B1F"/>
                </a:solidFill>
                <a:latin typeface="+mj-lt"/>
                <a:cs typeface="Trebuchet MS"/>
              </a:rPr>
              <a:t>of</a:t>
            </a:r>
            <a:r>
              <a:rPr sz="3200" spc="-40" dirty="0">
                <a:solidFill>
                  <a:srgbClr val="2E2B1F"/>
                </a:solidFill>
                <a:latin typeface="+mj-lt"/>
                <a:cs typeface="Trebuchet MS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+mj-lt"/>
                <a:cs typeface="Trebuchet MS"/>
              </a:rPr>
              <a:t>JApplet</a:t>
            </a:r>
            <a:endParaRPr sz="3200">
              <a:latin typeface="+mj-lt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447800"/>
            <a:ext cx="58648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>
                <a:latin typeface="Cambria"/>
                <a:cs typeface="Cambria"/>
              </a:rPr>
              <a:t>To </a:t>
            </a:r>
            <a:r>
              <a:rPr spc="-105" dirty="0">
                <a:latin typeface="Cambria"/>
                <a:cs typeface="Cambria"/>
              </a:rPr>
              <a:t>create </a:t>
            </a:r>
            <a:r>
              <a:rPr spc="-55" dirty="0">
                <a:latin typeface="Cambria"/>
                <a:cs typeface="Cambria"/>
              </a:rPr>
              <a:t>an</a:t>
            </a:r>
            <a:r>
              <a:rPr spc="-315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applet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3429000"/>
            <a:ext cx="4286250" cy="30988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import</a:t>
            </a:r>
            <a:r>
              <a:rPr sz="2800" spc="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rebuchet MS"/>
                <a:cs typeface="Trebuchet MS"/>
              </a:rPr>
              <a:t>java.applet.*;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Import</a:t>
            </a:r>
            <a:r>
              <a:rPr sz="2800" spc="-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java.awt.*;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rebuchet MS"/>
                <a:cs typeface="Trebuchet MS"/>
              </a:rPr>
              <a:t>Applet </a:t>
            </a: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code </a:t>
            </a:r>
            <a:r>
              <a:rPr sz="2800" spc="-5" dirty="0">
                <a:solidFill>
                  <a:srgbClr val="2E2B1F"/>
                </a:solidFill>
                <a:latin typeface="Trebuchet MS"/>
                <a:cs typeface="Trebuchet MS"/>
              </a:rPr>
              <a:t>in</a:t>
            </a:r>
            <a:r>
              <a:rPr sz="2800" spc="-3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comment.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rebuchet MS"/>
                <a:cs typeface="Trebuchet MS"/>
              </a:rPr>
              <a:t>Extends Applet</a:t>
            </a:r>
            <a:r>
              <a:rPr sz="2800" spc="-14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class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Life cycle method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Class must </a:t>
            </a:r>
            <a:r>
              <a:rPr sz="2800" spc="-5" dirty="0">
                <a:solidFill>
                  <a:srgbClr val="2E2B1F"/>
                </a:solidFill>
                <a:latin typeface="Trebuchet MS"/>
                <a:cs typeface="Trebuchet MS"/>
              </a:rPr>
              <a:t>be</a:t>
            </a:r>
            <a:r>
              <a:rPr sz="2800" spc="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rebuchet MS"/>
                <a:cs typeface="Trebuchet MS"/>
              </a:rPr>
              <a:t>public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28168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latin typeface="Cambria"/>
                <a:cs typeface="Cambria"/>
              </a:rPr>
              <a:t>W</a:t>
            </a:r>
            <a:r>
              <a:rPr spc="-110" dirty="0">
                <a:latin typeface="Cambria"/>
                <a:cs typeface="Cambria"/>
              </a:rPr>
              <a:t>i</a:t>
            </a:r>
            <a:r>
              <a:rPr spc="-100" dirty="0">
                <a:latin typeface="Cambria"/>
                <a:cs typeface="Cambria"/>
              </a:rPr>
              <a:t>n</a:t>
            </a:r>
            <a:r>
              <a:rPr spc="-110" dirty="0">
                <a:latin typeface="Cambria"/>
                <a:cs typeface="Cambria"/>
              </a:rPr>
              <a:t>d</a:t>
            </a:r>
            <a:r>
              <a:rPr spc="-130" dirty="0">
                <a:latin typeface="Cambria"/>
                <a:cs typeface="Cambria"/>
              </a:rPr>
              <a:t>o</a:t>
            </a:r>
            <a:r>
              <a:rPr spc="-5" dirty="0">
                <a:latin typeface="Cambria"/>
                <a:cs typeface="Cambria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438400"/>
            <a:ext cx="7579359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Creates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top-level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window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directly</a:t>
            </a:r>
            <a:r>
              <a:rPr sz="3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desktop.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Don’t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Window objects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directly.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window is the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3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borders </a:t>
            </a:r>
            <a:r>
              <a:rPr sz="3200" spc="-5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title</a:t>
            </a:r>
            <a:r>
              <a:rPr sz="3200" spc="-15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3200" spc="-15" smtClean="0">
                <a:solidFill>
                  <a:srgbClr val="2E2B1F"/>
                </a:solidFill>
                <a:latin typeface="Calibri"/>
                <a:cs typeface="Calibri"/>
              </a:rPr>
              <a:t>Frame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 &amp; 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Dialog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class which is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subclass of  Window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class </a:t>
            </a:r>
            <a:r>
              <a:rPr sz="3200" spc="-3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creating</a:t>
            </a:r>
            <a:r>
              <a:rPr sz="3200" spc="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window.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43000"/>
            <a:ext cx="7901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0" dirty="0">
                <a:solidFill>
                  <a:srgbClr val="675E46"/>
                </a:solidFill>
                <a:latin typeface="Cambria"/>
                <a:cs typeface="Cambria"/>
              </a:rPr>
              <a:t>Teaching </a:t>
            </a:r>
            <a:r>
              <a:rPr sz="4400" spc="-65" dirty="0">
                <a:solidFill>
                  <a:srgbClr val="675E46"/>
                </a:solidFill>
                <a:latin typeface="Cambria"/>
                <a:cs typeface="Cambria"/>
              </a:rPr>
              <a:t>and </a:t>
            </a:r>
            <a:r>
              <a:rPr sz="4400" spc="-100" dirty="0">
                <a:solidFill>
                  <a:srgbClr val="675E46"/>
                </a:solidFill>
                <a:latin typeface="Cambria"/>
                <a:cs typeface="Cambria"/>
              </a:rPr>
              <a:t>Examination</a:t>
            </a:r>
            <a:r>
              <a:rPr sz="4400" spc="-52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400" spc="-80" dirty="0">
                <a:solidFill>
                  <a:srgbClr val="675E46"/>
                </a:solidFill>
                <a:latin typeface="Cambria"/>
                <a:cs typeface="Cambria"/>
              </a:rPr>
              <a:t>Scheme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04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22834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latin typeface="Cambria"/>
                <a:cs typeface="Cambria"/>
              </a:rPr>
              <a:t>F</a:t>
            </a:r>
            <a:r>
              <a:rPr spc="-195" dirty="0">
                <a:latin typeface="Cambria"/>
                <a:cs typeface="Cambria"/>
              </a:rPr>
              <a:t>r</a:t>
            </a:r>
            <a:r>
              <a:rPr spc="-105" dirty="0">
                <a:latin typeface="Cambria"/>
                <a:cs typeface="Cambria"/>
              </a:rPr>
              <a:t>a</a:t>
            </a:r>
            <a:r>
              <a:rPr spc="-100" dirty="0">
                <a:latin typeface="Cambria"/>
                <a:cs typeface="Cambria"/>
              </a:rPr>
              <a:t>m</a:t>
            </a:r>
            <a:r>
              <a:rPr spc="-5" dirty="0">
                <a:latin typeface="Cambria"/>
                <a:cs typeface="Cambria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133600"/>
            <a:ext cx="8007984" cy="471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subclass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solidFill>
                  <a:srgbClr val="2E2B1F"/>
                </a:solidFill>
                <a:latin typeface="Calibri"/>
                <a:cs typeface="Calibri"/>
              </a:rPr>
              <a:t>Window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b="1" spc="-10" dirty="0">
                <a:solidFill>
                  <a:schemeClr val="tx2"/>
                </a:solidFill>
                <a:latin typeface="Calibri"/>
                <a:cs typeface="Calibri"/>
              </a:rPr>
              <a:t>has </a:t>
            </a:r>
            <a:r>
              <a:rPr sz="3200" b="1" spc="-5" dirty="0">
                <a:solidFill>
                  <a:schemeClr val="tx2"/>
                </a:solidFill>
                <a:latin typeface="Calibri"/>
                <a:cs typeface="Calibri"/>
              </a:rPr>
              <a:t>a title </a:t>
            </a:r>
            <a:r>
              <a:rPr sz="3200" b="1" spc="-65" dirty="0">
                <a:solidFill>
                  <a:schemeClr val="tx2"/>
                </a:solidFill>
                <a:latin typeface="Calibri"/>
                <a:cs typeface="Calibri"/>
              </a:rPr>
              <a:t>bar, </a:t>
            </a:r>
            <a:r>
              <a:rPr sz="3200" b="1" spc="-5" dirty="0">
                <a:solidFill>
                  <a:schemeClr val="tx2"/>
                </a:solidFill>
                <a:latin typeface="Calibri"/>
                <a:cs typeface="Calibri"/>
              </a:rPr>
              <a:t>menu</a:t>
            </a:r>
            <a:r>
              <a:rPr sz="3200" b="1" spc="25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3200" b="1" spc="-70">
                <a:solidFill>
                  <a:schemeClr val="tx2"/>
                </a:solidFill>
                <a:latin typeface="Calibri"/>
                <a:cs typeface="Calibri"/>
              </a:rPr>
              <a:t>bar</a:t>
            </a:r>
            <a:r>
              <a:rPr sz="3200" b="1" spc="-70" smtClean="0">
                <a:solidFill>
                  <a:schemeClr val="tx2"/>
                </a:solidFill>
                <a:latin typeface="Calibri"/>
                <a:cs typeface="Calibri"/>
              </a:rPr>
              <a:t>,</a:t>
            </a:r>
            <a:r>
              <a:rPr lang="en-US" sz="3200" b="1" spc="-70" dirty="0" smtClean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3200" b="1" spc="-20" smtClean="0">
                <a:solidFill>
                  <a:schemeClr val="tx2"/>
                </a:solidFill>
                <a:latin typeface="Calibri"/>
                <a:cs typeface="Calibri"/>
              </a:rPr>
              <a:t>borders</a:t>
            </a:r>
            <a:r>
              <a:rPr sz="3200" b="1" spc="-20" dirty="0">
                <a:solidFill>
                  <a:schemeClr val="tx2"/>
                </a:solidFill>
                <a:latin typeface="Calibri"/>
                <a:cs typeface="Calibri"/>
              </a:rPr>
              <a:t>, </a:t>
            </a:r>
            <a:r>
              <a:rPr sz="3200" b="1" spc="-5" dirty="0">
                <a:solidFill>
                  <a:schemeClr val="tx2"/>
                </a:solidFill>
                <a:latin typeface="Calibri"/>
                <a:cs typeface="Calibri"/>
              </a:rPr>
              <a:t>and </a:t>
            </a:r>
            <a:r>
              <a:rPr sz="3200" b="1" spc="-10" dirty="0">
                <a:solidFill>
                  <a:schemeClr val="tx2"/>
                </a:solidFill>
                <a:latin typeface="Calibri"/>
                <a:cs typeface="Calibri"/>
              </a:rPr>
              <a:t>resizing</a:t>
            </a:r>
            <a:r>
              <a:rPr sz="3200" b="1" spc="5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chemeClr val="tx2"/>
                </a:solidFill>
                <a:latin typeface="Calibri"/>
                <a:cs typeface="Calibri"/>
              </a:rPr>
              <a:t>corners.</a:t>
            </a:r>
            <a:endParaRPr sz="3200" b="1">
              <a:solidFill>
                <a:schemeClr val="tx2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/>
              <a:t>It can contain several components like buttons, text fields, scrollbars etc.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3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/>
              <a:t>We can create a GUI using Frame in two ways:</a:t>
            </a:r>
            <a:br>
              <a:rPr lang="en-US" sz="3200" dirty="0" smtClean="0"/>
            </a:br>
            <a:r>
              <a:rPr lang="en-US" sz="3200" dirty="0" smtClean="0"/>
              <a:t>1) By extending Frame class</a:t>
            </a:r>
            <a:br>
              <a:rPr lang="en-US" sz="3200" dirty="0" smtClean="0"/>
            </a:br>
            <a:r>
              <a:rPr lang="en-US" sz="3200" dirty="0" smtClean="0"/>
              <a:t>2) By creating the instance of Frame class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14400"/>
            <a:ext cx="86080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latin typeface="Cambria"/>
                <a:cs typeface="Cambria"/>
              </a:rPr>
              <a:t>Working</a:t>
            </a: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75" dirty="0">
                <a:latin typeface="Cambria"/>
                <a:cs typeface="Cambria"/>
              </a:rPr>
              <a:t>with </a:t>
            </a:r>
            <a:r>
              <a:rPr spc="-114" dirty="0">
                <a:latin typeface="Cambria"/>
                <a:cs typeface="Cambria"/>
              </a:rPr>
              <a:t>Frame</a:t>
            </a:r>
            <a:r>
              <a:rPr spc="-505" dirty="0">
                <a:latin typeface="Cambria"/>
                <a:cs typeface="Cambria"/>
              </a:rPr>
              <a:t> </a:t>
            </a:r>
            <a:r>
              <a:rPr spc="-90" dirty="0">
                <a:latin typeface="Cambria"/>
                <a:cs typeface="Cambria"/>
              </a:rPr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057400"/>
            <a:ext cx="7696200" cy="583108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Extends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Frame</a:t>
            </a:r>
            <a:r>
              <a:rPr sz="3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Constructor</a:t>
            </a:r>
            <a:r>
              <a:rPr sz="3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Frame()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Frame(String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title)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Setting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Getting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window</a:t>
            </a:r>
            <a:r>
              <a:rPr sz="3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size: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setSize(int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width, </a:t>
            </a:r>
            <a:r>
              <a:rPr sz="3200" spc="-15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height)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setSize(Dimension</a:t>
            </a:r>
            <a:r>
              <a:rPr sz="3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newsize)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Dimension</a:t>
            </a:r>
            <a:r>
              <a:rPr sz="3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getSize()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Showing and Hiding</a:t>
            </a:r>
            <a:r>
              <a:rPr sz="3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Frame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6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setVisible(boolean</a:t>
            </a:r>
            <a:r>
              <a:rPr sz="3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visibleFlag)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2438400"/>
            <a:ext cx="7924800" cy="34406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Setting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title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frame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setTitle(String</a:t>
            </a:r>
            <a:r>
              <a:rPr sz="3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title)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Closing </a:t>
            </a:r>
            <a:r>
              <a:rPr sz="3200" spc="-20">
                <a:solidFill>
                  <a:srgbClr val="2E2B1F"/>
                </a:solidFill>
                <a:latin typeface="Calibri"/>
                <a:cs typeface="Calibri"/>
              </a:rPr>
              <a:t>Frame</a:t>
            </a:r>
            <a:r>
              <a:rPr sz="3200" spc="-2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Implements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WindowListener</a:t>
            </a:r>
            <a:r>
              <a:rPr sz="3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interface.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Extends WindowAdapter</a:t>
            </a:r>
            <a:r>
              <a:rPr sz="3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class.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535940" y="914400"/>
            <a:ext cx="8608060" cy="781624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13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Working</a:t>
            </a:r>
            <a:r>
              <a:rPr kumimoji="0" lang="en-US" sz="5000" b="0" i="0" u="none" strike="noStrike" kern="1200" cap="none" spc="-130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kumimoji="0" lang="en-US" sz="5000" b="0" i="0" u="none" strike="noStrike" kern="1200" cap="none" spc="-7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with </a:t>
            </a:r>
            <a:r>
              <a:rPr kumimoji="0" lang="en-US" sz="5000" b="0" i="0" u="none" strike="noStrike" kern="1200" cap="none" spc="-114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Frame</a:t>
            </a:r>
            <a:r>
              <a:rPr kumimoji="0" lang="en-US" sz="5000" b="0" i="0" u="none" strike="noStrike" kern="1200" cap="none" spc="-50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kumimoji="0" lang="en-US" sz="5000" b="0" i="0" u="none" strike="noStrike" kern="1200" cap="none" spc="-9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Window</a:t>
            </a:r>
            <a:endParaRPr kumimoji="0" lang="en-US" sz="5000" b="0" i="0" u="none" strike="noStrike" kern="1200" cap="none" spc="-9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219200"/>
            <a:ext cx="8229600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30" dirty="0" smtClean="0">
                <a:latin typeface="Cambria"/>
                <a:cs typeface="Cambria"/>
              </a:rPr>
              <a:t>AWT </a:t>
            </a:r>
            <a:r>
              <a:rPr lang="en-US" spc="-100" dirty="0" smtClean="0">
                <a:latin typeface="Cambria"/>
                <a:cs typeface="Cambria"/>
              </a:rPr>
              <a:t>Controls &amp; </a:t>
            </a:r>
            <a:r>
              <a:rPr lang="en-US" spc="-114" dirty="0" smtClean="0">
                <a:latin typeface="Cambria"/>
                <a:cs typeface="Cambria"/>
              </a:rPr>
              <a:t>Layout </a:t>
            </a:r>
            <a:r>
              <a:rPr lang="en-US" spc="-90" dirty="0" smtClean="0">
                <a:latin typeface="Cambria"/>
                <a:cs typeface="Cambria"/>
              </a:rPr>
              <a:t>Manager</a:t>
            </a:r>
            <a:endParaRPr spc="-9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2971800"/>
            <a:ext cx="8839200" cy="5072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40" dirty="0">
                <a:solidFill>
                  <a:srgbClr val="2E2B1F"/>
                </a:solidFill>
                <a:latin typeface="Calibri"/>
                <a:cs typeface="Calibri"/>
              </a:rPr>
              <a:t>AWT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Controls: Component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allows </a:t>
            </a:r>
            <a:r>
              <a:rPr sz="3200" spc="-2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3200" spc="1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smtClean="0">
                <a:solidFill>
                  <a:srgbClr val="2E2B1F"/>
                </a:solidFill>
                <a:latin typeface="Calibri"/>
                <a:cs typeface="Calibri"/>
              </a:rPr>
              <a:t>interact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3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Labels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Checkbox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Checkbox</a:t>
            </a:r>
            <a:r>
              <a:rPr sz="3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group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Scrollbars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80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6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80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Area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6080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80" dirty="0" smtClean="0">
                <a:solidFill>
                  <a:srgbClr val="675E46"/>
                </a:solidFill>
                <a:latin typeface="Cambria"/>
                <a:cs typeface="Cambria"/>
              </a:rPr>
              <a:t>Some types </a:t>
            </a:r>
            <a:r>
              <a:rPr lang="en-US" spc="-55" dirty="0" smtClean="0">
                <a:solidFill>
                  <a:srgbClr val="675E46"/>
                </a:solidFill>
                <a:latin typeface="Cambria"/>
                <a:cs typeface="Cambria"/>
              </a:rPr>
              <a:t>of</a:t>
            </a:r>
            <a:r>
              <a:rPr lang="en-US" spc="-530" dirty="0" smtClean="0">
                <a:solidFill>
                  <a:srgbClr val="675E46"/>
                </a:solidFill>
                <a:latin typeface="Cambria"/>
                <a:cs typeface="Cambria"/>
              </a:rPr>
              <a:t>  </a:t>
            </a:r>
            <a:r>
              <a:rPr spc="-90" smtClean="0">
                <a:solidFill>
                  <a:srgbClr val="675E46"/>
                </a:solidFill>
                <a:latin typeface="Cambria"/>
                <a:cs typeface="Cambria"/>
              </a:rPr>
              <a:t>components</a:t>
            </a:r>
            <a:endParaRPr spc="-90" dirty="0">
              <a:solidFill>
                <a:srgbClr val="675E46"/>
              </a:solidFill>
              <a:latin typeface="Cambria"/>
              <a:cs typeface="Cambri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2286000"/>
            <a:ext cx="8928608" cy="6400800"/>
            <a:chOff x="152400" y="1295400"/>
            <a:chExt cx="8928608" cy="5258181"/>
          </a:xfrm>
        </p:grpSpPr>
        <p:sp>
          <p:nvSpPr>
            <p:cNvPr id="3" name="object 3"/>
            <p:cNvSpPr/>
            <p:nvPr/>
          </p:nvSpPr>
          <p:spPr>
            <a:xfrm>
              <a:off x="8531225" y="5648325"/>
              <a:ext cx="71755" cy="396875"/>
            </a:xfrm>
            <a:custGeom>
              <a:avLst/>
              <a:gdLst/>
              <a:ahLst/>
              <a:cxnLst/>
              <a:rect l="l" t="t" r="r" b="b"/>
              <a:pathLst>
                <a:path w="71754" h="396875">
                  <a:moveTo>
                    <a:pt x="71247" y="396875"/>
                  </a:moveTo>
                  <a:lnTo>
                    <a:pt x="43505" y="391277"/>
                  </a:lnTo>
                  <a:lnTo>
                    <a:pt x="20859" y="376012"/>
                  </a:lnTo>
                  <a:lnTo>
                    <a:pt x="5595" y="353369"/>
                  </a:lnTo>
                  <a:lnTo>
                    <a:pt x="0" y="325640"/>
                  </a:lnTo>
                  <a:lnTo>
                    <a:pt x="0" y="71234"/>
                  </a:lnTo>
                  <a:lnTo>
                    <a:pt x="5595" y="43505"/>
                  </a:lnTo>
                  <a:lnTo>
                    <a:pt x="20859" y="20862"/>
                  </a:lnTo>
                  <a:lnTo>
                    <a:pt x="43505" y="5597"/>
                  </a:lnTo>
                  <a:lnTo>
                    <a:pt x="71247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9253" y="5648325"/>
              <a:ext cx="71755" cy="396875"/>
            </a:xfrm>
            <a:custGeom>
              <a:avLst/>
              <a:gdLst/>
              <a:ahLst/>
              <a:cxnLst/>
              <a:rect l="l" t="t" r="r" b="b"/>
              <a:pathLst>
                <a:path w="71754" h="396875">
                  <a:moveTo>
                    <a:pt x="0" y="0"/>
                  </a:moveTo>
                  <a:lnTo>
                    <a:pt x="27741" y="5597"/>
                  </a:lnTo>
                  <a:lnTo>
                    <a:pt x="50387" y="20862"/>
                  </a:lnTo>
                  <a:lnTo>
                    <a:pt x="65651" y="43505"/>
                  </a:lnTo>
                  <a:lnTo>
                    <a:pt x="71247" y="71234"/>
                  </a:lnTo>
                  <a:lnTo>
                    <a:pt x="71247" y="325640"/>
                  </a:lnTo>
                  <a:lnTo>
                    <a:pt x="65651" y="353369"/>
                  </a:lnTo>
                  <a:lnTo>
                    <a:pt x="50387" y="376012"/>
                  </a:lnTo>
                  <a:lnTo>
                    <a:pt x="27741" y="391277"/>
                  </a:lnTo>
                  <a:lnTo>
                    <a:pt x="0" y="396875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1524000"/>
              <a:ext cx="7162800" cy="4518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1447800"/>
              <a:ext cx="1219200" cy="754380"/>
            </a:xfrm>
            <a:custGeom>
              <a:avLst/>
              <a:gdLst/>
              <a:ahLst/>
              <a:cxnLst/>
              <a:rect l="l" t="t" r="r" b="b"/>
              <a:pathLst>
                <a:path w="1219200" h="754380">
                  <a:moveTo>
                    <a:pt x="1016000" y="533400"/>
                  </a:moveTo>
                  <a:lnTo>
                    <a:pt x="711200" y="533400"/>
                  </a:lnTo>
                  <a:lnTo>
                    <a:pt x="1054100" y="754126"/>
                  </a:lnTo>
                  <a:lnTo>
                    <a:pt x="1016000" y="533400"/>
                  </a:lnTo>
                  <a:close/>
                </a:path>
                <a:path w="1219200" h="754380">
                  <a:moveTo>
                    <a:pt x="1219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" y="533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1447800"/>
              <a:ext cx="1219200" cy="754380"/>
            </a:xfrm>
            <a:custGeom>
              <a:avLst/>
              <a:gdLst/>
              <a:ahLst/>
              <a:cxnLst/>
              <a:rect l="l" t="t" r="r" b="b"/>
              <a:pathLst>
                <a:path w="1219200" h="754380">
                  <a:moveTo>
                    <a:pt x="0" y="0"/>
                  </a:moveTo>
                  <a:lnTo>
                    <a:pt x="711200" y="0"/>
                  </a:lnTo>
                  <a:lnTo>
                    <a:pt x="1016000" y="0"/>
                  </a:lnTo>
                  <a:lnTo>
                    <a:pt x="1219200" y="0"/>
                  </a:lnTo>
                  <a:lnTo>
                    <a:pt x="1219200" y="311150"/>
                  </a:lnTo>
                  <a:lnTo>
                    <a:pt x="1219200" y="444500"/>
                  </a:lnTo>
                  <a:lnTo>
                    <a:pt x="1219200" y="533400"/>
                  </a:lnTo>
                  <a:lnTo>
                    <a:pt x="1016000" y="533400"/>
                  </a:lnTo>
                  <a:lnTo>
                    <a:pt x="1054100" y="754126"/>
                  </a:lnTo>
                  <a:lnTo>
                    <a:pt x="711200" y="533400"/>
                  </a:lnTo>
                  <a:lnTo>
                    <a:pt x="0" y="533400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60882" y="1471930"/>
              <a:ext cx="76454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rebuchet MS"/>
                  <a:cs typeface="Trebuchet MS"/>
                </a:rPr>
                <a:t>Lab</a:t>
              </a:r>
              <a:r>
                <a:rPr sz="2400" spc="-10" dirty="0">
                  <a:latin typeface="Trebuchet MS"/>
                  <a:cs typeface="Trebuchet MS"/>
                </a:rPr>
                <a:t>e</a:t>
              </a:r>
              <a:r>
                <a:rPr sz="2400" dirty="0">
                  <a:latin typeface="Trebuchet MS"/>
                  <a:cs typeface="Trebuchet MS"/>
                </a:rPr>
                <a:t>l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400" y="1371600"/>
              <a:ext cx="1295400" cy="817880"/>
            </a:xfrm>
            <a:custGeom>
              <a:avLst/>
              <a:gdLst/>
              <a:ahLst/>
              <a:cxnLst/>
              <a:rect l="l" t="t" r="r" b="b"/>
              <a:pathLst>
                <a:path w="1295400" h="817880">
                  <a:moveTo>
                    <a:pt x="1079500" y="533400"/>
                  </a:moveTo>
                  <a:lnTo>
                    <a:pt x="755650" y="533400"/>
                  </a:lnTo>
                  <a:lnTo>
                    <a:pt x="1285875" y="817499"/>
                  </a:lnTo>
                  <a:lnTo>
                    <a:pt x="1079500" y="533400"/>
                  </a:lnTo>
                  <a:close/>
                </a:path>
                <a:path w="1295400" h="817880">
                  <a:moveTo>
                    <a:pt x="1295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95400" y="533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1371600"/>
              <a:ext cx="1295400" cy="817880"/>
            </a:xfrm>
            <a:custGeom>
              <a:avLst/>
              <a:gdLst/>
              <a:ahLst/>
              <a:cxnLst/>
              <a:rect l="l" t="t" r="r" b="b"/>
              <a:pathLst>
                <a:path w="1295400" h="817880">
                  <a:moveTo>
                    <a:pt x="0" y="0"/>
                  </a:moveTo>
                  <a:lnTo>
                    <a:pt x="755650" y="0"/>
                  </a:lnTo>
                  <a:lnTo>
                    <a:pt x="1079500" y="0"/>
                  </a:lnTo>
                  <a:lnTo>
                    <a:pt x="1295400" y="0"/>
                  </a:lnTo>
                  <a:lnTo>
                    <a:pt x="1295400" y="311150"/>
                  </a:lnTo>
                  <a:lnTo>
                    <a:pt x="1295400" y="444500"/>
                  </a:lnTo>
                  <a:lnTo>
                    <a:pt x="1295400" y="533400"/>
                  </a:lnTo>
                  <a:lnTo>
                    <a:pt x="1079500" y="533400"/>
                  </a:lnTo>
                  <a:lnTo>
                    <a:pt x="1285875" y="817499"/>
                  </a:lnTo>
                  <a:lnTo>
                    <a:pt x="755650" y="533400"/>
                  </a:lnTo>
                  <a:lnTo>
                    <a:pt x="0" y="533400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999994" y="1395730"/>
              <a:ext cx="93535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rebuchet MS"/>
                  <a:cs typeface="Trebuchet MS"/>
                </a:rPr>
                <a:t>Bu</a:t>
              </a:r>
              <a:r>
                <a:rPr sz="2400" spc="-10" dirty="0">
                  <a:latin typeface="Trebuchet MS"/>
                  <a:cs typeface="Trebuchet MS"/>
                </a:rPr>
                <a:t>t</a:t>
              </a:r>
              <a:r>
                <a:rPr sz="2400" spc="-5" dirty="0">
                  <a:latin typeface="Trebuchet MS"/>
                  <a:cs typeface="Trebuchet MS"/>
                </a:rPr>
                <a:t>ton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4800" y="4191000"/>
              <a:ext cx="1489075" cy="944880"/>
            </a:xfrm>
            <a:custGeom>
              <a:avLst/>
              <a:gdLst/>
              <a:ahLst/>
              <a:cxnLst/>
              <a:rect l="l" t="t" r="r" b="b"/>
              <a:pathLst>
                <a:path w="1489075" h="944879">
                  <a:moveTo>
                    <a:pt x="1079500" y="533400"/>
                  </a:moveTo>
                  <a:lnTo>
                    <a:pt x="755650" y="533400"/>
                  </a:lnTo>
                  <a:lnTo>
                    <a:pt x="1489075" y="944499"/>
                  </a:lnTo>
                  <a:lnTo>
                    <a:pt x="1079500" y="533400"/>
                  </a:lnTo>
                  <a:close/>
                </a:path>
                <a:path w="1489075" h="944879">
                  <a:moveTo>
                    <a:pt x="1295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95400" y="533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" y="4191000"/>
              <a:ext cx="1489075" cy="944880"/>
            </a:xfrm>
            <a:custGeom>
              <a:avLst/>
              <a:gdLst/>
              <a:ahLst/>
              <a:cxnLst/>
              <a:rect l="l" t="t" r="r" b="b"/>
              <a:pathLst>
                <a:path w="1489075" h="944879">
                  <a:moveTo>
                    <a:pt x="0" y="0"/>
                  </a:moveTo>
                  <a:lnTo>
                    <a:pt x="755650" y="0"/>
                  </a:lnTo>
                  <a:lnTo>
                    <a:pt x="1079500" y="0"/>
                  </a:lnTo>
                  <a:lnTo>
                    <a:pt x="1295400" y="0"/>
                  </a:lnTo>
                  <a:lnTo>
                    <a:pt x="1295400" y="311150"/>
                  </a:lnTo>
                  <a:lnTo>
                    <a:pt x="1295400" y="444500"/>
                  </a:lnTo>
                  <a:lnTo>
                    <a:pt x="1295400" y="533400"/>
                  </a:lnTo>
                  <a:lnTo>
                    <a:pt x="1079500" y="533400"/>
                  </a:lnTo>
                  <a:lnTo>
                    <a:pt x="1489075" y="944499"/>
                  </a:lnTo>
                  <a:lnTo>
                    <a:pt x="755650" y="533400"/>
                  </a:lnTo>
                  <a:lnTo>
                    <a:pt x="0" y="533400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84733" y="4215765"/>
              <a:ext cx="93535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rebuchet MS"/>
                  <a:cs typeface="Trebuchet MS"/>
                </a:rPr>
                <a:t>Bu</a:t>
              </a:r>
              <a:r>
                <a:rPr sz="2400" spc="-10" dirty="0">
                  <a:latin typeface="Trebuchet MS"/>
                  <a:cs typeface="Trebuchet MS"/>
                </a:rPr>
                <a:t>t</a:t>
              </a:r>
              <a:r>
                <a:rPr sz="2400" spc="-5" dirty="0">
                  <a:latin typeface="Trebuchet MS"/>
                  <a:cs typeface="Trebuchet MS"/>
                </a:rPr>
                <a:t>ton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15000" y="1295400"/>
              <a:ext cx="1752600" cy="944880"/>
            </a:xfrm>
            <a:custGeom>
              <a:avLst/>
              <a:gdLst/>
              <a:ahLst/>
              <a:cxnLst/>
              <a:rect l="l" t="t" r="r" b="b"/>
              <a:pathLst>
                <a:path w="1752600" h="944880">
                  <a:moveTo>
                    <a:pt x="730250" y="533400"/>
                  </a:moveTo>
                  <a:lnTo>
                    <a:pt x="292100" y="533400"/>
                  </a:lnTo>
                  <a:lnTo>
                    <a:pt x="142875" y="944499"/>
                  </a:lnTo>
                  <a:lnTo>
                    <a:pt x="730250" y="533400"/>
                  </a:lnTo>
                  <a:close/>
                </a:path>
                <a:path w="1752600" h="94488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5000" y="1295400"/>
              <a:ext cx="1752600" cy="944880"/>
            </a:xfrm>
            <a:custGeom>
              <a:avLst/>
              <a:gdLst/>
              <a:ahLst/>
              <a:cxnLst/>
              <a:rect l="l" t="t" r="r" b="b"/>
              <a:pathLst>
                <a:path w="1752600" h="944880">
                  <a:moveTo>
                    <a:pt x="0" y="0"/>
                  </a:moveTo>
                  <a:lnTo>
                    <a:pt x="292100" y="0"/>
                  </a:lnTo>
                  <a:lnTo>
                    <a:pt x="730250" y="0"/>
                  </a:lnTo>
                  <a:lnTo>
                    <a:pt x="1752600" y="0"/>
                  </a:lnTo>
                  <a:lnTo>
                    <a:pt x="1752600" y="311150"/>
                  </a:lnTo>
                  <a:lnTo>
                    <a:pt x="1752600" y="444500"/>
                  </a:lnTo>
                  <a:lnTo>
                    <a:pt x="1752600" y="533400"/>
                  </a:lnTo>
                  <a:lnTo>
                    <a:pt x="730250" y="533400"/>
                  </a:lnTo>
                  <a:lnTo>
                    <a:pt x="142875" y="944499"/>
                  </a:lnTo>
                  <a:lnTo>
                    <a:pt x="292100" y="533400"/>
                  </a:lnTo>
                  <a:lnTo>
                    <a:pt x="0" y="533400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926328" y="1319530"/>
              <a:ext cx="13309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rebuchet MS"/>
                  <a:cs typeface="Trebuchet MS"/>
                </a:rPr>
                <a:t>Checkbox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2590800"/>
              <a:ext cx="1577975" cy="533400"/>
            </a:xfrm>
            <a:custGeom>
              <a:avLst/>
              <a:gdLst/>
              <a:ahLst/>
              <a:cxnLst/>
              <a:rect l="l" t="t" r="r" b="b"/>
              <a:pathLst>
                <a:path w="1577975" h="533400">
                  <a:moveTo>
                    <a:pt x="1295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95400" y="533400"/>
                  </a:lnTo>
                  <a:lnTo>
                    <a:pt x="1295400" y="444500"/>
                  </a:lnTo>
                  <a:lnTo>
                    <a:pt x="1577975" y="372999"/>
                  </a:lnTo>
                  <a:lnTo>
                    <a:pt x="1295400" y="31115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2590800"/>
              <a:ext cx="1577975" cy="533400"/>
            </a:xfrm>
            <a:custGeom>
              <a:avLst/>
              <a:gdLst/>
              <a:ahLst/>
              <a:cxnLst/>
              <a:rect l="l" t="t" r="r" b="b"/>
              <a:pathLst>
                <a:path w="1577975" h="533400">
                  <a:moveTo>
                    <a:pt x="0" y="0"/>
                  </a:moveTo>
                  <a:lnTo>
                    <a:pt x="755650" y="0"/>
                  </a:lnTo>
                  <a:lnTo>
                    <a:pt x="1079500" y="0"/>
                  </a:lnTo>
                  <a:lnTo>
                    <a:pt x="1295400" y="0"/>
                  </a:lnTo>
                  <a:lnTo>
                    <a:pt x="1295400" y="311150"/>
                  </a:lnTo>
                  <a:lnTo>
                    <a:pt x="1577975" y="372999"/>
                  </a:lnTo>
                  <a:lnTo>
                    <a:pt x="1295400" y="444500"/>
                  </a:lnTo>
                  <a:lnTo>
                    <a:pt x="1295400" y="533400"/>
                  </a:lnTo>
                  <a:lnTo>
                    <a:pt x="1079500" y="533400"/>
                  </a:lnTo>
                  <a:lnTo>
                    <a:pt x="755650" y="533400"/>
                  </a:lnTo>
                  <a:lnTo>
                    <a:pt x="0" y="533400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57885" y="2615310"/>
              <a:ext cx="94170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rebuchet MS"/>
                  <a:cs typeface="Trebuchet MS"/>
                </a:rPr>
                <a:t>Choice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3167126"/>
              <a:ext cx="1946275" cy="719455"/>
            </a:xfrm>
            <a:custGeom>
              <a:avLst/>
              <a:gdLst/>
              <a:ahLst/>
              <a:cxnLst/>
              <a:rect l="l" t="t" r="r" b="b"/>
              <a:pathLst>
                <a:path w="1946275" h="719454">
                  <a:moveTo>
                    <a:pt x="1295400" y="185674"/>
                  </a:moveTo>
                  <a:lnTo>
                    <a:pt x="0" y="185674"/>
                  </a:lnTo>
                  <a:lnTo>
                    <a:pt x="0" y="719074"/>
                  </a:lnTo>
                  <a:lnTo>
                    <a:pt x="1295400" y="719074"/>
                  </a:lnTo>
                  <a:lnTo>
                    <a:pt x="1295400" y="407924"/>
                  </a:lnTo>
                  <a:lnTo>
                    <a:pt x="1508170" y="274574"/>
                  </a:lnTo>
                  <a:lnTo>
                    <a:pt x="1295400" y="274574"/>
                  </a:lnTo>
                  <a:lnTo>
                    <a:pt x="1295400" y="185674"/>
                  </a:lnTo>
                  <a:close/>
                </a:path>
                <a:path w="1946275" h="719454">
                  <a:moveTo>
                    <a:pt x="1946275" y="0"/>
                  </a:moveTo>
                  <a:lnTo>
                    <a:pt x="1295400" y="274574"/>
                  </a:lnTo>
                  <a:lnTo>
                    <a:pt x="1508170" y="274574"/>
                  </a:lnTo>
                  <a:lnTo>
                    <a:pt x="19462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3167126"/>
              <a:ext cx="1946275" cy="719455"/>
            </a:xfrm>
            <a:custGeom>
              <a:avLst/>
              <a:gdLst/>
              <a:ahLst/>
              <a:cxnLst/>
              <a:rect l="l" t="t" r="r" b="b"/>
              <a:pathLst>
                <a:path w="1946275" h="719454">
                  <a:moveTo>
                    <a:pt x="0" y="185674"/>
                  </a:moveTo>
                  <a:lnTo>
                    <a:pt x="755650" y="185674"/>
                  </a:lnTo>
                  <a:lnTo>
                    <a:pt x="1079500" y="185674"/>
                  </a:lnTo>
                  <a:lnTo>
                    <a:pt x="1295400" y="185674"/>
                  </a:lnTo>
                  <a:lnTo>
                    <a:pt x="1295400" y="274574"/>
                  </a:lnTo>
                  <a:lnTo>
                    <a:pt x="1946275" y="0"/>
                  </a:lnTo>
                  <a:lnTo>
                    <a:pt x="1295400" y="407924"/>
                  </a:lnTo>
                  <a:lnTo>
                    <a:pt x="1295400" y="719074"/>
                  </a:lnTo>
                  <a:lnTo>
                    <a:pt x="1079500" y="719074"/>
                  </a:lnTo>
                  <a:lnTo>
                    <a:pt x="755650" y="719074"/>
                  </a:lnTo>
                  <a:lnTo>
                    <a:pt x="0" y="719074"/>
                  </a:lnTo>
                  <a:lnTo>
                    <a:pt x="0" y="407924"/>
                  </a:lnTo>
                  <a:lnTo>
                    <a:pt x="0" y="274574"/>
                  </a:lnTo>
                  <a:lnTo>
                    <a:pt x="0" y="185674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2373248" y="3377260"/>
              <a:ext cx="51117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rebuchet MS"/>
                  <a:cs typeface="Trebuchet MS"/>
                </a:rPr>
                <a:t>List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013575" y="2514600"/>
              <a:ext cx="1978025" cy="533400"/>
            </a:xfrm>
            <a:custGeom>
              <a:avLst/>
              <a:gdLst/>
              <a:ahLst/>
              <a:cxnLst/>
              <a:rect l="l" t="t" r="r" b="b"/>
              <a:pathLst>
                <a:path w="1978025" h="533400">
                  <a:moveTo>
                    <a:pt x="1978025" y="444500"/>
                  </a:moveTo>
                  <a:lnTo>
                    <a:pt x="377825" y="444500"/>
                  </a:lnTo>
                  <a:lnTo>
                    <a:pt x="377825" y="533400"/>
                  </a:lnTo>
                  <a:lnTo>
                    <a:pt x="1978025" y="533400"/>
                  </a:lnTo>
                  <a:lnTo>
                    <a:pt x="1978025" y="444500"/>
                  </a:lnTo>
                  <a:close/>
                </a:path>
                <a:path w="1978025" h="533400">
                  <a:moveTo>
                    <a:pt x="1978025" y="0"/>
                  </a:moveTo>
                  <a:lnTo>
                    <a:pt x="377825" y="0"/>
                  </a:lnTo>
                  <a:lnTo>
                    <a:pt x="377825" y="311150"/>
                  </a:lnTo>
                  <a:lnTo>
                    <a:pt x="0" y="512699"/>
                  </a:lnTo>
                  <a:lnTo>
                    <a:pt x="377825" y="444500"/>
                  </a:lnTo>
                  <a:lnTo>
                    <a:pt x="1978025" y="444500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3575" y="2514600"/>
              <a:ext cx="1978025" cy="533400"/>
            </a:xfrm>
            <a:custGeom>
              <a:avLst/>
              <a:gdLst/>
              <a:ahLst/>
              <a:cxnLst/>
              <a:rect l="l" t="t" r="r" b="b"/>
              <a:pathLst>
                <a:path w="1978025" h="533400">
                  <a:moveTo>
                    <a:pt x="377825" y="0"/>
                  </a:moveTo>
                  <a:lnTo>
                    <a:pt x="644525" y="0"/>
                  </a:lnTo>
                  <a:lnTo>
                    <a:pt x="1044575" y="0"/>
                  </a:lnTo>
                  <a:lnTo>
                    <a:pt x="1978025" y="0"/>
                  </a:lnTo>
                  <a:lnTo>
                    <a:pt x="1978025" y="311150"/>
                  </a:lnTo>
                  <a:lnTo>
                    <a:pt x="1978025" y="444500"/>
                  </a:lnTo>
                  <a:lnTo>
                    <a:pt x="1978025" y="533400"/>
                  </a:lnTo>
                  <a:lnTo>
                    <a:pt x="1044575" y="533400"/>
                  </a:lnTo>
                  <a:lnTo>
                    <a:pt x="644525" y="533400"/>
                  </a:lnTo>
                  <a:lnTo>
                    <a:pt x="377825" y="533400"/>
                  </a:lnTo>
                  <a:lnTo>
                    <a:pt x="377825" y="444500"/>
                  </a:lnTo>
                  <a:lnTo>
                    <a:pt x="0" y="512699"/>
                  </a:lnTo>
                  <a:lnTo>
                    <a:pt x="377825" y="311150"/>
                  </a:lnTo>
                  <a:lnTo>
                    <a:pt x="377825" y="0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575550" y="2539110"/>
              <a:ext cx="12319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rebuchet MS"/>
                  <a:cs typeface="Trebuchet MS"/>
                </a:rPr>
                <a:t>Scroll</a:t>
              </a:r>
              <a:r>
                <a:rPr sz="2400" spc="-10" dirty="0">
                  <a:latin typeface="Trebuchet MS"/>
                  <a:cs typeface="Trebuchet MS"/>
                </a:rPr>
                <a:t>b</a:t>
              </a:r>
              <a:r>
                <a:rPr sz="2400" spc="-5" dirty="0">
                  <a:latin typeface="Trebuchet MS"/>
                  <a:cs typeface="Trebuchet MS"/>
                </a:rPr>
                <a:t>ar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2400" y="3276600"/>
              <a:ext cx="1920875" cy="855980"/>
            </a:xfrm>
            <a:custGeom>
              <a:avLst/>
              <a:gdLst/>
              <a:ahLst/>
              <a:cxnLst/>
              <a:rect l="l" t="t" r="r" b="b"/>
              <a:pathLst>
                <a:path w="1920875" h="855979">
                  <a:moveTo>
                    <a:pt x="1333500" y="533400"/>
                  </a:moveTo>
                  <a:lnTo>
                    <a:pt x="933450" y="533400"/>
                  </a:lnTo>
                  <a:lnTo>
                    <a:pt x="1920875" y="855726"/>
                  </a:lnTo>
                  <a:lnTo>
                    <a:pt x="1333500" y="533400"/>
                  </a:lnTo>
                  <a:close/>
                </a:path>
                <a:path w="1920875" h="855979">
                  <a:moveTo>
                    <a:pt x="1600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600200" y="5334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400" y="3276600"/>
              <a:ext cx="1920875" cy="855980"/>
            </a:xfrm>
            <a:custGeom>
              <a:avLst/>
              <a:gdLst/>
              <a:ahLst/>
              <a:cxnLst/>
              <a:rect l="l" t="t" r="r" b="b"/>
              <a:pathLst>
                <a:path w="1920875" h="855979">
                  <a:moveTo>
                    <a:pt x="0" y="0"/>
                  </a:moveTo>
                  <a:lnTo>
                    <a:pt x="933450" y="0"/>
                  </a:lnTo>
                  <a:lnTo>
                    <a:pt x="1333500" y="0"/>
                  </a:lnTo>
                  <a:lnTo>
                    <a:pt x="1600200" y="0"/>
                  </a:lnTo>
                  <a:lnTo>
                    <a:pt x="1600200" y="311150"/>
                  </a:lnTo>
                  <a:lnTo>
                    <a:pt x="1600200" y="444500"/>
                  </a:lnTo>
                  <a:lnTo>
                    <a:pt x="1600200" y="533400"/>
                  </a:lnTo>
                  <a:lnTo>
                    <a:pt x="1333500" y="533400"/>
                  </a:lnTo>
                  <a:lnTo>
                    <a:pt x="1920875" y="855726"/>
                  </a:lnTo>
                  <a:lnTo>
                    <a:pt x="933450" y="533400"/>
                  </a:lnTo>
                  <a:lnTo>
                    <a:pt x="0" y="533400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14045" y="3301110"/>
              <a:ext cx="12763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40" dirty="0">
                  <a:latin typeface="Trebuchet MS"/>
                  <a:cs typeface="Trebuchet MS"/>
                </a:rPr>
                <a:t>TextField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442075" y="3352800"/>
              <a:ext cx="2473325" cy="868680"/>
            </a:xfrm>
            <a:custGeom>
              <a:avLst/>
              <a:gdLst/>
              <a:ahLst/>
              <a:cxnLst/>
              <a:rect l="l" t="t" r="r" b="b"/>
              <a:pathLst>
                <a:path w="2473325" h="868679">
                  <a:moveTo>
                    <a:pt x="1539875" y="533400"/>
                  </a:moveTo>
                  <a:lnTo>
                    <a:pt x="1139825" y="533400"/>
                  </a:lnTo>
                  <a:lnTo>
                    <a:pt x="0" y="868299"/>
                  </a:lnTo>
                  <a:lnTo>
                    <a:pt x="1539875" y="533400"/>
                  </a:lnTo>
                  <a:close/>
                </a:path>
                <a:path w="2473325" h="868679">
                  <a:moveTo>
                    <a:pt x="2473325" y="0"/>
                  </a:moveTo>
                  <a:lnTo>
                    <a:pt x="873125" y="0"/>
                  </a:lnTo>
                  <a:lnTo>
                    <a:pt x="873125" y="533400"/>
                  </a:lnTo>
                  <a:lnTo>
                    <a:pt x="2473325" y="533400"/>
                  </a:lnTo>
                  <a:lnTo>
                    <a:pt x="24733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42075" y="3352800"/>
              <a:ext cx="2473325" cy="868680"/>
            </a:xfrm>
            <a:custGeom>
              <a:avLst/>
              <a:gdLst/>
              <a:ahLst/>
              <a:cxnLst/>
              <a:rect l="l" t="t" r="r" b="b"/>
              <a:pathLst>
                <a:path w="2473325" h="868679">
                  <a:moveTo>
                    <a:pt x="873125" y="0"/>
                  </a:moveTo>
                  <a:lnTo>
                    <a:pt x="1139825" y="0"/>
                  </a:lnTo>
                  <a:lnTo>
                    <a:pt x="1539875" y="0"/>
                  </a:lnTo>
                  <a:lnTo>
                    <a:pt x="2473325" y="0"/>
                  </a:lnTo>
                  <a:lnTo>
                    <a:pt x="2473325" y="311150"/>
                  </a:lnTo>
                  <a:lnTo>
                    <a:pt x="2473325" y="444500"/>
                  </a:lnTo>
                  <a:lnTo>
                    <a:pt x="2473325" y="533400"/>
                  </a:lnTo>
                  <a:lnTo>
                    <a:pt x="1539875" y="533400"/>
                  </a:lnTo>
                  <a:lnTo>
                    <a:pt x="0" y="868299"/>
                  </a:lnTo>
                  <a:lnTo>
                    <a:pt x="1139825" y="533400"/>
                  </a:lnTo>
                  <a:lnTo>
                    <a:pt x="873125" y="533400"/>
                  </a:lnTo>
                  <a:lnTo>
                    <a:pt x="873125" y="444500"/>
                  </a:lnTo>
                  <a:lnTo>
                    <a:pt x="873125" y="311150"/>
                  </a:lnTo>
                  <a:lnTo>
                    <a:pt x="873125" y="0"/>
                  </a:lnTo>
                  <a:close/>
                </a:path>
              </a:pathLst>
            </a:custGeom>
            <a:ln w="5714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7502397" y="3377260"/>
              <a:ext cx="122872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latin typeface="Trebuchet MS"/>
                  <a:cs typeface="Trebuchet MS"/>
                </a:rPr>
                <a:t>T</a:t>
              </a:r>
              <a:r>
                <a:rPr sz="2400" spc="-5" dirty="0">
                  <a:latin typeface="Trebuchet MS"/>
                  <a:cs typeface="Trebuchet MS"/>
                </a:rPr>
                <a:t>ex</a:t>
              </a:r>
              <a:r>
                <a:rPr sz="2400" spc="-10" dirty="0">
                  <a:latin typeface="Trebuchet MS"/>
                  <a:cs typeface="Trebuchet MS"/>
                </a:rPr>
                <a:t>t</a:t>
              </a:r>
              <a:r>
                <a:rPr sz="2400" dirty="0">
                  <a:latin typeface="Trebuchet MS"/>
                  <a:cs typeface="Trebuchet MS"/>
                </a:rPr>
                <a:t>Area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324600" y="5567426"/>
              <a:ext cx="2590800" cy="986155"/>
            </a:xfrm>
            <a:custGeom>
              <a:avLst/>
              <a:gdLst/>
              <a:ahLst/>
              <a:cxnLst/>
              <a:rect l="l" t="t" r="r" b="b"/>
              <a:pathLst>
                <a:path w="2590800" h="986154">
                  <a:moveTo>
                    <a:pt x="2590800" y="452374"/>
                  </a:moveTo>
                  <a:lnTo>
                    <a:pt x="0" y="452374"/>
                  </a:lnTo>
                  <a:lnTo>
                    <a:pt x="0" y="985774"/>
                  </a:lnTo>
                  <a:lnTo>
                    <a:pt x="2590800" y="985774"/>
                  </a:lnTo>
                  <a:lnTo>
                    <a:pt x="2590800" y="452374"/>
                  </a:lnTo>
                  <a:close/>
                </a:path>
                <a:path w="2590800" h="986154">
                  <a:moveTo>
                    <a:pt x="384175" y="0"/>
                  </a:moveTo>
                  <a:lnTo>
                    <a:pt x="431800" y="452374"/>
                  </a:lnTo>
                  <a:lnTo>
                    <a:pt x="1079500" y="452374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4600" y="5567426"/>
              <a:ext cx="2590800" cy="986155"/>
            </a:xfrm>
            <a:custGeom>
              <a:avLst/>
              <a:gdLst/>
              <a:ahLst/>
              <a:cxnLst/>
              <a:rect l="l" t="t" r="r" b="b"/>
              <a:pathLst>
                <a:path w="2590800" h="986154">
                  <a:moveTo>
                    <a:pt x="0" y="452374"/>
                  </a:moveTo>
                  <a:lnTo>
                    <a:pt x="431800" y="452374"/>
                  </a:lnTo>
                  <a:lnTo>
                    <a:pt x="384175" y="0"/>
                  </a:lnTo>
                  <a:lnTo>
                    <a:pt x="1079500" y="452374"/>
                  </a:lnTo>
                  <a:lnTo>
                    <a:pt x="2590800" y="452374"/>
                  </a:lnTo>
                  <a:lnTo>
                    <a:pt x="2590800" y="541274"/>
                  </a:lnTo>
                  <a:lnTo>
                    <a:pt x="2590800" y="674624"/>
                  </a:lnTo>
                  <a:lnTo>
                    <a:pt x="2590800" y="985774"/>
                  </a:lnTo>
                  <a:lnTo>
                    <a:pt x="1079500" y="985774"/>
                  </a:lnTo>
                  <a:lnTo>
                    <a:pt x="431800" y="985774"/>
                  </a:lnTo>
                  <a:lnTo>
                    <a:pt x="0" y="985774"/>
                  </a:lnTo>
                  <a:lnTo>
                    <a:pt x="0" y="674624"/>
                  </a:lnTo>
                  <a:lnTo>
                    <a:pt x="0" y="541274"/>
                  </a:lnTo>
                  <a:lnTo>
                    <a:pt x="0" y="452374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6543802" y="6044895"/>
              <a:ext cx="215455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rebuchet MS"/>
                  <a:cs typeface="Trebuchet MS"/>
                </a:rPr>
                <a:t>CheckboxGroup</a:t>
              </a:r>
              <a:endParaRPr sz="2400">
                <a:latin typeface="Trebuchet MS"/>
                <a:cs typeface="Trebuchet M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200400" y="4953000"/>
              <a:ext cx="4648200" cy="609600"/>
            </a:xfrm>
            <a:custGeom>
              <a:avLst/>
              <a:gdLst/>
              <a:ahLst/>
              <a:cxnLst/>
              <a:rect l="l" t="t" r="r" b="b"/>
              <a:pathLst>
                <a:path w="46482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4546600" y="0"/>
                  </a:lnTo>
                  <a:lnTo>
                    <a:pt x="4586156" y="7981"/>
                  </a:lnTo>
                  <a:lnTo>
                    <a:pt x="4618450" y="29749"/>
                  </a:lnTo>
                  <a:lnTo>
                    <a:pt x="4640218" y="62043"/>
                  </a:lnTo>
                  <a:lnTo>
                    <a:pt x="4648200" y="101600"/>
                  </a:lnTo>
                  <a:lnTo>
                    <a:pt x="4648200" y="508000"/>
                  </a:lnTo>
                  <a:lnTo>
                    <a:pt x="4640218" y="547556"/>
                  </a:lnTo>
                  <a:lnTo>
                    <a:pt x="4618450" y="579850"/>
                  </a:lnTo>
                  <a:lnTo>
                    <a:pt x="4586156" y="601618"/>
                  </a:lnTo>
                  <a:lnTo>
                    <a:pt x="45466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76600" y="5300598"/>
              <a:ext cx="1600200" cy="1100455"/>
            </a:xfrm>
            <a:custGeom>
              <a:avLst/>
              <a:gdLst/>
              <a:ahLst/>
              <a:cxnLst/>
              <a:rect l="l" t="t" r="r" b="b"/>
              <a:pathLst>
                <a:path w="1600200" h="1100454">
                  <a:moveTo>
                    <a:pt x="1600200" y="566801"/>
                  </a:moveTo>
                  <a:lnTo>
                    <a:pt x="0" y="566801"/>
                  </a:lnTo>
                  <a:lnTo>
                    <a:pt x="0" y="1100201"/>
                  </a:lnTo>
                  <a:lnTo>
                    <a:pt x="1600200" y="1100201"/>
                  </a:lnTo>
                  <a:lnTo>
                    <a:pt x="1600200" y="566801"/>
                  </a:lnTo>
                  <a:close/>
                </a:path>
                <a:path w="1600200" h="1100454">
                  <a:moveTo>
                    <a:pt x="282575" y="0"/>
                  </a:moveTo>
                  <a:lnTo>
                    <a:pt x="266700" y="566801"/>
                  </a:lnTo>
                  <a:lnTo>
                    <a:pt x="666750" y="566801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76600" y="5300598"/>
              <a:ext cx="1600200" cy="1100455"/>
            </a:xfrm>
            <a:custGeom>
              <a:avLst/>
              <a:gdLst/>
              <a:ahLst/>
              <a:cxnLst/>
              <a:rect l="l" t="t" r="r" b="b"/>
              <a:pathLst>
                <a:path w="1600200" h="1100454">
                  <a:moveTo>
                    <a:pt x="0" y="566801"/>
                  </a:moveTo>
                  <a:lnTo>
                    <a:pt x="266700" y="566801"/>
                  </a:lnTo>
                  <a:lnTo>
                    <a:pt x="282575" y="0"/>
                  </a:lnTo>
                  <a:lnTo>
                    <a:pt x="666750" y="566801"/>
                  </a:lnTo>
                  <a:lnTo>
                    <a:pt x="1600200" y="566801"/>
                  </a:lnTo>
                  <a:lnTo>
                    <a:pt x="1600200" y="655701"/>
                  </a:lnTo>
                  <a:lnTo>
                    <a:pt x="1600200" y="789051"/>
                  </a:lnTo>
                  <a:lnTo>
                    <a:pt x="1600200" y="1100201"/>
                  </a:lnTo>
                  <a:lnTo>
                    <a:pt x="666750" y="1100201"/>
                  </a:lnTo>
                  <a:lnTo>
                    <a:pt x="266700" y="1100201"/>
                  </a:lnTo>
                  <a:lnTo>
                    <a:pt x="0" y="1100201"/>
                  </a:lnTo>
                  <a:lnTo>
                    <a:pt x="0" y="789051"/>
                  </a:lnTo>
                  <a:lnTo>
                    <a:pt x="0" y="655701"/>
                  </a:lnTo>
                  <a:lnTo>
                    <a:pt x="0" y="566801"/>
                  </a:lnTo>
                  <a:close/>
                </a:path>
              </a:pathLst>
            </a:custGeom>
            <a:ln w="5714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3411473" y="5892495"/>
              <a:ext cx="133096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rebuchet MS"/>
                  <a:cs typeface="Trebuchet MS"/>
                </a:rPr>
                <a:t>Checkbox</a:t>
              </a:r>
              <a:endParaRPr sz="2400"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610933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pc="-9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7719059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Layout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Manager: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Positioning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components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container.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Flow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Layout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Border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Layout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Grid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Layout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Card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Layout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Grid Bag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Layout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5503570"/>
            <a:ext cx="655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1960245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Menubars,	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menus,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dialog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boxes,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dialog.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51816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>
                <a:latin typeface="Cambria"/>
                <a:cs typeface="Cambria"/>
              </a:rPr>
              <a:t>AWT</a:t>
            </a:r>
            <a:r>
              <a:rPr spc="-290">
                <a:latin typeface="Cambria"/>
                <a:cs typeface="Cambria"/>
              </a:rPr>
              <a:t> </a:t>
            </a:r>
            <a:r>
              <a:rPr lang="en-US" spc="-290" dirty="0" smtClean="0">
                <a:latin typeface="Cambria"/>
                <a:cs typeface="Cambria"/>
              </a:rPr>
              <a:t> C</a:t>
            </a:r>
            <a:r>
              <a:rPr spc="-100" smtClean="0">
                <a:latin typeface="Cambria"/>
                <a:cs typeface="Cambria"/>
              </a:rPr>
              <a:t>ontrols</a:t>
            </a:r>
            <a:r>
              <a:rPr spc="-100" dirty="0">
                <a:latin typeface="Cambria"/>
                <a:cs typeface="Cambria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743200"/>
            <a:ext cx="8077200" cy="524951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Allows user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to interact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3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Adding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control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3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Window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instance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32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control.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Call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add() method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defined by</a:t>
            </a:r>
            <a:r>
              <a:rPr sz="3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Component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add(Component</a:t>
            </a:r>
            <a:r>
              <a:rPr sz="32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compObj)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Removing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Control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Call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remove()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defined by</a:t>
            </a:r>
            <a:r>
              <a:rPr sz="32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remove(Component</a:t>
            </a:r>
            <a:r>
              <a:rPr sz="3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obj)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For remove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all: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removeAll()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3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call.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62484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latin typeface="Cambria"/>
                <a:cs typeface="Cambria"/>
              </a:rPr>
              <a:t>AWT </a:t>
            </a:r>
            <a:r>
              <a:rPr spc="-100" dirty="0">
                <a:latin typeface="Cambria"/>
                <a:cs typeface="Cambria"/>
              </a:rPr>
              <a:t>Control</a:t>
            </a:r>
            <a:r>
              <a:rPr spc="-100">
                <a:latin typeface="Cambria"/>
                <a:cs typeface="Cambria"/>
              </a:rPr>
              <a:t>:</a:t>
            </a:r>
            <a:r>
              <a:rPr spc="-375">
                <a:latin typeface="Cambria"/>
                <a:cs typeface="Cambria"/>
              </a:rPr>
              <a:t> </a:t>
            </a:r>
            <a:r>
              <a:rPr lang="en-US" spc="-375" dirty="0" smtClean="0">
                <a:latin typeface="Cambria"/>
                <a:cs typeface="Cambria"/>
              </a:rPr>
              <a:t> </a:t>
            </a:r>
            <a:r>
              <a:rPr spc="-80" smtClean="0">
                <a:latin typeface="Cambria"/>
                <a:cs typeface="Cambria"/>
              </a:rPr>
              <a:t>Label</a:t>
            </a:r>
            <a:endParaRPr spc="-8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752600"/>
            <a:ext cx="7892415" cy="710130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to just display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string on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window.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Passive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Constructors: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Label(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Label(String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) //left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justified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Label(String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 //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Label.LEFT,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Label.RIGHT,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Label.CENTER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to perform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operation: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Setter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Getter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About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text:</a:t>
            </a:r>
            <a:endParaRPr sz="28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505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setText(String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8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getText(</a:t>
            </a:r>
            <a:r>
              <a:rPr sz="2400" spc="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4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About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Alighment</a:t>
            </a:r>
            <a:endParaRPr sz="28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505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setAlignment(int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8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4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getAlignment(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68580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7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Button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514600"/>
            <a:ext cx="7772400" cy="5968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contains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a label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generates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when it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pressed.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Active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Components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Constructors: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Button(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Button(String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perform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operation: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Setter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Getter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 Method.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setLabel(String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String getLabel(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79984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Button</a:t>
            </a:r>
            <a:r>
              <a:rPr spc="-47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981200"/>
            <a:ext cx="8534400" cy="4941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ts val="3195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Button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pressed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generates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200" spc="-2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3200" spc="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pressed.</a:t>
            </a:r>
            <a:endParaRPr sz="32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Implements ActionListener</a:t>
            </a:r>
            <a:r>
              <a:rPr sz="3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interface.</a:t>
            </a:r>
            <a:endParaRPr sz="3200">
              <a:latin typeface="Calibri"/>
              <a:cs typeface="Calibri"/>
            </a:endParaRPr>
          </a:p>
          <a:p>
            <a:pPr marL="241300" marR="718820" indent="-228600" algn="just">
              <a:lnSpc>
                <a:spcPts val="3020"/>
              </a:lnSpc>
              <a:spcBef>
                <a:spcPts val="71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Interface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defined actionPerformed()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method, 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3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generated.</a:t>
            </a:r>
            <a:endParaRPr sz="3200">
              <a:latin typeface="Calibri"/>
              <a:cs typeface="Calibri"/>
            </a:endParaRPr>
          </a:p>
          <a:p>
            <a:pPr marL="241300" indent="-228600" algn="just">
              <a:lnSpc>
                <a:spcPts val="3190"/>
              </a:lnSpc>
              <a:spcBef>
                <a:spcPts val="2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ActionEvent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object is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supplied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argument to</a:t>
            </a:r>
            <a:r>
              <a:rPr sz="320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241300" algn="just">
              <a:lnSpc>
                <a:spcPts val="3190"/>
              </a:lnSpc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3200">
              <a:latin typeface="Calibri"/>
              <a:cs typeface="Calibri"/>
            </a:endParaRPr>
          </a:p>
          <a:p>
            <a:pPr marL="241300" indent="-228600" algn="just">
              <a:lnSpc>
                <a:spcPts val="3195"/>
              </a:lnSpc>
              <a:spcBef>
                <a:spcPts val="3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ActionEvent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object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refers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Button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Label</a:t>
            </a:r>
            <a:r>
              <a:rPr sz="320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241300" algn="just">
              <a:lnSpc>
                <a:spcPts val="3195"/>
              </a:lnSpc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endParaRPr sz="3200">
              <a:latin typeface="Calibri"/>
              <a:cs typeface="Calibri"/>
            </a:endParaRPr>
          </a:p>
          <a:p>
            <a:pPr marL="241300" marR="69850" indent="-228600" algn="just">
              <a:lnSpc>
                <a:spcPts val="3460"/>
              </a:lnSpc>
              <a:spcBef>
                <a:spcPts val="8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Label will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 by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3600" b="1" spc="-5" dirty="0">
                <a:solidFill>
                  <a:srgbClr val="2E2B1F"/>
                </a:solidFill>
                <a:latin typeface="Calibri"/>
                <a:cs typeface="Calibri"/>
              </a:rPr>
              <a:t>getActionCommand() </a:t>
            </a:r>
            <a:r>
              <a:rPr sz="3600" spc="-20" dirty="0">
                <a:solidFill>
                  <a:srgbClr val="2E2B1F"/>
                </a:solidFill>
                <a:latin typeface="Calibri"/>
                <a:cs typeface="Calibri"/>
              </a:rPr>
              <a:t>from 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ActionEvent </a:t>
            </a:r>
            <a:r>
              <a:rPr sz="36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3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passed.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1" y="131775"/>
            <a:ext cx="32045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smtClean="0">
                <a:solidFill>
                  <a:srgbClr val="675E46"/>
                </a:solidFill>
                <a:latin typeface="Cambria"/>
                <a:cs typeface="Cambria"/>
              </a:rPr>
              <a:t>AJP</a:t>
            </a:r>
            <a:r>
              <a:rPr sz="4400" spc="-285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400" spc="-90" smtClean="0">
                <a:solidFill>
                  <a:srgbClr val="675E46"/>
                </a:solidFill>
                <a:latin typeface="Cambria"/>
                <a:cs typeface="Cambria"/>
              </a:rPr>
              <a:t>Chapter</a:t>
            </a:r>
            <a:r>
              <a:rPr lang="en-US" sz="4400" spc="-90" dirty="0" smtClean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1365250"/>
          <a:ext cx="7931150" cy="6941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472"/>
                <a:gridCol w="3873961"/>
                <a:gridCol w="2643717"/>
              </a:tblGrid>
              <a:tr h="99165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Chapter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Chapter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Marks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(As per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Syllabus)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99165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381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Abstract </a:t>
                      </a:r>
                      <a:r>
                        <a:rPr sz="2000" b="1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Windowing  </a:t>
                      </a:r>
                      <a:r>
                        <a:rPr sz="2000" b="1" spc="-20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Toolkit(AWT</a:t>
                      </a:r>
                      <a:r>
                        <a:rPr sz="2000" b="1" spc="-2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2000" spc="-5" dirty="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9165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02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3812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10" dirty="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Swings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97790" marR="2381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9165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03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spc="-20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Event</a:t>
                      </a:r>
                      <a:r>
                        <a:rPr sz="2000" b="1" spc="-30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Handling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2000" spc="-5" dirty="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9165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04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Networking </a:t>
                      </a:r>
                      <a:r>
                        <a:rPr lang="en-US" sz="2000" b="1" dirty="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Basics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2000" spc="-5" dirty="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9165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Interacting </a:t>
                      </a:r>
                      <a:r>
                        <a:rPr sz="2000" b="1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with</a:t>
                      </a:r>
                      <a:r>
                        <a:rPr sz="2000" b="1" spc="-5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Database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2000" spc="-5" dirty="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91658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5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Servlets </a:t>
                      </a:r>
                      <a:r>
                        <a:rPr sz="2000" b="1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r>
                        <a:rPr sz="2000" b="1" spc="-40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2000" b="1" dirty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JSP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2000" spc="-5" dirty="0" smtClean="0">
                          <a:solidFill>
                            <a:srgbClr val="2E2B1F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75438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6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CheckBox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209800"/>
            <a:ext cx="8763000" cy="619656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turn an option on or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off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Small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box: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check mark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3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not.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check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box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3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label.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Constructors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Checkbox(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Checkbox(String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Checkbox(String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boolean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Checkbox(String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boolean </a:t>
            </a:r>
            <a:r>
              <a:rPr sz="3200" i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CheckboxGroup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cbGroup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Checkbox(String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, CheckboxGroup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cbGroup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, boolean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600200"/>
            <a:ext cx="75412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6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CheckBox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657600"/>
            <a:ext cx="8382000" cy="399468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Setter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Getter</a:t>
            </a:r>
            <a:r>
              <a:rPr sz="3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boolean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getState(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setState(boolean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String getLabel(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setLabel(String</a:t>
            </a:r>
            <a:r>
              <a:rPr sz="3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 on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determine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initial </a:t>
            </a:r>
            <a:r>
              <a:rPr sz="3200" spc="-30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3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(true/false).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7312660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6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CheckBox</a:t>
            </a:r>
          </a:p>
          <a:p>
            <a:pPr marL="12700">
              <a:lnSpc>
                <a:spcPct val="100000"/>
              </a:lnSpc>
            </a:pP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819400"/>
            <a:ext cx="8128634" cy="584454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5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Check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box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selected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or deselected, 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item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generated.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handling implements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ItemListener</a:t>
            </a:r>
            <a:r>
              <a:rPr sz="320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interface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ItemListener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interface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3200" b="1" spc="-15" dirty="0">
                <a:solidFill>
                  <a:srgbClr val="2E2B1F"/>
                </a:solidFill>
                <a:latin typeface="Calibri"/>
                <a:cs typeface="Calibri"/>
              </a:rPr>
              <a:t>itemStateChanged(</a:t>
            </a:r>
            <a:r>
              <a:rPr sz="3200" b="1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1" spc="-25" dirty="0">
                <a:solidFill>
                  <a:srgbClr val="2E2B1F"/>
                </a:solidFill>
                <a:latin typeface="Calibri"/>
                <a:cs typeface="Calibri"/>
              </a:rPr>
              <a:t>ItemEvent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object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supplied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as the</a:t>
            </a:r>
            <a:r>
              <a:rPr sz="320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argument.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getState()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Get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Status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about</a:t>
            </a:r>
            <a:r>
              <a:rPr sz="3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checkbox.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determine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set</a:t>
            </a:r>
            <a:r>
              <a:rPr sz="3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status: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0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Checkbox getSelectedCheckbox(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void setSelectedCheckbox(Checkbox </a:t>
            </a:r>
            <a:r>
              <a:rPr sz="2800" i="1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066800"/>
            <a:ext cx="80772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Choice</a:t>
            </a:r>
            <a:r>
              <a:rPr spc="-46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80" dirty="0">
                <a:solidFill>
                  <a:srgbClr val="675E46"/>
                </a:solidFill>
                <a:latin typeface="Cambria"/>
                <a:cs typeface="Cambria"/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133600"/>
            <a:ext cx="8610600" cy="57996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create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pop-up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3200" spc="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items.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4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Default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constructor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Choice()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empty</a:t>
            </a:r>
            <a:r>
              <a:rPr sz="3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list.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spcBef>
                <a:spcPts val="61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list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appears as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2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left-justified 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label in the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order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added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b="1" spc="-5" dirty="0">
                <a:solidFill>
                  <a:srgbClr val="2E2B1F"/>
                </a:solidFill>
                <a:latin typeface="Calibri"/>
                <a:cs typeface="Calibri"/>
              </a:rPr>
              <a:t>Choice</a:t>
            </a:r>
            <a:r>
              <a:rPr sz="3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3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add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item </a:t>
            </a:r>
            <a:r>
              <a:rPr lang="en-US" sz="3200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lang="en-US" sz="3200" dirty="0" smtClean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add(String</a:t>
            </a:r>
            <a:r>
              <a:rPr lang="en-US" sz="3200" spc="-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name)</a:t>
            </a:r>
            <a:endParaRPr lang="en-US" sz="32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14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determine selected</a:t>
            </a:r>
            <a:r>
              <a:rPr sz="3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item: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getSelectedItem(</a:t>
            </a:r>
            <a:r>
              <a:rPr sz="3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 getSelectedIndex(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getItem(int</a:t>
            </a:r>
            <a:r>
              <a:rPr sz="3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0" dirty="0" smtClean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lang="en-US" spc="-100" dirty="0" smtClean="0">
                <a:solidFill>
                  <a:srgbClr val="675E46"/>
                </a:solidFill>
                <a:latin typeface="Cambria"/>
                <a:cs typeface="Cambria"/>
              </a:rPr>
              <a:t>Control: </a:t>
            </a:r>
            <a:r>
              <a:rPr lang="en-US" spc="-90" dirty="0" smtClean="0">
                <a:solidFill>
                  <a:srgbClr val="675E46"/>
                </a:solidFill>
                <a:latin typeface="Cambria"/>
                <a:cs typeface="Cambria"/>
              </a:rPr>
              <a:t>Choice</a:t>
            </a:r>
            <a:r>
              <a:rPr lang="en-US" spc="-465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lang="en-US" spc="-80" dirty="0" smtClean="0">
                <a:solidFill>
                  <a:srgbClr val="675E46"/>
                </a:solidFill>
                <a:latin typeface="Cambria"/>
                <a:cs typeface="Cambria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130" dirty="0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get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r>
              <a:rPr lang="en-US" sz="3200" spc="10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Count</a:t>
            </a:r>
            <a:endParaRPr lang="en-US" sz="3200" dirty="0" smtClean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lang="en-US" sz="32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getItemCount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3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32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To select Item</a:t>
            </a:r>
            <a:endParaRPr lang="en-US" sz="3200" dirty="0" smtClean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select(</a:t>
            </a:r>
            <a:r>
              <a:rPr lang="en-US" sz="3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lang="en-US" sz="32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3200" i="1" spc="-15" dirty="0" smtClean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</a:p>
          <a:p>
            <a:pPr marL="538480" lvl="1" indent="-228600"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void select(String name)</a:t>
            </a: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endParaRPr lang="en-US" sz="28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47800"/>
            <a:ext cx="7247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Handling</a:t>
            </a:r>
            <a:r>
              <a:rPr spc="-45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Choice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2362200"/>
            <a:ext cx="8382000" cy="381514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Choice selected,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320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generated.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Implements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b="1" spc="-15" dirty="0">
                <a:solidFill>
                  <a:srgbClr val="2E2B1F"/>
                </a:solidFill>
                <a:latin typeface="Calibri"/>
                <a:cs typeface="Calibri"/>
              </a:rPr>
              <a:t>ItemListener</a:t>
            </a:r>
            <a:r>
              <a:rPr sz="3200" b="1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interface.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Interface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b="1" spc="-15" dirty="0">
                <a:solidFill>
                  <a:srgbClr val="2E2B1F"/>
                </a:solidFill>
                <a:latin typeface="Calibri"/>
                <a:cs typeface="Calibri"/>
              </a:rPr>
              <a:t>itemStateChanged( </a:t>
            </a:r>
            <a:r>
              <a:rPr sz="3200" b="1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3200" b="1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1" spc="-25" dirty="0">
                <a:solidFill>
                  <a:srgbClr val="2E2B1F"/>
                </a:solidFill>
                <a:latin typeface="Calibri"/>
                <a:cs typeface="Calibri"/>
              </a:rPr>
              <a:t>ItemEvent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object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supplied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as the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argument </a:t>
            </a:r>
            <a:r>
              <a:rPr sz="3200" spc="-2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200" spc="2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smtClean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97560"/>
            <a:ext cx="42468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7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75" dirty="0">
                <a:solidFill>
                  <a:srgbClr val="675E46"/>
                </a:solidFill>
                <a:latin typeface="Cambria"/>
                <a:cs typeface="Cambria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215" y="1534413"/>
            <a:ext cx="8539786" cy="5536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b="1" spc="-15" dirty="0">
                <a:solidFill>
                  <a:srgbClr val="2E2B1F"/>
                </a:solidFill>
                <a:latin typeface="Calibri"/>
                <a:cs typeface="Calibri"/>
              </a:rPr>
              <a:t>List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class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provides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compact,</a:t>
            </a:r>
            <a:r>
              <a:rPr sz="36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5">
                <a:solidFill>
                  <a:srgbClr val="2E2B1F"/>
                </a:solidFill>
                <a:latin typeface="Calibri"/>
                <a:cs typeface="Calibri"/>
              </a:rPr>
              <a:t>multiple-choice</a:t>
            </a:r>
            <a:r>
              <a:rPr sz="3600" spc="-5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36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5" smtClean="0">
                <a:solidFill>
                  <a:srgbClr val="2E2B1F"/>
                </a:solidFill>
                <a:latin typeface="Calibri"/>
                <a:cs typeface="Calibri"/>
              </a:rPr>
              <a:t>scrolling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selection</a:t>
            </a:r>
            <a:r>
              <a:rPr sz="36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list.</a:t>
            </a:r>
            <a:endParaRPr sz="36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b="1" spc="-15" dirty="0">
                <a:solidFill>
                  <a:srgbClr val="2E2B1F"/>
                </a:solidFill>
                <a:latin typeface="Calibri"/>
                <a:cs typeface="Calibri"/>
              </a:rPr>
              <a:t>List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object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constructed </a:t>
            </a:r>
            <a:r>
              <a:rPr sz="36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show </a:t>
            </a:r>
            <a:r>
              <a:rPr sz="3600" spc="-25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number of 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choices in the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visible</a:t>
            </a:r>
            <a:r>
              <a:rPr sz="36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2E2B1F"/>
                </a:solidFill>
                <a:latin typeface="Calibri"/>
                <a:cs typeface="Calibri"/>
              </a:rPr>
              <a:t>window.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Choice only one item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36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shown.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Constructors</a:t>
            </a:r>
            <a:endParaRPr sz="36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6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List(</a:t>
            </a:r>
            <a:r>
              <a:rPr sz="3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List(int</a:t>
            </a:r>
            <a:r>
              <a:rPr sz="3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i="1" spc="-15" dirty="0">
                <a:solidFill>
                  <a:srgbClr val="2E2B1F"/>
                </a:solidFill>
                <a:latin typeface="Calibri"/>
                <a:cs typeface="Calibri"/>
              </a:rPr>
              <a:t>numRows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List(int </a:t>
            </a:r>
            <a:r>
              <a:rPr sz="3600" i="1" spc="-15" dirty="0">
                <a:solidFill>
                  <a:srgbClr val="2E2B1F"/>
                </a:solidFill>
                <a:latin typeface="Calibri"/>
                <a:cs typeface="Calibri"/>
              </a:rPr>
              <a:t>numRows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boolean</a:t>
            </a:r>
            <a:r>
              <a:rPr sz="36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i="1" spc="-10" dirty="0">
                <a:solidFill>
                  <a:srgbClr val="2E2B1F"/>
                </a:solidFill>
                <a:latin typeface="Calibri"/>
                <a:cs typeface="Calibri"/>
              </a:rPr>
              <a:t>multipleSelect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42468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7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75" dirty="0">
                <a:solidFill>
                  <a:srgbClr val="675E46"/>
                </a:solidFill>
                <a:latin typeface="Cambria"/>
                <a:cs typeface="Cambria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286000"/>
            <a:ext cx="6781800" cy="57413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32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add(String</a:t>
            </a:r>
            <a:r>
              <a:rPr sz="3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add(String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3200" spc="-15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3200" b="1" u="sng" spc="-5" dirty="0">
                <a:solidFill>
                  <a:srgbClr val="2E2B1F"/>
                </a:solidFill>
                <a:latin typeface="Calibri"/>
                <a:cs typeface="Calibri"/>
              </a:rPr>
              <a:t>single selection</a:t>
            </a:r>
            <a:r>
              <a:rPr sz="3200" b="1" u="sng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String getSelectedItem(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getSelectedIndex(</a:t>
            </a:r>
            <a:r>
              <a:rPr sz="3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2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3200" b="1" u="sng" spc="-5" smtClean="0">
                <a:solidFill>
                  <a:srgbClr val="2E2B1F"/>
                </a:solidFill>
                <a:latin typeface="Calibri"/>
                <a:cs typeface="Calibri"/>
              </a:rPr>
              <a:t>Multi</a:t>
            </a:r>
            <a:r>
              <a:rPr lang="en-US" sz="3200" b="1" u="sng" spc="-5" dirty="0" err="1" smtClean="0">
                <a:solidFill>
                  <a:srgbClr val="2E2B1F"/>
                </a:solidFill>
                <a:latin typeface="Calibri"/>
                <a:cs typeface="Calibri"/>
              </a:rPr>
              <a:t>ple</a:t>
            </a:r>
            <a:r>
              <a:rPr sz="3200" b="1" u="sng" spc="-5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u="sng" spc="-5" dirty="0">
                <a:solidFill>
                  <a:srgbClr val="2E2B1F"/>
                </a:solidFill>
                <a:latin typeface="Calibri"/>
                <a:cs typeface="Calibri"/>
              </a:rPr>
              <a:t>selection</a:t>
            </a:r>
            <a:r>
              <a:rPr sz="3200" b="1" u="sng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String[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]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getSelectedItems(</a:t>
            </a:r>
            <a:r>
              <a:rPr sz="3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6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[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]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getSelectedIndexes(</a:t>
            </a:r>
            <a:r>
              <a:rPr sz="3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95400"/>
            <a:ext cx="42468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7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75" dirty="0">
                <a:solidFill>
                  <a:srgbClr val="675E46"/>
                </a:solidFill>
                <a:latin typeface="Cambria"/>
                <a:cs typeface="Cambria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743200"/>
            <a:ext cx="5872785" cy="512576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3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retrieve</a:t>
            </a:r>
            <a:r>
              <a:rPr sz="32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item: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getItem(int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3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r>
              <a:rPr sz="320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Count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getItemCount(</a:t>
            </a:r>
            <a:r>
              <a:rPr sz="3200" spc="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Active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select(int</a:t>
            </a:r>
            <a:r>
              <a:rPr sz="3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5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2800" spc="-1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8600"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void select(String name)</a:t>
            </a: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endParaRPr lang="en-US" sz="2800" spc="-1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65335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 </a:t>
            </a:r>
            <a:r>
              <a:rPr spc="-75" dirty="0">
                <a:solidFill>
                  <a:srgbClr val="675E46"/>
                </a:solidFill>
                <a:latin typeface="Cambria"/>
                <a:cs typeface="Cambria"/>
              </a:rPr>
              <a:t>List</a:t>
            </a:r>
            <a:r>
              <a:rPr spc="-47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3048000"/>
            <a:ext cx="8382000" cy="396582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4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types of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3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generated: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3600" spc="-10" dirty="0">
                <a:solidFill>
                  <a:schemeClr val="accent2"/>
                </a:solidFill>
                <a:latin typeface="Calibri"/>
                <a:cs typeface="Calibri"/>
              </a:rPr>
              <a:t>For </a:t>
            </a:r>
            <a:r>
              <a:rPr sz="3600" spc="-5" dirty="0">
                <a:solidFill>
                  <a:schemeClr val="accent2"/>
                </a:solidFill>
                <a:latin typeface="Calibri"/>
                <a:cs typeface="Calibri"/>
              </a:rPr>
              <a:t>double </a:t>
            </a:r>
            <a:r>
              <a:rPr sz="3600" spc="-10" dirty="0">
                <a:solidFill>
                  <a:schemeClr val="accent2"/>
                </a:solidFill>
                <a:latin typeface="Calibri"/>
                <a:cs typeface="Calibri"/>
              </a:rPr>
              <a:t>clicked: ActionEvent</a:t>
            </a:r>
            <a:r>
              <a:rPr sz="3600" spc="-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chemeClr val="accent2"/>
                </a:solidFill>
                <a:latin typeface="Calibri"/>
                <a:cs typeface="Calibri"/>
              </a:rPr>
              <a:t>generated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3600" spc="-10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select </a:t>
            </a:r>
            <a:r>
              <a:rPr sz="3600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3600" spc="-5" dirty="0">
                <a:solidFill>
                  <a:srgbClr val="C00000"/>
                </a:solidFill>
                <a:latin typeface="Calibri"/>
                <a:cs typeface="Calibri"/>
              </a:rPr>
              <a:t>deselect </a:t>
            </a:r>
            <a:r>
              <a:rPr sz="3600" spc="-10" dirty="0">
                <a:solidFill>
                  <a:srgbClr val="C00000"/>
                </a:solidFill>
                <a:latin typeface="Calibri"/>
                <a:cs typeface="Calibri"/>
              </a:rPr>
              <a:t>item: </a:t>
            </a:r>
            <a:r>
              <a:rPr sz="3600" spc="-15" dirty="0">
                <a:solidFill>
                  <a:srgbClr val="C00000"/>
                </a:solidFill>
                <a:latin typeface="Calibri"/>
                <a:cs typeface="Calibri"/>
              </a:rPr>
              <a:t>ItemEvent</a:t>
            </a:r>
            <a:r>
              <a:rPr sz="3600" spc="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Calibri"/>
                <a:cs typeface="Calibri"/>
              </a:rPr>
              <a:t>generated.</a:t>
            </a:r>
            <a:endParaRPr sz="360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Implements ActionListener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interface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3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ItemListener.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Outcomes(Cos)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76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73914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5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Scrollbar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852260"/>
            <a:ext cx="8101330" cy="63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mtClean="0">
                <a:solidFill>
                  <a:srgbClr val="2E2B1F"/>
                </a:solidFill>
                <a:latin typeface="Calibri"/>
                <a:cs typeface="Calibri"/>
              </a:rPr>
              <a:t>enable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from range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3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values.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continuous values between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specified minimum  and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maximum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Scroll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bars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may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oriented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horizontally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vertically.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has an </a:t>
            </a:r>
            <a:r>
              <a:rPr sz="3200" spc="-15">
                <a:solidFill>
                  <a:srgbClr val="2E2B1F"/>
                </a:solidFill>
                <a:latin typeface="Calibri"/>
                <a:cs typeface="Calibri"/>
              </a:rPr>
              <a:t>arrow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, when clicked </a:t>
            </a:r>
            <a:r>
              <a:rPr sz="3200" spc="-15" smtClean="0">
                <a:solidFill>
                  <a:srgbClr val="2E2B1F"/>
                </a:solidFill>
                <a:latin typeface="Calibri"/>
                <a:cs typeface="Calibri"/>
              </a:rPr>
              <a:t>move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3200" spc="-15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2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scroll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bar one unit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direction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arrow.</a:t>
            </a:r>
            <a:endParaRPr sz="3200">
              <a:latin typeface="Calibri"/>
              <a:cs typeface="Calibri"/>
            </a:endParaRPr>
          </a:p>
          <a:p>
            <a:pPr marL="241300" marR="62865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current value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scroll </a:t>
            </a:r>
            <a:r>
              <a:rPr sz="3200" spc="-5">
                <a:solidFill>
                  <a:srgbClr val="2E2B1F"/>
                </a:solidFill>
                <a:latin typeface="Calibri"/>
                <a:cs typeface="Calibri"/>
              </a:rPr>
              <a:t>bar </a:t>
            </a:r>
            <a:r>
              <a:rPr sz="320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indicated by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slider </a:t>
            </a:r>
            <a:r>
              <a:rPr sz="3200" i="1" spc="-15" dirty="0">
                <a:solidFill>
                  <a:srgbClr val="2E2B1F"/>
                </a:solidFill>
                <a:latin typeface="Calibri"/>
                <a:cs typeface="Calibri"/>
              </a:rPr>
              <a:t>box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scroll</a:t>
            </a:r>
            <a:r>
              <a:rPr sz="3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2E2B1F"/>
                </a:solidFill>
                <a:latin typeface="Calibri"/>
                <a:cs typeface="Calibri"/>
              </a:rPr>
              <a:t>bar.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The slider 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box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dragged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3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position.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4744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5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Scrollbar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76400"/>
            <a:ext cx="8763000" cy="651652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Constructors: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Scrollbar(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 :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construct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new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vertical</a:t>
            </a:r>
            <a:r>
              <a:rPr sz="2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scrollbar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Scrollbar(int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style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: :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construct new scrollbar </a:t>
            </a:r>
            <a:r>
              <a:rPr sz="280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8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style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orientation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Scrollbar(int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style,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2E2B1F"/>
                </a:solidFill>
                <a:latin typeface="Calibri"/>
                <a:cs typeface="Calibri"/>
              </a:rPr>
              <a:t>initialValue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thumbSize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min</a:t>
            </a:r>
            <a:r>
              <a:rPr sz="2800" spc="-5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800" spc="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smtClean="0">
                <a:solidFill>
                  <a:srgbClr val="2E2B1F"/>
                </a:solidFill>
                <a:latin typeface="Calibri"/>
                <a:cs typeface="Calibri"/>
              </a:rPr>
              <a:t>max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i="1" spc="-15" dirty="0">
                <a:solidFill>
                  <a:srgbClr val="2E2B1F"/>
                </a:solidFill>
                <a:latin typeface="Calibri"/>
                <a:cs typeface="Calibri"/>
              </a:rPr>
              <a:t>style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3200" b="1" spc="-35" dirty="0">
                <a:solidFill>
                  <a:srgbClr val="2E2B1F"/>
                </a:solidFill>
                <a:latin typeface="Calibri"/>
                <a:cs typeface="Calibri"/>
              </a:rPr>
              <a:t>Scrollbar.VERTICAL </a:t>
            </a:r>
            <a:r>
              <a:rPr sz="3200" b="1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3200" b="1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2E2B1F"/>
                </a:solidFill>
                <a:latin typeface="Calibri"/>
                <a:cs typeface="Calibri"/>
              </a:rPr>
              <a:t>Scrollbar.HORIZONTAL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20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200" spc="-2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3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2E2B1F"/>
                </a:solidFill>
                <a:latin typeface="Calibri"/>
                <a:cs typeface="Calibri"/>
              </a:rPr>
              <a:t>Values: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setValues(int </a:t>
            </a:r>
            <a:r>
              <a:rPr sz="2800" i="1" spc="-15" dirty="0">
                <a:solidFill>
                  <a:srgbClr val="2E2B1F"/>
                </a:solidFill>
                <a:latin typeface="Calibri"/>
                <a:cs typeface="Calibri"/>
              </a:rPr>
              <a:t>initialValue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thumbSize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min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8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endParaRPr sz="28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max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set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value: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getValue(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setValue(int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2E2B1F"/>
                </a:solidFill>
                <a:latin typeface="Calibri"/>
                <a:cs typeface="Calibri"/>
              </a:rPr>
              <a:t>newValue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126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5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Scrollbar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215" y="1464306"/>
            <a:ext cx="7865745" cy="52392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200" spc="-15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get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Min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Max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value: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getMinimum(</a:t>
            </a:r>
            <a:r>
              <a:rPr sz="3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 getMaximum(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3600" spc="-20" dirty="0">
                <a:solidFill>
                  <a:srgbClr val="2E2B1F"/>
                </a:solidFill>
                <a:latin typeface="Calibri"/>
                <a:cs typeface="Calibri"/>
              </a:rPr>
              <a:t>default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unit increment/decrement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is 1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Block 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page-up and page-down increment/decrement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36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10.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600" spc="-20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600" spc="-2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change </a:t>
            </a:r>
            <a:r>
              <a:rPr sz="3600" spc="-15">
                <a:solidFill>
                  <a:srgbClr val="2E2B1F"/>
                </a:solidFill>
                <a:latin typeface="Calibri"/>
                <a:cs typeface="Calibri"/>
              </a:rPr>
              <a:t>increment </a:t>
            </a:r>
            <a:r>
              <a:rPr lang="en-US" sz="36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void setUnitIncrement(int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newIncr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setBlockIncrement(int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newIncr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7162800"/>
            <a:ext cx="74676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6855460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5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Handling</a:t>
            </a:r>
          </a:p>
          <a:p>
            <a:pPr marL="12700">
              <a:lnSpc>
                <a:spcPct val="100000"/>
              </a:lnSpc>
            </a:pP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Scrollbar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52600"/>
            <a:ext cx="8376920" cy="764888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AdjustmentEvent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generated.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Implement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AdjustmentListener</a:t>
            </a:r>
            <a:r>
              <a:rPr sz="28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interface.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adjustmentValueChanged()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override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getAdjustmentType(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)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be used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determine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type  of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adjustment.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BLOCK_DECREMENT: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page-down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has been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generated.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BLOCK_INCREMENT: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page-up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has been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generated.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TRACK: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absolute tracking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event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has been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generated.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UNIT_INCREMENT </a:t>
            </a: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2800" spc="-5" smtClean="0">
                <a:solidFill>
                  <a:srgbClr val="2E2B1F"/>
                </a:solidFill>
                <a:latin typeface="Calibri"/>
                <a:cs typeface="Calibri"/>
              </a:rPr>
              <a:t>user clicks </a:t>
            </a:r>
            <a:r>
              <a:rPr sz="2800" smtClean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right </a:t>
            </a: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arrow </a:t>
            </a:r>
            <a:r>
              <a:rPr sz="2800" spc="-5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5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horizontal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scroll </a:t>
            </a:r>
            <a:r>
              <a:rPr sz="2800" spc="-55" smtClean="0">
                <a:solidFill>
                  <a:srgbClr val="2E2B1F"/>
                </a:solidFill>
                <a:latin typeface="Calibri"/>
                <a:cs typeface="Calibri"/>
              </a:rPr>
              <a:t>bar, </a:t>
            </a:r>
            <a:r>
              <a:rPr sz="2800" spc="-5" smtClean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80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bottom 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arrow </a:t>
            </a:r>
            <a:r>
              <a:rPr sz="2800" spc="-5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smtClean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vertical scroll</a:t>
            </a:r>
            <a:r>
              <a:rPr sz="2800" spc="-4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Calibri"/>
                <a:cs typeface="Calibri"/>
              </a:rPr>
              <a:t>bar</a:t>
            </a:r>
            <a:endParaRPr sz="2800">
              <a:latin typeface="Calibri"/>
              <a:cs typeface="Calibri"/>
            </a:endParaRPr>
          </a:p>
          <a:p>
            <a:pPr marL="241300" marR="205104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UNIT_DECREMENT </a:t>
            </a: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clicks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arrow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horizontal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sc  </a:t>
            </a:r>
            <a:r>
              <a:rPr sz="2800" spc="-55" dirty="0">
                <a:solidFill>
                  <a:srgbClr val="2E2B1F"/>
                </a:solidFill>
                <a:latin typeface="Calibri"/>
                <a:cs typeface="Calibri"/>
              </a:rPr>
              <a:t>bar,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top arrow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vertical scroll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bar.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078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7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35" dirty="0">
                <a:solidFill>
                  <a:srgbClr val="675E46"/>
                </a:solidFill>
                <a:latin typeface="Cambria"/>
                <a:cs typeface="Cambria"/>
              </a:rPr>
              <a:t>TextField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215" y="1540510"/>
            <a:ext cx="8422640" cy="5670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1051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TextField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chemeClr val="accent1"/>
                </a:solidFill>
                <a:latin typeface="Calibri"/>
                <a:cs typeface="Calibri"/>
              </a:rPr>
              <a:t>subclass </a:t>
            </a:r>
            <a:r>
              <a:rPr sz="2800" b="1" spc="-5" dirty="0">
                <a:solidFill>
                  <a:schemeClr val="accent1"/>
                </a:solidFill>
                <a:latin typeface="Calibri"/>
                <a:cs typeface="Calibri"/>
              </a:rPr>
              <a:t>of </a:t>
            </a:r>
            <a:r>
              <a:rPr sz="2800" b="1" spc="-25" dirty="0">
                <a:solidFill>
                  <a:schemeClr val="accent1"/>
                </a:solidFill>
                <a:latin typeface="Calibri"/>
                <a:cs typeface="Calibri"/>
              </a:rPr>
              <a:t>TextComponent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. TextComponent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subclass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 Component.</a:t>
            </a:r>
            <a:endParaRPr sz="2800">
              <a:latin typeface="Calibri"/>
              <a:cs typeface="Calibri"/>
            </a:endParaRPr>
          </a:p>
          <a:p>
            <a:pPr marL="241300" marR="394970" indent="-228600">
              <a:lnSpc>
                <a:spcPct val="100000"/>
              </a:lnSpc>
              <a:spcBef>
                <a:spcPts val="55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30" dirty="0">
                <a:solidFill>
                  <a:srgbClr val="2E2B1F"/>
                </a:solidFill>
                <a:latin typeface="Calibri"/>
                <a:cs typeface="Calibri"/>
              </a:rPr>
              <a:t>TextField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class implements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single-line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text-entry area,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usually  called an </a:t>
            </a:r>
            <a:r>
              <a:rPr sz="2800" i="1" dirty="0">
                <a:solidFill>
                  <a:srgbClr val="2E2B1F"/>
                </a:solidFill>
                <a:latin typeface="Calibri"/>
                <a:cs typeface="Calibri"/>
              </a:rPr>
              <a:t>edit</a:t>
            </a:r>
            <a:r>
              <a:rPr sz="28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control.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fields allow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to enter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strings and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edit the </a:t>
            </a:r>
            <a:r>
              <a:rPr sz="2800" spc="-15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28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arrow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keys,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cut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paste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keys,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mouse selections.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Constructors: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TextField(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TextField(int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numChars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TextField(String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TextField(String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numChars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19200"/>
            <a:ext cx="61696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7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35" dirty="0">
                <a:solidFill>
                  <a:srgbClr val="675E46"/>
                </a:solidFill>
                <a:latin typeface="Cambria"/>
                <a:cs typeface="Cambria"/>
              </a:rPr>
              <a:t>TextField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514600"/>
            <a:ext cx="6980555" cy="51482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Setter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Getter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200" spc="-30" dirty="0">
                <a:solidFill>
                  <a:srgbClr val="2E2B1F"/>
                </a:solidFill>
                <a:latin typeface="Calibri"/>
                <a:cs typeface="Calibri"/>
              </a:rPr>
              <a:t>TextField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32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E2B1F"/>
                </a:solidFill>
                <a:latin typeface="Calibri"/>
                <a:cs typeface="Calibri"/>
              </a:rPr>
              <a:t>TextComponent: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getText(</a:t>
            </a:r>
            <a:r>
              <a:rPr sz="2800" spc="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setText(String</a:t>
            </a:r>
            <a:r>
              <a:rPr sz="2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Particular </a:t>
            </a:r>
            <a:r>
              <a:rPr sz="3200" spc="-65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selection: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getSelectedText(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select(int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startIndex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endIndex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About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Modification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2E2B1F"/>
                </a:solidFill>
                <a:latin typeface="Calibri"/>
                <a:cs typeface="Calibri"/>
              </a:rPr>
              <a:t>Text:</a:t>
            </a:r>
            <a:endParaRPr sz="3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boolean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isEditable(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void setEditable(boolean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canEdit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68554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7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35" dirty="0">
                <a:solidFill>
                  <a:srgbClr val="675E46"/>
                </a:solidFill>
                <a:latin typeface="Cambria"/>
                <a:cs typeface="Cambria"/>
              </a:rPr>
              <a:t>TextField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2667000"/>
            <a:ext cx="7246620" cy="341696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Setting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echo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character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to text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field and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related</a:t>
            </a:r>
            <a:r>
              <a:rPr sz="280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methods: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setEchoChar(char</a:t>
            </a:r>
            <a:r>
              <a:rPr sz="2800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sz="2800" spc="-5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boolean echoCharIsSet(</a:t>
            </a:r>
            <a:r>
              <a:rPr sz="2800" spc="-10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538480" lvl="1" indent="-228600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sz="2800" spc="-5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getEchoChar(</a:t>
            </a:r>
            <a:r>
              <a:rPr sz="2800" spc="-50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smtClean="0">
                <a:solidFill>
                  <a:srgbClr val="2E2B1F"/>
                </a:solidFill>
                <a:latin typeface="Calibri"/>
                <a:cs typeface="Calibri"/>
              </a:rPr>
              <a:t>ActionEvent</a:t>
            </a:r>
            <a:r>
              <a:rPr sz="2800" spc="105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generates.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Implements ActionListener</a:t>
            </a:r>
            <a:r>
              <a:rPr sz="2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4650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6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50" dirty="0">
                <a:solidFill>
                  <a:srgbClr val="675E46"/>
                </a:solidFill>
                <a:latin typeface="Cambria"/>
                <a:cs typeface="Cambria"/>
              </a:rPr>
              <a:t>TextArea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209800"/>
            <a:ext cx="8097520" cy="466409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Sometimes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single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line of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input is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enough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given 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task</a:t>
            </a:r>
            <a:r>
              <a:rPr sz="2800" spc="-1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8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It is multiline </a:t>
            </a:r>
            <a:r>
              <a:rPr lang="en-US" sz="2800" spc="-10" smtClean="0">
                <a:solidFill>
                  <a:srgbClr val="2E2B1F"/>
                </a:solidFill>
                <a:latin typeface="Calibri"/>
                <a:cs typeface="Calibri"/>
              </a:rPr>
              <a:t>text editor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Subclass of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TextComponent.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Constructors: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4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TextArea(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3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TextArea(int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numLines,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numChars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TextArea(String</a:t>
            </a:r>
            <a:r>
              <a:rPr sz="2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TextArea(String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5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numLines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numChars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TextArea(String </a:t>
            </a:r>
            <a:r>
              <a:rPr sz="2800" i="1" spc="-10" dirty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5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numLines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numChars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1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8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Calibri"/>
                <a:cs typeface="Calibri"/>
              </a:rPr>
              <a:t>sBars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7030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675E46"/>
                </a:solidFill>
                <a:latin typeface="Cambria"/>
                <a:cs typeface="Cambria"/>
              </a:rPr>
              <a:t>AWT </a:t>
            </a: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Control:</a:t>
            </a:r>
            <a:r>
              <a:rPr spc="-36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150" dirty="0">
                <a:solidFill>
                  <a:srgbClr val="675E46"/>
                </a:solidFill>
                <a:latin typeface="Cambria"/>
                <a:cs typeface="Cambria"/>
              </a:rPr>
              <a:t>TextArea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1828800"/>
            <a:ext cx="8229600" cy="651678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0" dirty="0"/>
              <a:t>The </a:t>
            </a:r>
            <a:r>
              <a:rPr sz="3200" spc="-15" dirty="0"/>
              <a:t>values </a:t>
            </a:r>
            <a:r>
              <a:rPr sz="3200" spc="-5" dirty="0"/>
              <a:t>of</a:t>
            </a:r>
            <a:r>
              <a:rPr sz="3200" spc="15" dirty="0"/>
              <a:t> </a:t>
            </a:r>
            <a:r>
              <a:rPr sz="3200" spc="-5" dirty="0"/>
              <a:t>sbar:</a:t>
            </a: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SCROLLBARS_BOTH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SCROLLBARS_NONE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SCROLLBARS_HORIZONTAL_ONLY</a:t>
            </a:r>
            <a:endParaRPr sz="2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SCROLLBARS_VERTICAL_ONLY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" dirty="0"/>
              <a:t>It </a:t>
            </a:r>
            <a:r>
              <a:rPr sz="3200" spc="-10" dirty="0"/>
              <a:t>supports: </a:t>
            </a:r>
            <a:r>
              <a:rPr sz="3200" b="1" spc="-40" dirty="0">
                <a:latin typeface="Calibri"/>
                <a:cs typeface="Calibri"/>
              </a:rPr>
              <a:t>getText( </a:t>
            </a:r>
            <a:r>
              <a:rPr sz="3200" b="1" spc="-5" dirty="0">
                <a:latin typeface="Calibri"/>
                <a:cs typeface="Calibri"/>
              </a:rPr>
              <a:t>)</a:t>
            </a:r>
            <a:r>
              <a:rPr sz="3200" spc="-5" dirty="0"/>
              <a:t>, </a:t>
            </a:r>
            <a:r>
              <a:rPr sz="3200" b="1" spc="-35" dirty="0">
                <a:latin typeface="Calibri"/>
                <a:cs typeface="Calibri"/>
              </a:rPr>
              <a:t>setText( </a:t>
            </a:r>
            <a:r>
              <a:rPr sz="3200" b="1" spc="-5" dirty="0">
                <a:latin typeface="Calibri"/>
                <a:cs typeface="Calibri"/>
              </a:rPr>
              <a:t>)</a:t>
            </a:r>
            <a:r>
              <a:rPr sz="3200" spc="-5" dirty="0"/>
              <a:t>, </a:t>
            </a:r>
            <a:r>
              <a:rPr sz="3200" b="1" spc="-25" dirty="0">
                <a:latin typeface="Calibri"/>
                <a:cs typeface="Calibri"/>
              </a:rPr>
              <a:t>getSelectedText( </a:t>
            </a:r>
            <a:r>
              <a:rPr sz="3200" b="1" spc="-5">
                <a:latin typeface="Calibri"/>
                <a:cs typeface="Calibri"/>
              </a:rPr>
              <a:t>)</a:t>
            </a:r>
            <a:r>
              <a:rPr sz="3200" spc="-5"/>
              <a:t>, </a:t>
            </a:r>
            <a:r>
              <a:rPr sz="3200" b="1" spc="-5" smtClean="0">
                <a:latin typeface="Calibri"/>
                <a:cs typeface="Calibri"/>
              </a:rPr>
              <a:t>select</a:t>
            </a:r>
            <a:r>
              <a:rPr sz="3200" b="1" spc="-5" dirty="0">
                <a:latin typeface="Calibri"/>
                <a:cs typeface="Calibri"/>
              </a:rPr>
              <a:t>( )</a:t>
            </a:r>
            <a:r>
              <a:rPr sz="3200" spc="-5" dirty="0"/>
              <a:t>,</a:t>
            </a:r>
            <a:r>
              <a:rPr sz="3200" spc="350" dirty="0"/>
              <a:t> </a:t>
            </a:r>
            <a:r>
              <a:rPr sz="3200" b="1" spc="-10">
                <a:latin typeface="Calibri"/>
                <a:cs typeface="Calibri"/>
              </a:rPr>
              <a:t>isEditable</a:t>
            </a:r>
            <a:r>
              <a:rPr sz="3200" b="1" spc="-10" smtClean="0">
                <a:latin typeface="Calibri"/>
                <a:cs typeface="Calibri"/>
              </a:rPr>
              <a:t>(</a:t>
            </a:r>
            <a:r>
              <a:rPr sz="3200" b="1" spc="-5" smtClean="0">
                <a:latin typeface="Calibri"/>
                <a:cs typeface="Calibri"/>
              </a:rPr>
              <a:t>)</a:t>
            </a:r>
            <a:r>
              <a:rPr sz="3200" spc="-5" smtClean="0"/>
              <a:t>, </a:t>
            </a:r>
            <a:r>
              <a:rPr sz="3200" spc="-10" dirty="0"/>
              <a:t>and </a:t>
            </a:r>
            <a:r>
              <a:rPr sz="3200" b="1" spc="-15" dirty="0">
                <a:latin typeface="Calibri"/>
                <a:cs typeface="Calibri"/>
              </a:rPr>
              <a:t>setEditable(</a:t>
            </a:r>
            <a:r>
              <a:rPr sz="3200" b="1" spc="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)</a:t>
            </a: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0" dirty="0"/>
              <a:t>Other </a:t>
            </a:r>
            <a:r>
              <a:rPr sz="3200" spc="-5" dirty="0"/>
              <a:t>some</a:t>
            </a:r>
            <a:r>
              <a:rPr sz="3200" spc="30" dirty="0"/>
              <a:t> </a:t>
            </a:r>
            <a:r>
              <a:rPr sz="3200" spc="-5" dirty="0"/>
              <a:t>methods:</a:t>
            </a: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None/>
              <a:tabLst>
                <a:tab pos="537845" algn="l"/>
                <a:tab pos="53848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append(String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i="1" spc="-5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sz="2800" spc="-5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28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315"/>
              </a:lnSpc>
              <a:buNone/>
              <a:tabLst>
                <a:tab pos="240665" algn="l"/>
              </a:tabLst>
            </a:pP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   void </a:t>
            </a:r>
            <a:r>
              <a:rPr lang="en-US" sz="2800" dirty="0" smtClean="0">
                <a:solidFill>
                  <a:srgbClr val="2E2B1F"/>
                </a:solidFill>
                <a:latin typeface="Calibri"/>
                <a:cs typeface="Calibri"/>
              </a:rPr>
              <a:t>insert(String </a:t>
            </a:r>
            <a:r>
              <a:rPr lang="en-US" sz="2800" i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, int</a:t>
            </a:r>
            <a:r>
              <a:rPr lang="en-US" sz="28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28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buNone/>
              <a:tabLst>
                <a:tab pos="240665" algn="l"/>
              </a:tabLst>
            </a:pPr>
            <a:r>
              <a:rPr lang="en-US" sz="2800" dirty="0" smtClean="0">
                <a:solidFill>
                  <a:srgbClr val="9CBDBC"/>
                </a:solidFill>
                <a:latin typeface="Arial"/>
                <a:cs typeface="Arial"/>
              </a:rPr>
              <a:t>	   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lang="en-US" sz="28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replaceRange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(String </a:t>
            </a:r>
            <a:r>
              <a:rPr lang="en-US" sz="2800" i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str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, int </a:t>
            </a:r>
            <a:r>
              <a:rPr lang="en-US" sz="2800" i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startIndex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, int</a:t>
            </a:r>
            <a:r>
              <a:rPr lang="en-US" sz="2800" spc="5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i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endIndex</a:t>
            </a:r>
            <a:r>
              <a:rPr lang="en-US" sz="28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71600"/>
            <a:ext cx="7543800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675E46"/>
                </a:solidFill>
                <a:latin typeface="Cambria"/>
                <a:cs typeface="Cambria"/>
              </a:rPr>
              <a:t>Arranging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components </a:t>
            </a:r>
            <a:r>
              <a:rPr spc="-5">
                <a:solidFill>
                  <a:srgbClr val="675E46"/>
                </a:solidFill>
                <a:latin typeface="Cambria"/>
                <a:cs typeface="Cambria"/>
              </a:rPr>
              <a:t>:</a:t>
            </a:r>
            <a:r>
              <a:rPr spc="-55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50" smtClean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lang="en-US" spc="-50" dirty="0" err="1" smtClean="0">
                <a:solidFill>
                  <a:srgbClr val="675E46"/>
                </a:solidFill>
                <a:latin typeface="Cambria"/>
                <a:cs typeface="Cambria"/>
              </a:rPr>
              <a:t>ayout</a:t>
            </a:r>
            <a:r>
              <a:rPr lang="en-US" spc="-50" dirty="0" smtClean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50" smtClean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lang="en-US" spc="-50" dirty="0" err="1" smtClean="0">
                <a:solidFill>
                  <a:srgbClr val="675E46"/>
                </a:solidFill>
                <a:latin typeface="Cambria"/>
                <a:cs typeface="Cambria"/>
              </a:rPr>
              <a:t>anager</a:t>
            </a:r>
            <a:endParaRPr spc="-50" dirty="0">
              <a:solidFill>
                <a:srgbClr val="675E46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3352800"/>
            <a:ext cx="8224520" cy="365548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Layout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3200" b="1" spc="-5" dirty="0">
                <a:solidFill>
                  <a:schemeClr val="accent1"/>
                </a:solidFill>
                <a:latin typeface="Calibri"/>
                <a:cs typeface="Calibri"/>
              </a:rPr>
              <a:t>the </a:t>
            </a:r>
            <a:r>
              <a:rPr sz="3200" b="1" spc="-15" dirty="0">
                <a:solidFill>
                  <a:schemeClr val="accent1"/>
                </a:solidFill>
                <a:latin typeface="Calibri"/>
                <a:cs typeface="Calibri"/>
              </a:rPr>
              <a:t>arrangement </a:t>
            </a:r>
            <a:r>
              <a:rPr sz="3200" b="1" spc="-5" dirty="0">
                <a:solidFill>
                  <a:schemeClr val="accent1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solidFill>
                  <a:schemeClr val="accent1"/>
                </a:solidFill>
                <a:latin typeface="Calibri"/>
                <a:cs typeface="Calibri"/>
              </a:rPr>
              <a:t>components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within the</a:t>
            </a:r>
            <a:r>
              <a:rPr sz="32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container.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b="1" spc="-15" dirty="0">
                <a:solidFill>
                  <a:schemeClr val="accent1"/>
                </a:solidFill>
                <a:latin typeface="Calibri"/>
                <a:cs typeface="Calibri"/>
              </a:rPr>
              <a:t>Layout </a:t>
            </a:r>
            <a:r>
              <a:rPr sz="3200" b="1" spc="-10" dirty="0">
                <a:solidFill>
                  <a:schemeClr val="accent1"/>
                </a:solidFill>
                <a:latin typeface="Calibri"/>
                <a:cs typeface="Calibri"/>
              </a:rPr>
              <a:t>manager automatically </a:t>
            </a:r>
            <a:r>
              <a:rPr sz="3200" b="1" spc="-5" dirty="0">
                <a:solidFill>
                  <a:schemeClr val="accent1"/>
                </a:solidFill>
                <a:latin typeface="Calibri"/>
                <a:cs typeface="Calibri"/>
              </a:rPr>
              <a:t>positions all </a:t>
            </a:r>
            <a:r>
              <a:rPr sz="3200" b="1" spc="-10" dirty="0">
                <a:solidFill>
                  <a:schemeClr val="accent1"/>
                </a:solidFill>
                <a:latin typeface="Calibri"/>
                <a:cs typeface="Calibri"/>
              </a:rPr>
              <a:t>the components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within the 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container.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dirty="0" err="1" smtClean="0"/>
              <a:t>LayoutManager</a:t>
            </a:r>
            <a:r>
              <a:rPr lang="en-US" sz="3200" dirty="0" smtClean="0"/>
              <a:t> is an interface that is implemented by all the classes of layout managers</a:t>
            </a: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295400"/>
            <a:ext cx="774573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spc="-90" smtClean="0">
                <a:latin typeface="Times New Roman"/>
                <a:cs typeface="Times New Roman"/>
              </a:rPr>
              <a:t>Abstract  </a:t>
            </a:r>
            <a:r>
              <a:rPr sz="6600" spc="-120" dirty="0">
                <a:latin typeface="Times New Roman"/>
                <a:cs typeface="Times New Roman"/>
              </a:rPr>
              <a:t>Windowing </a:t>
            </a:r>
            <a:r>
              <a:rPr sz="6600" spc="-150" dirty="0">
                <a:latin typeface="Times New Roman"/>
                <a:cs typeface="Times New Roman"/>
              </a:rPr>
              <a:t>Toolkit  </a:t>
            </a:r>
            <a:r>
              <a:rPr sz="6600" spc="-185" dirty="0">
                <a:latin typeface="Times New Roman"/>
                <a:cs typeface="Times New Roman"/>
              </a:rPr>
              <a:t>(</a:t>
            </a:r>
            <a:r>
              <a:rPr sz="6600" spc="-185">
                <a:latin typeface="Times New Roman"/>
                <a:cs typeface="Times New Roman"/>
              </a:rPr>
              <a:t>AWT</a:t>
            </a:r>
            <a:r>
              <a:rPr sz="6600" spc="-185" smtClean="0">
                <a:latin typeface="Times New Roman"/>
                <a:cs typeface="Times New Roman"/>
              </a:rPr>
              <a:t>)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5638800"/>
            <a:ext cx="2153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12 </a:t>
            </a:r>
            <a:r>
              <a:rPr sz="4400" spc="-5" smtClean="0">
                <a:solidFill>
                  <a:srgbClr val="2E2B1F"/>
                </a:solidFill>
                <a:latin typeface="Times New Roman"/>
                <a:cs typeface="Times New Roman"/>
              </a:rPr>
              <a:t>Marks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7854" y="5715304"/>
            <a:ext cx="1397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3276600"/>
            <a:ext cx="8382000" cy="371960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20" dirty="0">
                <a:latin typeface="Calibri"/>
                <a:cs typeface="Calibri"/>
              </a:rPr>
              <a:t>Every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rebuchet MS"/>
                <a:cs typeface="Trebuchet MS"/>
              </a:rPr>
              <a:t>Container </a:t>
            </a:r>
            <a:r>
              <a:rPr sz="3200" spc="-10" dirty="0">
                <a:latin typeface="Calibri"/>
                <a:cs typeface="Calibri"/>
              </a:rPr>
              <a:t>has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layout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manager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default </a:t>
            </a:r>
            <a:r>
              <a:rPr sz="3200" spc="-15" dirty="0">
                <a:latin typeface="Calibri"/>
                <a:cs typeface="Calibri"/>
              </a:rPr>
              <a:t>layout </a:t>
            </a:r>
            <a:r>
              <a:rPr sz="3200" spc="-2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30" dirty="0">
                <a:solidFill>
                  <a:srgbClr val="FF0000"/>
                </a:solidFill>
                <a:latin typeface="Trebuchet MS"/>
                <a:cs typeface="Trebuchet MS"/>
              </a:rPr>
              <a:t>Panel </a:t>
            </a:r>
            <a:r>
              <a:rPr sz="3200" spc="-1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Applet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FlowLayout</a:t>
            </a:r>
            <a:endParaRPr sz="32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default </a:t>
            </a:r>
            <a:r>
              <a:rPr sz="3200" spc="-15" dirty="0">
                <a:latin typeface="Calibri"/>
                <a:cs typeface="Calibri"/>
              </a:rPr>
              <a:t>layout </a:t>
            </a:r>
            <a:r>
              <a:rPr sz="3200" spc="-20" dirty="0">
                <a:latin typeface="Calibri"/>
                <a:cs typeface="Calibri"/>
              </a:rPr>
              <a:t>for </a:t>
            </a:r>
            <a:r>
              <a:rPr sz="3200" spc="-5">
                <a:latin typeface="Calibri"/>
                <a:cs typeface="Calibri"/>
              </a:rPr>
              <a:t>a </a:t>
            </a:r>
            <a:r>
              <a:rPr sz="3200" spc="-10" smtClean="0">
                <a:solidFill>
                  <a:schemeClr val="accent1"/>
                </a:solidFill>
                <a:latin typeface="Trebuchet MS"/>
                <a:cs typeface="Trebuchet MS"/>
              </a:rPr>
              <a:t>Window</a:t>
            </a:r>
            <a:r>
              <a:rPr lang="en-US" sz="3200" spc="-10" dirty="0" smtClean="0">
                <a:solidFill>
                  <a:schemeClr val="accent1"/>
                </a:solidFill>
                <a:latin typeface="Trebuchet MS"/>
                <a:cs typeface="Trebuchet MS"/>
              </a:rPr>
              <a:t>,</a:t>
            </a:r>
            <a:r>
              <a:rPr sz="3200" spc="-5" smtClean="0">
                <a:solidFill>
                  <a:schemeClr val="accent1"/>
                </a:solidFill>
                <a:latin typeface="Trebuchet MS"/>
                <a:cs typeface="Trebuchet MS"/>
              </a:rPr>
              <a:t>Frame</a:t>
            </a:r>
            <a:r>
              <a:rPr lang="en-US" sz="3200" spc="-5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z="3200" spc="-5" dirty="0" smtClean="0">
                <a:latin typeface="Trebuchet MS"/>
                <a:cs typeface="Trebuchet MS"/>
              </a:rPr>
              <a:t>and </a:t>
            </a:r>
            <a:r>
              <a:rPr lang="en-US" sz="3200" spc="-5" dirty="0" smtClean="0">
                <a:solidFill>
                  <a:schemeClr val="accent1"/>
                </a:solidFill>
                <a:latin typeface="Trebuchet MS"/>
                <a:cs typeface="Trebuchet MS"/>
              </a:rPr>
              <a:t>Dialog</a:t>
            </a:r>
            <a:r>
              <a:rPr sz="3200" spc="-5" smtClean="0">
                <a:latin typeface="Trebuchet MS"/>
                <a:cs typeface="Trebuchet MS"/>
              </a:rPr>
              <a:t> </a:t>
            </a:r>
            <a:r>
              <a:rPr sz="3200" spc="-5" dirty="0">
                <a:latin typeface="Calibri"/>
                <a:cs typeface="Calibri"/>
              </a:rPr>
              <a:t>is 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chemeClr val="accent1"/>
                </a:solidFill>
                <a:latin typeface="Trebuchet MS"/>
                <a:cs typeface="Trebuchet MS"/>
              </a:rPr>
              <a:t>BorderLayout</a:t>
            </a:r>
            <a:endParaRPr sz="320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0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could set </a:t>
            </a: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explicitly </a:t>
            </a:r>
            <a:r>
              <a:rPr sz="3200" spc="-5" dirty="0">
                <a:latin typeface="Calibri"/>
                <a:cs typeface="Calibri"/>
              </a:rPr>
              <a:t>with: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setLayout()</a:t>
            </a:r>
            <a:endParaRPr sz="3200">
              <a:latin typeface="Calibri"/>
              <a:cs typeface="Calibri"/>
            </a:endParaRPr>
          </a:p>
          <a:p>
            <a:pPr marR="2551430" algn="ctr">
              <a:lnSpc>
                <a:spcPct val="100000"/>
              </a:lnSpc>
              <a:spcBef>
                <a:spcPts val="10"/>
              </a:spcBef>
            </a:pPr>
            <a:r>
              <a:rPr sz="3200" spc="-5" dirty="0">
                <a:latin typeface="Trebuchet MS"/>
                <a:cs typeface="Trebuchet MS"/>
              </a:rPr>
              <a:t>setLayout (</a:t>
            </a:r>
            <a:r>
              <a:rPr sz="3200" spc="-5">
                <a:latin typeface="Trebuchet MS"/>
                <a:cs typeface="Trebuchet MS"/>
              </a:rPr>
              <a:t>new </a:t>
            </a:r>
            <a:r>
              <a:rPr sz="3200" spc="-5" smtClean="0">
                <a:latin typeface="Trebuchet MS"/>
                <a:cs typeface="Trebuchet MS"/>
              </a:rPr>
              <a:t>lowLayout</a:t>
            </a:r>
            <a:r>
              <a:rPr sz="3200" spc="-5">
                <a:latin typeface="Trebuchet MS"/>
                <a:cs typeface="Trebuchet MS"/>
              </a:rPr>
              <a:t>( </a:t>
            </a:r>
            <a:r>
              <a:rPr lang="en-US" sz="3200" spc="-5" dirty="0" smtClean="0">
                <a:latin typeface="Trebuchet MS"/>
                <a:cs typeface="Trebuchet MS"/>
              </a:rPr>
              <a:t>));</a:t>
            </a: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304800" y="838200"/>
            <a:ext cx="7543800" cy="155106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Arranging </a:t>
            </a:r>
            <a:r>
              <a:rPr kumimoji="0" lang="en-US" sz="5000" b="0" i="0" u="none" strike="noStrike" kern="1200" cap="none" spc="-90" normalizeH="0" baseline="0" noProof="0" dirty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components </a:t>
            </a:r>
            <a:r>
              <a:rPr kumimoji="0" lang="en-US" sz="5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:</a:t>
            </a:r>
            <a:r>
              <a:rPr kumimoji="0" lang="en-US" sz="5000" b="0" i="0" u="none" strike="noStrike" kern="1200" cap="none" spc="-550" normalizeH="0" baseline="0" noProof="0" dirty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kumimoji="0" lang="en-US" sz="50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Layout Manager</a:t>
            </a:r>
            <a:endParaRPr kumimoji="0" lang="en-US" sz="5000" b="0" i="0" u="none" strike="noStrike" kern="1200" cap="none" spc="-50" normalizeH="0" baseline="0" noProof="0" dirty="0">
              <a:ln>
                <a:noFill/>
              </a:ln>
              <a:solidFill>
                <a:srgbClr val="675E46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708380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solidFill>
                  <a:srgbClr val="675E46"/>
                </a:solidFill>
                <a:latin typeface="Cambria"/>
                <a:cs typeface="Cambria"/>
              </a:rPr>
              <a:t>Different </a:t>
            </a:r>
            <a:r>
              <a:rPr spc="-114" dirty="0">
                <a:solidFill>
                  <a:srgbClr val="675E46"/>
                </a:solidFill>
                <a:latin typeface="Cambria"/>
                <a:cs typeface="Cambria"/>
              </a:rPr>
              <a:t>Layout</a:t>
            </a:r>
            <a:r>
              <a:rPr spc="-35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90" dirty="0">
                <a:solidFill>
                  <a:srgbClr val="675E46"/>
                </a:solidFill>
                <a:latin typeface="Cambria"/>
                <a:cs typeface="Cambria"/>
              </a:rPr>
              <a:t>Manager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1981200"/>
            <a:ext cx="4607560" cy="435734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200000"/>
              </a:lnSpc>
              <a:spcBef>
                <a:spcPts val="31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FlowLayout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200000"/>
              </a:lnSpc>
              <a:spcBef>
                <a:spcPts val="2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smtClean="0">
                <a:latin typeface="Trebuchet MS"/>
                <a:cs typeface="Trebuchet MS"/>
              </a:rPr>
              <a:t>BorderLayout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200000"/>
              </a:lnSpc>
              <a:spcBef>
                <a:spcPts val="2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smtClean="0">
                <a:latin typeface="Trebuchet MS"/>
                <a:cs typeface="Trebuchet MS"/>
              </a:rPr>
              <a:t>GridLayout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200000"/>
              </a:lnSpc>
              <a:spcBef>
                <a:spcPts val="3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smtClean="0">
                <a:latin typeface="Trebuchet MS"/>
                <a:cs typeface="Trebuchet MS"/>
              </a:rPr>
              <a:t>CardLayout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200000"/>
              </a:lnSpc>
              <a:spcBef>
                <a:spcPts val="2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smtClean="0">
                <a:latin typeface="Trebuchet MS"/>
                <a:cs typeface="Trebuchet MS"/>
              </a:rPr>
              <a:t>GridBagLayout</a:t>
            </a:r>
            <a:r>
              <a:rPr sz="200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endParaRPr sz="2100" baseline="3373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28956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FlowLayout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19200"/>
            <a:ext cx="8610600" cy="69179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dirty="0" smtClean="0">
                <a:solidFill>
                  <a:schemeClr val="accent1"/>
                </a:solidFill>
              </a:rPr>
              <a:t>It is used to arrange the components in a line, one after another (in a flow).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" smtClean="0">
                <a:latin typeface="Calibri"/>
                <a:cs typeface="Calibri"/>
              </a:rPr>
              <a:t>Components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10">
                <a:latin typeface="Calibri"/>
                <a:cs typeface="Calibri"/>
              </a:rPr>
              <a:t>added</a:t>
            </a:r>
            <a:r>
              <a:rPr sz="3200" spc="0">
                <a:latin typeface="Calibri"/>
                <a:cs typeface="Calibri"/>
              </a:rPr>
              <a:t> </a:t>
            </a:r>
            <a:r>
              <a:rPr sz="3200" spc="-10" smtClean="0">
                <a:latin typeface="Calibri"/>
                <a:cs typeface="Calibri"/>
              </a:rPr>
              <a:t>left-to-right</a:t>
            </a:r>
            <a:r>
              <a:rPr lang="en-US" sz="3200" spc="-10" dirty="0" smtClean="0">
                <a:latin typeface="Calibri"/>
                <a:cs typeface="Calibri"/>
              </a:rPr>
              <a:t>.</a:t>
            </a:r>
            <a:r>
              <a:rPr sz="3200" spc="-5" smtClean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0" dirty="0">
                <a:latin typeface="Calibri"/>
                <a:cs typeface="Calibri"/>
              </a:rPr>
              <a:t>room,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new </a:t>
            </a:r>
            <a:r>
              <a:rPr sz="3200" spc="-20" dirty="0">
                <a:latin typeface="Calibri"/>
                <a:cs typeface="Calibri"/>
              </a:rPr>
              <a:t>row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started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0" smtClean="0">
                <a:latin typeface="Calibri"/>
                <a:cs typeface="Calibri"/>
              </a:rPr>
              <a:t>Components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made as small </a:t>
            </a:r>
            <a:r>
              <a:rPr sz="3200" spc="-5">
                <a:latin typeface="Calibri"/>
                <a:cs typeface="Calibri"/>
              </a:rPr>
              <a:t>as</a:t>
            </a:r>
            <a:r>
              <a:rPr sz="3200" spc="35">
                <a:latin typeface="Calibri"/>
                <a:cs typeface="Calibri"/>
              </a:rPr>
              <a:t> </a:t>
            </a:r>
            <a:r>
              <a:rPr sz="3200" spc="-10" smtClean="0">
                <a:latin typeface="Calibri"/>
                <a:cs typeface="Calibri"/>
              </a:rPr>
              <a:t>possible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241300" indent="-228600"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dirty="0" smtClean="0">
                <a:solidFill>
                  <a:schemeClr val="accent1"/>
                </a:solidFill>
              </a:rPr>
              <a:t>It is the default layout of applet or panel.</a:t>
            </a: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smtClean="0">
                <a:latin typeface="Calibri"/>
                <a:cs typeface="Calibri"/>
              </a:rPr>
              <a:t>Constructors:</a:t>
            </a:r>
          </a:p>
          <a:p>
            <a:pPr marL="698500" lvl="1" indent="-228600"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FlowLayout</a:t>
            </a:r>
            <a:r>
              <a:rPr lang="en-US" sz="3200" spc="-10" dirty="0" smtClean="0">
                <a:latin typeface="Calibri"/>
                <a:cs typeface="Calibri"/>
              </a:rPr>
              <a:t>()</a:t>
            </a:r>
          </a:p>
          <a:p>
            <a:pPr marL="698500" lvl="1" indent="-228600"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FlowLayout</a:t>
            </a:r>
            <a:r>
              <a:rPr lang="en-US" sz="3200" spc="-10" dirty="0" smtClean="0">
                <a:latin typeface="Calibri"/>
                <a:cs typeface="Calibri"/>
              </a:rPr>
              <a:t>(</a:t>
            </a:r>
            <a:r>
              <a:rPr lang="en-US" sz="3200" spc="-10" dirty="0" err="1" smtClean="0">
                <a:latin typeface="Calibri"/>
                <a:cs typeface="Calibri"/>
              </a:rPr>
              <a:t>int</a:t>
            </a:r>
            <a:r>
              <a:rPr lang="en-US" sz="3200" spc="-10" dirty="0" smtClean="0">
                <a:latin typeface="Calibri"/>
                <a:cs typeface="Calibri"/>
              </a:rPr>
              <a:t> alignment)</a:t>
            </a:r>
          </a:p>
          <a:p>
            <a:pPr marL="698500" lvl="1" indent="-228600"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FlowLayout</a:t>
            </a:r>
            <a:r>
              <a:rPr lang="en-US" sz="3200" spc="-10" dirty="0" smtClean="0">
                <a:latin typeface="Calibri"/>
                <a:cs typeface="Calibri"/>
              </a:rPr>
              <a:t>(</a:t>
            </a:r>
            <a:r>
              <a:rPr lang="en-US" sz="3200" spc="-10" dirty="0" err="1" smtClean="0">
                <a:latin typeface="Calibri"/>
                <a:cs typeface="Calibri"/>
              </a:rPr>
              <a:t>int</a:t>
            </a:r>
            <a:r>
              <a:rPr lang="en-US" sz="3200" spc="-10" dirty="0" smtClean="0">
                <a:latin typeface="Calibri"/>
                <a:cs typeface="Calibri"/>
              </a:rPr>
              <a:t> </a:t>
            </a:r>
            <a:r>
              <a:rPr lang="en-US" sz="3200" spc="-10" dirty="0" err="1" smtClean="0">
                <a:latin typeface="Calibri"/>
                <a:cs typeface="Calibri"/>
              </a:rPr>
              <a:t>alignment,int</a:t>
            </a:r>
            <a:r>
              <a:rPr lang="en-US" sz="3200" spc="-10" dirty="0" smtClean="0">
                <a:latin typeface="Calibri"/>
                <a:cs typeface="Calibri"/>
              </a:rPr>
              <a:t> </a:t>
            </a:r>
            <a:r>
              <a:rPr lang="en-US" sz="3200" spc="-10" dirty="0" err="1" smtClean="0">
                <a:latin typeface="Calibri"/>
                <a:cs typeface="Calibri"/>
              </a:rPr>
              <a:t>horz_gap,int</a:t>
            </a:r>
            <a:r>
              <a:rPr lang="en-US" sz="3200" spc="-10" dirty="0" smtClean="0">
                <a:latin typeface="Calibri"/>
                <a:cs typeface="Calibri"/>
              </a:rPr>
              <a:t> </a:t>
            </a:r>
            <a:r>
              <a:rPr lang="en-US" sz="3200" spc="-10" dirty="0" err="1" smtClean="0">
                <a:latin typeface="Calibri"/>
                <a:cs typeface="Calibri"/>
              </a:rPr>
              <a:t>vert_gap</a:t>
            </a:r>
            <a:r>
              <a:rPr lang="en-US" sz="3200" spc="-10" dirty="0" smtClean="0">
                <a:latin typeface="Calibri"/>
                <a:cs typeface="Calibri"/>
              </a:rPr>
              <a:t>)</a:t>
            </a:r>
          </a:p>
          <a:p>
            <a:pPr marL="698500" lvl="1" indent="-228600"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dirty="0" smtClean="0">
              <a:latin typeface="Calibri"/>
              <a:cs typeface="Calibri"/>
            </a:endParaRPr>
          </a:p>
          <a:p>
            <a:pPr marL="698500" lvl="1" indent="-228600"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Deault</a:t>
            </a:r>
            <a:r>
              <a:rPr lang="en-US" sz="3200" spc="-10" dirty="0" smtClean="0">
                <a:latin typeface="Calibri"/>
                <a:cs typeface="Calibri"/>
              </a:rPr>
              <a:t> gap is 5 pixels and aligns center</a:t>
            </a:r>
            <a:endParaRPr sz="3200" spc="-1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28956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FlowLayout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19200"/>
            <a:ext cx="8382000" cy="675890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smtClean="0">
                <a:latin typeface="Calibri"/>
                <a:cs typeface="Calibri"/>
              </a:rPr>
              <a:t>Alignment can be set to one of the following constant:</a:t>
            </a: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FlowLayout.LEFT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FlowLayout.RIGHT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FlowLayout.CENTER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3200" spc="-10" dirty="0" smtClean="0">
              <a:latin typeface="Calibri"/>
              <a:cs typeface="Calibri"/>
            </a:endParaRPr>
          </a:p>
          <a:p>
            <a:pPr marL="280988" lvl="2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5" dirty="0" smtClean="0">
                <a:latin typeface="Calibri"/>
                <a:cs typeface="Calibri"/>
              </a:rPr>
              <a:t>Use	 </a:t>
            </a:r>
            <a:r>
              <a:rPr lang="en-US" sz="3200" spc="-10" dirty="0" smtClean="0">
                <a:latin typeface="Trebuchet MS"/>
                <a:cs typeface="Trebuchet MS"/>
              </a:rPr>
              <a:t>add(</a:t>
            </a:r>
            <a:r>
              <a:rPr lang="en-US" sz="3200" i="1" spc="-35" dirty="0" smtClean="0">
                <a:latin typeface="Calibri"/>
                <a:cs typeface="Calibri"/>
              </a:rPr>
              <a:t>c</a:t>
            </a:r>
            <a:r>
              <a:rPr lang="en-US" sz="3200" i="1" spc="-10" dirty="0" smtClean="0">
                <a:latin typeface="Calibri"/>
                <a:cs typeface="Calibri"/>
              </a:rPr>
              <a:t>ompone</a:t>
            </a:r>
            <a:r>
              <a:rPr lang="en-US" sz="3200" i="1" spc="-35" dirty="0" smtClean="0">
                <a:latin typeface="Calibri"/>
                <a:cs typeface="Calibri"/>
              </a:rPr>
              <a:t>n</a:t>
            </a:r>
            <a:r>
              <a:rPr lang="en-US" sz="3200" i="1" spc="-5" dirty="0" smtClean="0">
                <a:latin typeface="Calibri"/>
                <a:cs typeface="Calibri"/>
              </a:rPr>
              <a:t>t</a:t>
            </a:r>
            <a:r>
              <a:rPr lang="en-US" sz="3200" spc="-10" dirty="0" smtClean="0">
                <a:latin typeface="Trebuchet MS"/>
                <a:cs typeface="Trebuchet MS"/>
              </a:rPr>
              <a:t>);</a:t>
            </a:r>
          </a:p>
          <a:p>
            <a:pPr marL="280988" lvl="2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10" dirty="0" smtClean="0">
                <a:latin typeface="Trebuchet MS"/>
                <a:cs typeface="Trebuchet MS"/>
              </a:rPr>
              <a:t>     </a:t>
            </a:r>
            <a:r>
              <a:rPr lang="en-US" sz="3200" spc="-20" dirty="0" smtClean="0">
                <a:latin typeface="Calibri"/>
                <a:cs typeface="Calibri"/>
              </a:rPr>
              <a:t>to </a:t>
            </a:r>
            <a:r>
              <a:rPr lang="en-US" sz="3200" spc="-10" dirty="0" smtClean="0">
                <a:latin typeface="Calibri"/>
                <a:cs typeface="Calibri"/>
              </a:rPr>
              <a:t>add </a:t>
            </a:r>
            <a:r>
              <a:rPr lang="en-US" sz="3200" spc="-5" dirty="0" smtClean="0">
                <a:latin typeface="Calibri"/>
                <a:cs typeface="Calibri"/>
              </a:rPr>
              <a:t>a </a:t>
            </a:r>
            <a:r>
              <a:rPr lang="en-US" sz="3200" spc="-10" dirty="0" smtClean="0">
                <a:latin typeface="Calibri"/>
                <a:cs typeface="Calibri"/>
              </a:rPr>
              <a:t>component </a:t>
            </a:r>
            <a:r>
              <a:rPr lang="en-US" sz="3200" spc="-5" dirty="0" smtClean="0">
                <a:latin typeface="Calibri"/>
                <a:cs typeface="Calibri"/>
              </a:rPr>
              <a:t>when </a:t>
            </a:r>
            <a:r>
              <a:rPr lang="en-US" sz="3200" spc="-10" dirty="0" smtClean="0">
                <a:latin typeface="Calibri"/>
                <a:cs typeface="Calibri"/>
              </a:rPr>
              <a:t>using</a:t>
            </a:r>
            <a:r>
              <a:rPr lang="en-US" sz="3200" spc="-10" dirty="0" smtClean="0">
                <a:latin typeface="Trebuchet MS"/>
                <a:cs typeface="Trebuchet MS"/>
              </a:rPr>
              <a:t> </a:t>
            </a:r>
            <a:r>
              <a:rPr lang="en-US" sz="3200" spc="-5" dirty="0" err="1" smtClean="0">
                <a:latin typeface="Trebuchet MS"/>
                <a:cs typeface="Trebuchet MS"/>
              </a:rPr>
              <a:t>FlowLayout</a:t>
            </a:r>
            <a:endParaRPr lang="en-US" sz="3200" dirty="0" smtClean="0">
              <a:latin typeface="Trebuchet MS"/>
              <a:cs typeface="Trebuchet MS"/>
            </a:endParaRPr>
          </a:p>
          <a:p>
            <a:pPr marL="1155700" lvl="2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3200" spc="-10" dirty="0" smtClean="0">
              <a:latin typeface="Calibri"/>
              <a:cs typeface="Calibri"/>
            </a:endParaRPr>
          </a:p>
          <a:p>
            <a:pPr marL="1155700" lvl="2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3200" spc="-10" dirty="0" smtClean="0">
              <a:latin typeface="Calibri"/>
              <a:cs typeface="Calibri"/>
            </a:endParaRPr>
          </a:p>
          <a:p>
            <a:pPr marL="1155700" lvl="2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3200" spc="-10" dirty="0" smtClean="0">
              <a:latin typeface="Calibri"/>
              <a:cs typeface="Calibri"/>
            </a:endParaRPr>
          </a:p>
          <a:p>
            <a:pPr marL="241300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3200" spc="-1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4575175" cy="142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515"/>
              </a:lnSpc>
              <a:spcBef>
                <a:spcPts val="95"/>
              </a:spcBef>
            </a:pPr>
            <a:r>
              <a:rPr spc="-105" smtClean="0">
                <a:solidFill>
                  <a:srgbClr val="675E46"/>
                </a:solidFill>
                <a:latin typeface="Cambria"/>
                <a:cs typeface="Cambria"/>
              </a:rPr>
              <a:t>example</a:t>
            </a:r>
            <a:r>
              <a:rPr spc="-105" dirty="0">
                <a:solidFill>
                  <a:srgbClr val="675E46"/>
                </a:solidFill>
                <a:latin typeface="Cambria"/>
                <a:cs typeface="Cambria"/>
              </a:rPr>
              <a:t>:</a:t>
            </a:r>
          </a:p>
          <a:p>
            <a:pPr marL="12700">
              <a:lnSpc>
                <a:spcPts val="5515"/>
              </a:lnSpc>
            </a:pPr>
            <a:r>
              <a:rPr spc="-95" dirty="0"/>
              <a:t>FlowLayout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5410200"/>
            <a:ext cx="23876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2209800"/>
            <a:ext cx="7848600" cy="5811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59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import java.awt</a:t>
            </a:r>
            <a:r>
              <a:rPr sz="2400" spc="-5">
                <a:latin typeface="Trebuchet MS"/>
                <a:cs typeface="Trebuchet MS"/>
              </a:rPr>
              <a:t>.*;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12700" marR="3159760">
              <a:lnSpc>
                <a:spcPct val="100000"/>
              </a:lnSpc>
              <a:spcBef>
                <a:spcPts val="100"/>
              </a:spcBef>
            </a:pPr>
            <a:r>
              <a:rPr sz="2400" spc="-5" smtClean="0">
                <a:latin typeface="Trebuchet MS"/>
                <a:cs typeface="Trebuchet MS"/>
              </a:rPr>
              <a:t>import</a:t>
            </a:r>
            <a:r>
              <a:rPr sz="2400" spc="-55" smtClean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java.applet.*;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Trebuchet MS"/>
                <a:cs typeface="Trebuchet MS"/>
              </a:rPr>
              <a:t>public class </a:t>
            </a:r>
            <a:r>
              <a:rPr sz="2400" dirty="0">
                <a:latin typeface="Trebuchet MS"/>
                <a:cs typeface="Trebuchet MS"/>
              </a:rPr>
              <a:t>FlowLayoutExample </a:t>
            </a:r>
            <a:r>
              <a:rPr sz="2400" spc="-5" dirty="0">
                <a:latin typeface="Trebuchet MS"/>
                <a:cs typeface="Trebuchet MS"/>
              </a:rPr>
              <a:t>extends </a:t>
            </a:r>
            <a:r>
              <a:rPr sz="2400">
                <a:latin typeface="Trebuchet MS"/>
                <a:cs typeface="Trebuchet MS"/>
              </a:rPr>
              <a:t>Applet</a:t>
            </a:r>
            <a:r>
              <a:rPr sz="2400" spc="-254">
                <a:latin typeface="Trebuchet MS"/>
                <a:cs typeface="Trebuchet MS"/>
              </a:rPr>
              <a:t> </a:t>
            </a:r>
            <a:endParaRPr lang="en-US" sz="2400" spc="-254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mtClean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public </a:t>
            </a:r>
            <a:r>
              <a:rPr sz="2400" dirty="0">
                <a:latin typeface="Trebuchet MS"/>
                <a:cs typeface="Trebuchet MS"/>
              </a:rPr>
              <a:t>void </a:t>
            </a:r>
            <a:r>
              <a:rPr sz="2400" spc="-5" dirty="0">
                <a:latin typeface="Trebuchet MS"/>
                <a:cs typeface="Trebuchet MS"/>
              </a:rPr>
              <a:t>init </a:t>
            </a:r>
            <a:r>
              <a:rPr sz="2400" spc="-5">
                <a:latin typeface="Trebuchet MS"/>
                <a:cs typeface="Trebuchet MS"/>
              </a:rPr>
              <a:t>()</a:t>
            </a:r>
            <a:r>
              <a:rPr sz="2400" spc="-60">
                <a:latin typeface="Trebuchet MS"/>
                <a:cs typeface="Trebuchet MS"/>
              </a:rPr>
              <a:t> </a:t>
            </a:r>
            <a:endParaRPr lang="en-US" sz="2400" spc="-60" dirty="0" smtClean="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2400" smtClean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317500" marR="48069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setLayout (new </a:t>
            </a:r>
            <a:r>
              <a:rPr sz="2400" dirty="0">
                <a:latin typeface="Trebuchet MS"/>
                <a:cs typeface="Trebuchet MS"/>
              </a:rPr>
              <a:t>FlowLayout </a:t>
            </a:r>
            <a:r>
              <a:rPr sz="2400" spc="-5" dirty="0">
                <a:latin typeface="Trebuchet MS"/>
                <a:cs typeface="Trebuchet MS"/>
              </a:rPr>
              <a:t>()); // </a:t>
            </a:r>
            <a:r>
              <a:rPr sz="2400" spc="-5">
                <a:latin typeface="Trebuchet MS"/>
                <a:cs typeface="Trebuchet MS"/>
              </a:rPr>
              <a:t>default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317500" marR="480695">
              <a:lnSpc>
                <a:spcPct val="100000"/>
              </a:lnSpc>
            </a:pPr>
            <a:r>
              <a:rPr sz="2400" spc="-5" smtClean="0">
                <a:latin typeface="Trebuchet MS"/>
                <a:cs typeface="Trebuchet MS"/>
              </a:rPr>
              <a:t>add </a:t>
            </a:r>
            <a:r>
              <a:rPr sz="2400" spc="-5" dirty="0">
                <a:latin typeface="Trebuchet MS"/>
                <a:cs typeface="Trebuchet MS"/>
              </a:rPr>
              <a:t>(new </a:t>
            </a:r>
            <a:r>
              <a:rPr sz="2400" dirty="0">
                <a:latin typeface="Trebuchet MS"/>
                <a:cs typeface="Trebuchet MS"/>
              </a:rPr>
              <a:t>Button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("One"));</a:t>
            </a:r>
            <a:endParaRPr sz="2400">
              <a:latin typeface="Trebuchet MS"/>
              <a:cs typeface="Trebuchet MS"/>
            </a:endParaRPr>
          </a:p>
          <a:p>
            <a:pPr marL="317500" marR="21209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add 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spc="-5">
                <a:latin typeface="Trebuchet MS"/>
                <a:cs typeface="Trebuchet MS"/>
              </a:rPr>
              <a:t>new </a:t>
            </a:r>
            <a:r>
              <a:rPr sz="2400" smtClean="0">
                <a:latin typeface="Trebuchet MS"/>
                <a:cs typeface="Trebuchet MS"/>
              </a:rPr>
              <a:t>Button </a:t>
            </a:r>
            <a:r>
              <a:rPr sz="2400" spc="-35" smtClean="0">
                <a:latin typeface="Trebuchet MS"/>
                <a:cs typeface="Trebuchet MS"/>
              </a:rPr>
              <a:t>("Two</a:t>
            </a:r>
            <a:r>
              <a:rPr sz="2400" spc="-35">
                <a:latin typeface="Trebuchet MS"/>
                <a:cs typeface="Trebuchet MS"/>
              </a:rPr>
              <a:t>"));  </a:t>
            </a:r>
            <a:endParaRPr lang="en-US" sz="2400" spc="-35" dirty="0" smtClean="0">
              <a:latin typeface="Trebuchet MS"/>
              <a:cs typeface="Trebuchet MS"/>
            </a:endParaRPr>
          </a:p>
          <a:p>
            <a:pPr marL="317500" marR="2120900">
              <a:lnSpc>
                <a:spcPct val="100000"/>
              </a:lnSpc>
            </a:pPr>
            <a:r>
              <a:rPr sz="2400" spc="-5" smtClean="0">
                <a:latin typeface="Trebuchet MS"/>
                <a:cs typeface="Trebuchet MS"/>
              </a:rPr>
              <a:t>add </a:t>
            </a:r>
            <a:r>
              <a:rPr sz="2400" spc="-5" dirty="0">
                <a:latin typeface="Trebuchet MS"/>
                <a:cs typeface="Trebuchet MS"/>
              </a:rPr>
              <a:t>(new </a:t>
            </a:r>
            <a:r>
              <a:rPr sz="2400" dirty="0">
                <a:latin typeface="Trebuchet MS"/>
                <a:cs typeface="Trebuchet MS"/>
              </a:rPr>
              <a:t>Button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("Three</a:t>
            </a:r>
            <a:r>
              <a:rPr sz="2400" spc="-5">
                <a:latin typeface="Trebuchet MS"/>
                <a:cs typeface="Trebuchet MS"/>
              </a:rPr>
              <a:t>"));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317500" marR="2120900">
              <a:lnSpc>
                <a:spcPct val="100000"/>
              </a:lnSpc>
            </a:pPr>
            <a:r>
              <a:rPr sz="2400" spc="-5" smtClean="0">
                <a:latin typeface="Trebuchet MS"/>
                <a:cs typeface="Trebuchet MS"/>
              </a:rPr>
              <a:t>add </a:t>
            </a:r>
            <a:r>
              <a:rPr sz="2400" spc="-5" dirty="0">
                <a:latin typeface="Trebuchet MS"/>
                <a:cs typeface="Trebuchet MS"/>
              </a:rPr>
              <a:t>(new </a:t>
            </a:r>
            <a:r>
              <a:rPr sz="2400" dirty="0">
                <a:latin typeface="Trebuchet MS"/>
                <a:cs typeface="Trebuchet MS"/>
              </a:rPr>
              <a:t>Button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("Four"));</a:t>
            </a:r>
            <a:endParaRPr sz="24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add (new </a:t>
            </a:r>
            <a:r>
              <a:rPr sz="2400" dirty="0">
                <a:latin typeface="Trebuchet MS"/>
                <a:cs typeface="Trebuchet MS"/>
              </a:rPr>
              <a:t>Button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("Five"));</a:t>
            </a:r>
            <a:endParaRPr sz="24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add (new </a:t>
            </a:r>
            <a:r>
              <a:rPr sz="2400" dirty="0">
                <a:latin typeface="Trebuchet MS"/>
                <a:cs typeface="Trebuchet MS"/>
              </a:rPr>
              <a:t>Button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("Six"));</a:t>
            </a:r>
            <a:endParaRPr sz="2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33851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BorderLayout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8686800" cy="5657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975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30" dirty="0" smtClean="0">
                <a:latin typeface="Calibri"/>
                <a:cs typeface="Calibri"/>
              </a:rPr>
              <a:t>Divides the container display area into 5 regions: EAST,WEST,SOUTH,NORTH and CENTER. </a:t>
            </a:r>
          </a:p>
          <a:p>
            <a:pPr marL="241300" marR="57975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30" dirty="0" err="1" smtClean="0">
                <a:latin typeface="Calibri"/>
                <a:cs typeface="Calibri"/>
              </a:rPr>
              <a:t>i.e</a:t>
            </a:r>
            <a:r>
              <a:rPr lang="en-US" sz="2800" spc="-30" dirty="0" smtClean="0">
                <a:latin typeface="Calibri"/>
                <a:cs typeface="Calibri"/>
              </a:rPr>
              <a:t>  arranges the components in 5 regions</a:t>
            </a:r>
          </a:p>
          <a:p>
            <a:pPr marL="241300" marR="57975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Each region (area) may contain one component only.</a:t>
            </a:r>
          </a:p>
          <a:p>
            <a:pPr marL="241300" marR="57975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It is the default layout of frame or window</a:t>
            </a:r>
            <a:endParaRPr lang="en-US" sz="2800" spc="-3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mtClean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want </a:t>
            </a:r>
            <a:r>
              <a:rPr sz="2800" spc="-10" dirty="0">
                <a:latin typeface="Calibri"/>
                <a:cs typeface="Calibri"/>
              </a:rPr>
              <a:t>more components, </a:t>
            </a:r>
            <a:r>
              <a:rPr sz="2800" spc="-5">
                <a:latin typeface="Calibri"/>
                <a:cs typeface="Calibri"/>
              </a:rPr>
              <a:t>add</a:t>
            </a:r>
            <a:r>
              <a:rPr sz="2800" spc="-50">
                <a:latin typeface="Calibri"/>
                <a:cs typeface="Calibri"/>
              </a:rPr>
              <a:t> </a:t>
            </a:r>
            <a:r>
              <a:rPr sz="2800" smtClean="0">
                <a:latin typeface="Calibri"/>
                <a:cs typeface="Calibri"/>
              </a:rPr>
              <a:t>a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spc="-10" smtClean="0">
                <a:latin typeface="Calibri"/>
                <a:cs typeface="Calibri"/>
              </a:rPr>
              <a:t>Panel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then </a:t>
            </a:r>
            <a:r>
              <a:rPr sz="2800" spc="-5" dirty="0">
                <a:latin typeface="Calibri"/>
                <a:cs typeface="Calibri"/>
              </a:rPr>
              <a:t>add </a:t>
            </a:r>
            <a:r>
              <a:rPr sz="2800" spc="-10" dirty="0">
                <a:latin typeface="Calibri"/>
                <a:cs typeface="Calibri"/>
              </a:rPr>
              <a:t>components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>
                <a:latin typeface="Trebuchet MS"/>
                <a:cs typeface="Trebuchet MS"/>
              </a:rPr>
              <a:t>Constructor :</a:t>
            </a:r>
          </a:p>
          <a:p>
            <a:pPr marL="698500" lvl="1" indent="-228600">
              <a:spcBef>
                <a:spcPts val="66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 err="1" smtClean="0">
                <a:latin typeface="Trebuchet MS"/>
                <a:cs typeface="Trebuchet MS"/>
              </a:rPr>
              <a:t>BorderLayout</a:t>
            </a:r>
            <a:r>
              <a:rPr lang="en-US" sz="2800" dirty="0" smtClean="0">
                <a:latin typeface="Trebuchet MS"/>
                <a:cs typeface="Trebuchet MS"/>
              </a:rPr>
              <a:t>()</a:t>
            </a:r>
          </a:p>
          <a:p>
            <a:pPr marL="698500" lvl="1" indent="-228600">
              <a:spcBef>
                <a:spcPts val="66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 err="1" smtClean="0">
                <a:latin typeface="Trebuchet MS"/>
                <a:cs typeface="Trebuchet MS"/>
              </a:rPr>
              <a:t>BorderLayout</a:t>
            </a:r>
            <a:r>
              <a:rPr lang="en-US" sz="2800" dirty="0" smtClean="0">
                <a:latin typeface="Trebuchet MS"/>
                <a:cs typeface="Trebuchet MS"/>
              </a:rPr>
              <a:t>(</a:t>
            </a:r>
            <a:r>
              <a:rPr lang="en-US" sz="2800" dirty="0" err="1" smtClean="0">
                <a:latin typeface="Trebuchet MS"/>
                <a:cs typeface="Trebuchet MS"/>
              </a:rPr>
              <a:t>int</a:t>
            </a:r>
            <a:r>
              <a:rPr lang="en-US" sz="2800" dirty="0" smtClean="0">
                <a:latin typeface="Trebuchet MS"/>
                <a:cs typeface="Trebuchet MS"/>
              </a:rPr>
              <a:t> </a:t>
            </a:r>
            <a:r>
              <a:rPr lang="en-US" sz="2800" dirty="0" err="1" smtClean="0">
                <a:latin typeface="Trebuchet MS"/>
                <a:cs typeface="Trebuchet MS"/>
              </a:rPr>
              <a:t>horz_gap,int</a:t>
            </a:r>
            <a:r>
              <a:rPr lang="en-US" sz="2800" dirty="0" smtClean="0">
                <a:latin typeface="Trebuchet MS"/>
                <a:cs typeface="Trebuchet MS"/>
              </a:rPr>
              <a:t> </a:t>
            </a:r>
            <a:r>
              <a:rPr lang="en-US" sz="2800" dirty="0" err="1" smtClean="0">
                <a:latin typeface="Trebuchet MS"/>
                <a:cs typeface="Trebuchet MS"/>
              </a:rPr>
              <a:t>vert_gap</a:t>
            </a:r>
            <a:r>
              <a:rPr lang="en-US" sz="2800" dirty="0" smtClean="0">
                <a:latin typeface="Trebuchet MS"/>
                <a:cs typeface="Trebuchet MS"/>
              </a:rPr>
              <a:t>)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33851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BorderLayout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8686800" cy="558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988" lvl="2" indent="-228600"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200" spc="-5" dirty="0" smtClean="0">
                <a:latin typeface="Calibri"/>
                <a:cs typeface="Calibri"/>
              </a:rPr>
              <a:t>Use	 </a:t>
            </a:r>
            <a:r>
              <a:rPr lang="en-US" sz="3200" spc="-10" dirty="0" smtClean="0">
                <a:latin typeface="Trebuchet MS"/>
                <a:cs typeface="Trebuchet MS"/>
              </a:rPr>
              <a:t>add(</a:t>
            </a:r>
            <a:r>
              <a:rPr lang="en-US" sz="3200" i="1" spc="-35" dirty="0" err="1" smtClean="0">
                <a:latin typeface="Calibri"/>
                <a:cs typeface="Calibri"/>
              </a:rPr>
              <a:t>c</a:t>
            </a:r>
            <a:r>
              <a:rPr lang="en-US" sz="3200" i="1" spc="-10" dirty="0" err="1" smtClean="0">
                <a:latin typeface="Calibri"/>
                <a:cs typeface="Calibri"/>
              </a:rPr>
              <a:t>ompone</a:t>
            </a:r>
            <a:r>
              <a:rPr lang="en-US" sz="3200" i="1" spc="-35" dirty="0" err="1" smtClean="0">
                <a:latin typeface="Calibri"/>
                <a:cs typeface="Calibri"/>
              </a:rPr>
              <a:t>n</a:t>
            </a:r>
            <a:r>
              <a:rPr lang="en-US" sz="3200" i="1" spc="-5" dirty="0" err="1" smtClean="0">
                <a:latin typeface="Calibri"/>
                <a:cs typeface="Calibri"/>
              </a:rPr>
              <a:t>t,region</a:t>
            </a:r>
            <a:r>
              <a:rPr lang="en-US" sz="3200" spc="-10" dirty="0" smtClean="0">
                <a:latin typeface="Trebuchet MS"/>
                <a:cs typeface="Trebuchet MS"/>
              </a:rPr>
              <a:t>);</a:t>
            </a:r>
          </a:p>
          <a:p>
            <a:pPr marL="280988" lvl="2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10" dirty="0" smtClean="0">
                <a:latin typeface="Trebuchet MS"/>
                <a:cs typeface="Trebuchet MS"/>
              </a:rPr>
              <a:t>   </a:t>
            </a:r>
            <a:r>
              <a:rPr lang="en-US" sz="3200" spc="-20" dirty="0" smtClean="0">
                <a:latin typeface="Calibri"/>
                <a:cs typeface="Calibri"/>
              </a:rPr>
              <a:t>to </a:t>
            </a:r>
            <a:r>
              <a:rPr lang="en-US" sz="3200" spc="-10" dirty="0" smtClean="0">
                <a:latin typeface="Calibri"/>
                <a:cs typeface="Calibri"/>
              </a:rPr>
              <a:t>add </a:t>
            </a:r>
            <a:r>
              <a:rPr lang="en-US" sz="3200" spc="-5" dirty="0" smtClean="0">
                <a:latin typeface="Calibri"/>
                <a:cs typeface="Calibri"/>
              </a:rPr>
              <a:t>a </a:t>
            </a:r>
            <a:r>
              <a:rPr lang="en-US" sz="3200" spc="-10" dirty="0" smtClean="0">
                <a:latin typeface="Calibri"/>
                <a:cs typeface="Calibri"/>
              </a:rPr>
              <a:t>component </a:t>
            </a:r>
            <a:r>
              <a:rPr lang="en-US" sz="3200" spc="-5" dirty="0" smtClean="0">
                <a:latin typeface="Calibri"/>
                <a:cs typeface="Calibri"/>
              </a:rPr>
              <a:t>when </a:t>
            </a:r>
            <a:r>
              <a:rPr lang="en-US" sz="3200" spc="-10" dirty="0" smtClean="0">
                <a:latin typeface="Calibri"/>
                <a:cs typeface="Calibri"/>
              </a:rPr>
              <a:t>using</a:t>
            </a:r>
            <a:r>
              <a:rPr lang="en-US" sz="3200" spc="-10" dirty="0" smtClean="0">
                <a:latin typeface="Trebuchet MS"/>
                <a:cs typeface="Trebuchet MS"/>
              </a:rPr>
              <a:t> </a:t>
            </a:r>
            <a:r>
              <a:rPr lang="en-US" sz="3200" spc="-5" dirty="0" err="1" smtClean="0">
                <a:latin typeface="Trebuchet MS"/>
                <a:cs typeface="Trebuchet MS"/>
              </a:rPr>
              <a:t>BorderLayout</a:t>
            </a:r>
            <a:endParaRPr lang="en-US" sz="3200" spc="-5" dirty="0" smtClean="0">
              <a:latin typeface="Trebuchet MS"/>
              <a:cs typeface="Trebuchet MS"/>
            </a:endParaRPr>
          </a:p>
          <a:p>
            <a:pPr marL="280988" lvl="2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5" dirty="0" smtClean="0">
                <a:latin typeface="Trebuchet MS"/>
                <a:cs typeface="Trebuchet MS"/>
              </a:rPr>
              <a:t>Region constants can be :</a:t>
            </a: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BorderLayout.EAST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BorderLayout.WEST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BorderLayout.SOUTH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BorderLayout.NORTH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BorderLayout.CENTER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738188" lvl="3" indent="-228600">
              <a:spcBef>
                <a:spcPts val="6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3200" spc="-1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4724400"/>
            <a:ext cx="3581400" cy="305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4575175" cy="142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515"/>
              </a:lnSpc>
              <a:spcBef>
                <a:spcPts val="95"/>
              </a:spcBef>
            </a:pPr>
            <a:r>
              <a:rPr spc="-105" smtClean="0">
                <a:solidFill>
                  <a:srgbClr val="675E46"/>
                </a:solidFill>
                <a:latin typeface="Cambria"/>
                <a:cs typeface="Cambria"/>
              </a:rPr>
              <a:t>example</a:t>
            </a:r>
            <a:r>
              <a:rPr spc="-105" dirty="0">
                <a:solidFill>
                  <a:srgbClr val="675E46"/>
                </a:solidFill>
                <a:latin typeface="Cambria"/>
                <a:cs typeface="Cambria"/>
              </a:rPr>
              <a:t>:</a:t>
            </a:r>
          </a:p>
          <a:p>
            <a:pPr marL="12700">
              <a:lnSpc>
                <a:spcPts val="5515"/>
              </a:lnSpc>
            </a:pPr>
            <a:r>
              <a:rPr spc="-95" dirty="0"/>
              <a:t>BorderLayout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6324600"/>
            <a:ext cx="22860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1762505"/>
            <a:ext cx="5026660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Trebuchet MS"/>
                <a:cs typeface="Trebuchet MS"/>
              </a:rPr>
              <a:t>import java.awt</a:t>
            </a:r>
            <a:r>
              <a:rPr sz="2400" spc="-5">
                <a:latin typeface="Trebuchet MS"/>
                <a:cs typeface="Trebuchet MS"/>
              </a:rPr>
              <a:t>.*;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-5" smtClean="0">
                <a:latin typeface="Trebuchet MS"/>
                <a:cs typeface="Trebuchet MS"/>
              </a:rPr>
              <a:t>import</a:t>
            </a:r>
            <a:r>
              <a:rPr sz="2400" spc="-55" smtClean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java.applet.*;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2590800"/>
            <a:ext cx="8534400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485775" indent="-304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public class BorderLayoutExample extends </a:t>
            </a:r>
            <a:r>
              <a:rPr sz="2400">
                <a:latin typeface="Trebuchet MS"/>
                <a:cs typeface="Trebuchet MS"/>
              </a:rPr>
              <a:t>Applet</a:t>
            </a:r>
            <a:r>
              <a:rPr sz="2400" spc="-215">
                <a:latin typeface="Trebuchet MS"/>
                <a:cs typeface="Trebuchet MS"/>
              </a:rPr>
              <a:t> </a:t>
            </a:r>
            <a:endParaRPr lang="en-US" sz="2400" spc="-215" dirty="0" smtClean="0">
              <a:latin typeface="Trebuchet MS"/>
              <a:cs typeface="Trebuchet MS"/>
            </a:endParaRPr>
          </a:p>
          <a:p>
            <a:pPr marL="317500" marR="485775" indent="-304800">
              <a:lnSpc>
                <a:spcPct val="100000"/>
              </a:lnSpc>
              <a:spcBef>
                <a:spcPts val="100"/>
              </a:spcBef>
            </a:pPr>
            <a:r>
              <a:rPr sz="2400" smtClean="0">
                <a:latin typeface="Trebuchet MS"/>
                <a:cs typeface="Trebuchet MS"/>
              </a:rPr>
              <a:t>{  </a:t>
            </a:r>
            <a:r>
              <a:rPr sz="2400" spc="-5" dirty="0">
                <a:latin typeface="Trebuchet MS"/>
                <a:cs typeface="Trebuchet MS"/>
              </a:rPr>
              <a:t>public </a:t>
            </a:r>
            <a:r>
              <a:rPr sz="2400" dirty="0">
                <a:latin typeface="Trebuchet MS"/>
                <a:cs typeface="Trebuchet MS"/>
              </a:rPr>
              <a:t>void </a:t>
            </a:r>
            <a:r>
              <a:rPr sz="2400" spc="-5">
                <a:latin typeface="Trebuchet MS"/>
                <a:cs typeface="Trebuchet MS"/>
              </a:rPr>
              <a:t>init </a:t>
            </a:r>
            <a:r>
              <a:rPr sz="2400" spc="-5" smtClean="0">
                <a:latin typeface="Trebuchet MS"/>
                <a:cs typeface="Trebuchet MS"/>
              </a:rPr>
              <a:t>()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317500" marR="485775" indent="-304800">
              <a:lnSpc>
                <a:spcPct val="100000"/>
              </a:lnSpc>
              <a:spcBef>
                <a:spcPts val="100"/>
              </a:spcBef>
            </a:pPr>
            <a:r>
              <a:rPr sz="2400" spc="-60" smtClean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6223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setLayout (new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BorderLayout());</a:t>
            </a:r>
            <a:endParaRPr sz="2400">
              <a:latin typeface="Trebuchet MS"/>
              <a:cs typeface="Trebuchet MS"/>
            </a:endParaRPr>
          </a:p>
          <a:p>
            <a:pPr marL="6223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add(new </a:t>
            </a:r>
            <a:r>
              <a:rPr sz="2400" dirty="0">
                <a:latin typeface="Trebuchet MS"/>
                <a:cs typeface="Trebuchet MS"/>
              </a:rPr>
              <a:t>Button("One"), </a:t>
            </a:r>
            <a:r>
              <a:rPr sz="2400" spc="-5" dirty="0">
                <a:latin typeface="Trebuchet MS"/>
                <a:cs typeface="Trebuchet MS"/>
              </a:rPr>
              <a:t>BorderLayout.NORTH</a:t>
            </a:r>
            <a:r>
              <a:rPr sz="2400" spc="-5">
                <a:latin typeface="Trebuchet MS"/>
                <a:cs typeface="Trebuchet MS"/>
              </a:rPr>
              <a:t>);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622300" marR="5080">
              <a:lnSpc>
                <a:spcPct val="100000"/>
              </a:lnSpc>
              <a:spcBef>
                <a:spcPts val="5"/>
              </a:spcBef>
            </a:pPr>
            <a:r>
              <a:rPr sz="2400" spc="-5" smtClean="0">
                <a:latin typeface="Trebuchet MS"/>
                <a:cs typeface="Trebuchet MS"/>
              </a:rPr>
              <a:t>add(new </a:t>
            </a:r>
            <a:r>
              <a:rPr sz="2400" spc="-20" dirty="0">
                <a:latin typeface="Trebuchet MS"/>
                <a:cs typeface="Trebuchet MS"/>
              </a:rPr>
              <a:t>Button("Two"), </a:t>
            </a:r>
            <a:r>
              <a:rPr sz="2400" spc="-5" dirty="0">
                <a:latin typeface="Trebuchet MS"/>
                <a:cs typeface="Trebuchet MS"/>
              </a:rPr>
              <a:t>BorderLayout.WEST</a:t>
            </a:r>
            <a:r>
              <a:rPr sz="2400" spc="-5">
                <a:latin typeface="Trebuchet MS"/>
                <a:cs typeface="Trebuchet MS"/>
              </a:rPr>
              <a:t>);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622300" marR="5080">
              <a:lnSpc>
                <a:spcPct val="100000"/>
              </a:lnSpc>
              <a:spcBef>
                <a:spcPts val="5"/>
              </a:spcBef>
            </a:pPr>
            <a:r>
              <a:rPr sz="2400" spc="-5" smtClean="0">
                <a:latin typeface="Trebuchet MS"/>
                <a:cs typeface="Trebuchet MS"/>
              </a:rPr>
              <a:t>add(new </a:t>
            </a:r>
            <a:r>
              <a:rPr sz="2400" spc="-5" dirty="0">
                <a:latin typeface="Trebuchet MS"/>
                <a:cs typeface="Trebuchet MS"/>
              </a:rPr>
              <a:t>Button("Three"), BorderLayout.CENTER</a:t>
            </a:r>
            <a:r>
              <a:rPr sz="2400" spc="-5">
                <a:latin typeface="Trebuchet MS"/>
                <a:cs typeface="Trebuchet MS"/>
              </a:rPr>
              <a:t>);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622300" marR="5080">
              <a:lnSpc>
                <a:spcPct val="100000"/>
              </a:lnSpc>
              <a:spcBef>
                <a:spcPts val="5"/>
              </a:spcBef>
            </a:pPr>
            <a:r>
              <a:rPr sz="2400" spc="-5" smtClean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add(new </a:t>
            </a:r>
            <a:r>
              <a:rPr sz="2400" dirty="0">
                <a:latin typeface="Trebuchet MS"/>
                <a:cs typeface="Trebuchet MS"/>
              </a:rPr>
              <a:t>Button("Four"), </a:t>
            </a:r>
            <a:r>
              <a:rPr sz="2400" spc="-5" dirty="0">
                <a:latin typeface="Trebuchet MS"/>
                <a:cs typeface="Trebuchet MS"/>
              </a:rPr>
              <a:t>BorderLayout.EAST</a:t>
            </a:r>
            <a:r>
              <a:rPr sz="2400" spc="-5">
                <a:latin typeface="Trebuchet MS"/>
                <a:cs typeface="Trebuchet MS"/>
              </a:rPr>
              <a:t>);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622300" marR="5080">
              <a:lnSpc>
                <a:spcPct val="100000"/>
              </a:lnSpc>
              <a:spcBef>
                <a:spcPts val="5"/>
              </a:spcBef>
            </a:pPr>
            <a:r>
              <a:rPr sz="2400" spc="-5" smtClean="0">
                <a:latin typeface="Trebuchet MS"/>
                <a:cs typeface="Trebuchet MS"/>
              </a:rPr>
              <a:t>add(new </a:t>
            </a:r>
            <a:r>
              <a:rPr sz="2400" dirty="0">
                <a:latin typeface="Trebuchet MS"/>
                <a:cs typeface="Trebuchet MS"/>
              </a:rPr>
              <a:t>Button("Five"), </a:t>
            </a:r>
            <a:r>
              <a:rPr sz="2400" spc="-5" dirty="0">
                <a:latin typeface="Trebuchet MS"/>
                <a:cs typeface="Trebuchet MS"/>
              </a:rPr>
              <a:t>BorderLayout.SOUTH</a:t>
            </a:r>
            <a:r>
              <a:rPr sz="2400" spc="-5">
                <a:latin typeface="Trebuchet MS"/>
                <a:cs typeface="Trebuchet MS"/>
              </a:rPr>
              <a:t>); 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622300" marR="5080">
              <a:lnSpc>
                <a:spcPct val="100000"/>
              </a:lnSpc>
              <a:spcBef>
                <a:spcPts val="5"/>
              </a:spcBef>
            </a:pPr>
            <a:r>
              <a:rPr sz="2400" spc="-5" smtClean="0">
                <a:latin typeface="Trebuchet MS"/>
                <a:cs typeface="Trebuchet MS"/>
              </a:rPr>
              <a:t>add(new </a:t>
            </a:r>
            <a:r>
              <a:rPr sz="2400" dirty="0">
                <a:latin typeface="Trebuchet MS"/>
                <a:cs typeface="Trebuchet MS"/>
              </a:rPr>
              <a:t>Button("Six"),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BorderLayout.SOUTH);</a:t>
            </a:r>
            <a:endParaRPr sz="24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27838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GridLayout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769110"/>
            <a:ext cx="7960360" cy="47173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681355" indent="-228600">
              <a:lnSpc>
                <a:spcPct val="998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GridLayout </a:t>
            </a:r>
            <a:r>
              <a:rPr sz="2800" spc="-5" dirty="0">
                <a:latin typeface="Calibri"/>
                <a:cs typeface="Calibri"/>
              </a:rPr>
              <a:t>manager  divides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container </a:t>
            </a:r>
            <a:r>
              <a:rPr sz="2800" spc="-5" dirty="0">
                <a:latin typeface="Calibri"/>
                <a:cs typeface="Calibri"/>
              </a:rPr>
              <a:t>up 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rows 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10" smtClean="0">
                <a:latin typeface="Calibri"/>
                <a:cs typeface="Calibri"/>
              </a:rPr>
              <a:t>columns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241300" marR="681355" indent="-228600">
              <a:lnSpc>
                <a:spcPct val="998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lang="en-US" sz="2800" dirty="0" smtClean="0">
                <a:latin typeface="Calibri"/>
                <a:cs typeface="Calibri"/>
              </a:rPr>
              <a:t>All </a:t>
            </a:r>
            <a:r>
              <a:rPr lang="en-US" sz="2800" spc="-5" dirty="0" smtClean="0">
                <a:latin typeface="Calibri"/>
                <a:cs typeface="Calibri"/>
              </a:rPr>
              <a:t>sections of </a:t>
            </a:r>
            <a:r>
              <a:rPr lang="en-US" sz="2800" dirty="0" smtClean="0">
                <a:latin typeface="Calibri"/>
                <a:cs typeface="Calibri"/>
              </a:rPr>
              <a:t>the grid </a:t>
            </a:r>
            <a:r>
              <a:rPr lang="en-US" sz="2800" spc="-15" dirty="0" smtClean="0">
                <a:latin typeface="Calibri"/>
                <a:cs typeface="Calibri"/>
              </a:rPr>
              <a:t>are </a:t>
            </a:r>
            <a:r>
              <a:rPr lang="en-US" sz="2800" spc="-5" dirty="0" smtClean="0">
                <a:latin typeface="Calibri"/>
                <a:cs typeface="Calibri"/>
              </a:rPr>
              <a:t>equally </a:t>
            </a:r>
            <a:r>
              <a:rPr lang="en-US" sz="2800" spc="-15" dirty="0" smtClean="0">
                <a:latin typeface="Calibri"/>
                <a:cs typeface="Calibri"/>
              </a:rPr>
              <a:t>sized </a:t>
            </a:r>
            <a:r>
              <a:rPr lang="en-US" sz="2800" spc="-5" dirty="0" smtClean="0">
                <a:latin typeface="Calibri"/>
                <a:cs typeface="Calibri"/>
              </a:rPr>
              <a:t>and as </a:t>
            </a:r>
            <a:r>
              <a:rPr lang="en-US" sz="2800" spc="-15" dirty="0" smtClean="0">
                <a:latin typeface="Calibri"/>
                <a:cs typeface="Calibri"/>
              </a:rPr>
              <a:t>large </a:t>
            </a:r>
            <a:r>
              <a:rPr lang="en-US" sz="2800" spc="-5" dirty="0" smtClean="0">
                <a:latin typeface="Calibri"/>
                <a:cs typeface="Calibri"/>
              </a:rPr>
              <a:t>as  </a:t>
            </a:r>
            <a:r>
              <a:rPr lang="en-US" sz="2800" spc="-10" dirty="0" smtClean="0">
                <a:latin typeface="Calibri"/>
                <a:cs typeface="Calibri"/>
              </a:rPr>
              <a:t>possible</a:t>
            </a:r>
            <a:endParaRPr lang="en-US" sz="2800" dirty="0" smtClean="0">
              <a:latin typeface="Calibri"/>
              <a:cs typeface="Calibri"/>
            </a:endParaRPr>
          </a:p>
          <a:p>
            <a:pPr marL="241300" marR="681355" indent="-228600">
              <a:lnSpc>
                <a:spcPct val="998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lang="en-US" sz="2800" dirty="0" smtClean="0">
                <a:latin typeface="Calibri"/>
                <a:cs typeface="Calibri"/>
              </a:rPr>
              <a:t>   </a:t>
            </a:r>
            <a:r>
              <a:rPr lang="en-US" sz="2800" dirty="0" smtClean="0">
                <a:latin typeface="Calibri"/>
                <a:cs typeface="Calibri"/>
              </a:rPr>
              <a:t>                                    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800" b="1" dirty="0" smtClean="0">
                <a:latin typeface="Times New Roman"/>
                <a:cs typeface="Times New Roman"/>
              </a:rPr>
              <a:t>Constructor: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800" spc="-5" dirty="0" smtClean="0">
                <a:latin typeface="Trebuchet MS"/>
                <a:cs typeface="Trebuchet MS"/>
              </a:rPr>
              <a:t>   </a:t>
            </a:r>
            <a:r>
              <a:rPr lang="en-US" sz="2800" spc="-5" dirty="0" err="1" smtClean="0">
                <a:latin typeface="+mj-lt"/>
                <a:cs typeface="Trebuchet MS"/>
              </a:rPr>
              <a:t>GridLayout</a:t>
            </a:r>
            <a:r>
              <a:rPr lang="en-US" sz="2800" spc="-5" dirty="0" smtClean="0">
                <a:latin typeface="+mj-lt"/>
                <a:cs typeface="Trebuchet MS"/>
              </a:rPr>
              <a:t>()</a:t>
            </a:r>
            <a:endParaRPr sz="2800">
              <a:latin typeface="+mj-lt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US" sz="2800" spc="-5" dirty="0" smtClean="0">
                <a:latin typeface="+mj-lt"/>
                <a:cs typeface="Trebuchet MS"/>
              </a:rPr>
              <a:t> </a:t>
            </a:r>
            <a:r>
              <a:rPr sz="2800" spc="-5" smtClean="0">
                <a:latin typeface="+mj-lt"/>
                <a:cs typeface="Trebuchet MS"/>
              </a:rPr>
              <a:t>GridLayout(</a:t>
            </a:r>
            <a:r>
              <a:rPr lang="en-US" sz="2800" spc="-5" dirty="0" err="1" smtClean="0">
                <a:latin typeface="+mj-lt"/>
                <a:cs typeface="Trebuchet MS"/>
              </a:rPr>
              <a:t>int</a:t>
            </a:r>
            <a:r>
              <a:rPr lang="en-US" sz="2800" spc="-5" dirty="0" smtClean="0">
                <a:latin typeface="+mj-lt"/>
                <a:cs typeface="Trebuchet MS"/>
              </a:rPr>
              <a:t> </a:t>
            </a:r>
            <a:r>
              <a:rPr sz="2800" i="1" spc="-5" smtClean="0">
                <a:latin typeface="+mj-lt"/>
                <a:cs typeface="Calibri"/>
              </a:rPr>
              <a:t>rows</a:t>
            </a:r>
            <a:r>
              <a:rPr sz="2800" i="1" spc="-5">
                <a:latin typeface="+mj-lt"/>
                <a:cs typeface="Calibri"/>
              </a:rPr>
              <a:t>,</a:t>
            </a:r>
            <a:r>
              <a:rPr sz="2800" i="1" spc="0">
                <a:latin typeface="+mj-lt"/>
                <a:cs typeface="Calibri"/>
              </a:rPr>
              <a:t> </a:t>
            </a:r>
            <a:r>
              <a:rPr lang="en-US" sz="2800" i="1" spc="0" dirty="0" err="1" smtClean="0">
                <a:latin typeface="+mj-lt"/>
                <a:cs typeface="Calibri"/>
              </a:rPr>
              <a:t>int</a:t>
            </a:r>
            <a:r>
              <a:rPr lang="en-US" sz="2800" i="1" spc="0" dirty="0" smtClean="0">
                <a:latin typeface="+mj-lt"/>
                <a:cs typeface="Calibri"/>
              </a:rPr>
              <a:t> </a:t>
            </a:r>
            <a:r>
              <a:rPr sz="2800" i="1" spc="-10" smtClean="0">
                <a:latin typeface="+mj-lt"/>
                <a:cs typeface="Calibri"/>
              </a:rPr>
              <a:t>columns</a:t>
            </a:r>
            <a:r>
              <a:rPr sz="2800" spc="-10" smtClean="0">
                <a:latin typeface="+mj-lt"/>
                <a:cs typeface="Trebuchet MS"/>
              </a:rPr>
              <a:t>)</a:t>
            </a:r>
            <a:r>
              <a:rPr lang="en-US" sz="2800" spc="-10" dirty="0" smtClean="0">
                <a:latin typeface="+mj-lt"/>
                <a:cs typeface="Trebuchet MS"/>
              </a:rPr>
              <a:t> –no gap</a:t>
            </a:r>
            <a:endParaRPr lang="en-US" sz="2800" spc="-10" dirty="0" smtClean="0">
              <a:latin typeface="+mj-lt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lang="en-US" sz="2800" spc="-5" dirty="0" smtClean="0">
                <a:cs typeface="Trebuchet MS"/>
              </a:rPr>
              <a:t> </a:t>
            </a:r>
            <a:r>
              <a:rPr lang="en-US" sz="2800" spc="-5" dirty="0" err="1" smtClean="0">
                <a:cs typeface="Trebuchet MS"/>
              </a:rPr>
              <a:t>GridLayout</a:t>
            </a:r>
            <a:r>
              <a:rPr lang="en-US" sz="2800" spc="-5" dirty="0" smtClean="0">
                <a:cs typeface="Trebuchet MS"/>
              </a:rPr>
              <a:t>(</a:t>
            </a:r>
            <a:r>
              <a:rPr lang="en-US" sz="2800" spc="-5" dirty="0" err="1" smtClean="0">
                <a:cs typeface="Trebuchet MS"/>
              </a:rPr>
              <a:t>int</a:t>
            </a:r>
            <a:r>
              <a:rPr lang="en-US" sz="2800" spc="-5" dirty="0" smtClean="0">
                <a:cs typeface="Trebuchet MS"/>
              </a:rPr>
              <a:t> </a:t>
            </a:r>
            <a:r>
              <a:rPr lang="en-US" sz="2800" i="1" spc="-5" dirty="0" smtClean="0">
                <a:cs typeface="Calibri"/>
              </a:rPr>
              <a:t>rows,</a:t>
            </a:r>
            <a:r>
              <a:rPr lang="en-US" sz="2800" i="1" dirty="0" smtClean="0">
                <a:cs typeface="Calibri"/>
              </a:rPr>
              <a:t> </a:t>
            </a:r>
            <a:r>
              <a:rPr lang="en-US" sz="2800" i="1" dirty="0" err="1" smtClean="0">
                <a:cs typeface="Calibri"/>
              </a:rPr>
              <a:t>int</a:t>
            </a:r>
            <a:r>
              <a:rPr lang="en-US" sz="2800" i="1" dirty="0" smtClean="0">
                <a:cs typeface="Calibri"/>
              </a:rPr>
              <a:t> </a:t>
            </a:r>
            <a:r>
              <a:rPr lang="en-US" sz="2800" i="1" spc="-10" dirty="0" smtClean="0">
                <a:cs typeface="Calibri"/>
              </a:rPr>
              <a:t>columns, </a:t>
            </a:r>
            <a:r>
              <a:rPr lang="en-US" sz="2800" i="1" spc="-10" dirty="0" err="1" smtClean="0">
                <a:cs typeface="Calibri"/>
              </a:rPr>
              <a:t>int</a:t>
            </a:r>
            <a:r>
              <a:rPr lang="en-US" sz="2800" i="1" spc="-10" dirty="0" smtClean="0">
                <a:cs typeface="Calibri"/>
              </a:rPr>
              <a:t> </a:t>
            </a:r>
            <a:r>
              <a:rPr lang="en-US" sz="2800" i="1" spc="-10" dirty="0" err="1" smtClean="0">
                <a:cs typeface="Calibri"/>
              </a:rPr>
              <a:t>horz_gap,int</a:t>
            </a:r>
            <a:r>
              <a:rPr lang="en-US" sz="2800" i="1" spc="-10" dirty="0" smtClean="0">
                <a:cs typeface="Calibri"/>
              </a:rPr>
              <a:t> </a:t>
            </a:r>
            <a:r>
              <a:rPr lang="en-US" sz="2800" i="1" spc="-10" dirty="0" err="1" smtClean="0">
                <a:cs typeface="Calibri"/>
              </a:rPr>
              <a:t>vert_gap</a:t>
            </a:r>
            <a:r>
              <a:rPr lang="en-US" sz="2800" spc="-10" dirty="0" smtClean="0">
                <a:cs typeface="Trebuchet MS"/>
              </a:rPr>
              <a:t>)</a:t>
            </a:r>
            <a:endParaRPr lang="en-US" sz="2800" spc="-10" dirty="0" smtClean="0">
              <a:latin typeface="+mj-lt"/>
              <a:cs typeface="Trebuchet MS"/>
            </a:endParaRPr>
          </a:p>
          <a:p>
            <a:pPr marL="241300"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5943600"/>
            <a:ext cx="3076575" cy="287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743394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smtClean="0">
                <a:solidFill>
                  <a:srgbClr val="675E46"/>
                </a:solidFill>
                <a:latin typeface="Cambria"/>
                <a:cs typeface="Cambria"/>
              </a:rPr>
              <a:t>example</a:t>
            </a:r>
            <a:r>
              <a:rPr spc="-105" dirty="0">
                <a:solidFill>
                  <a:srgbClr val="675E46"/>
                </a:solidFill>
                <a:latin typeface="Cambria"/>
                <a:cs typeface="Cambria"/>
              </a:rPr>
              <a:t>:</a:t>
            </a:r>
            <a:r>
              <a:rPr spc="-32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pc="-95" dirty="0"/>
              <a:t>GridLayout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778254"/>
            <a:ext cx="9903460" cy="5799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import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java.awt.*;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import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java.applet.*;</a:t>
            </a:r>
            <a:endParaRPr sz="2400">
              <a:latin typeface="Trebuchet MS"/>
              <a:cs typeface="Trebuchet MS"/>
            </a:endParaRPr>
          </a:p>
          <a:p>
            <a:pPr marL="165100" marR="5080" indent="-1524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Trebuchet MS"/>
                <a:cs typeface="Trebuchet MS"/>
              </a:rPr>
              <a:t>public class GridLayoutExample </a:t>
            </a:r>
            <a:r>
              <a:rPr sz="2400" spc="-5">
                <a:latin typeface="Trebuchet MS"/>
                <a:cs typeface="Trebuchet MS"/>
              </a:rPr>
              <a:t>extends </a:t>
            </a:r>
            <a:r>
              <a:rPr sz="2400" smtClean="0">
                <a:latin typeface="Trebuchet MS"/>
                <a:cs typeface="Trebuchet MS"/>
              </a:rPr>
              <a:t>Applet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165100" marR="5080" indent="-152400">
              <a:lnSpc>
                <a:spcPct val="100000"/>
              </a:lnSpc>
              <a:spcBef>
                <a:spcPts val="1200"/>
              </a:spcBef>
            </a:pPr>
            <a:r>
              <a:rPr sz="2400" smtClean="0">
                <a:latin typeface="Trebuchet MS"/>
                <a:cs typeface="Trebuchet MS"/>
              </a:rPr>
              <a:t>{ 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165100" marR="5080" indent="-152400">
              <a:lnSpc>
                <a:spcPct val="100000"/>
              </a:lnSpc>
              <a:spcBef>
                <a:spcPts val="1200"/>
              </a:spcBef>
            </a:pPr>
            <a:r>
              <a:rPr sz="2400" smtClean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public </a:t>
            </a:r>
            <a:r>
              <a:rPr sz="2400" dirty="0">
                <a:latin typeface="Trebuchet MS"/>
                <a:cs typeface="Trebuchet MS"/>
              </a:rPr>
              <a:t>void </a:t>
            </a:r>
            <a:r>
              <a:rPr sz="2400" spc="-5" dirty="0">
                <a:latin typeface="Trebuchet MS"/>
                <a:cs typeface="Trebuchet MS"/>
              </a:rPr>
              <a:t>init </a:t>
            </a:r>
            <a:r>
              <a:rPr sz="2400" spc="-5">
                <a:latin typeface="Trebuchet MS"/>
                <a:cs typeface="Trebuchet MS"/>
              </a:rPr>
              <a:t>()</a:t>
            </a:r>
            <a:r>
              <a:rPr sz="2400" spc="-60">
                <a:latin typeface="Trebuchet MS"/>
                <a:cs typeface="Trebuchet MS"/>
              </a:rPr>
              <a:t> </a:t>
            </a:r>
            <a:endParaRPr lang="en-US" sz="2400" spc="-60" dirty="0" smtClean="0">
              <a:latin typeface="Trebuchet MS"/>
              <a:cs typeface="Trebuchet MS"/>
            </a:endParaRPr>
          </a:p>
          <a:p>
            <a:pPr marL="165100" marR="5080" indent="-152400">
              <a:lnSpc>
                <a:spcPct val="100000"/>
              </a:lnSpc>
              <a:spcBef>
                <a:spcPts val="1200"/>
              </a:spcBef>
            </a:pPr>
            <a:r>
              <a:rPr sz="2400" smtClean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317500" marR="14370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setLayout(new GridLayout(2, 3</a:t>
            </a:r>
            <a:r>
              <a:rPr sz="2400" spc="-5">
                <a:latin typeface="Trebuchet MS"/>
                <a:cs typeface="Trebuchet MS"/>
              </a:rPr>
              <a:t>));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317500" marR="1437005">
              <a:lnSpc>
                <a:spcPct val="100000"/>
              </a:lnSpc>
            </a:pPr>
            <a:r>
              <a:rPr sz="2400" spc="-5" smtClean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add(new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Button("One"));</a:t>
            </a:r>
            <a:endParaRPr sz="2400">
              <a:latin typeface="Trebuchet MS"/>
              <a:cs typeface="Trebuchet MS"/>
            </a:endParaRPr>
          </a:p>
          <a:p>
            <a:pPr marL="317500" marR="221996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add(new </a:t>
            </a:r>
            <a:r>
              <a:rPr sz="2400" spc="-20" dirty="0">
                <a:latin typeface="Trebuchet MS"/>
                <a:cs typeface="Trebuchet MS"/>
              </a:rPr>
              <a:t>Button("Two</a:t>
            </a:r>
            <a:r>
              <a:rPr sz="2400" spc="-20">
                <a:latin typeface="Trebuchet MS"/>
                <a:cs typeface="Trebuchet MS"/>
              </a:rPr>
              <a:t>"));  </a:t>
            </a:r>
            <a:endParaRPr lang="en-US" sz="2400" spc="-20" dirty="0" smtClean="0">
              <a:latin typeface="Trebuchet MS"/>
              <a:cs typeface="Trebuchet MS"/>
            </a:endParaRPr>
          </a:p>
          <a:p>
            <a:pPr marL="317500" marR="2219960">
              <a:lnSpc>
                <a:spcPct val="100000"/>
              </a:lnSpc>
            </a:pPr>
            <a:r>
              <a:rPr sz="2400" spc="-5" smtClean="0">
                <a:latin typeface="Trebuchet MS"/>
                <a:cs typeface="Trebuchet MS"/>
              </a:rPr>
              <a:t>add(new </a:t>
            </a:r>
            <a:r>
              <a:rPr sz="2400" spc="-5" dirty="0">
                <a:latin typeface="Trebuchet MS"/>
                <a:cs typeface="Trebuchet MS"/>
              </a:rPr>
              <a:t>Button("Three</a:t>
            </a:r>
            <a:r>
              <a:rPr sz="2400" spc="-5">
                <a:latin typeface="Trebuchet MS"/>
                <a:cs typeface="Trebuchet MS"/>
              </a:rPr>
              <a:t>")); </a:t>
            </a:r>
            <a:endParaRPr lang="en-US" sz="2400" spc="-5" dirty="0" smtClean="0">
              <a:latin typeface="Trebuchet MS"/>
              <a:cs typeface="Trebuchet MS"/>
            </a:endParaRPr>
          </a:p>
          <a:p>
            <a:pPr marL="317500" marR="2219960">
              <a:lnSpc>
                <a:spcPct val="100000"/>
              </a:lnSpc>
            </a:pPr>
            <a:r>
              <a:rPr sz="2400" spc="-5" smtClean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add(new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Button("Four"));</a:t>
            </a:r>
            <a:endParaRPr sz="24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add(new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Button("Five"));</a:t>
            </a:r>
            <a:endParaRPr sz="2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3505200"/>
            <a:ext cx="2971800" cy="277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82296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latin typeface="Cambria"/>
                <a:cs typeface="Cambria"/>
              </a:rPr>
              <a:t>GUI </a:t>
            </a:r>
            <a:r>
              <a:rPr spc="-105" dirty="0">
                <a:latin typeface="Cambria"/>
                <a:cs typeface="Cambria"/>
              </a:rPr>
              <a:t>(Graphical </a:t>
            </a:r>
            <a:r>
              <a:rPr spc="-75" dirty="0">
                <a:latin typeface="Cambria"/>
                <a:cs typeface="Cambria"/>
              </a:rPr>
              <a:t>User</a:t>
            </a:r>
            <a:r>
              <a:rPr spc="-480" dirty="0">
                <a:latin typeface="Cambria"/>
                <a:cs typeface="Cambria"/>
              </a:rPr>
              <a:t> </a:t>
            </a:r>
            <a:r>
              <a:rPr spc="-100" dirty="0">
                <a:latin typeface="Cambria"/>
                <a:cs typeface="Cambria"/>
              </a:rPr>
              <a:t>Interface)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057400"/>
            <a:ext cx="8382000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09880" algn="l"/>
                <a:tab pos="310515" algn="l"/>
              </a:tabLst>
            </a:pP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GUI </a:t>
            </a:r>
            <a:r>
              <a:rPr sz="3600" spc="-25" dirty="0">
                <a:solidFill>
                  <a:srgbClr val="2E2B1F"/>
                </a:solidFill>
                <a:latin typeface="Calibri"/>
                <a:cs typeface="Calibri"/>
              </a:rPr>
              <a:t>offers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interaction </a:t>
            </a:r>
            <a:r>
              <a:rPr sz="3600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sz="3600" spc="-5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36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0" smtClean="0">
                <a:solidFill>
                  <a:srgbClr val="2E2B1F"/>
                </a:solidFill>
                <a:latin typeface="Calibri"/>
                <a:cs typeface="Calibri"/>
              </a:rPr>
              <a:t>graphical</a:t>
            </a:r>
            <a:r>
              <a:rPr lang="en-US" sz="36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0" smtClean="0">
                <a:solidFill>
                  <a:srgbClr val="2E2B1F"/>
                </a:solidFill>
                <a:latin typeface="Calibri"/>
                <a:cs typeface="Calibri"/>
              </a:rPr>
              <a:t>components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241300" marR="39497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35" dirty="0">
                <a:solidFill>
                  <a:srgbClr val="2E2B1F"/>
                </a:solidFill>
                <a:latin typeface="Calibri"/>
                <a:cs typeface="Calibri"/>
              </a:rPr>
              <a:t>Window,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frame, Panel,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Button, </a:t>
            </a:r>
            <a:r>
              <a:rPr sz="3600" spc="-30" dirty="0">
                <a:solidFill>
                  <a:srgbClr val="2E2B1F"/>
                </a:solidFill>
                <a:latin typeface="Calibri"/>
                <a:cs typeface="Calibri"/>
              </a:rPr>
              <a:t>Textfield, </a:t>
            </a:r>
            <a:r>
              <a:rPr sz="3600" spc="-35" dirty="0">
                <a:solidFill>
                  <a:srgbClr val="2E2B1F"/>
                </a:solidFill>
                <a:latin typeface="Calibri"/>
                <a:cs typeface="Calibri"/>
              </a:rPr>
              <a:t>TextArea, 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Listbox, Combobox,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Label,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Checkbox etc.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3600" dirty="0">
                <a:solidFill>
                  <a:srgbClr val="2E2B1F"/>
                </a:solidFill>
                <a:latin typeface="Calibri"/>
                <a:cs typeface="Calibri"/>
              </a:rPr>
              <a:t>these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components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3600" spc="-5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36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5" smtClean="0">
                <a:solidFill>
                  <a:srgbClr val="2E2B1F"/>
                </a:solidFill>
                <a:latin typeface="Calibri"/>
                <a:cs typeface="Calibri"/>
              </a:rPr>
              <a:t>interactive</a:t>
            </a:r>
            <a:r>
              <a:rPr lang="en-US" sz="36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5" smtClean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interface </a:t>
            </a:r>
            <a:r>
              <a:rPr sz="36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3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3600">
              <a:latin typeface="Calibri"/>
              <a:cs typeface="Calibri"/>
            </a:endParaRPr>
          </a:p>
          <a:p>
            <a:pPr marL="241300" marR="110489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GUI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provides result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600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36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response </a:t>
            </a:r>
            <a:r>
              <a:rPr sz="3600" spc="-15" dirty="0">
                <a:solidFill>
                  <a:srgbClr val="2E2B1F"/>
                </a:solidFill>
                <a:latin typeface="Calibri"/>
                <a:cs typeface="Calibri"/>
              </a:rPr>
              <a:t>to raised  </a:t>
            </a:r>
            <a:r>
              <a:rPr sz="3600" spc="-10" dirty="0">
                <a:solidFill>
                  <a:srgbClr val="2E2B1F"/>
                </a:solidFill>
                <a:latin typeface="Calibri"/>
                <a:cs typeface="Calibri"/>
              </a:rPr>
              <a:t>event.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2E2B1F"/>
                </a:solidFill>
                <a:latin typeface="Calibri"/>
                <a:cs typeface="Calibri"/>
              </a:rPr>
              <a:t>GUI is </a:t>
            </a:r>
            <a:r>
              <a:rPr sz="3600" spc="-10">
                <a:solidFill>
                  <a:srgbClr val="2E2B1F"/>
                </a:solidFill>
                <a:latin typeface="Calibri"/>
                <a:cs typeface="Calibri"/>
              </a:rPr>
              <a:t>entirely </a:t>
            </a:r>
            <a:r>
              <a:rPr lang="en-US" sz="3600" spc="-10" dirty="0" smtClean="0">
                <a:solidFill>
                  <a:srgbClr val="2E2B1F"/>
                </a:solidFill>
                <a:latin typeface="Calibri"/>
                <a:cs typeface="Calibri"/>
              </a:rPr>
              <a:t>event  </a:t>
            </a:r>
            <a:r>
              <a:rPr sz="3600" spc="-5" smtClean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r>
              <a:rPr sz="3200" spc="-1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2877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CardLayout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468882"/>
            <a:ext cx="8251825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class </a:t>
            </a:r>
            <a:r>
              <a:rPr sz="32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CardLayout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arranges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each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component in the  container as a card</a:t>
            </a:r>
            <a:r>
              <a:rPr sz="3200" spc="-5">
                <a:solidFill>
                  <a:srgbClr val="2E2B1F"/>
                </a:solidFill>
                <a:latin typeface="Times New Roman"/>
                <a:cs typeface="Times New Roman"/>
              </a:rPr>
              <a:t>. </a:t>
            </a:r>
            <a:endParaRPr lang="en-US" sz="32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Only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one card is visible at a time,  and the container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acts as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 stack of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>
                <a:solidFill>
                  <a:srgbClr val="2E2B1F"/>
                </a:solidFill>
                <a:latin typeface="Times New Roman"/>
                <a:cs typeface="Times New Roman"/>
              </a:rPr>
              <a:t>cards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32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Cards are typically held in </a:t>
            </a:r>
            <a:r>
              <a:rPr lang="en-US" sz="32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 of type</a:t>
            </a:r>
            <a:r>
              <a:rPr lang="en-US" sz="3200" spc="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Panel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Panel </a:t>
            </a:r>
            <a:r>
              <a:rPr lang="en-US" sz="32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have </a:t>
            </a:r>
            <a:r>
              <a:rPr lang="en-US" sz="3200" b="1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CardLayout</a:t>
            </a:r>
            <a:r>
              <a:rPr lang="en-US" sz="32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selected as its</a:t>
            </a:r>
            <a:r>
              <a:rPr lang="en-US" sz="3200" spc="8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layout </a:t>
            </a:r>
            <a:r>
              <a:rPr lang="en-US" sz="32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manager.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Constructors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b="1" spc="-5">
                <a:solidFill>
                  <a:srgbClr val="2E2B1F"/>
                </a:solidFill>
                <a:latin typeface="Times New Roman"/>
                <a:cs typeface="Times New Roman"/>
              </a:rPr>
              <a:t>CardLayout</a:t>
            </a:r>
            <a:r>
              <a:rPr sz="2800" b="1" spc="-5" smtClean="0">
                <a:solidFill>
                  <a:srgbClr val="2E2B1F"/>
                </a:solidFill>
                <a:latin typeface="Times New Roman"/>
                <a:cs typeface="Times New Roman"/>
              </a:rPr>
              <a:t>()</a:t>
            </a: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-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zero gap 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b="1" spc="-5" smtClean="0">
                <a:solidFill>
                  <a:srgbClr val="2E2B1F"/>
                </a:solidFill>
                <a:latin typeface="Times New Roman"/>
                <a:cs typeface="Times New Roman"/>
              </a:rPr>
              <a:t>CardLayout(int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hgap, </a:t>
            </a:r>
            <a:r>
              <a:rPr sz="2800" b="1" spc="-5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b="1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>
                <a:solidFill>
                  <a:srgbClr val="2E2B1F"/>
                </a:solidFill>
                <a:latin typeface="Times New Roman"/>
                <a:cs typeface="Times New Roman"/>
              </a:rPr>
              <a:t>vgap</a:t>
            </a:r>
            <a:r>
              <a:rPr sz="2800" b="1" spc="-5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2877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CardLayout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82925"/>
            <a:ext cx="7680325" cy="372794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Add</a:t>
            </a:r>
            <a:r>
              <a:rPr sz="2800" spc="-14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component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/card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add(Component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panelObj</a:t>
            </a:r>
            <a:r>
              <a:rPr sz="2400" i="1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400" smtClean="0">
                <a:solidFill>
                  <a:srgbClr val="2E2B1F"/>
                </a:solidFill>
                <a:latin typeface="Times New Roman"/>
                <a:cs typeface="Times New Roman"/>
              </a:rPr>
              <a:t>Object</a:t>
            </a:r>
            <a:r>
              <a:rPr sz="2400" spc="-25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mtClean="0">
                <a:solidFill>
                  <a:srgbClr val="2E2B1F"/>
                </a:solidFill>
                <a:latin typeface="Times New Roman"/>
                <a:cs typeface="Times New Roman"/>
              </a:rPr>
              <a:t>name</a:t>
            </a:r>
            <a:r>
              <a:rPr sz="2400" smtClean="0">
                <a:solidFill>
                  <a:srgbClr val="2E2B1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first(Container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deck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last(Container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deck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 next(Container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deck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 previous(Container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deck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show(Container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deck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String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cardName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367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GridBagLayout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468882"/>
            <a:ext cx="8303260" cy="5788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GridBagLayout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arranges components in </a:t>
            </a:r>
            <a:r>
              <a:rPr sz="3200" spc="-5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spc="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horizontal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, v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ertical</a:t>
            </a:r>
            <a:r>
              <a:rPr sz="3200" spc="-2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or along their baseline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GridBagLayout is the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most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complex and flexible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the  standard layout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managers.</a:t>
            </a:r>
            <a:endParaRPr sz="3200">
              <a:latin typeface="Times New Roman"/>
              <a:cs typeface="Times New Roman"/>
            </a:endParaRPr>
          </a:p>
          <a:p>
            <a:pPr marL="355600" marR="163195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00B0F0"/>
                </a:solidFill>
              </a:rPr>
              <a:t>components may not be of same size</a:t>
            </a:r>
            <a:r>
              <a:rPr lang="en-US" sz="3200" dirty="0" smtClean="0"/>
              <a:t>. 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3200" spc="-10" dirty="0">
                <a:solidFill>
                  <a:srgbClr val="00B050"/>
                </a:solidFill>
                <a:latin typeface="Times New Roman"/>
                <a:cs typeface="Times New Roman"/>
              </a:rPr>
              <a:t>can </a:t>
            </a:r>
            <a:r>
              <a:rPr sz="3200" spc="-5" dirty="0">
                <a:solidFill>
                  <a:srgbClr val="00B050"/>
                </a:solidFill>
                <a:latin typeface="Times New Roman"/>
                <a:cs typeface="Times New Roman"/>
              </a:rPr>
              <a:t>occupy multiple rows or columns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position and behavior of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each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element </a:t>
            </a:r>
            <a:r>
              <a:rPr sz="3200" spc="-5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3200" spc="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specified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by </a:t>
            </a:r>
            <a:r>
              <a:rPr lang="en-US" sz="32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instance of the </a:t>
            </a:r>
            <a:r>
              <a:rPr lang="en-US" sz="32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GridBagConstraints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class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3200" dirty="0" smtClean="0"/>
              <a:t>Each component occupies one or more cells known as its display area. </a:t>
            </a:r>
            <a:endParaRPr lang="en-US" sz="3200" dirty="0" smtClean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400800"/>
            <a:ext cx="7259320" cy="53027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7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367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GridBagLayout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164082"/>
            <a:ext cx="8379460" cy="28821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u="heavy" spc="-5" dirty="0" err="1" smtClean="0">
                <a:latin typeface="Times New Roman"/>
                <a:cs typeface="Times New Roman"/>
              </a:rPr>
              <a:t>GridBagConstraints</a:t>
            </a:r>
            <a:r>
              <a:rPr lang="en-US" sz="2800" spc="6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specifies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how the component is laid out within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its display</a:t>
            </a:r>
            <a:r>
              <a:rPr lang="en-US" sz="2800" spc="-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area</a:t>
            </a:r>
            <a:endParaRPr lang="en-US" sz="2800" i="1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i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Constructor: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400" b="1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GridBagLayout</a:t>
            </a:r>
            <a:r>
              <a:rPr lang="en-US" sz="24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367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GridBagLayout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685800"/>
            <a:ext cx="8684260" cy="8637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4175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For customize a GridBagConstraints object by setting  one or </a:t>
            </a:r>
            <a:r>
              <a:rPr sz="3200" spc="-10" dirty="0">
                <a:latin typeface="Times New Roman"/>
                <a:cs typeface="Times New Roman"/>
              </a:rPr>
              <a:t>more </a:t>
            </a:r>
            <a:r>
              <a:rPr sz="3200" spc="-5" dirty="0">
                <a:latin typeface="Times New Roman"/>
                <a:cs typeface="Times New Roman"/>
              </a:rPr>
              <a:t>of its instance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variables: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u="heavy" dirty="0">
                <a:latin typeface="Times New Roman"/>
                <a:cs typeface="Times New Roman"/>
              </a:rPr>
              <a:t>gridx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u="heavy" dirty="0">
                <a:latin typeface="Times New Roman"/>
                <a:cs typeface="Times New Roman"/>
              </a:rPr>
              <a:t>gridy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55700" marR="501650" lvl="2" indent="-228600">
              <a:lnSpc>
                <a:spcPct val="100000"/>
              </a:lnSpc>
              <a:spcBef>
                <a:spcPts val="490"/>
              </a:spcBef>
              <a:buClr>
                <a:srgbClr val="849A09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Specifies the </a:t>
            </a:r>
            <a:r>
              <a:rPr sz="2400" spc="-5" dirty="0">
                <a:latin typeface="Times New Roman"/>
                <a:cs typeface="Times New Roman"/>
              </a:rPr>
              <a:t>cell </a:t>
            </a:r>
            <a:r>
              <a:rPr sz="2400" dirty="0">
                <a:latin typeface="Times New Roman"/>
                <a:cs typeface="Times New Roman"/>
              </a:rPr>
              <a:t>at the upper </a:t>
            </a:r>
            <a:r>
              <a:rPr sz="2400" spc="-5" dirty="0">
                <a:latin typeface="Times New Roman"/>
                <a:cs typeface="Times New Roman"/>
              </a:rPr>
              <a:t>left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component's </a:t>
            </a:r>
            <a:r>
              <a:rPr sz="2400" dirty="0">
                <a:latin typeface="Times New Roman"/>
                <a:cs typeface="Times New Roman"/>
              </a:rPr>
              <a:t>display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>
                <a:latin typeface="Times New Roman"/>
                <a:cs typeface="Times New Roman"/>
              </a:rPr>
              <a:t>, </a:t>
            </a:r>
            <a:r>
              <a:rPr lang="en-US" sz="2400" dirty="0" smtClean="0"/>
              <a:t>The leftmost column has </a:t>
            </a:r>
            <a:r>
              <a:rPr lang="en-US" sz="2400" dirty="0" smtClean="0"/>
              <a:t>address</a:t>
            </a:r>
            <a:r>
              <a:rPr lang="en-US" sz="2400" dirty="0" smtClean="0"/>
              <a:t> </a:t>
            </a:r>
            <a:r>
              <a:rPr lang="en-US" sz="2400" dirty="0" err="1" smtClean="0"/>
              <a:t>gridx</a:t>
            </a:r>
            <a:r>
              <a:rPr lang="en-US" sz="2400" dirty="0" smtClean="0"/>
              <a:t>=0</a:t>
            </a:r>
            <a:r>
              <a:rPr lang="en-US" sz="2400" dirty="0" smtClean="0"/>
              <a:t> and the top row has address </a:t>
            </a:r>
            <a:r>
              <a:rPr lang="en-US" sz="2400" dirty="0" err="1" smtClean="0"/>
              <a:t>gridy</a:t>
            </a:r>
            <a:r>
              <a:rPr lang="en-US" sz="2400" dirty="0" smtClean="0"/>
              <a:t>=0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u="heavy" dirty="0">
                <a:latin typeface="Times New Roman"/>
                <a:cs typeface="Times New Roman"/>
              </a:rPr>
              <a:t>gridwidth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u="heavy" dirty="0">
                <a:latin typeface="Times New Roman"/>
                <a:cs typeface="Times New Roman"/>
              </a:rPr>
              <a:t>gridheight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Specifies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>
                <a:latin typeface="Times New Roman"/>
                <a:cs typeface="Times New Roman"/>
              </a:rPr>
              <a:t>of </a:t>
            </a:r>
            <a:r>
              <a:rPr lang="en-US" sz="2400" spc="-5" dirty="0" smtClean="0">
                <a:latin typeface="Times New Roman"/>
                <a:cs typeface="Times New Roman"/>
              </a:rPr>
              <a:t>columns</a:t>
            </a:r>
            <a:r>
              <a:rPr sz="2400" smtClean="0">
                <a:latin typeface="Times New Roman"/>
                <a:cs typeface="Times New Roman"/>
              </a:rPr>
              <a:t>(for </a:t>
            </a:r>
            <a:r>
              <a:rPr sz="2400" dirty="0">
                <a:latin typeface="Times New Roman"/>
                <a:cs typeface="Times New Roman"/>
              </a:rPr>
              <a:t>gridwidth) </a:t>
            </a:r>
            <a:r>
              <a:rPr sz="2400">
                <a:latin typeface="Times New Roman"/>
                <a:cs typeface="Times New Roman"/>
              </a:rPr>
              <a:t>or</a:t>
            </a:r>
            <a:r>
              <a:rPr sz="2400" spc="-18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rows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(for </a:t>
            </a:r>
            <a:r>
              <a:rPr sz="2400" spc="-5" dirty="0">
                <a:latin typeface="Times New Roman"/>
                <a:cs typeface="Times New Roman"/>
              </a:rPr>
              <a:t>gridheight)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component's </a:t>
            </a:r>
            <a:r>
              <a:rPr sz="2400" dirty="0">
                <a:latin typeface="Times New Roman"/>
                <a:cs typeface="Times New Roman"/>
              </a:rPr>
              <a:t>display area. The default value is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u="heavy" dirty="0">
                <a:latin typeface="Times New Roman"/>
                <a:cs typeface="Times New Roman"/>
              </a:rPr>
              <a:t>fill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Used when the </a:t>
            </a:r>
            <a:r>
              <a:rPr sz="2400" spc="-5" dirty="0">
                <a:latin typeface="Times New Roman"/>
                <a:cs typeface="Times New Roman"/>
              </a:rPr>
              <a:t>component's </a:t>
            </a:r>
            <a:r>
              <a:rPr sz="2400" dirty="0">
                <a:latin typeface="Times New Roman"/>
                <a:cs typeface="Times New Roman"/>
              </a:rPr>
              <a:t>display area is </a:t>
            </a:r>
            <a:r>
              <a:rPr sz="2400" spc="-10" dirty="0">
                <a:latin typeface="Times New Roman"/>
                <a:cs typeface="Times New Roman"/>
              </a:rPr>
              <a:t>larger </a:t>
            </a:r>
            <a:r>
              <a:rPr sz="2400" dirty="0">
                <a:latin typeface="Times New Roman"/>
                <a:cs typeface="Times New Roman"/>
              </a:rPr>
              <a:t>than 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component's  </a:t>
            </a:r>
            <a:r>
              <a:rPr sz="2400" dirty="0">
                <a:latin typeface="Times New Roman"/>
                <a:cs typeface="Times New Roman"/>
              </a:rPr>
              <a:t>requested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size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determine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whether (and how) to resize </a:t>
            </a:r>
            <a:r>
              <a:rPr sz="240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mtClean="0">
                <a:solidFill>
                  <a:srgbClr val="2E2B1F"/>
                </a:solidFill>
                <a:latin typeface="Times New Roman"/>
                <a:cs typeface="Times New Roman"/>
              </a:rPr>
              <a:t>component</a:t>
            </a:r>
            <a:r>
              <a:rPr sz="240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24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1155700" algn="l"/>
                <a:tab pos="1156335" algn="l"/>
              </a:tabLst>
            </a:pP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Valid values:</a:t>
            </a: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1155700" algn="l"/>
                <a:tab pos="1156335" algn="l"/>
              </a:tabLst>
            </a:pPr>
            <a:r>
              <a:rPr lang="en-US" sz="24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GridBagConstraints.HORIZONTAL</a:t>
            </a:r>
            <a:endParaRPr lang="en-US" sz="24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1155700" algn="l"/>
                <a:tab pos="1156335" algn="l"/>
              </a:tabLst>
            </a:pPr>
            <a:r>
              <a:rPr lang="en-US" sz="24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GridBagConstraints.VERTICAL</a:t>
            </a:r>
            <a:endParaRPr lang="en-US" sz="24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1155700" algn="l"/>
                <a:tab pos="1156335" algn="l"/>
              </a:tabLst>
            </a:pPr>
            <a:r>
              <a:rPr lang="en-US" sz="24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GridBagConstraints.BOTH</a:t>
            </a:r>
            <a:endParaRPr lang="en-US" sz="24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1155700" algn="l"/>
                <a:tab pos="1156335" algn="l"/>
              </a:tabLst>
            </a:pPr>
            <a:r>
              <a:rPr lang="en-US" sz="24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GridBagConstraints.NONE</a:t>
            </a:r>
            <a:endParaRPr lang="en-US" sz="24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endParaRPr lang="en-US" sz="24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3676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GridBagLayout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295400"/>
            <a:ext cx="8684260" cy="7673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4175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buFont typeface="Wingdings"/>
              <a:buChar char=""/>
              <a:tabLst>
                <a:tab pos="636588" algn="l"/>
                <a:tab pos="1192213" algn="l"/>
              </a:tabLst>
            </a:pPr>
            <a:r>
              <a:rPr lang="en-US" sz="2800" b="1" dirty="0" smtClean="0">
                <a:latin typeface="Times New Roman"/>
                <a:cs typeface="Times New Roman"/>
              </a:rPr>
              <a:t>Anchor</a:t>
            </a: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r>
              <a:rPr lang="en-US" sz="2800" dirty="0" smtClean="0">
                <a:latin typeface="Times New Roman"/>
                <a:cs typeface="Times New Roman"/>
              </a:rPr>
              <a:t>	   Used when the component is smaller than its display area to determine where (within the area) to place the component. </a:t>
            </a: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endParaRPr lang="en-US" sz="2800" b="1" dirty="0" smtClean="0"/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endParaRPr lang="en-US" sz="2800" b="1" dirty="0" smtClean="0"/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endParaRPr lang="en-US" sz="2800" b="1" dirty="0" smtClean="0"/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buFont typeface="Wingdings" pitchFamily="2" charset="2"/>
              <a:buChar char="q"/>
              <a:tabLst>
                <a:tab pos="636588" algn="l"/>
                <a:tab pos="1192213" algn="l"/>
              </a:tabLst>
            </a:pPr>
            <a:r>
              <a:rPr lang="en-US" sz="2800" b="1" dirty="0" err="1" smtClean="0"/>
              <a:t>ipadx</a:t>
            </a:r>
            <a:r>
              <a:rPr lang="en-US" sz="2800" dirty="0" smtClean="0"/>
              <a:t>, </a:t>
            </a:r>
            <a:r>
              <a:rPr lang="en-US" sz="2800" b="1" dirty="0" err="1" smtClean="0"/>
              <a:t>ipady</a:t>
            </a:r>
            <a:r>
              <a:rPr lang="en-US" sz="2800" b="1" dirty="0" smtClean="0"/>
              <a:t>:</a:t>
            </a:r>
          </a:p>
          <a:p>
            <a:pPr marL="877888" marR="5080" lvl="2" indent="-53975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50000"/>
              <a:tabLst>
                <a:tab pos="636588" algn="l"/>
                <a:tab pos="1192213" algn="l"/>
              </a:tabLst>
            </a:pPr>
            <a:r>
              <a:rPr lang="en-US" sz="2800" b="1" dirty="0" smtClean="0"/>
              <a:t>      </a:t>
            </a:r>
            <a:r>
              <a:rPr lang="en-US" sz="2800" dirty="0" smtClean="0"/>
              <a:t>Specifies the internal padding: how much to add to the size of the component. The default value is zero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pic>
        <p:nvPicPr>
          <p:cNvPr id="8" name="Picture 7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81400"/>
            <a:ext cx="746760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2860357" y="-1107758"/>
            <a:ext cx="703580" cy="47478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5340"/>
              </a:lnSpc>
            </a:pPr>
            <a:r>
              <a:rPr sz="4600" spc="-95" dirty="0">
                <a:solidFill>
                  <a:srgbClr val="2E2B1F"/>
                </a:solidFill>
                <a:latin typeface="Trebuchet MS"/>
                <a:cs typeface="Trebuchet MS"/>
              </a:rPr>
              <a:t>Me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nuBa</a:t>
            </a:r>
            <a:r>
              <a:rPr sz="4600" dirty="0">
                <a:solidFill>
                  <a:srgbClr val="2E2B1F"/>
                </a:solidFill>
                <a:latin typeface="Trebuchet MS"/>
                <a:cs typeface="Trebuchet MS"/>
              </a:rPr>
              <a:t>r</a:t>
            </a:r>
            <a:r>
              <a:rPr sz="4600" spc="-2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an</a:t>
            </a:r>
            <a:r>
              <a:rPr sz="4600" dirty="0">
                <a:solidFill>
                  <a:srgbClr val="2E2B1F"/>
                </a:solidFill>
                <a:latin typeface="Trebuchet MS"/>
                <a:cs typeface="Trebuchet MS"/>
              </a:rPr>
              <a:t>d</a:t>
            </a:r>
            <a:r>
              <a:rPr sz="4600" spc="-204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4600" spc="-95" dirty="0">
                <a:solidFill>
                  <a:srgbClr val="2E2B1F"/>
                </a:solidFill>
                <a:latin typeface="Trebuchet MS"/>
                <a:cs typeface="Trebuchet MS"/>
              </a:rPr>
              <a:t>Me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n</a:t>
            </a:r>
            <a:r>
              <a:rPr sz="4600" dirty="0">
                <a:solidFill>
                  <a:srgbClr val="2E2B1F"/>
                </a:solidFill>
                <a:latin typeface="Trebuchet MS"/>
                <a:cs typeface="Trebuchet MS"/>
              </a:rPr>
              <a:t>u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8531225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0" y="71247"/>
                </a:moveTo>
                <a:lnTo>
                  <a:pt x="5597" y="43505"/>
                </a:lnTo>
                <a:lnTo>
                  <a:pt x="20862" y="20859"/>
                </a:lnTo>
                <a:lnTo>
                  <a:pt x="43505" y="5595"/>
                </a:lnTo>
                <a:lnTo>
                  <a:pt x="71234" y="0"/>
                </a:lnTo>
                <a:lnTo>
                  <a:pt x="325640" y="0"/>
                </a:lnTo>
                <a:lnTo>
                  <a:pt x="353369" y="5595"/>
                </a:lnTo>
                <a:lnTo>
                  <a:pt x="376012" y="20859"/>
                </a:lnTo>
                <a:lnTo>
                  <a:pt x="391277" y="43505"/>
                </a:lnTo>
                <a:lnTo>
                  <a:pt x="396875" y="712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396875" y="0"/>
                </a:moveTo>
                <a:lnTo>
                  <a:pt x="391277" y="27741"/>
                </a:lnTo>
                <a:lnTo>
                  <a:pt x="376012" y="50387"/>
                </a:lnTo>
                <a:lnTo>
                  <a:pt x="353369" y="65651"/>
                </a:lnTo>
                <a:lnTo>
                  <a:pt x="325640" y="71247"/>
                </a:lnTo>
                <a:lnTo>
                  <a:pt x="71234" y="71247"/>
                </a:lnTo>
                <a:lnTo>
                  <a:pt x="43505" y="65651"/>
                </a:lnTo>
                <a:lnTo>
                  <a:pt x="20862" y="50387"/>
                </a:lnTo>
                <a:lnTo>
                  <a:pt x="5597" y="2774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rot="16200000">
            <a:off x="2438400" y="2590800"/>
            <a:ext cx="4191000" cy="538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38784"/>
            <a:ext cx="82296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MenuBar </a:t>
            </a:r>
            <a:r>
              <a:rPr spc="-70" dirty="0"/>
              <a:t>and</a:t>
            </a:r>
            <a:r>
              <a:rPr spc="-375" dirty="0"/>
              <a:t> </a:t>
            </a:r>
            <a:r>
              <a:rPr spc="-75" dirty="0"/>
              <a:t>Menu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1752600"/>
            <a:ext cx="8230234" cy="67191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Top-level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window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a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bar associated with  it.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bar displays a list of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top-level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</a:t>
            </a:r>
            <a:r>
              <a:rPr sz="28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choices.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Each choice is associated with a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drop-down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Classes: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MenuBar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Contains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one 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Menu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Contains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one 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MenuItem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MenuItem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Object something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selected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by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spcBef>
                <a:spcPts val="65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 is also possible to include checkable </a:t>
            </a:r>
            <a:r>
              <a:rPr sz="2800" spc="-10">
                <a:solidFill>
                  <a:srgbClr val="2E2B1F"/>
                </a:solidFill>
                <a:latin typeface="Times New Roman"/>
                <a:cs typeface="Times New Roman"/>
              </a:rPr>
              <a:t>menu</a:t>
            </a:r>
            <a:r>
              <a:rPr sz="2800" spc="-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item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</a:p>
          <a:p>
            <a:pPr marL="355600" indent="-342900">
              <a:spcBef>
                <a:spcPts val="65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These are 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options of type</a:t>
            </a:r>
            <a:r>
              <a:rPr lang="en-US" sz="2800" spc="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CheckboxMenuItem</a:t>
            </a: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and will have a check 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mark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next to them when they are  selected.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spcBef>
                <a:spcPts val="65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990600"/>
            <a:ext cx="616940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MenuBar </a:t>
            </a:r>
            <a:r>
              <a:rPr spc="-70" dirty="0"/>
              <a:t>and</a:t>
            </a:r>
            <a:r>
              <a:rPr spc="-395" dirty="0"/>
              <a:t> </a:t>
            </a:r>
            <a:r>
              <a:rPr spc="-75" dirty="0"/>
              <a:t>Menu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2133600"/>
            <a:ext cx="7597140" cy="599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bar,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first create an instance</a:t>
            </a:r>
            <a:r>
              <a:rPr sz="2800" spc="1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MenuBar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Set MenuBar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using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setMenuBar(MenuBarObject)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Next, create instances of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will define the  selections displayed on the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bar.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Constructors: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Menu(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Menu(String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optionName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Menu(String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optionName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boolean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removable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Individual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items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constructors: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MenuItem(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MenuItem(String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itemName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MenuItem(String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itemName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MenuShortcut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keyAccel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38784"/>
            <a:ext cx="82296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MenuBar </a:t>
            </a:r>
            <a:r>
              <a:rPr spc="-70" dirty="0"/>
              <a:t>and</a:t>
            </a:r>
            <a:r>
              <a:rPr spc="-375" dirty="0"/>
              <a:t> </a:t>
            </a:r>
            <a:r>
              <a:rPr spc="-75" dirty="0"/>
              <a:t>Menu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2133600"/>
            <a:ext cx="8358505" cy="6297237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Disable or enable a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item by</a:t>
            </a:r>
            <a:r>
              <a:rPr sz="3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using: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setEnabled(boolean</a:t>
            </a:r>
            <a:r>
              <a:rPr sz="2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enabledFlag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boolean isEnabled(</a:t>
            </a:r>
            <a:r>
              <a:rPr sz="28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Label set and get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using: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setLabel(String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newName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String getLabel(</a:t>
            </a:r>
            <a:r>
              <a:rPr sz="28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Checkable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item by using a subclass of</a:t>
            </a:r>
            <a:r>
              <a:rPr sz="3200" spc="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MenuItem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sz="32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CheckboxMenuItem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r>
              <a:rPr sz="32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CheckboxMenuItem(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CheckboxMenuItem(String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itemName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CheckboxMenuItem(String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itemName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boolean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Group 22"/>
          <p:cNvGrpSpPr/>
          <p:nvPr/>
        </p:nvGrpSpPr>
        <p:grpSpPr>
          <a:xfrm>
            <a:off x="533400" y="3124200"/>
            <a:ext cx="8295640" cy="4268471"/>
            <a:chOff x="307340" y="1776729"/>
            <a:chExt cx="8295640" cy="4268471"/>
          </a:xfrm>
        </p:grpSpPr>
        <p:sp>
          <p:nvSpPr>
            <p:cNvPr id="3" name="object 3"/>
            <p:cNvSpPr/>
            <p:nvPr/>
          </p:nvSpPr>
          <p:spPr>
            <a:xfrm>
              <a:off x="8531225" y="5648325"/>
              <a:ext cx="71755" cy="396875"/>
            </a:xfrm>
            <a:custGeom>
              <a:avLst/>
              <a:gdLst/>
              <a:ahLst/>
              <a:cxnLst/>
              <a:rect l="l" t="t" r="r" b="b"/>
              <a:pathLst>
                <a:path w="71754" h="396875">
                  <a:moveTo>
                    <a:pt x="71247" y="396875"/>
                  </a:moveTo>
                  <a:lnTo>
                    <a:pt x="43505" y="391277"/>
                  </a:lnTo>
                  <a:lnTo>
                    <a:pt x="20859" y="376012"/>
                  </a:lnTo>
                  <a:lnTo>
                    <a:pt x="5595" y="353369"/>
                  </a:lnTo>
                  <a:lnTo>
                    <a:pt x="0" y="325640"/>
                  </a:lnTo>
                  <a:lnTo>
                    <a:pt x="0" y="71234"/>
                  </a:lnTo>
                  <a:lnTo>
                    <a:pt x="5595" y="43505"/>
                  </a:lnTo>
                  <a:lnTo>
                    <a:pt x="20859" y="20862"/>
                  </a:lnTo>
                  <a:lnTo>
                    <a:pt x="43505" y="5597"/>
                  </a:lnTo>
                  <a:lnTo>
                    <a:pt x="71247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2740025"/>
              <a:ext cx="6553200" cy="3127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266" y="2050795"/>
              <a:ext cx="843915" cy="1299210"/>
            </a:xfrm>
            <a:custGeom>
              <a:avLst/>
              <a:gdLst/>
              <a:ahLst/>
              <a:cxnLst/>
              <a:rect l="l" t="t" r="r" b="b"/>
              <a:pathLst>
                <a:path w="843915" h="1299210">
                  <a:moveTo>
                    <a:pt x="796776" y="1238285"/>
                  </a:moveTo>
                  <a:lnTo>
                    <a:pt x="770128" y="1255521"/>
                  </a:lnTo>
                  <a:lnTo>
                    <a:pt x="843534" y="1298828"/>
                  </a:lnTo>
                  <a:lnTo>
                    <a:pt x="837996" y="1248917"/>
                  </a:lnTo>
                  <a:lnTo>
                    <a:pt x="803656" y="1248917"/>
                  </a:lnTo>
                  <a:lnTo>
                    <a:pt x="796776" y="1238285"/>
                  </a:lnTo>
                  <a:close/>
                </a:path>
                <a:path w="843915" h="1299210">
                  <a:moveTo>
                    <a:pt x="807424" y="1231397"/>
                  </a:moveTo>
                  <a:lnTo>
                    <a:pt x="796776" y="1238285"/>
                  </a:lnTo>
                  <a:lnTo>
                    <a:pt x="803656" y="1248917"/>
                  </a:lnTo>
                  <a:lnTo>
                    <a:pt x="814324" y="1242059"/>
                  </a:lnTo>
                  <a:lnTo>
                    <a:pt x="807424" y="1231397"/>
                  </a:lnTo>
                  <a:close/>
                </a:path>
                <a:path w="843915" h="1299210">
                  <a:moveTo>
                    <a:pt x="834136" y="1214119"/>
                  </a:moveTo>
                  <a:lnTo>
                    <a:pt x="807424" y="1231397"/>
                  </a:lnTo>
                  <a:lnTo>
                    <a:pt x="814324" y="1242059"/>
                  </a:lnTo>
                  <a:lnTo>
                    <a:pt x="803656" y="1248917"/>
                  </a:lnTo>
                  <a:lnTo>
                    <a:pt x="837996" y="1248917"/>
                  </a:lnTo>
                  <a:lnTo>
                    <a:pt x="834136" y="1214119"/>
                  </a:lnTo>
                  <a:close/>
                </a:path>
                <a:path w="843915" h="1299210">
                  <a:moveTo>
                    <a:pt x="10668" y="0"/>
                  </a:moveTo>
                  <a:lnTo>
                    <a:pt x="0" y="6857"/>
                  </a:lnTo>
                  <a:lnTo>
                    <a:pt x="796776" y="1238285"/>
                  </a:lnTo>
                  <a:lnTo>
                    <a:pt x="807424" y="1231397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700" y="1978025"/>
              <a:ext cx="76200" cy="1143000"/>
            </a:xfrm>
            <a:custGeom>
              <a:avLst/>
              <a:gdLst/>
              <a:ahLst/>
              <a:cxnLst/>
              <a:rect l="l" t="t" r="r" b="b"/>
              <a:pathLst>
                <a:path w="76200" h="1143000">
                  <a:moveTo>
                    <a:pt x="31750" y="1066800"/>
                  </a:moveTo>
                  <a:lnTo>
                    <a:pt x="0" y="1066800"/>
                  </a:lnTo>
                  <a:lnTo>
                    <a:pt x="38100" y="1143000"/>
                  </a:lnTo>
                  <a:lnTo>
                    <a:pt x="69850" y="1079500"/>
                  </a:lnTo>
                  <a:lnTo>
                    <a:pt x="31750" y="1079500"/>
                  </a:lnTo>
                  <a:lnTo>
                    <a:pt x="31750" y="1066800"/>
                  </a:lnTo>
                  <a:close/>
                </a:path>
                <a:path w="76200" h="1143000">
                  <a:moveTo>
                    <a:pt x="44450" y="0"/>
                  </a:moveTo>
                  <a:lnTo>
                    <a:pt x="31750" y="0"/>
                  </a:lnTo>
                  <a:lnTo>
                    <a:pt x="31750" y="1079500"/>
                  </a:lnTo>
                  <a:lnTo>
                    <a:pt x="44450" y="1079500"/>
                  </a:lnTo>
                  <a:lnTo>
                    <a:pt x="44450" y="0"/>
                  </a:lnTo>
                  <a:close/>
                </a:path>
                <a:path w="76200" h="1143000">
                  <a:moveTo>
                    <a:pt x="76200" y="1066800"/>
                  </a:moveTo>
                  <a:lnTo>
                    <a:pt x="44450" y="1066800"/>
                  </a:lnTo>
                  <a:lnTo>
                    <a:pt x="44450" y="1079500"/>
                  </a:lnTo>
                  <a:lnTo>
                    <a:pt x="69850" y="1079500"/>
                  </a:lnTo>
                  <a:lnTo>
                    <a:pt x="76200" y="10668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1973707"/>
              <a:ext cx="1071880" cy="1147445"/>
            </a:xfrm>
            <a:custGeom>
              <a:avLst/>
              <a:gdLst/>
              <a:ahLst/>
              <a:cxnLst/>
              <a:rect l="l" t="t" r="r" b="b"/>
              <a:pathLst>
                <a:path w="1071880" h="1147445">
                  <a:moveTo>
                    <a:pt x="24130" y="1065656"/>
                  </a:moveTo>
                  <a:lnTo>
                    <a:pt x="0" y="1147317"/>
                  </a:lnTo>
                  <a:lnTo>
                    <a:pt x="79883" y="1117600"/>
                  </a:lnTo>
                  <a:lnTo>
                    <a:pt x="66660" y="1105280"/>
                  </a:lnTo>
                  <a:lnTo>
                    <a:pt x="48006" y="1105280"/>
                  </a:lnTo>
                  <a:lnTo>
                    <a:pt x="38734" y="1096517"/>
                  </a:lnTo>
                  <a:lnTo>
                    <a:pt x="47348" y="1087288"/>
                  </a:lnTo>
                  <a:lnTo>
                    <a:pt x="24130" y="1065656"/>
                  </a:lnTo>
                  <a:close/>
                </a:path>
                <a:path w="1071880" h="1147445">
                  <a:moveTo>
                    <a:pt x="47348" y="1087288"/>
                  </a:moveTo>
                  <a:lnTo>
                    <a:pt x="38734" y="1096517"/>
                  </a:lnTo>
                  <a:lnTo>
                    <a:pt x="48006" y="1105280"/>
                  </a:lnTo>
                  <a:lnTo>
                    <a:pt x="56682" y="1095984"/>
                  </a:lnTo>
                  <a:lnTo>
                    <a:pt x="47348" y="1087288"/>
                  </a:lnTo>
                  <a:close/>
                </a:path>
                <a:path w="1071880" h="1147445">
                  <a:moveTo>
                    <a:pt x="56682" y="1095984"/>
                  </a:moveTo>
                  <a:lnTo>
                    <a:pt x="48006" y="1105280"/>
                  </a:lnTo>
                  <a:lnTo>
                    <a:pt x="66660" y="1105280"/>
                  </a:lnTo>
                  <a:lnTo>
                    <a:pt x="56682" y="1095984"/>
                  </a:lnTo>
                  <a:close/>
                </a:path>
                <a:path w="1071880" h="1147445">
                  <a:moveTo>
                    <a:pt x="1062101" y="0"/>
                  </a:moveTo>
                  <a:lnTo>
                    <a:pt x="47348" y="1087288"/>
                  </a:lnTo>
                  <a:lnTo>
                    <a:pt x="56682" y="1095984"/>
                  </a:lnTo>
                  <a:lnTo>
                    <a:pt x="1071499" y="8635"/>
                  </a:lnTo>
                  <a:lnTo>
                    <a:pt x="1062101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5847" y="1974088"/>
              <a:ext cx="919480" cy="1147445"/>
            </a:xfrm>
            <a:custGeom>
              <a:avLst/>
              <a:gdLst/>
              <a:ahLst/>
              <a:cxnLst/>
              <a:rect l="l" t="t" r="r" b="b"/>
              <a:pathLst>
                <a:path w="919479" h="1147445">
                  <a:moveTo>
                    <a:pt x="866805" y="1091381"/>
                  </a:moveTo>
                  <a:lnTo>
                    <a:pt x="842010" y="1111250"/>
                  </a:lnTo>
                  <a:lnTo>
                    <a:pt x="919352" y="1146937"/>
                  </a:lnTo>
                  <a:lnTo>
                    <a:pt x="909553" y="1101344"/>
                  </a:lnTo>
                  <a:lnTo>
                    <a:pt x="874776" y="1101344"/>
                  </a:lnTo>
                  <a:lnTo>
                    <a:pt x="866805" y="1091381"/>
                  </a:lnTo>
                  <a:close/>
                </a:path>
                <a:path w="919479" h="1147445">
                  <a:moveTo>
                    <a:pt x="876742" y="1083419"/>
                  </a:moveTo>
                  <a:lnTo>
                    <a:pt x="866805" y="1091381"/>
                  </a:lnTo>
                  <a:lnTo>
                    <a:pt x="874776" y="1101344"/>
                  </a:lnTo>
                  <a:lnTo>
                    <a:pt x="884681" y="1093342"/>
                  </a:lnTo>
                  <a:lnTo>
                    <a:pt x="876742" y="1083419"/>
                  </a:lnTo>
                  <a:close/>
                </a:path>
                <a:path w="919479" h="1147445">
                  <a:moveTo>
                    <a:pt x="901445" y="1063625"/>
                  </a:moveTo>
                  <a:lnTo>
                    <a:pt x="876742" y="1083419"/>
                  </a:lnTo>
                  <a:lnTo>
                    <a:pt x="884681" y="1093342"/>
                  </a:lnTo>
                  <a:lnTo>
                    <a:pt x="874776" y="1101344"/>
                  </a:lnTo>
                  <a:lnTo>
                    <a:pt x="909553" y="1101344"/>
                  </a:lnTo>
                  <a:lnTo>
                    <a:pt x="901445" y="1063625"/>
                  </a:lnTo>
                  <a:close/>
                </a:path>
                <a:path w="919479" h="1147445">
                  <a:moveTo>
                    <a:pt x="9905" y="0"/>
                  </a:moveTo>
                  <a:lnTo>
                    <a:pt x="0" y="7874"/>
                  </a:lnTo>
                  <a:lnTo>
                    <a:pt x="866805" y="1091381"/>
                  </a:lnTo>
                  <a:lnTo>
                    <a:pt x="876742" y="1083419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5700" y="1978025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31750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31750" y="698500"/>
                  </a:lnTo>
                  <a:lnTo>
                    <a:pt x="31750" y="685800"/>
                  </a:lnTo>
                  <a:close/>
                </a:path>
                <a:path w="76200" h="762000">
                  <a:moveTo>
                    <a:pt x="44450" y="0"/>
                  </a:moveTo>
                  <a:lnTo>
                    <a:pt x="31750" y="0"/>
                  </a:lnTo>
                  <a:lnTo>
                    <a:pt x="31750" y="698500"/>
                  </a:lnTo>
                  <a:lnTo>
                    <a:pt x="44450" y="698500"/>
                  </a:lnTo>
                  <a:lnTo>
                    <a:pt x="44450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44450" y="685800"/>
                  </a:lnTo>
                  <a:lnTo>
                    <a:pt x="44450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9600" y="1974469"/>
              <a:ext cx="843915" cy="1223010"/>
            </a:xfrm>
            <a:custGeom>
              <a:avLst/>
              <a:gdLst/>
              <a:ahLst/>
              <a:cxnLst/>
              <a:rect l="l" t="t" r="r" b="b"/>
              <a:pathLst>
                <a:path w="843914" h="1223010">
                  <a:moveTo>
                    <a:pt x="11811" y="1138427"/>
                  </a:moveTo>
                  <a:lnTo>
                    <a:pt x="0" y="1222755"/>
                  </a:lnTo>
                  <a:lnTo>
                    <a:pt x="74549" y="1181607"/>
                  </a:lnTo>
                  <a:lnTo>
                    <a:pt x="63477" y="1173988"/>
                  </a:lnTo>
                  <a:lnTo>
                    <a:pt x="41148" y="1173988"/>
                  </a:lnTo>
                  <a:lnTo>
                    <a:pt x="30734" y="1166876"/>
                  </a:lnTo>
                  <a:lnTo>
                    <a:pt x="37932" y="1156406"/>
                  </a:lnTo>
                  <a:lnTo>
                    <a:pt x="11811" y="1138427"/>
                  </a:lnTo>
                  <a:close/>
                </a:path>
                <a:path w="843914" h="1223010">
                  <a:moveTo>
                    <a:pt x="37932" y="1156406"/>
                  </a:moveTo>
                  <a:lnTo>
                    <a:pt x="30734" y="1166876"/>
                  </a:lnTo>
                  <a:lnTo>
                    <a:pt x="41148" y="1173988"/>
                  </a:lnTo>
                  <a:lnTo>
                    <a:pt x="48320" y="1163555"/>
                  </a:lnTo>
                  <a:lnTo>
                    <a:pt x="37932" y="1156406"/>
                  </a:lnTo>
                  <a:close/>
                </a:path>
                <a:path w="843914" h="1223010">
                  <a:moveTo>
                    <a:pt x="48320" y="1163555"/>
                  </a:moveTo>
                  <a:lnTo>
                    <a:pt x="41148" y="1173988"/>
                  </a:lnTo>
                  <a:lnTo>
                    <a:pt x="63477" y="1173988"/>
                  </a:lnTo>
                  <a:lnTo>
                    <a:pt x="48320" y="1163555"/>
                  </a:lnTo>
                  <a:close/>
                </a:path>
                <a:path w="843914" h="1223010">
                  <a:moveTo>
                    <a:pt x="832992" y="0"/>
                  </a:moveTo>
                  <a:lnTo>
                    <a:pt x="37932" y="1156406"/>
                  </a:lnTo>
                  <a:lnTo>
                    <a:pt x="48320" y="1163555"/>
                  </a:lnTo>
                  <a:lnTo>
                    <a:pt x="843407" y="7111"/>
                  </a:lnTo>
                  <a:lnTo>
                    <a:pt x="832992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0" y="1973579"/>
              <a:ext cx="1757045" cy="1757045"/>
            </a:xfrm>
            <a:custGeom>
              <a:avLst/>
              <a:gdLst/>
              <a:ahLst/>
              <a:cxnLst/>
              <a:rect l="l" t="t" r="r" b="b"/>
              <a:pathLst>
                <a:path w="1757045" h="1757045">
                  <a:moveTo>
                    <a:pt x="26924" y="1676273"/>
                  </a:moveTo>
                  <a:lnTo>
                    <a:pt x="0" y="1757045"/>
                  </a:lnTo>
                  <a:lnTo>
                    <a:pt x="80772" y="1730121"/>
                  </a:lnTo>
                  <a:lnTo>
                    <a:pt x="67310" y="1716659"/>
                  </a:lnTo>
                  <a:lnTo>
                    <a:pt x="49402" y="1716659"/>
                  </a:lnTo>
                  <a:lnTo>
                    <a:pt x="40386" y="1707642"/>
                  </a:lnTo>
                  <a:lnTo>
                    <a:pt x="49339" y="1698688"/>
                  </a:lnTo>
                  <a:lnTo>
                    <a:pt x="26924" y="1676273"/>
                  </a:lnTo>
                  <a:close/>
                </a:path>
                <a:path w="1757045" h="1757045">
                  <a:moveTo>
                    <a:pt x="49339" y="1698688"/>
                  </a:moveTo>
                  <a:lnTo>
                    <a:pt x="40386" y="1707642"/>
                  </a:lnTo>
                  <a:lnTo>
                    <a:pt x="49402" y="1716659"/>
                  </a:lnTo>
                  <a:lnTo>
                    <a:pt x="58356" y="1707705"/>
                  </a:lnTo>
                  <a:lnTo>
                    <a:pt x="49339" y="1698688"/>
                  </a:lnTo>
                  <a:close/>
                </a:path>
                <a:path w="1757045" h="1757045">
                  <a:moveTo>
                    <a:pt x="58356" y="1707705"/>
                  </a:moveTo>
                  <a:lnTo>
                    <a:pt x="49402" y="1716659"/>
                  </a:lnTo>
                  <a:lnTo>
                    <a:pt x="67310" y="1716659"/>
                  </a:lnTo>
                  <a:lnTo>
                    <a:pt x="58356" y="1707705"/>
                  </a:lnTo>
                  <a:close/>
                </a:path>
                <a:path w="1757045" h="1757045">
                  <a:moveTo>
                    <a:pt x="1748154" y="0"/>
                  </a:moveTo>
                  <a:lnTo>
                    <a:pt x="49339" y="1698688"/>
                  </a:lnTo>
                  <a:lnTo>
                    <a:pt x="58356" y="1707705"/>
                  </a:lnTo>
                  <a:lnTo>
                    <a:pt x="1757045" y="8890"/>
                  </a:lnTo>
                  <a:lnTo>
                    <a:pt x="1748154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3800" y="4454525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72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7200" h="76200">
                  <a:moveTo>
                    <a:pt x="4572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600" y="4487545"/>
              <a:ext cx="1299210" cy="995680"/>
            </a:xfrm>
            <a:custGeom>
              <a:avLst/>
              <a:gdLst/>
              <a:ahLst/>
              <a:cxnLst/>
              <a:rect l="l" t="t" r="r" b="b"/>
              <a:pathLst>
                <a:path w="1299209" h="995679">
                  <a:moveTo>
                    <a:pt x="37338" y="919098"/>
                  </a:moveTo>
                  <a:lnTo>
                    <a:pt x="0" y="995679"/>
                  </a:lnTo>
                  <a:lnTo>
                    <a:pt x="83693" y="979677"/>
                  </a:lnTo>
                  <a:lnTo>
                    <a:pt x="70282" y="962151"/>
                  </a:lnTo>
                  <a:lnTo>
                    <a:pt x="54355" y="962151"/>
                  </a:lnTo>
                  <a:lnTo>
                    <a:pt x="46608" y="952118"/>
                  </a:lnTo>
                  <a:lnTo>
                    <a:pt x="56699" y="944401"/>
                  </a:lnTo>
                  <a:lnTo>
                    <a:pt x="37338" y="919098"/>
                  </a:lnTo>
                  <a:close/>
                </a:path>
                <a:path w="1299209" h="995679">
                  <a:moveTo>
                    <a:pt x="56699" y="944401"/>
                  </a:moveTo>
                  <a:lnTo>
                    <a:pt x="46608" y="952118"/>
                  </a:lnTo>
                  <a:lnTo>
                    <a:pt x="54355" y="962151"/>
                  </a:lnTo>
                  <a:lnTo>
                    <a:pt x="64402" y="954468"/>
                  </a:lnTo>
                  <a:lnTo>
                    <a:pt x="56699" y="944401"/>
                  </a:lnTo>
                  <a:close/>
                </a:path>
                <a:path w="1299209" h="995679">
                  <a:moveTo>
                    <a:pt x="64402" y="954468"/>
                  </a:moveTo>
                  <a:lnTo>
                    <a:pt x="54355" y="962151"/>
                  </a:lnTo>
                  <a:lnTo>
                    <a:pt x="70282" y="962151"/>
                  </a:lnTo>
                  <a:lnTo>
                    <a:pt x="64402" y="954468"/>
                  </a:lnTo>
                  <a:close/>
                </a:path>
                <a:path w="1299209" h="995679">
                  <a:moveTo>
                    <a:pt x="1291590" y="0"/>
                  </a:moveTo>
                  <a:lnTo>
                    <a:pt x="56699" y="944401"/>
                  </a:lnTo>
                  <a:lnTo>
                    <a:pt x="64402" y="954468"/>
                  </a:lnTo>
                  <a:lnTo>
                    <a:pt x="1299209" y="10159"/>
                  </a:lnTo>
                  <a:lnTo>
                    <a:pt x="12915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07340" y="1776729"/>
              <a:ext cx="485775" cy="2289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button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364994" y="1779777"/>
              <a:ext cx="489584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2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m</a:t>
              </a: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e</a:t>
              </a:r>
              <a:r>
                <a:rPr sz="1400" spc="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n</a:t>
              </a: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us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508375" y="1776729"/>
              <a:ext cx="573405" cy="2289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title</a:t>
              </a:r>
              <a:r>
                <a:rPr sz="1400" spc="-10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 </a:t>
              </a: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bar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804028" y="1776729"/>
              <a:ext cx="694055" cy="2289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menu</a:t>
              </a:r>
              <a:r>
                <a:rPr sz="1400" spc="-6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 </a:t>
              </a: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bar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709409" y="1776729"/>
              <a:ext cx="822960" cy="2289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combo</a:t>
              </a:r>
              <a:r>
                <a:rPr sz="1400" spc="-5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 </a:t>
              </a: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box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8081009" y="4291965"/>
              <a:ext cx="423545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scr</a:t>
              </a:r>
              <a:r>
                <a:rPr sz="1400" spc="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o</a:t>
              </a:r>
              <a:r>
                <a:rPr sz="140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ll  bars</a:t>
              </a:r>
              <a:endParaRPr sz="1400">
                <a:latin typeface="Times New Roman"/>
                <a:cs typeface="Times New Roman"/>
              </a:endParaRPr>
            </a:p>
          </p:txBody>
        </p:sp>
      </p:grpSp>
      <p:sp>
        <p:nvSpPr>
          <p:cNvPr id="2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latin typeface="Cambria"/>
                <a:cs typeface="Cambria"/>
              </a:rPr>
              <a:t>GUI </a:t>
            </a:r>
            <a:r>
              <a:rPr spc="-105" dirty="0">
                <a:latin typeface="Cambria"/>
                <a:cs typeface="Cambria"/>
              </a:rPr>
              <a:t>(Graphical </a:t>
            </a:r>
            <a:r>
              <a:rPr spc="-75" dirty="0">
                <a:latin typeface="Cambria"/>
                <a:cs typeface="Cambria"/>
              </a:rPr>
              <a:t>User</a:t>
            </a:r>
            <a:r>
              <a:rPr spc="-480" dirty="0">
                <a:latin typeface="Cambria"/>
                <a:cs typeface="Cambria"/>
              </a:rPr>
              <a:t> </a:t>
            </a:r>
            <a:r>
              <a:rPr spc="-100" dirty="0">
                <a:latin typeface="Cambria"/>
                <a:cs typeface="Cambria"/>
              </a:rPr>
              <a:t>Interface)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38784"/>
            <a:ext cx="82296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MenuBar </a:t>
            </a:r>
            <a:r>
              <a:rPr spc="-70" dirty="0"/>
              <a:t>and</a:t>
            </a:r>
            <a:r>
              <a:rPr spc="-375" dirty="0"/>
              <a:t> </a:t>
            </a:r>
            <a:r>
              <a:rPr spc="-75" dirty="0"/>
              <a:t>Menu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600" y="2819400"/>
            <a:ext cx="6629400" cy="48789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Status about checkable</a:t>
            </a:r>
            <a:r>
              <a:rPr sz="32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MenuItem: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boolean getState(</a:t>
            </a:r>
            <a:r>
              <a:rPr sz="2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setState(boolean</a:t>
            </a:r>
            <a:r>
              <a:rPr sz="2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checked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For add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MenuItem: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MenuItem add(MenuItem</a:t>
            </a:r>
            <a:r>
              <a:rPr sz="28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item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3200" spc="-5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Menu to </a:t>
            </a:r>
            <a:r>
              <a:rPr sz="3200" spc="-10" smtClean="0">
                <a:solidFill>
                  <a:srgbClr val="2E2B1F"/>
                </a:solidFill>
                <a:latin typeface="Times New Roman"/>
                <a:cs typeface="Times New Roman"/>
              </a:rPr>
              <a:t>MenuBar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Menu add(Menu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menu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get Item from</a:t>
            </a:r>
            <a:r>
              <a:rPr sz="32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D25713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Object getItem(</a:t>
            </a:r>
            <a:r>
              <a:rPr sz="2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26377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Dialog</a:t>
            </a:r>
            <a:r>
              <a:rPr spc="-275" dirty="0"/>
              <a:t> </a:t>
            </a:r>
            <a:r>
              <a:rPr spc="-70" dirty="0"/>
              <a:t>Box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625850"/>
            <a:ext cx="8684260" cy="528798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Dialog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boxes are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primarily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used to obtain user</a:t>
            </a:r>
            <a:r>
              <a:rPr sz="28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They are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similar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frame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windows,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except that dialog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boxes</a:t>
            </a:r>
            <a:r>
              <a:rPr sz="2800" spc="-114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are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always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child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windows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a top-level</a:t>
            </a:r>
            <a:r>
              <a:rPr sz="2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window.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Dialog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boxes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don’t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have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menu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bars.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respects,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dialog boxes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like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frame</a:t>
            </a:r>
            <a:r>
              <a:rPr sz="28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windows.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Dialog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boxes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modal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 modeless.</a:t>
            </a:r>
            <a:endParaRPr sz="2800">
              <a:latin typeface="Times New Roman"/>
              <a:cs typeface="Times New Roman"/>
            </a:endParaRPr>
          </a:p>
          <a:p>
            <a:pPr marL="355600" marR="1143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modal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dialog box is active, all input is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directed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 it</a:t>
            </a:r>
            <a:r>
              <a:rPr sz="28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until  it is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closed.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modeless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dialog box is active, input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focus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2800" spc="-9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directed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another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window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in your</a:t>
            </a:r>
            <a:r>
              <a:rPr sz="2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26377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Dialog</a:t>
            </a:r>
            <a:r>
              <a:rPr spc="-275" dirty="0"/>
              <a:t> </a:t>
            </a:r>
            <a:r>
              <a:rPr spc="-70" dirty="0"/>
              <a:t>Box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1752600"/>
            <a:ext cx="8397240" cy="50097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Constructors: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Dialog(Frame </a:t>
            </a:r>
            <a:r>
              <a:rPr sz="2800" i="1" spc="-20" dirty="0">
                <a:solidFill>
                  <a:srgbClr val="2E2B1F"/>
                </a:solidFill>
                <a:latin typeface="Times New Roman"/>
                <a:cs typeface="Times New Roman"/>
              </a:rPr>
              <a:t>parentWindow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boolean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mode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Dialog(Frame </a:t>
            </a:r>
            <a:r>
              <a:rPr sz="2800" i="1" spc="-20" dirty="0">
                <a:solidFill>
                  <a:srgbClr val="2E2B1F"/>
                </a:solidFill>
                <a:latin typeface="Times New Roman"/>
                <a:cs typeface="Times New Roman"/>
              </a:rPr>
              <a:t>parentWindow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title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boolean</a:t>
            </a:r>
            <a:r>
              <a:rPr sz="28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mode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create Dialog</a:t>
            </a:r>
            <a:r>
              <a:rPr sz="28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Box: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Create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sz="28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Applet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Create another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which extends Dialog</a:t>
            </a:r>
            <a:r>
              <a:rPr sz="28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Call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this new class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from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Frame/Applet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In constructor of Extended Dialog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class, use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super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</a:t>
            </a:r>
            <a:r>
              <a:rPr sz="28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 vales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 constructor of</a:t>
            </a:r>
            <a:r>
              <a:rPr sz="28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Dialog.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42646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>
                <a:solidFill>
                  <a:srgbClr val="675E46"/>
                </a:solidFill>
                <a:latin typeface="Cambria"/>
                <a:cs typeface="Cambria"/>
              </a:rPr>
              <a:t>FileDialog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1600200"/>
            <a:ext cx="8153400" cy="6303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Java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provides a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built-in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dialog box that lets the user  specify a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file.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9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file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dialog box,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instantiate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an object of</a:t>
            </a:r>
            <a:r>
              <a:rPr sz="2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type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FileDialog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FileDialog(Frame </a:t>
            </a: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parent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String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boxName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FileDialog(Frame </a:t>
            </a: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parent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boxName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how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FileDialog(Frame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parent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how: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FileDialog.LOAD</a:t>
            </a:r>
            <a:r>
              <a:rPr sz="2800" b="1" spc="-5">
                <a:solidFill>
                  <a:srgbClr val="2E2B1F"/>
                </a:solidFill>
                <a:latin typeface="Times New Roman"/>
                <a:cs typeface="Times New Roman"/>
              </a:rPr>
              <a:t>,</a:t>
            </a:r>
            <a:r>
              <a:rPr sz="2800" b="1" spc="-2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25" smtClean="0">
                <a:solidFill>
                  <a:srgbClr val="2E2B1F"/>
                </a:solidFill>
                <a:latin typeface="Times New Roman"/>
                <a:cs typeface="Times New Roman"/>
              </a:rPr>
              <a:t>FileDialog.SAVE</a:t>
            </a:r>
            <a:endParaRPr lang="en-US" sz="2800" b="1" spc="-2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en-US" sz="2800" b="1" spc="-2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getDirectory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6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 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getFile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6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5382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Introduction </a:t>
            </a:r>
            <a:r>
              <a:rPr spc="-50" dirty="0"/>
              <a:t>to</a:t>
            </a:r>
            <a:r>
              <a:rPr spc="-385" dirty="0"/>
              <a:t> </a:t>
            </a:r>
            <a:r>
              <a:rPr spc="-85" dirty="0"/>
              <a:t>Swing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382924"/>
            <a:ext cx="8492237" cy="655179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spc="-5" dirty="0">
                <a:solidFill>
                  <a:srgbClr val="2E2B1F"/>
                </a:solidFill>
                <a:latin typeface="Times New Roman"/>
                <a:cs typeface="Times New Roman"/>
              </a:rPr>
              <a:t>Package :</a:t>
            </a:r>
            <a:r>
              <a:rPr sz="36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Times New Roman"/>
                <a:cs typeface="Times New Roman"/>
              </a:rPr>
              <a:t>javax.swing.*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dirty="0">
                <a:solidFill>
                  <a:srgbClr val="2E2B1F"/>
                </a:solidFill>
                <a:latin typeface="Times New Roman"/>
                <a:cs typeface="Times New Roman"/>
              </a:rPr>
              <a:t>Swing </a:t>
            </a:r>
            <a:r>
              <a:rPr sz="3600" spc="-5" dirty="0">
                <a:solidFill>
                  <a:srgbClr val="2E2B1F"/>
                </a:solidFill>
                <a:latin typeface="Times New Roman"/>
                <a:cs typeface="Times New Roman"/>
              </a:rPr>
              <a:t>is set of classes which </a:t>
            </a:r>
            <a:r>
              <a:rPr sz="3600" dirty="0">
                <a:solidFill>
                  <a:srgbClr val="2E2B1F"/>
                </a:solidFill>
                <a:latin typeface="Times New Roman"/>
                <a:cs typeface="Times New Roman"/>
              </a:rPr>
              <a:t>provides </a:t>
            </a:r>
            <a:r>
              <a:rPr sz="3600" spc="-5">
                <a:solidFill>
                  <a:srgbClr val="2E2B1F"/>
                </a:solidFill>
                <a:latin typeface="Times New Roman"/>
                <a:cs typeface="Times New Roman"/>
              </a:rPr>
              <a:t>more</a:t>
            </a:r>
            <a:r>
              <a:rPr sz="3600" spc="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600" smtClean="0">
                <a:solidFill>
                  <a:srgbClr val="2E2B1F"/>
                </a:solidFill>
                <a:latin typeface="Times New Roman"/>
                <a:cs typeface="Times New Roman"/>
              </a:rPr>
              <a:t>powerful</a:t>
            </a:r>
            <a:r>
              <a:rPr lang="en-US" sz="36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600" spc="-5" smtClean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3600" spc="-5" dirty="0">
                <a:solidFill>
                  <a:srgbClr val="2E2B1F"/>
                </a:solidFill>
                <a:latin typeface="Times New Roman"/>
                <a:cs typeface="Times New Roman"/>
              </a:rPr>
              <a:t>flexible components as compare to</a:t>
            </a:r>
            <a:r>
              <a:rPr sz="36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600" spc="-114">
                <a:solidFill>
                  <a:srgbClr val="2E2B1F"/>
                </a:solidFill>
                <a:latin typeface="Times New Roman"/>
                <a:cs typeface="Times New Roman"/>
              </a:rPr>
              <a:t>AWT</a:t>
            </a:r>
            <a:r>
              <a:rPr sz="3600" spc="-114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3600" spc="-114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6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Swing is a part of JFC (Java Foundation Classes)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6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JFC are a set of GUI components which simplify the development of desktop applications.</a:t>
            </a:r>
            <a:endParaRPr sz="3600" spc="-5" dirty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27305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spc="-5" dirty="0">
                <a:solidFill>
                  <a:srgbClr val="2E2B1F"/>
                </a:solidFill>
                <a:latin typeface="Times New Roman"/>
                <a:cs typeface="Times New Roman"/>
              </a:rPr>
              <a:t>Build on top of AWT API </a:t>
            </a:r>
            <a:r>
              <a:rPr sz="3600" spc="-5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3600" spc="-5" smtClean="0">
                <a:solidFill>
                  <a:srgbClr val="2E2B1F"/>
                </a:solidFill>
                <a:latin typeface="Times New Roman"/>
                <a:cs typeface="Times New Roman"/>
              </a:rPr>
              <a:t>acts </a:t>
            </a:r>
            <a:r>
              <a:rPr sz="3600" spc="-5" dirty="0">
                <a:solidFill>
                  <a:srgbClr val="2E2B1F"/>
                </a:solidFill>
                <a:latin typeface="Times New Roman"/>
                <a:cs typeface="Times New Roman"/>
              </a:rPr>
              <a:t>as replacement</a:t>
            </a:r>
            <a:r>
              <a:rPr sz="36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3600" spc="-80" dirty="0">
                <a:solidFill>
                  <a:srgbClr val="2E2B1F"/>
                </a:solidFill>
                <a:latin typeface="Times New Roman"/>
                <a:cs typeface="Times New Roman"/>
              </a:rPr>
              <a:t>AWT</a:t>
            </a:r>
            <a:r>
              <a:rPr sz="3600" spc="-1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600" spc="-5">
                <a:solidFill>
                  <a:srgbClr val="2E2B1F"/>
                </a:solidFill>
                <a:latin typeface="Times New Roman"/>
                <a:cs typeface="Times New Roman"/>
              </a:rPr>
              <a:t>API</a:t>
            </a:r>
            <a:r>
              <a:rPr sz="3600" spc="-5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166"/>
            <a:ext cx="5382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Introduction </a:t>
            </a:r>
            <a:r>
              <a:rPr spc="-50" dirty="0"/>
              <a:t>to</a:t>
            </a:r>
            <a:r>
              <a:rPr spc="-385" dirty="0"/>
              <a:t> </a:t>
            </a:r>
            <a:r>
              <a:rPr spc="-85" dirty="0"/>
              <a:t>Swing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382924"/>
            <a:ext cx="8492237" cy="83676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Swing component follows a</a:t>
            </a:r>
            <a:r>
              <a:rPr lang="en-US" sz="3200" spc="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Model-View-Controller</a:t>
            </a:r>
            <a:r>
              <a:rPr lang="en-US" sz="32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architecture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dirty="0" smtClean="0"/>
              <a:t>Swing actually makes use of a simplified variant of the MVC design called the </a:t>
            </a:r>
            <a:r>
              <a:rPr lang="en-US" sz="3200" i="1" dirty="0" smtClean="0"/>
              <a:t>model-delegate</a:t>
            </a:r>
            <a:r>
              <a:rPr lang="en-US" sz="3200" dirty="0" smtClean="0"/>
              <a:t> 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Swing Components are implemented using Java </a:t>
            </a:r>
            <a:r>
              <a:rPr lang="en-US" sz="32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so  they are </a:t>
            </a:r>
            <a:r>
              <a:rPr lang="en-US" sz="3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platform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independent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lang="en-US" sz="3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lightweight</a:t>
            </a:r>
            <a:r>
              <a:rPr lang="en-US" sz="3200" spc="-2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components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100 % Java implementations of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components.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Use MVC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architecture.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Model represents the</a:t>
            </a:r>
            <a:r>
              <a:rPr lang="en-US" sz="32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3200" spc="-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View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as a visual representation of 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lang="en-US" sz="3200" spc="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Controller takes 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input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and translates it to changes</a:t>
            </a:r>
            <a:r>
              <a:rPr lang="en-US" sz="3200" spc="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 data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2796540" y="-1501140"/>
            <a:ext cx="703580" cy="53822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5340"/>
              </a:lnSpc>
            </a:pPr>
            <a:r>
              <a:rPr sz="4600" spc="-95" dirty="0">
                <a:solidFill>
                  <a:srgbClr val="2E2B1F"/>
                </a:solidFill>
                <a:latin typeface="Trebuchet MS"/>
                <a:cs typeface="Trebuchet MS"/>
              </a:rPr>
              <a:t>I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n</a:t>
            </a:r>
            <a:r>
              <a:rPr sz="4600" spc="-95" dirty="0">
                <a:solidFill>
                  <a:srgbClr val="2E2B1F"/>
                </a:solidFill>
                <a:latin typeface="Trebuchet MS"/>
                <a:cs typeface="Trebuchet MS"/>
              </a:rPr>
              <a:t>t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r</a:t>
            </a:r>
            <a:r>
              <a:rPr sz="4600" spc="-95" dirty="0">
                <a:solidFill>
                  <a:srgbClr val="2E2B1F"/>
                </a:solidFill>
                <a:latin typeface="Trebuchet MS"/>
                <a:cs typeface="Trebuchet MS"/>
              </a:rPr>
              <a:t>o</a:t>
            </a:r>
            <a:r>
              <a:rPr sz="4600" spc="-105" dirty="0">
                <a:solidFill>
                  <a:srgbClr val="2E2B1F"/>
                </a:solidFill>
                <a:latin typeface="Trebuchet MS"/>
                <a:cs typeface="Trebuchet MS"/>
              </a:rPr>
              <a:t>d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u</a:t>
            </a:r>
            <a:r>
              <a:rPr sz="4600" spc="-95" dirty="0">
                <a:solidFill>
                  <a:srgbClr val="2E2B1F"/>
                </a:solidFill>
                <a:latin typeface="Trebuchet MS"/>
                <a:cs typeface="Trebuchet MS"/>
              </a:rPr>
              <a:t>c</a:t>
            </a:r>
            <a:r>
              <a:rPr sz="4600" spc="-110" dirty="0">
                <a:solidFill>
                  <a:srgbClr val="2E2B1F"/>
                </a:solidFill>
                <a:latin typeface="Trebuchet MS"/>
                <a:cs typeface="Trebuchet MS"/>
              </a:rPr>
              <a:t>t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i</a:t>
            </a:r>
            <a:r>
              <a:rPr sz="4600" spc="-105" dirty="0">
                <a:solidFill>
                  <a:srgbClr val="2E2B1F"/>
                </a:solidFill>
                <a:latin typeface="Trebuchet MS"/>
                <a:cs typeface="Trebuchet MS"/>
              </a:rPr>
              <a:t>o</a:t>
            </a:r>
            <a:r>
              <a:rPr sz="4600" dirty="0">
                <a:solidFill>
                  <a:srgbClr val="2E2B1F"/>
                </a:solidFill>
                <a:latin typeface="Trebuchet MS"/>
                <a:cs typeface="Trebuchet MS"/>
              </a:rPr>
              <a:t>n</a:t>
            </a:r>
            <a:r>
              <a:rPr sz="4600" spc="-2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4600" spc="-95" dirty="0">
                <a:solidFill>
                  <a:srgbClr val="2E2B1F"/>
                </a:solidFill>
                <a:latin typeface="Trebuchet MS"/>
                <a:cs typeface="Trebuchet MS"/>
              </a:rPr>
              <a:t>t</a:t>
            </a:r>
            <a:r>
              <a:rPr sz="4600" dirty="0">
                <a:solidFill>
                  <a:srgbClr val="2E2B1F"/>
                </a:solidFill>
                <a:latin typeface="Trebuchet MS"/>
                <a:cs typeface="Trebuchet MS"/>
              </a:rPr>
              <a:t>o</a:t>
            </a:r>
            <a:r>
              <a:rPr sz="4600" spc="-204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4600" spc="-105" dirty="0">
                <a:solidFill>
                  <a:srgbClr val="2E2B1F"/>
                </a:solidFill>
                <a:latin typeface="Trebuchet MS"/>
                <a:cs typeface="Trebuchet MS"/>
              </a:rPr>
              <a:t>S</a:t>
            </a:r>
            <a:r>
              <a:rPr sz="4600" spc="-100" dirty="0">
                <a:solidFill>
                  <a:srgbClr val="2E2B1F"/>
                </a:solidFill>
                <a:latin typeface="Trebuchet MS"/>
                <a:cs typeface="Trebuchet MS"/>
              </a:rPr>
              <a:t>win</a:t>
            </a:r>
            <a:r>
              <a:rPr sz="4600" dirty="0">
                <a:solidFill>
                  <a:srgbClr val="2E2B1F"/>
                </a:solidFill>
                <a:latin typeface="Trebuchet MS"/>
                <a:cs typeface="Trebuchet MS"/>
              </a:rPr>
              <a:t>g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8531225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0" y="71247"/>
                </a:moveTo>
                <a:lnTo>
                  <a:pt x="5597" y="43505"/>
                </a:lnTo>
                <a:lnTo>
                  <a:pt x="20862" y="20859"/>
                </a:lnTo>
                <a:lnTo>
                  <a:pt x="43505" y="5595"/>
                </a:lnTo>
                <a:lnTo>
                  <a:pt x="71234" y="0"/>
                </a:lnTo>
                <a:lnTo>
                  <a:pt x="325640" y="0"/>
                </a:lnTo>
                <a:lnTo>
                  <a:pt x="353369" y="5595"/>
                </a:lnTo>
                <a:lnTo>
                  <a:pt x="376012" y="20859"/>
                </a:lnTo>
                <a:lnTo>
                  <a:pt x="391277" y="43505"/>
                </a:lnTo>
                <a:lnTo>
                  <a:pt x="396875" y="712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396875" y="0"/>
                </a:moveTo>
                <a:lnTo>
                  <a:pt x="391277" y="27741"/>
                </a:lnTo>
                <a:lnTo>
                  <a:pt x="376012" y="50387"/>
                </a:lnTo>
                <a:lnTo>
                  <a:pt x="353369" y="65651"/>
                </a:lnTo>
                <a:lnTo>
                  <a:pt x="325640" y="71247"/>
                </a:lnTo>
                <a:lnTo>
                  <a:pt x="71234" y="71247"/>
                </a:lnTo>
                <a:lnTo>
                  <a:pt x="43505" y="65651"/>
                </a:lnTo>
                <a:lnTo>
                  <a:pt x="20862" y="50387"/>
                </a:lnTo>
                <a:lnTo>
                  <a:pt x="5597" y="2774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rot="16200000">
            <a:off x="1752600" y="838200"/>
            <a:ext cx="5638800" cy="838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610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90" dirty="0"/>
              <a:t>Difference </a:t>
            </a:r>
            <a:r>
              <a:rPr sz="4400" spc="-85" dirty="0"/>
              <a:t>Between </a:t>
            </a:r>
            <a:r>
              <a:rPr sz="4400" spc="-210"/>
              <a:t>AWT</a:t>
            </a:r>
            <a:r>
              <a:rPr sz="4400" spc="-850"/>
              <a:t> </a:t>
            </a:r>
            <a:r>
              <a:rPr sz="4400" spc="-5" smtClean="0"/>
              <a:t>&amp;</a:t>
            </a:r>
            <a:r>
              <a:rPr lang="en-US" sz="4400" spc="-5" dirty="0" smtClean="0"/>
              <a:t> </a:t>
            </a:r>
            <a:r>
              <a:rPr sz="4400" spc="-85" smtClean="0"/>
              <a:t>Swing</a:t>
            </a:r>
            <a:endParaRPr sz="4400" spc="-85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066800"/>
          <a:ext cx="8229600" cy="7267940"/>
        </p:xfrm>
        <a:graphic>
          <a:graphicData uri="http://schemas.openxmlformats.org/drawingml/2006/table">
            <a:tbl>
              <a:tblPr/>
              <a:tblGrid>
                <a:gridCol w="685800"/>
                <a:gridCol w="3810000"/>
                <a:gridCol w="3733800"/>
              </a:tblGrid>
              <a:tr h="267854">
                <a:tc>
                  <a:txBody>
                    <a:bodyPr/>
                    <a:lstStyle/>
                    <a:p>
                      <a:r>
                        <a:rPr lang="en-US" sz="2400" dirty="0"/>
                        <a:t>No.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Java AWT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Java Swing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70528">
                <a:tc>
                  <a:txBody>
                    <a:bodyPr/>
                    <a:lstStyle/>
                    <a:p>
                      <a:r>
                        <a:rPr lang="en-US" sz="2400"/>
                        <a:t>1)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AWT components are </a:t>
                      </a:r>
                      <a:r>
                        <a:rPr lang="en-US" sz="2400" b="1" dirty="0"/>
                        <a:t>platform-dependent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Java swing components are </a:t>
                      </a:r>
                      <a:r>
                        <a:rPr lang="en-US" sz="2400" b="1"/>
                        <a:t>platform-independent</a:t>
                      </a:r>
                      <a:r>
                        <a:rPr lang="en-US" sz="2400"/>
                        <a:t>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636">
                <a:tc>
                  <a:txBody>
                    <a:bodyPr/>
                    <a:lstStyle/>
                    <a:p>
                      <a:r>
                        <a:rPr lang="en-US" sz="2400" dirty="0"/>
                        <a:t>2)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AWT components are </a:t>
                      </a:r>
                      <a:r>
                        <a:rPr lang="en-US" sz="2400" b="1" dirty="0"/>
                        <a:t>heavyweight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Swing components are </a:t>
                      </a:r>
                      <a:r>
                        <a:rPr lang="en-US" sz="2400" b="1"/>
                        <a:t>lightweight</a:t>
                      </a:r>
                      <a:r>
                        <a:rPr lang="en-US" sz="2400"/>
                        <a:t>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28">
                <a:tc>
                  <a:txBody>
                    <a:bodyPr/>
                    <a:lstStyle/>
                    <a:p>
                      <a:r>
                        <a:rPr lang="en-US" sz="2400"/>
                        <a:t>3)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AWT </a:t>
                      </a:r>
                      <a:r>
                        <a:rPr lang="en-US" sz="2400" b="1" dirty="0"/>
                        <a:t>doesn't support pluggable look and feel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Swing </a:t>
                      </a:r>
                      <a:r>
                        <a:rPr lang="en-US" sz="2400" b="1" dirty="0"/>
                        <a:t>supports pluggable look and feel</a:t>
                      </a:r>
                      <a:r>
                        <a:rPr lang="en-US" sz="2400" dirty="0"/>
                        <a:t>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199">
                <a:tc>
                  <a:txBody>
                    <a:bodyPr/>
                    <a:lstStyle/>
                    <a:p>
                      <a:r>
                        <a:rPr lang="en-US" sz="2400"/>
                        <a:t>4)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AWT provides </a:t>
                      </a:r>
                      <a:r>
                        <a:rPr lang="en-US" sz="2400" b="1" dirty="0"/>
                        <a:t>less components</a:t>
                      </a:r>
                      <a:r>
                        <a:rPr lang="en-US" sz="2400" dirty="0"/>
                        <a:t> than Swing.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Swing provides </a:t>
                      </a:r>
                      <a:r>
                        <a:rPr lang="en-US" sz="2400" b="1" dirty="0"/>
                        <a:t>more powerful components</a:t>
                      </a:r>
                      <a:r>
                        <a:rPr lang="en-US" sz="2400" dirty="0"/>
                        <a:t> such as tables, lists, </a:t>
                      </a:r>
                      <a:r>
                        <a:rPr lang="en-US" sz="2400" dirty="0" err="1"/>
                        <a:t>scrollpanes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colorchooser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tabbedpane</a:t>
                      </a:r>
                      <a:r>
                        <a:rPr lang="en-US" sz="2400" dirty="0"/>
                        <a:t> etc. 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654">
                <a:tc>
                  <a:txBody>
                    <a:bodyPr/>
                    <a:lstStyle/>
                    <a:p>
                      <a:r>
                        <a:rPr lang="en-US" sz="2400" dirty="0"/>
                        <a:t>5)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AWT </a:t>
                      </a:r>
                      <a:r>
                        <a:rPr lang="en-US" sz="2400" b="1" dirty="0"/>
                        <a:t>doesn't follows MVC</a:t>
                      </a:r>
                      <a:r>
                        <a:rPr lang="en-US" sz="2400" dirty="0"/>
                        <a:t>(Model View </a:t>
                      </a:r>
                      <a:r>
                        <a:rPr lang="en-US" sz="2400" dirty="0" smtClean="0"/>
                        <a:t>Controller</a:t>
                      </a:r>
                      <a:endParaRPr lang="en-US" sz="2400" dirty="0"/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Swing </a:t>
                      </a:r>
                      <a:r>
                        <a:rPr lang="en-US" sz="2400" b="1" dirty="0"/>
                        <a:t>follows MVC</a:t>
                      </a:r>
                      <a:r>
                        <a:rPr lang="en-US" sz="2400" dirty="0"/>
                        <a:t>. </a:t>
                      </a:r>
                    </a:p>
                  </a:txBody>
                  <a:tcPr marL="41051" marR="41051" marT="20525" marB="20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267665"/>
            <a:ext cx="68040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Important </a:t>
            </a:r>
            <a:r>
              <a:rPr spc="-90" dirty="0"/>
              <a:t>Classes </a:t>
            </a:r>
            <a:r>
              <a:rPr spc="-55" dirty="0"/>
              <a:t>by</a:t>
            </a:r>
            <a:r>
              <a:rPr spc="-465" dirty="0"/>
              <a:t> </a:t>
            </a:r>
            <a:r>
              <a:rPr spc="-85" dirty="0"/>
              <a:t>Swing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244853"/>
            <a:ext cx="3691637" cy="72372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Abstract</a:t>
            </a:r>
            <a:r>
              <a:rPr sz="32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Button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ButtonGroup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ImageIcon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JApplet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JButton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JCheckBox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JComboBox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JLabel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JRadioButton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JScrollPane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JTabbedPane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JTable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JTextField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849A09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JTree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267665"/>
            <a:ext cx="43738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MVC</a:t>
            </a:r>
            <a:r>
              <a:rPr spc="-495" dirty="0"/>
              <a:t> </a:t>
            </a:r>
            <a:r>
              <a:rPr spc="-9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382925"/>
            <a:ext cx="7976870" cy="742126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Software design pattern </a:t>
            </a:r>
            <a:r>
              <a:rPr sz="2800" dirty="0">
                <a:solidFill>
                  <a:srgbClr val="2E2B1F"/>
                </a:solidFill>
                <a:latin typeface="+mj-lt"/>
                <a:cs typeface="Times New Roman"/>
              </a:rPr>
              <a:t>for </a:t>
            </a: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software</a:t>
            </a:r>
            <a:r>
              <a:rPr sz="2800" spc="50" dirty="0">
                <a:solidFill>
                  <a:srgbClr val="2E2B1F"/>
                </a:solidFill>
                <a:latin typeface="+mj-lt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development.</a:t>
            </a:r>
            <a:endParaRPr sz="2800">
              <a:latin typeface="+mj-lt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Model:</a:t>
            </a:r>
            <a:endParaRPr sz="2800">
              <a:latin typeface="+mj-lt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latin typeface="+mj-lt"/>
              </a:rPr>
              <a:t>The model encompasses the state data for each component</a:t>
            </a:r>
            <a:r>
              <a:rPr sz="2800" spc="-5" smtClean="0">
                <a:solidFill>
                  <a:srgbClr val="2E2B1F"/>
                </a:solidFill>
                <a:latin typeface="+mj-lt"/>
                <a:cs typeface="Times New Roman"/>
              </a:rPr>
              <a:t>.</a:t>
            </a:r>
            <a:endParaRPr sz="2800">
              <a:latin typeface="+mj-lt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Database </a:t>
            </a:r>
            <a:r>
              <a:rPr sz="2800" spc="-10" dirty="0">
                <a:solidFill>
                  <a:srgbClr val="2E2B1F"/>
                </a:solidFill>
                <a:latin typeface="+mj-lt"/>
                <a:cs typeface="Times New Roman"/>
              </a:rPr>
              <a:t>and</a:t>
            </a: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 logic.</a:t>
            </a:r>
            <a:endParaRPr sz="2800">
              <a:latin typeface="+mj-lt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40" dirty="0">
                <a:solidFill>
                  <a:srgbClr val="2E2B1F"/>
                </a:solidFill>
                <a:latin typeface="+mj-lt"/>
                <a:cs typeface="Times New Roman"/>
              </a:rPr>
              <a:t>View:</a:t>
            </a:r>
            <a:endParaRPr sz="2800">
              <a:latin typeface="+mj-lt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latin typeface="+mj-lt"/>
              </a:rPr>
              <a:t>The view refers to how you see the component on the screen</a:t>
            </a: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smtClean="0">
                <a:solidFill>
                  <a:srgbClr val="2E2B1F"/>
                </a:solidFill>
                <a:latin typeface="+mj-lt"/>
                <a:cs typeface="Times New Roman"/>
              </a:rPr>
              <a:t>User</a:t>
            </a:r>
            <a:r>
              <a:rPr sz="2800" spc="0" smtClean="0">
                <a:solidFill>
                  <a:srgbClr val="2E2B1F"/>
                </a:solidFill>
                <a:latin typeface="+mj-lt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Interface</a:t>
            </a:r>
            <a:endParaRPr sz="2800">
              <a:latin typeface="+mj-lt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Controller:</a:t>
            </a:r>
            <a:endParaRPr sz="2800">
              <a:latin typeface="+mj-lt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latin typeface="+mj-lt"/>
              </a:rPr>
              <a:t>dictates how the component interacts with events</a:t>
            </a:r>
          </a:p>
          <a:p>
            <a:pPr marL="756285" marR="5080" lvl="1" indent="-286385">
              <a:lnSpc>
                <a:spcPct val="100000"/>
              </a:lnSpc>
              <a:spcBef>
                <a:spcPts val="58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/>
              <a:t>controller is responsible for handling events on the component</a:t>
            </a:r>
            <a:endParaRPr lang="en-US" sz="2800" dirty="0" smtClean="0">
              <a:latin typeface="+mj-lt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smtClean="0">
                <a:solidFill>
                  <a:srgbClr val="2E2B1F"/>
                </a:solidFill>
                <a:latin typeface="+mj-lt"/>
                <a:cs typeface="Times New Roman"/>
              </a:rPr>
              <a:t>Communication </a:t>
            </a:r>
            <a:r>
              <a:rPr sz="2800" spc="-5" dirty="0">
                <a:solidFill>
                  <a:srgbClr val="2E2B1F"/>
                </a:solidFill>
                <a:latin typeface="+mj-lt"/>
                <a:cs typeface="Times New Roman"/>
              </a:rPr>
              <a:t>logic/integration</a:t>
            </a:r>
            <a:r>
              <a:rPr sz="2800" spc="-40" dirty="0">
                <a:solidFill>
                  <a:srgbClr val="2E2B1F"/>
                </a:solidFill>
                <a:latin typeface="+mj-lt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+mj-lt"/>
                <a:cs typeface="Times New Roman"/>
              </a:rPr>
              <a:t>logic</a:t>
            </a:r>
            <a:endParaRPr sz="280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143000"/>
            <a:ext cx="88392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latin typeface="Cambria"/>
                <a:cs typeface="Cambria"/>
              </a:rPr>
              <a:t>AWT </a:t>
            </a:r>
            <a:r>
              <a:rPr spc="-105" dirty="0">
                <a:latin typeface="Cambria"/>
                <a:cs typeface="Cambria"/>
              </a:rPr>
              <a:t>(</a:t>
            </a:r>
            <a:r>
              <a:rPr spc="-105">
                <a:latin typeface="Cambria"/>
                <a:cs typeface="Cambria"/>
              </a:rPr>
              <a:t>Abstract</a:t>
            </a:r>
            <a:r>
              <a:rPr spc="-370">
                <a:latin typeface="Cambria"/>
                <a:cs typeface="Cambria"/>
              </a:rPr>
              <a:t> </a:t>
            </a:r>
            <a:r>
              <a:rPr spc="-90" smtClean="0">
                <a:latin typeface="Cambria"/>
                <a:cs typeface="Cambria"/>
              </a:rPr>
              <a:t>Window</a:t>
            </a:r>
            <a:r>
              <a:rPr lang="en-US" spc="-90" dirty="0" smtClean="0">
                <a:latin typeface="Cambria"/>
                <a:cs typeface="Cambria"/>
              </a:rPr>
              <a:t> </a:t>
            </a:r>
            <a:r>
              <a:rPr spc="-135" smtClean="0">
                <a:latin typeface="Cambria"/>
                <a:cs typeface="Cambria"/>
              </a:rPr>
              <a:t>Toolkit)</a:t>
            </a:r>
            <a:endParaRPr spc="-135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057400"/>
            <a:ext cx="8493760" cy="633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40" dirty="0">
                <a:solidFill>
                  <a:srgbClr val="2E2B1F"/>
                </a:solidFill>
                <a:latin typeface="Calibri"/>
                <a:cs typeface="Calibri"/>
              </a:rPr>
              <a:t>AWT </a:t>
            </a:r>
            <a:r>
              <a:rPr sz="3200" spc="-15" dirty="0">
                <a:solidFill>
                  <a:srgbClr val="2E2B1F"/>
                </a:solidFill>
                <a:latin typeface="Calibri"/>
                <a:cs typeface="Calibri"/>
              </a:rPr>
              <a:t>contains numerous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classes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320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methods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that allow </a:t>
            </a:r>
            <a:r>
              <a:rPr sz="3200" spc="-20" dirty="0">
                <a:solidFill>
                  <a:srgbClr val="2E2B1F"/>
                </a:solidFill>
                <a:latin typeface="Calibri"/>
                <a:cs typeface="Calibri"/>
              </a:rPr>
              <a:t>you to create 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2E2B1F"/>
                </a:solidFill>
                <a:latin typeface="Calibri"/>
                <a:cs typeface="Calibri"/>
              </a:rPr>
              <a:t>manage</a:t>
            </a:r>
            <a:r>
              <a:rPr sz="32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2E2B1F"/>
                </a:solidFill>
                <a:latin typeface="Calibri"/>
                <a:cs typeface="Calibri"/>
              </a:rPr>
              <a:t>window.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chemeClr val="tx2"/>
                </a:solidFill>
                <a:latin typeface="Trebuchet MS"/>
                <a:cs typeface="Trebuchet MS"/>
              </a:rPr>
              <a:t>import</a:t>
            </a:r>
            <a:r>
              <a:rPr sz="3200" spc="5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chemeClr val="tx2"/>
                </a:solidFill>
                <a:latin typeface="Trebuchet MS"/>
                <a:cs typeface="Trebuchet MS"/>
              </a:rPr>
              <a:t>java.awt</a:t>
            </a:r>
            <a:r>
              <a:rPr sz="3200" spc="-10" smtClean="0">
                <a:solidFill>
                  <a:schemeClr val="tx2"/>
                </a:solidFill>
                <a:latin typeface="Trebuchet MS"/>
                <a:cs typeface="Trebuchet MS"/>
              </a:rPr>
              <a:t>.*;</a:t>
            </a:r>
            <a:endParaRPr lang="en-US" sz="3200" spc="-10" dirty="0" smtClean="0">
              <a:solidFill>
                <a:schemeClr val="tx2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1" spc="-25" smtClean="0">
                <a:solidFill>
                  <a:srgbClr val="2E2B1F"/>
                </a:solidFill>
                <a:latin typeface="Calibri"/>
                <a:cs typeface="Calibri"/>
              </a:rPr>
              <a:t>Java </a:t>
            </a:r>
            <a:r>
              <a:rPr sz="3200" b="1" spc="-45" dirty="0">
                <a:solidFill>
                  <a:srgbClr val="2E2B1F"/>
                </a:solidFill>
                <a:latin typeface="Calibri"/>
                <a:cs typeface="Calibri"/>
              </a:rPr>
              <a:t>AWT </a:t>
            </a:r>
            <a:r>
              <a:rPr sz="3200" spc="-1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lang="en-US" sz="3200" b="1" i="1" dirty="0" smtClean="0"/>
              <a:t>platform dependent </a:t>
            </a:r>
            <a:r>
              <a:rPr sz="3200" i="1" spc="-5" smtClean="0">
                <a:solidFill>
                  <a:srgbClr val="2E2B1F"/>
                </a:solidFill>
                <a:latin typeface="Calibri"/>
                <a:cs typeface="Calibri"/>
              </a:rPr>
              <a:t>API </a:t>
            </a:r>
            <a:r>
              <a:rPr sz="3200" i="1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develop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GUI </a:t>
            </a:r>
            <a:r>
              <a:rPr sz="3200" i="1" spc="-5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3200" i="1" spc="1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mtClean="0">
                <a:solidFill>
                  <a:srgbClr val="2E2B1F"/>
                </a:solidFill>
                <a:latin typeface="Calibri"/>
                <a:cs typeface="Calibri"/>
              </a:rPr>
              <a:t>window-</a:t>
            </a:r>
            <a:r>
              <a:rPr sz="3200" i="1" spc="-5" smtClean="0">
                <a:solidFill>
                  <a:srgbClr val="2E2B1F"/>
                </a:solidFill>
                <a:latin typeface="Calibri"/>
                <a:cs typeface="Calibri"/>
              </a:rPr>
              <a:t>based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3200" i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i="1" spc="-5" dirty="0">
                <a:solidFill>
                  <a:srgbClr val="2E2B1F"/>
                </a:solidFill>
                <a:latin typeface="Calibri"/>
                <a:cs typeface="Calibri"/>
              </a:rPr>
              <a:t>Java </a:t>
            </a:r>
            <a:r>
              <a:rPr sz="3200" i="1" spc="-60" dirty="0">
                <a:solidFill>
                  <a:srgbClr val="2E2B1F"/>
                </a:solidFill>
                <a:latin typeface="Calibri"/>
                <a:cs typeface="Calibri"/>
              </a:rPr>
              <a:t>AWT </a:t>
            </a:r>
            <a:r>
              <a:rPr sz="3200" i="1" spc="-10" dirty="0">
                <a:solidFill>
                  <a:srgbClr val="2E2B1F"/>
                </a:solidFill>
                <a:latin typeface="Calibri"/>
                <a:cs typeface="Calibri"/>
              </a:rPr>
              <a:t>components </a:t>
            </a:r>
            <a:r>
              <a:rPr sz="3200" i="1" spc="-5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3200" i="1" spc="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i="1" spc="-10" smtClean="0">
                <a:solidFill>
                  <a:srgbClr val="2E2B1F"/>
                </a:solidFill>
                <a:latin typeface="Calibri"/>
                <a:cs typeface="Calibri"/>
              </a:rPr>
              <a:t>platform-dependent</a:t>
            </a:r>
            <a:r>
              <a:rPr lang="en-US" sz="3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 because </a:t>
            </a:r>
            <a:r>
              <a:rPr sz="3200" b="1" spc="-10" smtClean="0">
                <a:solidFill>
                  <a:srgbClr val="2E2B1F"/>
                </a:solidFill>
                <a:latin typeface="Calibri"/>
                <a:cs typeface="Calibri"/>
              </a:rPr>
              <a:t>components </a:t>
            </a:r>
            <a:r>
              <a:rPr sz="3200" b="1" spc="-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3200" b="1" spc="-10" dirty="0">
                <a:solidFill>
                  <a:srgbClr val="2E2B1F"/>
                </a:solidFill>
                <a:latin typeface="Calibri"/>
                <a:cs typeface="Calibri"/>
              </a:rPr>
              <a:t>displayed according </a:t>
            </a:r>
            <a:r>
              <a:rPr sz="3200" b="1" spc="-25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200" b="1" spc="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-5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3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-10" smtClean="0">
                <a:solidFill>
                  <a:srgbClr val="2E2B1F"/>
                </a:solidFill>
                <a:latin typeface="Calibri"/>
                <a:cs typeface="Calibri"/>
              </a:rPr>
              <a:t>view </a:t>
            </a:r>
            <a:r>
              <a:rPr sz="32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solidFill>
                  <a:srgbClr val="2E2B1F"/>
                </a:solidFill>
                <a:latin typeface="Calibri"/>
                <a:cs typeface="Calibri"/>
              </a:rPr>
              <a:t>operating</a:t>
            </a:r>
            <a:r>
              <a:rPr sz="3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2E2B1F"/>
                </a:solidFill>
                <a:latin typeface="Calibri"/>
                <a:cs typeface="Calibri"/>
              </a:rPr>
              <a:t>system.</a:t>
            </a:r>
            <a:endParaRPr sz="3200" b="1">
              <a:latin typeface="Calibri"/>
              <a:cs typeface="Calibri"/>
            </a:endParaRPr>
          </a:p>
          <a:p>
            <a:pPr marL="241300" indent="-228600">
              <a:spcBef>
                <a:spcPts val="6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-40">
                <a:solidFill>
                  <a:srgbClr val="2E2B1F"/>
                </a:solidFill>
                <a:latin typeface="Calibri"/>
                <a:cs typeface="Calibri"/>
              </a:rPr>
              <a:t>AWT </a:t>
            </a:r>
            <a:r>
              <a:rPr lang="en-US" sz="3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components </a:t>
            </a:r>
            <a:r>
              <a:rPr lang="en-US" sz="3200" i="1" spc="-5" dirty="0" smtClean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lang="en-US" sz="3200" i="1" spc="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-15" smtClean="0">
                <a:solidFill>
                  <a:srgbClr val="2E2B1F"/>
                </a:solidFill>
                <a:latin typeface="Calibri"/>
                <a:cs typeface="Calibri"/>
              </a:rPr>
              <a:t>heavyweight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because </a:t>
            </a:r>
            <a:r>
              <a:rPr lang="en-US" sz="3200" spc="-15" dirty="0" smtClean="0">
                <a:solidFill>
                  <a:srgbClr val="2E2B1F"/>
                </a:solidFill>
                <a:latin typeface="Calibri"/>
                <a:cs typeface="Calibri"/>
              </a:rPr>
              <a:t>components are </a:t>
            </a:r>
            <a:r>
              <a:rPr lang="en-US" sz="3200" spc="-5" dirty="0" smtClean="0">
                <a:solidFill>
                  <a:srgbClr val="2E2B1F"/>
                </a:solidFill>
                <a:latin typeface="Calibri"/>
                <a:cs typeface="Calibri"/>
              </a:rPr>
              <a:t>created by </a:t>
            </a:r>
            <a:r>
              <a:rPr lang="en-US" sz="3200" spc="-10" dirty="0" smtClean="0">
                <a:solidFill>
                  <a:srgbClr val="2E2B1F"/>
                </a:solidFill>
                <a:latin typeface="Calibri"/>
                <a:cs typeface="Calibri"/>
              </a:rPr>
              <a:t>underlying  operating </a:t>
            </a:r>
            <a:r>
              <a:rPr lang="en-US" sz="3200" spc="-25" dirty="0" smtClean="0">
                <a:solidFill>
                  <a:srgbClr val="2E2B1F"/>
                </a:solidFill>
                <a:latin typeface="Calibri"/>
                <a:cs typeface="Calibri"/>
              </a:rPr>
              <a:t>system.</a:t>
            </a:r>
            <a:r>
              <a:rPr lang="en-US" sz="3200" dirty="0" smtClean="0"/>
              <a:t>  </a:t>
            </a:r>
            <a:endParaRPr lang="en-US" sz="32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3774963" y="-2467610"/>
            <a:ext cx="679673" cy="6705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5340"/>
              </a:lnSpc>
            </a:pPr>
            <a:r>
              <a:rPr sz="4600" spc="-95">
                <a:solidFill>
                  <a:srgbClr val="2E2B1F"/>
                </a:solidFill>
                <a:latin typeface="Trebuchet MS"/>
                <a:cs typeface="Trebuchet MS"/>
              </a:rPr>
              <a:t>M</a:t>
            </a:r>
            <a:r>
              <a:rPr sz="4600" spc="-100">
                <a:solidFill>
                  <a:srgbClr val="2E2B1F"/>
                </a:solidFill>
                <a:latin typeface="Trebuchet MS"/>
                <a:cs typeface="Trebuchet MS"/>
              </a:rPr>
              <a:t>V</a:t>
            </a:r>
            <a:r>
              <a:rPr sz="4600">
                <a:solidFill>
                  <a:srgbClr val="2E2B1F"/>
                </a:solidFill>
                <a:latin typeface="Trebuchet MS"/>
                <a:cs typeface="Trebuchet MS"/>
              </a:rPr>
              <a:t>C</a:t>
            </a:r>
            <a:r>
              <a:rPr sz="4600" spc="-465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Ar</a:t>
            </a:r>
            <a:r>
              <a:rPr sz="4600" spc="-95" smtClean="0">
                <a:solidFill>
                  <a:srgbClr val="2E2B1F"/>
                </a:solidFill>
                <a:latin typeface="Trebuchet MS"/>
                <a:cs typeface="Trebuchet MS"/>
              </a:rPr>
              <a:t>c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hi</a:t>
            </a:r>
            <a:r>
              <a:rPr sz="4600" spc="-95" smtClean="0">
                <a:solidFill>
                  <a:srgbClr val="2E2B1F"/>
                </a:solidFill>
                <a:latin typeface="Trebuchet MS"/>
                <a:cs typeface="Trebuchet MS"/>
              </a:rPr>
              <a:t>tect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ur</a:t>
            </a:r>
            <a:r>
              <a:rPr sz="4600" smtClean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r>
              <a:rPr lang="en-US" sz="4600" dirty="0" smtClean="0">
                <a:solidFill>
                  <a:srgbClr val="2E2B1F"/>
                </a:solidFill>
                <a:latin typeface="Trebuchet MS"/>
                <a:cs typeface="Trebuchet MS"/>
              </a:rPr>
              <a:t>(Basic)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8531225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0" y="71247"/>
                </a:moveTo>
                <a:lnTo>
                  <a:pt x="5597" y="43505"/>
                </a:lnTo>
                <a:lnTo>
                  <a:pt x="20862" y="20859"/>
                </a:lnTo>
                <a:lnTo>
                  <a:pt x="43505" y="5595"/>
                </a:lnTo>
                <a:lnTo>
                  <a:pt x="71234" y="0"/>
                </a:lnTo>
                <a:lnTo>
                  <a:pt x="325640" y="0"/>
                </a:lnTo>
                <a:lnTo>
                  <a:pt x="353369" y="5595"/>
                </a:lnTo>
                <a:lnTo>
                  <a:pt x="376012" y="20859"/>
                </a:lnTo>
                <a:lnTo>
                  <a:pt x="391277" y="43505"/>
                </a:lnTo>
                <a:lnTo>
                  <a:pt x="396875" y="712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396875" y="0"/>
                </a:moveTo>
                <a:lnTo>
                  <a:pt x="391277" y="27741"/>
                </a:lnTo>
                <a:lnTo>
                  <a:pt x="376012" y="50387"/>
                </a:lnTo>
                <a:lnTo>
                  <a:pt x="353369" y="65651"/>
                </a:lnTo>
                <a:lnTo>
                  <a:pt x="325640" y="71247"/>
                </a:lnTo>
                <a:lnTo>
                  <a:pt x="71234" y="71247"/>
                </a:lnTo>
                <a:lnTo>
                  <a:pt x="43505" y="65651"/>
                </a:lnTo>
                <a:lnTo>
                  <a:pt x="20862" y="50387"/>
                </a:lnTo>
                <a:lnTo>
                  <a:pt x="5597" y="2774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8" y="1905000"/>
            <a:ext cx="8687812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3774963" y="-2467610"/>
            <a:ext cx="679673" cy="6705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5340"/>
              </a:lnSpc>
            </a:pPr>
            <a:r>
              <a:rPr lang="en-US" sz="4600" spc="-95" dirty="0" smtClean="0">
                <a:solidFill>
                  <a:srgbClr val="2E2B1F"/>
                </a:solidFill>
                <a:latin typeface="Trebuchet MS"/>
                <a:cs typeface="Trebuchet MS"/>
              </a:rPr>
              <a:t>Modified </a:t>
            </a:r>
            <a:r>
              <a:rPr sz="4600" spc="-95" smtClean="0">
                <a:solidFill>
                  <a:srgbClr val="2E2B1F"/>
                </a:solidFill>
                <a:latin typeface="Trebuchet MS"/>
                <a:cs typeface="Trebuchet MS"/>
              </a:rPr>
              <a:t>M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V</a:t>
            </a:r>
            <a:r>
              <a:rPr sz="4600" smtClean="0">
                <a:solidFill>
                  <a:srgbClr val="2E2B1F"/>
                </a:solidFill>
                <a:latin typeface="Trebuchet MS"/>
                <a:cs typeface="Trebuchet MS"/>
              </a:rPr>
              <a:t>C</a:t>
            </a:r>
            <a:r>
              <a:rPr sz="4600" spc="-465" smtClean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Ar</a:t>
            </a:r>
            <a:r>
              <a:rPr sz="4600" spc="-95" smtClean="0">
                <a:solidFill>
                  <a:srgbClr val="2E2B1F"/>
                </a:solidFill>
                <a:latin typeface="Trebuchet MS"/>
                <a:cs typeface="Trebuchet MS"/>
              </a:rPr>
              <a:t>c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hi</a:t>
            </a:r>
            <a:r>
              <a:rPr sz="4600" spc="-95" smtClean="0">
                <a:solidFill>
                  <a:srgbClr val="2E2B1F"/>
                </a:solidFill>
                <a:latin typeface="Trebuchet MS"/>
                <a:cs typeface="Trebuchet MS"/>
              </a:rPr>
              <a:t>tect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ur</a:t>
            </a:r>
            <a:r>
              <a:rPr sz="4600" smtClean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8531225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0" y="71247"/>
                </a:moveTo>
                <a:lnTo>
                  <a:pt x="5597" y="43505"/>
                </a:lnTo>
                <a:lnTo>
                  <a:pt x="20862" y="20859"/>
                </a:lnTo>
                <a:lnTo>
                  <a:pt x="43505" y="5595"/>
                </a:lnTo>
                <a:lnTo>
                  <a:pt x="71234" y="0"/>
                </a:lnTo>
                <a:lnTo>
                  <a:pt x="325640" y="0"/>
                </a:lnTo>
                <a:lnTo>
                  <a:pt x="353369" y="5595"/>
                </a:lnTo>
                <a:lnTo>
                  <a:pt x="376012" y="20859"/>
                </a:lnTo>
                <a:lnTo>
                  <a:pt x="391277" y="43505"/>
                </a:lnTo>
                <a:lnTo>
                  <a:pt x="396875" y="712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396875" y="0"/>
                </a:moveTo>
                <a:lnTo>
                  <a:pt x="391277" y="27741"/>
                </a:lnTo>
                <a:lnTo>
                  <a:pt x="376012" y="50387"/>
                </a:lnTo>
                <a:lnTo>
                  <a:pt x="353369" y="65651"/>
                </a:lnTo>
                <a:lnTo>
                  <a:pt x="325640" y="71247"/>
                </a:lnTo>
                <a:lnTo>
                  <a:pt x="71234" y="71247"/>
                </a:lnTo>
                <a:lnTo>
                  <a:pt x="43505" y="65651"/>
                </a:lnTo>
                <a:lnTo>
                  <a:pt x="20862" y="50387"/>
                </a:lnTo>
                <a:lnTo>
                  <a:pt x="5597" y="2774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867359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3358927" y="-2391410"/>
            <a:ext cx="1359346" cy="6553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5340"/>
              </a:lnSpc>
            </a:pPr>
            <a:r>
              <a:rPr sz="4600" spc="-95">
                <a:solidFill>
                  <a:srgbClr val="2E2B1F"/>
                </a:solidFill>
                <a:latin typeface="Trebuchet MS"/>
                <a:cs typeface="Trebuchet MS"/>
              </a:rPr>
              <a:t>M</a:t>
            </a:r>
            <a:r>
              <a:rPr sz="4600" spc="-100">
                <a:solidFill>
                  <a:srgbClr val="2E2B1F"/>
                </a:solidFill>
                <a:latin typeface="Trebuchet MS"/>
                <a:cs typeface="Trebuchet MS"/>
              </a:rPr>
              <a:t>V</a:t>
            </a:r>
            <a:r>
              <a:rPr sz="4600">
                <a:solidFill>
                  <a:srgbClr val="2E2B1F"/>
                </a:solidFill>
                <a:latin typeface="Trebuchet MS"/>
                <a:cs typeface="Trebuchet MS"/>
              </a:rPr>
              <a:t>C</a:t>
            </a:r>
            <a:r>
              <a:rPr sz="4600" spc="-465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Ar</a:t>
            </a:r>
            <a:r>
              <a:rPr sz="4600" spc="-95" smtClean="0">
                <a:solidFill>
                  <a:srgbClr val="2E2B1F"/>
                </a:solidFill>
                <a:latin typeface="Trebuchet MS"/>
                <a:cs typeface="Trebuchet MS"/>
              </a:rPr>
              <a:t>c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hi</a:t>
            </a:r>
            <a:r>
              <a:rPr sz="4600" spc="-95" smtClean="0">
                <a:solidFill>
                  <a:srgbClr val="2E2B1F"/>
                </a:solidFill>
                <a:latin typeface="Trebuchet MS"/>
                <a:cs typeface="Trebuchet MS"/>
              </a:rPr>
              <a:t>tect</a:t>
            </a:r>
            <a:r>
              <a:rPr sz="4600" spc="-100" smtClean="0">
                <a:solidFill>
                  <a:srgbClr val="2E2B1F"/>
                </a:solidFill>
                <a:latin typeface="Trebuchet MS"/>
                <a:cs typeface="Trebuchet MS"/>
              </a:rPr>
              <a:t>ur</a:t>
            </a:r>
            <a:r>
              <a:rPr sz="4600" smtClean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r>
              <a:rPr lang="en-US" sz="4600" dirty="0" smtClean="0">
                <a:solidFill>
                  <a:srgbClr val="2E2B1F"/>
                </a:solidFill>
                <a:latin typeface="Trebuchet MS"/>
                <a:cs typeface="Trebuchet MS"/>
              </a:rPr>
              <a:t> : Scrollbar example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8531225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0" y="71247"/>
                </a:moveTo>
                <a:lnTo>
                  <a:pt x="5597" y="43505"/>
                </a:lnTo>
                <a:lnTo>
                  <a:pt x="20862" y="20859"/>
                </a:lnTo>
                <a:lnTo>
                  <a:pt x="43505" y="5595"/>
                </a:lnTo>
                <a:lnTo>
                  <a:pt x="71234" y="0"/>
                </a:lnTo>
                <a:lnTo>
                  <a:pt x="325640" y="0"/>
                </a:lnTo>
                <a:lnTo>
                  <a:pt x="353369" y="5595"/>
                </a:lnTo>
                <a:lnTo>
                  <a:pt x="376012" y="20859"/>
                </a:lnTo>
                <a:lnTo>
                  <a:pt x="391277" y="43505"/>
                </a:lnTo>
                <a:lnTo>
                  <a:pt x="396875" y="712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396875" y="0"/>
                </a:moveTo>
                <a:lnTo>
                  <a:pt x="391277" y="27741"/>
                </a:lnTo>
                <a:lnTo>
                  <a:pt x="376012" y="50387"/>
                </a:lnTo>
                <a:lnTo>
                  <a:pt x="353369" y="65651"/>
                </a:lnTo>
                <a:lnTo>
                  <a:pt x="325640" y="71247"/>
                </a:lnTo>
                <a:lnTo>
                  <a:pt x="71234" y="71247"/>
                </a:lnTo>
                <a:lnTo>
                  <a:pt x="43505" y="65651"/>
                </a:lnTo>
                <a:lnTo>
                  <a:pt x="20862" y="50387"/>
                </a:lnTo>
                <a:lnTo>
                  <a:pt x="5597" y="2774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8239359" cy="365283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503491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smtClean="0"/>
              <a:t>JApplet</a:t>
            </a:r>
            <a:endParaRPr spc="-85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1066800"/>
            <a:ext cx="8610600" cy="591059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 smtClean="0"/>
              <a:t>The </a:t>
            </a:r>
            <a:r>
              <a:rPr lang="en-US" sz="2800" dirty="0" err="1" smtClean="0"/>
              <a:t>JApplet</a:t>
            </a:r>
            <a:r>
              <a:rPr lang="en-US" sz="2800" dirty="0" smtClean="0"/>
              <a:t> class extends the Applet class</a:t>
            </a: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 err="1" smtClean="0"/>
              <a:t>JApplet</a:t>
            </a:r>
            <a:r>
              <a:rPr lang="en-US" sz="2800" dirty="0" smtClean="0"/>
              <a:t> supports various “panes,” such as the content pane, the glass pane, and the root pane.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 smtClean="0"/>
              <a:t>Components are added to the content pane of the </a:t>
            </a:r>
            <a:r>
              <a:rPr lang="en-US" sz="2800" dirty="0" err="1" smtClean="0"/>
              <a:t>JApplet</a:t>
            </a:r>
            <a:r>
              <a:rPr lang="en-US" sz="2800" dirty="0" smtClean="0"/>
              <a:t>  object. </a:t>
            </a: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 smtClean="0"/>
              <a:t>content pane can be obtained via </a:t>
            </a:r>
            <a:r>
              <a:rPr sz="2800" spc="-10" smtClean="0">
                <a:solidFill>
                  <a:srgbClr val="2E2B1F"/>
                </a:solidFill>
                <a:latin typeface="Times New Roman"/>
                <a:cs typeface="Times New Roman"/>
              </a:rPr>
              <a:t>Call </a:t>
            </a:r>
            <a:endParaRPr lang="en-US" sz="2800" spc="-1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		Container </a:t>
            </a:r>
            <a:r>
              <a:rPr lang="en-US" sz="2800" spc="-1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getContentPane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 )</a:t>
            </a: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013" algn="l"/>
                <a:tab pos="355600" algn="l"/>
                <a:tab pos="8348663" algn="l"/>
              </a:tabLst>
            </a:pPr>
            <a:r>
              <a:rPr lang="en-US" sz="2800" dirty="0" smtClean="0"/>
              <a:t>The add( ) method of Container can be  used to add a component to a content pane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default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layout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sz="2800" spc="-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pplet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is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BorderLayout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503491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smtClean="0"/>
              <a:t>JFrame</a:t>
            </a:r>
            <a:endParaRPr spc="-85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1066800"/>
            <a:ext cx="8361680" cy="756232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 smtClean="0"/>
              <a:t>The </a:t>
            </a:r>
            <a:r>
              <a:rPr lang="en-US" sz="2800" dirty="0" err="1" smtClean="0"/>
              <a:t>JFrame</a:t>
            </a:r>
            <a:r>
              <a:rPr lang="en-US" sz="2800" dirty="0" smtClean="0"/>
              <a:t> class extends the Frame class</a:t>
            </a: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 smtClean="0"/>
              <a:t>Components are added to the content pane of the </a:t>
            </a:r>
            <a:r>
              <a:rPr lang="en-US" sz="2800" dirty="0" err="1" smtClean="0"/>
              <a:t>JFrame</a:t>
            </a:r>
            <a:r>
              <a:rPr lang="en-US" sz="2800" dirty="0" smtClean="0"/>
              <a:t>  object. </a:t>
            </a: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 smtClean="0"/>
              <a:t>content pane can be obtained via 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Call </a:t>
            </a: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		Container </a:t>
            </a:r>
            <a:r>
              <a:rPr lang="en-US" sz="2800" spc="-1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getContentPane</a:t>
            </a:r>
            <a:r>
              <a:rPr lang="en-US" sz="28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 )</a:t>
            </a:r>
          </a:p>
          <a:p>
            <a:pPr marL="355600" marR="1668780" indent="-342900" algn="just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013" algn="l"/>
                <a:tab pos="355600" algn="l"/>
                <a:tab pos="8348663" algn="l"/>
              </a:tabLst>
            </a:pPr>
            <a:r>
              <a:rPr lang="en-US" sz="2800" dirty="0" smtClean="0"/>
              <a:t>The add( ) method of Container can be  used to add a component to a content pane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default layout for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JFrame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is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BorderLayout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JFrame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close operation:</a:t>
            </a:r>
            <a:r>
              <a:rPr sz="28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setDefaultCloseOperation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()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Parameters: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i="1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DISPOSE_ON_CLOSE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i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EXIT_ON_CLOSE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i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DO_NOTHING_ON_CLOSE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543687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smtClean="0"/>
              <a:t>JLabe</a:t>
            </a:r>
            <a:r>
              <a:rPr lang="en-US" spc="-85" dirty="0" smtClean="0"/>
              <a:t>l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228774"/>
            <a:ext cx="8720837" cy="712823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Small display area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text, image or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both.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Extends</a:t>
            </a:r>
            <a:r>
              <a:rPr sz="2800" spc="-20" dirty="0">
                <a:solidFill>
                  <a:srgbClr val="D25713"/>
                </a:solidFill>
                <a:latin typeface="Times New Roman"/>
                <a:cs typeface="Times New Roman"/>
              </a:rPr>
              <a:t> </a:t>
            </a:r>
            <a:r>
              <a:rPr sz="2800" u="heavy" spc="-5">
                <a:latin typeface="Times New Roman"/>
                <a:cs typeface="Times New Roman"/>
              </a:rPr>
              <a:t>Jcomponent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Constructors: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JLabel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()</a:t>
            </a: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JLabel(Icon</a:t>
            </a:r>
            <a:r>
              <a:rPr sz="2800" spc="-45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Label(String</a:t>
            </a:r>
            <a:r>
              <a:rPr sz="2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JLabel(String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Icon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align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align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argument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is either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LEFT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RIGHT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</a:t>
            </a:r>
            <a:r>
              <a:rPr sz="28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10">
                <a:solidFill>
                  <a:srgbClr val="2E2B1F"/>
                </a:solidFill>
                <a:latin typeface="Times New Roman"/>
                <a:cs typeface="Times New Roman"/>
              </a:rPr>
              <a:t>CENTER</a:t>
            </a:r>
            <a:r>
              <a:rPr sz="2400" spc="-10" smtClean="0">
                <a:solidFill>
                  <a:srgbClr val="2E2B1F"/>
                </a:solidFill>
                <a:latin typeface="Times New Roman"/>
                <a:cs typeface="Times New Roman"/>
              </a:rPr>
              <a:t>,</a:t>
            </a:r>
            <a:endParaRPr lang="en-US" sz="2400" spc="-1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endParaRPr lang="en-US" sz="2400" spc="-1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Icon </a:t>
            </a:r>
            <a:r>
              <a:rPr lang="en-US" sz="24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getIcon</a:t>
            </a: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400" spc="-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400" spc="-2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getText</a:t>
            </a:r>
            <a:r>
              <a:rPr lang="en-US" sz="24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400" spc="-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4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setIcon</a:t>
            </a: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(Icon</a:t>
            </a:r>
            <a:r>
              <a:rPr lang="en-US" sz="2400" spc="-9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4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setText</a:t>
            </a:r>
            <a:r>
              <a:rPr lang="en-US" sz="24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(String</a:t>
            </a:r>
            <a:r>
              <a:rPr lang="en-US" sz="2400" spc="-10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543687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smtClean="0"/>
              <a:t>ImageIcon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316482"/>
            <a:ext cx="8492237" cy="680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32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dirty="0" smtClean="0"/>
              <a:t>Icon is small fixed size picture, typically used to decorate components. 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dirty="0" err="1" smtClean="0"/>
              <a:t>ImageIcon</a:t>
            </a:r>
            <a:r>
              <a:rPr lang="en-US" sz="3200" dirty="0" smtClean="0"/>
              <a:t> is an implementation of the Icon interface that paints icons from images.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Constructors:</a:t>
            </a:r>
          </a:p>
          <a:p>
            <a:pPr marL="812800" lvl="1" indent="-342900"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ImageIcon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(String</a:t>
            </a:r>
            <a:r>
              <a:rPr lang="en-US" sz="3200" spc="-5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filename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32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ImageIcon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(URL</a:t>
            </a:r>
            <a:r>
              <a:rPr lang="en-US" sz="3200" spc="-114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i="1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url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 getIconHeight(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getIconWidth(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25914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JTextField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2" y="1318005"/>
            <a:ext cx="8416038" cy="748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07360" indent="-457834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latin typeface="Times New Roman"/>
                <a:cs typeface="Times New Roman"/>
              </a:rPr>
              <a:t>java.lang.Object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java.awt.Component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u="heavy" spc="-5" dirty="0">
                <a:latin typeface="Times New Roman"/>
                <a:cs typeface="Times New Roman"/>
              </a:rPr>
              <a:t>java.awt.Container</a:t>
            </a:r>
            <a:endParaRPr sz="2400">
              <a:latin typeface="Times New Roman"/>
              <a:cs typeface="Times New Roman"/>
            </a:endParaRPr>
          </a:p>
          <a:p>
            <a:pPr marL="1841500" marR="5080" indent="-457200">
              <a:lnSpc>
                <a:spcPct val="100000"/>
              </a:lnSpc>
            </a:pPr>
            <a:r>
              <a:rPr sz="2400" u="heavy" spc="-5" dirty="0">
                <a:latin typeface="Times New Roman"/>
                <a:cs typeface="Times New Roman"/>
              </a:rPr>
              <a:t>javax.swing.JComponent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heavy" spc="-10" dirty="0">
                <a:latin typeface="Times New Roman"/>
                <a:cs typeface="Times New Roman"/>
              </a:rPr>
              <a:t>javax.swing.text.JTextComponent</a:t>
            </a:r>
            <a:endParaRPr sz="240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javax.swing.JTextField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Allows us to edit single line of text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Constructors: </a:t>
            </a:r>
            <a:endParaRPr sz="3450">
              <a:latin typeface="Times New Roman"/>
              <a:cs typeface="Times New Roman"/>
            </a:endParaRPr>
          </a:p>
          <a:p>
            <a:pPr marL="469900" marR="3219450" lvl="1"/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JTextField</a:t>
            </a:r>
            <a:r>
              <a:rPr sz="2800" spc="-20">
                <a:solidFill>
                  <a:srgbClr val="2E2B1F"/>
                </a:solidFill>
                <a:latin typeface="Times New Roman"/>
                <a:cs typeface="Times New Roman"/>
              </a:rPr>
              <a:t>(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469900" marR="3219450" lvl="1"/>
            <a:r>
              <a:rPr sz="2800" spc="-20" smtClean="0">
                <a:solidFill>
                  <a:srgbClr val="2E2B1F"/>
                </a:solidFill>
                <a:latin typeface="Times New Roman"/>
                <a:cs typeface="Times New Roman"/>
              </a:rPr>
              <a:t>JTextField(int</a:t>
            </a:r>
            <a:r>
              <a:rPr sz="2800" spc="-35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3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c</a:t>
            </a:r>
            <a:r>
              <a:rPr sz="2800" i="1" spc="-5" smtClean="0">
                <a:solidFill>
                  <a:srgbClr val="2E2B1F"/>
                </a:solidFill>
                <a:latin typeface="Times New Roman"/>
                <a:cs typeface="Times New Roman"/>
              </a:rPr>
              <a:t>ols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 lvl="1"/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JTextField(String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cols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 lvl="1"/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JTextField(String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469900" lvl="1"/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469900" lvl="1">
              <a:buFont typeface="Arial" pitchFamily="34" charset="0"/>
              <a:buChar char="•"/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Methods: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2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getText</a:t>
            </a:r>
            <a:r>
              <a:rPr lang="en-US" sz="28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setText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(String</a:t>
            </a:r>
            <a:r>
              <a:rPr lang="en-US" sz="2800" spc="-10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69900" lvl="1"/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38023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AbstractButton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316482"/>
            <a:ext cx="8720837" cy="76424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Swing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provide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 Icon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with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Button</a:t>
            </a:r>
            <a:r>
              <a:rPr sz="3200" spc="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text.</a:t>
            </a:r>
            <a:endParaRPr sz="3200">
              <a:latin typeface="Times New Roman"/>
              <a:cs typeface="Times New Roman"/>
            </a:endParaRPr>
          </a:p>
          <a:p>
            <a:pPr marL="355600" marR="577850" indent="-342900">
              <a:lnSpc>
                <a:spcPct val="100000"/>
              </a:lnSpc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Swing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buttons are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subclasses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the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AbstractButton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class,  which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extends</a:t>
            </a:r>
            <a:r>
              <a:rPr sz="2800" spc="-3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smtClean="0">
                <a:solidFill>
                  <a:srgbClr val="2E2B1F"/>
                </a:solidFill>
                <a:latin typeface="Times New Roman"/>
                <a:cs typeface="Times New Roman"/>
              </a:rPr>
              <a:t>J</a:t>
            </a:r>
            <a:r>
              <a:rPr lang="en-US" sz="2800" b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2800" b="1" spc="-5" smtClean="0">
                <a:solidFill>
                  <a:srgbClr val="2E2B1F"/>
                </a:solidFill>
                <a:latin typeface="Times New Roman"/>
                <a:cs typeface="Times New Roman"/>
              </a:rPr>
              <a:t>omponent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b="1" spc="-5" smtClean="0">
                <a:solidFill>
                  <a:srgbClr val="2E2B1F"/>
                </a:solidFill>
                <a:latin typeface="Times New Roman"/>
                <a:cs typeface="Times New Roman"/>
              </a:rPr>
              <a:t>AbstractButton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contains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 methods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800" b="1">
                <a:solidFill>
                  <a:srgbClr val="2E2B1F"/>
                </a:solidFill>
                <a:latin typeface="Times New Roman"/>
                <a:cs typeface="Times New Roman"/>
              </a:rPr>
              <a:t>allow </a:t>
            </a:r>
            <a:r>
              <a:rPr lang="en-US" sz="2800" b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us</a:t>
            </a:r>
            <a:r>
              <a:rPr sz="2800" b="1" spc="-25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endParaRPr sz="2800" b="1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control the behavior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buttons, check boxes, and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radio</a:t>
            </a:r>
            <a:r>
              <a:rPr sz="2800" spc="-1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buttons</a:t>
            </a:r>
            <a:endParaRPr lang="en-US" sz="28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800" b="1" spc="-5" dirty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 to control the behavior: </a:t>
            </a:r>
          </a:p>
          <a:p>
            <a:pPr marL="355600">
              <a:lnSpc>
                <a:spcPct val="100000"/>
              </a:lnSpc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setDisabledIcon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(Icon </a:t>
            </a:r>
            <a:r>
              <a:rPr lang="en-US" sz="28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di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355600"/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setPressedIcon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(Icon pi)</a:t>
            </a:r>
          </a:p>
          <a:p>
            <a:pPr marL="355600"/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setSelectedIcon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(Icon </a:t>
            </a:r>
            <a:r>
              <a:rPr lang="en-US" sz="28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si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355600"/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setRolloverIcon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(Icon </a:t>
            </a:r>
            <a:r>
              <a:rPr lang="en-US" sz="28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di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355600">
              <a:lnSpc>
                <a:spcPct val="100000"/>
              </a:lnSpc>
            </a:pPr>
            <a:endParaRPr lang="en-US" sz="28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2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getText</a:t>
            </a:r>
            <a:r>
              <a:rPr lang="en-US" sz="28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setText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(String</a:t>
            </a:r>
            <a:r>
              <a:rPr lang="en-US" sz="2800" spc="-10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19773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100" dirty="0"/>
              <a:t>B</a:t>
            </a:r>
            <a:r>
              <a:rPr spc="-105" dirty="0"/>
              <a:t>u</a:t>
            </a:r>
            <a:r>
              <a:rPr spc="-100" dirty="0"/>
              <a:t>tto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230528"/>
            <a:ext cx="8263637" cy="76777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Constructors: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JButton(Icon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JButton(String</a:t>
            </a:r>
            <a:r>
              <a:rPr sz="2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JButton(String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Icon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2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getText</a:t>
            </a:r>
            <a:r>
              <a:rPr lang="en-US" sz="28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setText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(String</a:t>
            </a:r>
            <a:r>
              <a:rPr lang="en-US" sz="2800" spc="-10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lang="en-US" sz="280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ActionEvent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is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generated.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ActionListener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interface is needed to handle</a:t>
            </a:r>
            <a:r>
              <a:rPr lang="en-US" sz="2800" spc="6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ActionEvent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Public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actionPerformed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() used to</a:t>
            </a:r>
            <a:r>
              <a:rPr lang="en-US" sz="2800" spc="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override.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3692351" y="-2083118"/>
            <a:ext cx="692497" cy="7010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5390"/>
              </a:lnSpc>
            </a:pPr>
            <a:r>
              <a:rPr sz="4800" spc="-290" dirty="0">
                <a:solidFill>
                  <a:schemeClr val="tx2"/>
                </a:solidFill>
                <a:latin typeface="Cambria"/>
                <a:cs typeface="Cambria"/>
              </a:rPr>
              <a:t>A</a:t>
            </a:r>
            <a:r>
              <a:rPr sz="4800" spc="-95" dirty="0">
                <a:solidFill>
                  <a:schemeClr val="tx2"/>
                </a:solidFill>
                <a:latin typeface="Cambria"/>
                <a:cs typeface="Cambria"/>
              </a:rPr>
              <a:t>W</a:t>
            </a:r>
            <a:r>
              <a:rPr sz="4800" dirty="0">
                <a:solidFill>
                  <a:schemeClr val="tx2"/>
                </a:solidFill>
                <a:latin typeface="Cambria"/>
                <a:cs typeface="Cambria"/>
              </a:rPr>
              <a:t>T</a:t>
            </a:r>
            <a:r>
              <a:rPr sz="4800" spc="-225" dirty="0">
                <a:solidFill>
                  <a:schemeClr val="tx2"/>
                </a:solidFill>
                <a:latin typeface="Cambria"/>
                <a:cs typeface="Cambria"/>
              </a:rPr>
              <a:t> </a:t>
            </a:r>
            <a:r>
              <a:rPr sz="4800" spc="-105" dirty="0">
                <a:solidFill>
                  <a:schemeClr val="tx2"/>
                </a:solidFill>
                <a:latin typeface="Cambria"/>
                <a:cs typeface="Cambria"/>
              </a:rPr>
              <a:t>C</a:t>
            </a:r>
            <a:r>
              <a:rPr sz="4800" spc="-95" dirty="0">
                <a:solidFill>
                  <a:schemeClr val="tx2"/>
                </a:solidFill>
                <a:latin typeface="Cambria"/>
                <a:cs typeface="Cambria"/>
              </a:rPr>
              <a:t>l</a:t>
            </a:r>
            <a:r>
              <a:rPr sz="4800" spc="-100" dirty="0">
                <a:solidFill>
                  <a:schemeClr val="tx2"/>
                </a:solidFill>
                <a:latin typeface="Cambria"/>
                <a:cs typeface="Cambria"/>
              </a:rPr>
              <a:t>a</a:t>
            </a:r>
            <a:r>
              <a:rPr sz="4800" spc="-95" dirty="0">
                <a:solidFill>
                  <a:schemeClr val="tx2"/>
                </a:solidFill>
                <a:latin typeface="Cambria"/>
                <a:cs typeface="Cambria"/>
              </a:rPr>
              <a:t>s</a:t>
            </a:r>
            <a:r>
              <a:rPr sz="4800" dirty="0">
                <a:solidFill>
                  <a:schemeClr val="tx2"/>
                </a:solidFill>
                <a:latin typeface="Cambria"/>
                <a:cs typeface="Cambria"/>
              </a:rPr>
              <a:t>s</a:t>
            </a:r>
            <a:r>
              <a:rPr sz="4800" spc="-204" dirty="0">
                <a:solidFill>
                  <a:schemeClr val="tx2"/>
                </a:solidFill>
                <a:latin typeface="Cambria"/>
                <a:cs typeface="Cambria"/>
              </a:rPr>
              <a:t> </a:t>
            </a:r>
            <a:r>
              <a:rPr sz="4800" spc="-95" dirty="0">
                <a:solidFill>
                  <a:schemeClr val="tx2"/>
                </a:solidFill>
                <a:latin typeface="Cambria"/>
                <a:cs typeface="Cambria"/>
              </a:rPr>
              <a:t>H</a:t>
            </a:r>
            <a:r>
              <a:rPr sz="4800" spc="-105" dirty="0">
                <a:solidFill>
                  <a:schemeClr val="tx2"/>
                </a:solidFill>
                <a:latin typeface="Cambria"/>
                <a:cs typeface="Cambria"/>
              </a:rPr>
              <a:t>i</a:t>
            </a:r>
            <a:r>
              <a:rPr sz="4800" spc="-100" dirty="0">
                <a:solidFill>
                  <a:schemeClr val="tx2"/>
                </a:solidFill>
                <a:latin typeface="Cambria"/>
                <a:cs typeface="Cambria"/>
              </a:rPr>
              <a:t>e</a:t>
            </a:r>
            <a:r>
              <a:rPr sz="4800" spc="-190" dirty="0">
                <a:solidFill>
                  <a:schemeClr val="tx2"/>
                </a:solidFill>
                <a:latin typeface="Cambria"/>
                <a:cs typeface="Cambria"/>
              </a:rPr>
              <a:t>r</a:t>
            </a:r>
            <a:r>
              <a:rPr sz="4800" spc="-100" dirty="0">
                <a:solidFill>
                  <a:schemeClr val="tx2"/>
                </a:solidFill>
                <a:latin typeface="Cambria"/>
                <a:cs typeface="Cambria"/>
              </a:rPr>
              <a:t>a</a:t>
            </a:r>
            <a:r>
              <a:rPr sz="4800" spc="-175" dirty="0">
                <a:solidFill>
                  <a:schemeClr val="tx2"/>
                </a:solidFill>
                <a:latin typeface="Cambria"/>
                <a:cs typeface="Cambria"/>
              </a:rPr>
              <a:t>r</a:t>
            </a:r>
            <a:r>
              <a:rPr sz="4800" spc="-100" dirty="0">
                <a:solidFill>
                  <a:schemeClr val="tx2"/>
                </a:solidFill>
                <a:latin typeface="Cambria"/>
                <a:cs typeface="Cambria"/>
              </a:rPr>
              <a:t>c</a:t>
            </a:r>
            <a:r>
              <a:rPr sz="4800" spc="-190" dirty="0">
                <a:solidFill>
                  <a:schemeClr val="tx2"/>
                </a:solidFill>
                <a:latin typeface="Cambria"/>
                <a:cs typeface="Cambria"/>
              </a:rPr>
              <a:t>h</a:t>
            </a:r>
            <a:r>
              <a:rPr sz="4800" dirty="0">
                <a:solidFill>
                  <a:schemeClr val="tx2"/>
                </a:solidFill>
                <a:latin typeface="Cambria"/>
                <a:cs typeface="Cambria"/>
              </a:rPr>
              <a:t>y</a:t>
            </a:r>
            <a:endParaRPr sz="4800">
              <a:solidFill>
                <a:schemeClr val="tx2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800" y="8531225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0" y="71247"/>
                </a:moveTo>
                <a:lnTo>
                  <a:pt x="5597" y="43505"/>
                </a:lnTo>
                <a:lnTo>
                  <a:pt x="20862" y="20859"/>
                </a:lnTo>
                <a:lnTo>
                  <a:pt x="43505" y="5595"/>
                </a:lnTo>
                <a:lnTo>
                  <a:pt x="71234" y="0"/>
                </a:lnTo>
                <a:lnTo>
                  <a:pt x="325640" y="0"/>
                </a:lnTo>
                <a:lnTo>
                  <a:pt x="353369" y="5595"/>
                </a:lnTo>
                <a:lnTo>
                  <a:pt x="376012" y="20859"/>
                </a:lnTo>
                <a:lnTo>
                  <a:pt x="391277" y="43505"/>
                </a:lnTo>
                <a:lnTo>
                  <a:pt x="396875" y="712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2800" y="9009253"/>
            <a:ext cx="396875" cy="71755"/>
          </a:xfrm>
          <a:custGeom>
            <a:avLst/>
            <a:gdLst/>
            <a:ahLst/>
            <a:cxnLst/>
            <a:rect l="l" t="t" r="r" b="b"/>
            <a:pathLst>
              <a:path w="396875" h="71754">
                <a:moveTo>
                  <a:pt x="396875" y="0"/>
                </a:moveTo>
                <a:lnTo>
                  <a:pt x="391277" y="27741"/>
                </a:lnTo>
                <a:lnTo>
                  <a:pt x="376012" y="50387"/>
                </a:lnTo>
                <a:lnTo>
                  <a:pt x="353369" y="65651"/>
                </a:lnTo>
                <a:lnTo>
                  <a:pt x="325640" y="71247"/>
                </a:lnTo>
                <a:lnTo>
                  <a:pt x="71234" y="71247"/>
                </a:lnTo>
                <a:lnTo>
                  <a:pt x="43505" y="65651"/>
                </a:lnTo>
                <a:lnTo>
                  <a:pt x="20862" y="50387"/>
                </a:lnTo>
                <a:lnTo>
                  <a:pt x="5597" y="27741"/>
                </a:ln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4089" y="8745473"/>
            <a:ext cx="224790" cy="1250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solidFill>
                  <a:srgbClr val="2E2B1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4450" name="Picture 2" descr="Java AWT hierarchy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678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27139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/>
              <a:t>JCheckBox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013205"/>
            <a:ext cx="57200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17800" indent="-457834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latin typeface="Times New Roman"/>
                <a:cs typeface="Times New Roman"/>
              </a:rPr>
              <a:t>java.lang.Object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java.awt.Component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u="heavy" dirty="0">
                <a:latin typeface="Times New Roman"/>
                <a:cs typeface="Times New Roman"/>
              </a:rPr>
              <a:t>java.awt.Container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u="heavy" spc="-5" dirty="0">
                <a:latin typeface="Times New Roman"/>
                <a:cs typeface="Times New Roman"/>
              </a:rPr>
              <a:t>javax.swing.JComponent</a:t>
            </a:r>
            <a:endParaRPr sz="2400">
              <a:latin typeface="Times New Roman"/>
              <a:cs typeface="Times New Roman"/>
            </a:endParaRPr>
          </a:p>
          <a:p>
            <a:pPr marL="2299335" marR="76200" indent="-457834">
              <a:lnSpc>
                <a:spcPct val="100000"/>
              </a:lnSpc>
            </a:pPr>
            <a:r>
              <a:rPr sz="2400" u="heavy" spc="-5" dirty="0">
                <a:latin typeface="Times New Roman"/>
                <a:cs typeface="Times New Roman"/>
              </a:rPr>
              <a:t>javax.swing.AbstractButton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heavy" spc="-10" dirty="0">
                <a:latin typeface="Times New Roman"/>
                <a:cs typeface="Times New Roman"/>
              </a:rPr>
              <a:t>javax.swing.JToggleButton</a:t>
            </a:r>
            <a:endParaRPr sz="240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javax.swing.JCheckBox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3962400"/>
            <a:ext cx="8763000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33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Immediate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superclass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is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JToggleButton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Constructor:</a:t>
            </a:r>
          </a:p>
          <a:p>
            <a:pPr marL="12700" marR="10033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JCheckBox()</a:t>
            </a:r>
          </a:p>
          <a:p>
            <a:pPr marL="12700" marR="1003300">
              <a:lnSpc>
                <a:spcPct val="100000"/>
              </a:lnSpc>
              <a:spcBef>
                <a:spcPts val="9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JCheckBox(Icon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)  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  <a:spcBef>
                <a:spcPts val="9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JCheckBox(Icon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boolean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)  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  <a:spcBef>
                <a:spcPts val="9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JCheckBox(String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  <a:spcBef>
                <a:spcPts val="9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JCheckBox(String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boolean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  JCheckBox(String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Icon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JCheckBox(String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Icon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boolean</a:t>
            </a:r>
            <a:r>
              <a:rPr sz="28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27139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/>
              <a:t>JCheckBox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230528"/>
            <a:ext cx="7995920" cy="412292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2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getText</a:t>
            </a:r>
            <a:r>
              <a:rPr lang="en-US" sz="28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setText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(String</a:t>
            </a:r>
            <a:r>
              <a:rPr lang="en-US" sz="2800" spc="-10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setSelected(boolean</a:t>
            </a:r>
            <a:r>
              <a:rPr sz="2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ItemEvent is</a:t>
            </a:r>
            <a:r>
              <a:rPr sz="2800" spc="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generated.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ItemListener interface is needed to handle</a:t>
            </a:r>
            <a:r>
              <a:rPr sz="2800" spc="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ItemEvent.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Public itemStateChnaged() used to</a:t>
            </a:r>
            <a:r>
              <a:rPr sz="28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override.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33635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JRadioButton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63" y="1089405"/>
            <a:ext cx="59912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988945" indent="-457834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latin typeface="Times New Roman"/>
                <a:cs typeface="Times New Roman"/>
              </a:rPr>
              <a:t>java.lang.Object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java.awt.Component</a:t>
            </a:r>
            <a:endParaRPr sz="2400">
              <a:latin typeface="Times New Roman"/>
              <a:cs typeface="Times New Roman"/>
            </a:endParaRPr>
          </a:p>
          <a:p>
            <a:pPr marL="1384300" marR="1514475" indent="-457200">
              <a:lnSpc>
                <a:spcPct val="100000"/>
              </a:lnSpc>
            </a:pPr>
            <a:r>
              <a:rPr sz="2400" u="heavy" dirty="0">
                <a:latin typeface="Times New Roman"/>
                <a:cs typeface="Times New Roman"/>
              </a:rPr>
              <a:t>java.awt.Container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latin typeface="Times New Roman"/>
                <a:cs typeface="Times New Roman"/>
              </a:rPr>
              <a:t>javax.swing.JComponent</a:t>
            </a:r>
            <a:endParaRPr sz="2400">
              <a:latin typeface="Times New Roman"/>
              <a:cs typeface="Times New Roman"/>
            </a:endParaRPr>
          </a:p>
          <a:p>
            <a:pPr marL="2299335" marR="347345" indent="-457834">
              <a:lnSpc>
                <a:spcPct val="100000"/>
              </a:lnSpc>
            </a:pPr>
            <a:r>
              <a:rPr sz="2400" u="heavy" spc="-5" dirty="0">
                <a:latin typeface="Times New Roman"/>
                <a:cs typeface="Times New Roman"/>
              </a:rPr>
              <a:t>javax.swing.AbstractButton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heavy" spc="-10" dirty="0">
                <a:latin typeface="Times New Roman"/>
                <a:cs typeface="Times New Roman"/>
              </a:rPr>
              <a:t>javax.swing.JToggleButton</a:t>
            </a:r>
            <a:endParaRPr sz="240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javax.swing.JRadioButton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162" y="4014596"/>
            <a:ext cx="7958837" cy="4397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33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Immediate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superclass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is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JToggleButton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33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Constructor:</a:t>
            </a:r>
          </a:p>
          <a:p>
            <a:pPr marL="12700" marR="100203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JRadioButton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()</a:t>
            </a:r>
          </a:p>
          <a:p>
            <a:pPr marL="12700" marR="1002030">
              <a:lnSpc>
                <a:spcPct val="100000"/>
              </a:lnSpc>
              <a:spcBef>
                <a:spcPts val="9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JRadioButton(Icon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2030">
              <a:lnSpc>
                <a:spcPct val="100000"/>
              </a:lnSpc>
              <a:spcBef>
                <a:spcPts val="9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JRadioButton(Icon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boolean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  JRadioButton(String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12700" marR="1002030">
              <a:lnSpc>
                <a:spcPct val="100000"/>
              </a:lnSpc>
              <a:spcBef>
                <a:spcPts val="95"/>
              </a:spcBef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JRadioButton(String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boolean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  JRadioButton(String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Icon</a:t>
            </a:r>
            <a:r>
              <a:rPr sz="2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JRadioButton(String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Icon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boolean</a:t>
            </a:r>
            <a:r>
              <a:rPr sz="2800" spc="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33635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JRadioButton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1230528"/>
            <a:ext cx="8251190" cy="510011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ButtonGroup class is used to add radio button in</a:t>
            </a:r>
            <a:r>
              <a:rPr sz="2800" spc="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group.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ActionEvent is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generated.</a:t>
            </a:r>
            <a:endParaRPr sz="2800">
              <a:latin typeface="Times New Roman"/>
              <a:cs typeface="Times New Roman"/>
            </a:endParaRPr>
          </a:p>
          <a:p>
            <a:pPr marL="355600" marR="34544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ActionListener Listener interface is needed to handle  ActionEvent.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public void actionPerofrmed() used to</a:t>
            </a:r>
            <a:r>
              <a:rPr sz="28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override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String </a:t>
            </a:r>
            <a:r>
              <a:rPr lang="en-US" sz="2800" spc="-2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getText</a:t>
            </a:r>
            <a:r>
              <a:rPr lang="en-US" sz="28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lang="en-US" sz="28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setText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(String</a:t>
            </a:r>
            <a:r>
              <a:rPr lang="en-US" sz="2800" spc="-10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29248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JComboBox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1230528"/>
            <a:ext cx="8492237" cy="7708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Combination of text field and drop down</a:t>
            </a:r>
            <a:r>
              <a:rPr sz="32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Subclass of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JComponet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Only one entry can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view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at a</a:t>
            </a:r>
            <a:r>
              <a:rPr sz="28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Constructor: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JComboBox(</a:t>
            </a:r>
            <a:r>
              <a:rPr sz="28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JComboBox(Vector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addItem(Object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obj):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Used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 add object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r>
              <a:rPr sz="2800" spc="-7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Combobox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ItemEvent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is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generated.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Implements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ItemListener</a:t>
            </a:r>
            <a:r>
              <a:rPr lang="en-US" sz="2800" spc="-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interface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Override: 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itemStateChnaged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ItemEvent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ie) 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method </a:t>
            </a:r>
            <a:r>
              <a:rPr lang="en-US" sz="28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defined by  </a:t>
            </a:r>
            <a:r>
              <a:rPr lang="en-US" sz="2800" spc="-1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ItemListener</a:t>
            </a:r>
            <a:r>
              <a:rPr lang="en-US" sz="2800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533400" y="5638800"/>
            <a:ext cx="6875780" cy="7264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95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JComboBox</a:t>
            </a:r>
            <a:r>
              <a:rPr kumimoji="0" lang="en-US" sz="5000" b="0" i="0" u="none" strike="noStrike" kern="1200" cap="none" spc="-9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5000" b="0" i="0" u="none" strike="noStrike" kern="1200" cap="none" spc="-29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-95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EventHandling</a:t>
            </a:r>
            <a:endParaRPr kumimoji="0" lang="en-US" sz="5000" b="0" i="0" u="none" strike="noStrike" kern="1200" cap="none" spc="-9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32880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685" dirty="0"/>
              <a:t>T</a:t>
            </a:r>
            <a:r>
              <a:rPr spc="-105" dirty="0"/>
              <a:t>a</a:t>
            </a:r>
            <a:r>
              <a:rPr spc="-110" dirty="0"/>
              <a:t>bb</a:t>
            </a:r>
            <a:r>
              <a:rPr spc="-100" dirty="0"/>
              <a:t>e</a:t>
            </a:r>
            <a:r>
              <a:rPr spc="-110" dirty="0"/>
              <a:t>d</a:t>
            </a:r>
            <a:r>
              <a:rPr spc="-315" dirty="0"/>
              <a:t>P</a:t>
            </a:r>
            <a:r>
              <a:rPr spc="-105" dirty="0"/>
              <a:t>an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838200"/>
            <a:ext cx="8720837" cy="97969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A tabbed pane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is a component that appears as a group  of folders in a file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cabinet.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Each folder has a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title.</a:t>
            </a:r>
            <a:endParaRPr sz="3200">
              <a:latin typeface="Times New Roman"/>
              <a:cs typeface="Times New Roman"/>
            </a:endParaRPr>
          </a:p>
          <a:p>
            <a:pPr marL="355600" marR="67818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When a user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selects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folder,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its contents become  visible.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Only one of the folders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selected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at a</a:t>
            </a:r>
            <a:r>
              <a:rPr sz="3200" spc="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355600" marR="128397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35" dirty="0">
                <a:solidFill>
                  <a:srgbClr val="2E2B1F"/>
                </a:solidFill>
                <a:latin typeface="Times New Roman"/>
                <a:cs typeface="Times New Roman"/>
              </a:rPr>
              <a:t>Tabbed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panes are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commonly </a:t>
            </a:r>
            <a:r>
              <a:rPr sz="3200" spc="-5">
                <a:solidFill>
                  <a:srgbClr val="2E2B1F"/>
                </a:solidFill>
                <a:latin typeface="Times New Roman"/>
                <a:cs typeface="Times New Roman"/>
              </a:rPr>
              <a:t>used 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setting  configuration</a:t>
            </a:r>
            <a:r>
              <a:rPr lang="en-US" sz="3200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options.</a:t>
            </a:r>
          </a:p>
          <a:p>
            <a:pPr marL="355600" marR="128397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Subclass of</a:t>
            </a:r>
            <a:r>
              <a:rPr lang="en-US" sz="3200" spc="-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JComponent</a:t>
            </a:r>
          </a:p>
          <a:p>
            <a:pPr marL="355600" marR="128397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32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128397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Constructor:</a:t>
            </a:r>
          </a:p>
          <a:p>
            <a:pPr marL="355600" marR="128397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tabLst>
                <a:tab pos="355600" algn="l"/>
                <a:tab pos="356235" algn="l"/>
              </a:tabLst>
            </a:pPr>
            <a:r>
              <a:rPr lang="en-US" sz="2800" dirty="0" err="1" smtClean="0"/>
              <a:t>JTabbedPane</a:t>
            </a:r>
            <a:r>
              <a:rPr lang="en-US" sz="2800" dirty="0" smtClean="0"/>
              <a:t>() </a:t>
            </a:r>
          </a:p>
          <a:p>
            <a:pPr marL="355600" marR="1283970" indent="-342900">
              <a:spcBef>
                <a:spcPts val="670"/>
              </a:spcBef>
              <a:buClr>
                <a:srgbClr val="849A09"/>
              </a:buClr>
              <a:buSzPct val="58928"/>
              <a:tabLst>
                <a:tab pos="355600" algn="l"/>
                <a:tab pos="356235" algn="l"/>
              </a:tabLst>
            </a:pPr>
            <a:r>
              <a:rPr lang="en-US" sz="2800" dirty="0" err="1" smtClean="0"/>
              <a:t>JTabbedPane</a:t>
            </a:r>
            <a:r>
              <a:rPr lang="en-US" sz="2800" dirty="0" smtClean="0"/>
              <a:t>(in </a:t>
            </a:r>
            <a:r>
              <a:rPr lang="en-US" sz="2800" dirty="0" err="1" smtClean="0"/>
              <a:t>tabPlacement</a:t>
            </a:r>
            <a:r>
              <a:rPr lang="en-US" sz="2800" dirty="0" smtClean="0"/>
              <a:t>) </a:t>
            </a:r>
          </a:p>
          <a:p>
            <a:pPr marL="355600" marR="1283970" indent="-342900">
              <a:spcBef>
                <a:spcPts val="670"/>
              </a:spcBef>
              <a:buClr>
                <a:srgbClr val="849A09"/>
              </a:buClr>
              <a:buSzPct val="58928"/>
              <a:tabLst>
                <a:tab pos="355600" algn="l"/>
                <a:tab pos="356235" algn="l"/>
              </a:tabLst>
            </a:pPr>
            <a:r>
              <a:rPr lang="en-US" sz="2800" dirty="0" smtClean="0"/>
              <a:t> 	values of </a:t>
            </a:r>
            <a:r>
              <a:rPr lang="en-US" sz="2800" dirty="0" err="1" smtClean="0"/>
              <a:t>tabPlacement</a:t>
            </a:r>
            <a:r>
              <a:rPr lang="en-US" sz="2800" dirty="0" smtClean="0"/>
              <a:t>: TOP,BOTTOM, LEFT,RIGHT</a:t>
            </a:r>
          </a:p>
          <a:p>
            <a:pPr marL="355600" marR="1283970" indent="-342900">
              <a:spcBef>
                <a:spcPts val="670"/>
              </a:spcBef>
              <a:buClr>
                <a:srgbClr val="849A09"/>
              </a:buClr>
              <a:buSzPct val="58928"/>
              <a:tabLst>
                <a:tab pos="355600" algn="l"/>
                <a:tab pos="356235" algn="l"/>
              </a:tabLst>
            </a:pPr>
            <a:endParaRPr lang="en-US" sz="3200" dirty="0" smtClean="0"/>
          </a:p>
          <a:p>
            <a:pPr marL="355600" marR="128397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tabLst>
                <a:tab pos="355600" algn="l"/>
                <a:tab pos="356235" algn="l"/>
              </a:tabLst>
            </a:pPr>
            <a:endParaRPr lang="en-US" sz="32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marR="1283970" indent="-342900">
              <a:lnSpc>
                <a:spcPct val="100000"/>
              </a:lnSpc>
              <a:spcBef>
                <a:spcPts val="670"/>
              </a:spcBef>
              <a:buClr>
                <a:srgbClr val="849A09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32880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685" dirty="0"/>
              <a:t>T</a:t>
            </a:r>
            <a:r>
              <a:rPr spc="-105" dirty="0"/>
              <a:t>a</a:t>
            </a:r>
            <a:r>
              <a:rPr spc="-110" dirty="0"/>
              <a:t>bb</a:t>
            </a:r>
            <a:r>
              <a:rPr spc="-100" dirty="0"/>
              <a:t>e</a:t>
            </a:r>
            <a:r>
              <a:rPr spc="-110" dirty="0"/>
              <a:t>d</a:t>
            </a:r>
            <a:r>
              <a:rPr spc="-315" dirty="0"/>
              <a:t>P</a:t>
            </a:r>
            <a:r>
              <a:rPr spc="-105" dirty="0"/>
              <a:t>an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1244853"/>
            <a:ext cx="8228330" cy="638059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45" dirty="0">
                <a:solidFill>
                  <a:srgbClr val="2E2B1F"/>
                </a:solidFill>
                <a:latin typeface="Times New Roman"/>
                <a:cs typeface="Times New Roman"/>
              </a:rPr>
              <a:t>Tabs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are defined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via the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following method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void 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addTab(String </a:t>
            </a:r>
            <a:r>
              <a:rPr sz="3200" i="1" dirty="0">
                <a:solidFill>
                  <a:srgbClr val="2E2B1F"/>
                </a:solidFill>
                <a:latin typeface="Times New Roman"/>
                <a:cs typeface="Times New Roman"/>
              </a:rPr>
              <a:t>str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Component</a:t>
            </a:r>
            <a:r>
              <a:rPr sz="32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comp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tabLst>
                <a:tab pos="756285" algn="l"/>
                <a:tab pos="75692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Str: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title of</a:t>
            </a:r>
            <a:r>
              <a:rPr sz="32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pane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tabLst>
                <a:tab pos="756285" algn="l"/>
                <a:tab pos="756920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Comp: component,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it can </a:t>
            </a:r>
            <a:r>
              <a:rPr sz="320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3200" spc="-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</a:t>
            </a: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3200" spc="-5" smtClean="0">
                <a:solidFill>
                  <a:srgbClr val="2E2B1F"/>
                </a:solidFill>
                <a:latin typeface="Times New Roman"/>
                <a:cs typeface="Times New Roman"/>
              </a:rPr>
              <a:t>anel</a:t>
            </a:r>
            <a:endParaRPr lang="en-US" sz="32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tabLst>
                <a:tab pos="756285" algn="l"/>
                <a:tab pos="75692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Steps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to create</a:t>
            </a:r>
            <a:r>
              <a:rPr sz="32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JTabbedPane:</a:t>
            </a:r>
            <a:endParaRPr sz="32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sz="3200" smtClean="0">
                <a:solidFill>
                  <a:srgbClr val="2E2B1F"/>
                </a:solidFill>
                <a:latin typeface="Times New Roman"/>
                <a:cs typeface="Times New Roman"/>
              </a:rPr>
              <a:t>Create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32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JTabbedPane</a:t>
            </a:r>
            <a:r>
              <a:rPr sz="3200" b="1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object.</a:t>
            </a:r>
            <a:endParaRPr sz="32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Call </a:t>
            </a:r>
            <a:r>
              <a:rPr sz="3200" b="1" spc="-35" dirty="0">
                <a:solidFill>
                  <a:srgbClr val="2E2B1F"/>
                </a:solidFill>
                <a:latin typeface="Times New Roman"/>
                <a:cs typeface="Times New Roman"/>
              </a:rPr>
              <a:t>addTab( </a:t>
            </a:r>
            <a:r>
              <a:rPr sz="3200" b="1" dirty="0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to add a tab to the</a:t>
            </a:r>
            <a:r>
              <a:rPr sz="32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2E2B1F"/>
                </a:solidFill>
                <a:latin typeface="Times New Roman"/>
                <a:cs typeface="Times New Roman"/>
              </a:rPr>
              <a:t>pane</a:t>
            </a:r>
            <a:r>
              <a:rPr sz="320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Tab is created by extending </a:t>
            </a:r>
            <a:r>
              <a:rPr lang="en-US" sz="32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JPanel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class.</a:t>
            </a:r>
            <a:endParaRPr sz="32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Repeat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step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each</a:t>
            </a:r>
            <a:r>
              <a:rPr sz="32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tab.</a:t>
            </a:r>
            <a:endParaRPr sz="3200">
              <a:latin typeface="Times New Roman"/>
              <a:cs typeface="Times New Roman"/>
            </a:endParaRPr>
          </a:p>
          <a:p>
            <a:pPr marL="300990" indent="-288290">
              <a:lnSpc>
                <a:spcPct val="100000"/>
              </a:lnSpc>
              <a:buAutoNum type="arabicPeriod"/>
              <a:tabLst>
                <a:tab pos="301625" algn="l"/>
              </a:tabLst>
            </a:pP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the tabbed pane to the content pane of the Japplet or</a:t>
            </a:r>
            <a:r>
              <a:rPr sz="3200" spc="-1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JFrame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0"/>
            <a:ext cx="28784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/>
              <a:t>JScrollPane</a:t>
            </a:r>
            <a:endParaRPr spc="-114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163" y="1318005"/>
            <a:ext cx="8081645" cy="622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scroll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pane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is 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component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presents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rectangular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area</a:t>
            </a:r>
            <a:r>
              <a:rPr sz="28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in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which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component may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2800" spc="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viewed.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Horizontal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and/or vertical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scroll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bars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be provided</a:t>
            </a:r>
            <a:r>
              <a:rPr sz="2800" spc="-1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if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necessary.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Subclass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JComponent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>
                <a:solidFill>
                  <a:srgbClr val="2E2B1F"/>
                </a:solidFill>
                <a:latin typeface="Times New Roman"/>
                <a:cs typeface="Times New Roman"/>
              </a:rPr>
              <a:t>Constructor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JScrollPane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</a:t>
            </a:r>
            <a:r>
              <a:rPr sz="2800" spc="-5" smtClean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8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JScrollPane</a:t>
            </a:r>
            <a:r>
              <a:rPr lang="en-US" sz="28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(Component</a:t>
            </a:r>
            <a:r>
              <a:rPr lang="en-US" sz="2800" spc="-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comp)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JScrollPane(int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vsb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hsb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JScrollPane(Component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comp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vsb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>
                <a:solidFill>
                  <a:srgbClr val="2E2B1F"/>
                </a:solidFill>
                <a:latin typeface="Times New Roman"/>
                <a:cs typeface="Times New Roman"/>
              </a:rPr>
              <a:t>int</a:t>
            </a:r>
            <a:r>
              <a:rPr sz="2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hsb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Comp: Component,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vsb and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hsb: Scrollbar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constant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28784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/>
              <a:t>JScrollPane</a:t>
            </a:r>
            <a:endParaRPr spc="-114" dirty="0"/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1371600"/>
            <a:ext cx="8153400" cy="723980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tabLst>
                <a:tab pos="355600" algn="l"/>
                <a:tab pos="356235" algn="l"/>
              </a:tabLst>
            </a:pPr>
            <a:r>
              <a:rPr lang="en-US" sz="3200" spc="-4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vsb</a:t>
            </a:r>
            <a:r>
              <a:rPr lang="en-US" sz="3200" spc="-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and </a:t>
            </a:r>
            <a:r>
              <a:rPr lang="en-US" sz="3200" spc="-4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hsb</a:t>
            </a:r>
            <a:r>
              <a:rPr lang="en-US" sz="3200" spc="-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are constants defined by </a:t>
            </a:r>
            <a:r>
              <a:rPr lang="en-US" sz="3200" spc="-4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ScrollPaneConstants</a:t>
            </a:r>
            <a:endParaRPr lang="en-US" sz="3200" spc="-4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40" smtClean="0">
                <a:solidFill>
                  <a:srgbClr val="2E2B1F"/>
                </a:solidFill>
                <a:latin typeface="Times New Roman"/>
                <a:cs typeface="Times New Roman"/>
              </a:rPr>
              <a:t>HORIZONTAL_SCROLLBAR_ALWAYS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HORIZONTAL_SCROLLBAR_AS_NEEDED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VERTICAL_SCROLLBAR_ALWAYS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10" smtClean="0">
                <a:solidFill>
                  <a:srgbClr val="2E2B1F"/>
                </a:solidFill>
                <a:latin typeface="Times New Roman"/>
                <a:cs typeface="Times New Roman"/>
              </a:rPr>
              <a:t>VERTICAL_SCROLLBAR_AS_NEEDED</a:t>
            </a:r>
            <a:endParaRPr lang="en-US" sz="2400" spc="-1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lang="en-US" sz="2400" spc="-10" dirty="0" smtClean="0">
              <a:solidFill>
                <a:srgbClr val="2E2B1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Steps 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to use JScrollPane</a:t>
            </a:r>
            <a:r>
              <a:rPr lang="en-US" sz="3200" spc="-20" dirty="0" smtClean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lang="en-US" sz="3200" b="1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JComponent</a:t>
            </a:r>
            <a:r>
              <a:rPr lang="en-US" sz="3200" b="1" spc="-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Create a </a:t>
            </a:r>
            <a:r>
              <a:rPr lang="en-US" sz="3200" b="1" spc="-25" dirty="0" smtClean="0">
                <a:solidFill>
                  <a:srgbClr val="2E2B1F"/>
                </a:solidFill>
                <a:latin typeface="Times New Roman"/>
                <a:cs typeface="Times New Roman"/>
              </a:rPr>
              <a:t>JScrollPane</a:t>
            </a:r>
            <a:r>
              <a:rPr lang="en-US" sz="3200" b="1" spc="-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object.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lang="en-US" sz="32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Jcomponent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object to JScrollPane object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00990" indent="-288290">
              <a:lnSpc>
                <a:spcPct val="100000"/>
              </a:lnSpc>
              <a:buAutoNum type="arabicPeriod"/>
              <a:tabLst>
                <a:tab pos="301625" algn="l"/>
              </a:tabLst>
            </a:pPr>
            <a:r>
              <a:rPr lang="en-US" sz="3200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Add 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the scroll pane to the content pane of the </a:t>
            </a:r>
            <a:r>
              <a:rPr lang="en-US" sz="3200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Japplet</a:t>
            </a:r>
            <a:r>
              <a:rPr lang="en-US" sz="32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or</a:t>
            </a:r>
            <a:r>
              <a:rPr lang="en-US" sz="3200" spc="-19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err="1" smtClean="0">
                <a:solidFill>
                  <a:srgbClr val="2E2B1F"/>
                </a:solidFill>
                <a:latin typeface="Times New Roman"/>
                <a:cs typeface="Times New Roman"/>
              </a:rPr>
              <a:t>JFrame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13938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J</a:t>
            </a:r>
            <a:r>
              <a:rPr spc="-610" dirty="0"/>
              <a:t>T</a:t>
            </a:r>
            <a:r>
              <a:rPr spc="-100" dirty="0"/>
              <a:t>re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905000"/>
            <a:ext cx="8686800" cy="44262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i="1" spc="-20" dirty="0">
                <a:solidFill>
                  <a:srgbClr val="2E2B1F"/>
                </a:solidFill>
                <a:latin typeface="Times New Roman"/>
                <a:cs typeface="Times New Roman"/>
              </a:rPr>
              <a:t>tree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is 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component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presents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hierarchical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view of</a:t>
            </a:r>
            <a:r>
              <a:rPr sz="2800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Trees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Swing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by the </a:t>
            </a:r>
            <a:r>
              <a:rPr sz="2800" b="1" spc="-45" dirty="0">
                <a:solidFill>
                  <a:srgbClr val="2E2B1F"/>
                </a:solidFill>
                <a:latin typeface="Times New Roman"/>
                <a:cs typeface="Times New Roman"/>
              </a:rPr>
              <a:t>JTree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class, which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extends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>
                <a:solidFill>
                  <a:srgbClr val="2E2B1F"/>
                </a:solidFill>
                <a:latin typeface="Times New Roman"/>
                <a:cs typeface="Times New Roman"/>
              </a:rPr>
              <a:t>JComponent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Constructors: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JTree(Hashtable</a:t>
            </a:r>
            <a:r>
              <a:rPr sz="28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ht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JTree(Object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obj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[</a:t>
            </a:r>
            <a:r>
              <a:rPr sz="28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])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JTree(TreeNode</a:t>
            </a:r>
            <a:r>
              <a:rPr sz="28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tn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849A09"/>
              </a:buClr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JTree(Vector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741</TotalTime>
  <Words>4954</Words>
  <Application>Microsoft Office PowerPoint</Application>
  <PresentationFormat>Custom</PresentationFormat>
  <Paragraphs>991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Flow</vt:lpstr>
      <vt:lpstr>Slide 1</vt:lpstr>
      <vt:lpstr>Teaching and Examination Scheme</vt:lpstr>
      <vt:lpstr>AJP Chapters</vt:lpstr>
      <vt:lpstr>Course Outcomes(Cos)</vt:lpstr>
      <vt:lpstr>Abstract  Windowing Toolkit  (AWT)</vt:lpstr>
      <vt:lpstr>GUI (Graphical User Interface)</vt:lpstr>
      <vt:lpstr>GUI (Graphical User Interface)</vt:lpstr>
      <vt:lpstr>AWT (Abstract Window Toolkit)</vt:lpstr>
      <vt:lpstr>Slide 9</vt:lpstr>
      <vt:lpstr>AWT Class Hierarchy : Detailed</vt:lpstr>
      <vt:lpstr>Component</vt:lpstr>
      <vt:lpstr>Component</vt:lpstr>
      <vt:lpstr>Container</vt:lpstr>
      <vt:lpstr>Container</vt:lpstr>
      <vt:lpstr>Containers and Components</vt:lpstr>
      <vt:lpstr>Panel</vt:lpstr>
      <vt:lpstr>Applets</vt:lpstr>
      <vt:lpstr>To create an applet</vt:lpstr>
      <vt:lpstr>Window</vt:lpstr>
      <vt:lpstr>Frame</vt:lpstr>
      <vt:lpstr>Working with Frame Window</vt:lpstr>
      <vt:lpstr>Slide 22</vt:lpstr>
      <vt:lpstr>AWT Controls &amp; Layout Manager</vt:lpstr>
      <vt:lpstr>Some types of  components</vt:lpstr>
      <vt:lpstr>Slide 25</vt:lpstr>
      <vt:lpstr>AWT  Controls:</vt:lpstr>
      <vt:lpstr>AWT Control:  Label</vt:lpstr>
      <vt:lpstr>AWT Control: Button</vt:lpstr>
      <vt:lpstr>AWT Control: Button Handling</vt:lpstr>
      <vt:lpstr>AWT Control: CheckBox</vt:lpstr>
      <vt:lpstr>AWT Control: CheckBox</vt:lpstr>
      <vt:lpstr>AWT Control: CheckBox Handling</vt:lpstr>
      <vt:lpstr>AWT Control: Choice Class</vt:lpstr>
      <vt:lpstr>AWT Control: Choice Class</vt:lpstr>
      <vt:lpstr>AWT Control: Handling Choice</vt:lpstr>
      <vt:lpstr>AWT Control: List</vt:lpstr>
      <vt:lpstr>AWT Control: List</vt:lpstr>
      <vt:lpstr>AWT Control: List</vt:lpstr>
      <vt:lpstr>AWT Control: List Handling</vt:lpstr>
      <vt:lpstr>AWT Control: Scrollbar</vt:lpstr>
      <vt:lpstr>AWT Control: Scrollbar</vt:lpstr>
      <vt:lpstr>AWT Control: Scrollbar</vt:lpstr>
      <vt:lpstr>AWT Control: Handling Scrollbar</vt:lpstr>
      <vt:lpstr>AWT Control: TextField</vt:lpstr>
      <vt:lpstr>AWT Control: TextField</vt:lpstr>
      <vt:lpstr>AWT Control: TextField</vt:lpstr>
      <vt:lpstr>AWT Control: TextArea</vt:lpstr>
      <vt:lpstr>AWT Control: TextArea</vt:lpstr>
      <vt:lpstr>Arranging components : Layout Manager</vt:lpstr>
      <vt:lpstr>Slide 50</vt:lpstr>
      <vt:lpstr>Different Layout Manager</vt:lpstr>
      <vt:lpstr>FlowLayout</vt:lpstr>
      <vt:lpstr>FlowLayout</vt:lpstr>
      <vt:lpstr>example: FlowLayout</vt:lpstr>
      <vt:lpstr>BorderLayout</vt:lpstr>
      <vt:lpstr>BorderLayout</vt:lpstr>
      <vt:lpstr>example: BorderLayout</vt:lpstr>
      <vt:lpstr>GridLayout</vt:lpstr>
      <vt:lpstr>example: GridLayout</vt:lpstr>
      <vt:lpstr>CardLayout</vt:lpstr>
      <vt:lpstr>CardLayout</vt:lpstr>
      <vt:lpstr>GridBagLayout</vt:lpstr>
      <vt:lpstr>GridBagLayout</vt:lpstr>
      <vt:lpstr>GridBagLayout</vt:lpstr>
      <vt:lpstr>GridBagLayout</vt:lpstr>
      <vt:lpstr>Slide 66</vt:lpstr>
      <vt:lpstr>MenuBar and Menu</vt:lpstr>
      <vt:lpstr>MenuBar and Menu</vt:lpstr>
      <vt:lpstr>MenuBar and Menu</vt:lpstr>
      <vt:lpstr>MenuBar and Menu</vt:lpstr>
      <vt:lpstr>Dialog Box</vt:lpstr>
      <vt:lpstr>Dialog Box</vt:lpstr>
      <vt:lpstr>FileDialog</vt:lpstr>
      <vt:lpstr>Introduction to Swing</vt:lpstr>
      <vt:lpstr>Introduction to Swing</vt:lpstr>
      <vt:lpstr>Slide 76</vt:lpstr>
      <vt:lpstr>Difference Between AWT &amp; Swing</vt:lpstr>
      <vt:lpstr>Important Classes by Swing</vt:lpstr>
      <vt:lpstr>MVC Architecture</vt:lpstr>
      <vt:lpstr>Slide 80</vt:lpstr>
      <vt:lpstr>Slide 81</vt:lpstr>
      <vt:lpstr>Slide 82</vt:lpstr>
      <vt:lpstr>JApplet</vt:lpstr>
      <vt:lpstr>JFrame</vt:lpstr>
      <vt:lpstr>JLabel</vt:lpstr>
      <vt:lpstr>ImageIcon</vt:lpstr>
      <vt:lpstr>JTextField</vt:lpstr>
      <vt:lpstr>AbstractButton</vt:lpstr>
      <vt:lpstr>JButton</vt:lpstr>
      <vt:lpstr>JCheckBox</vt:lpstr>
      <vt:lpstr>JCheckBox</vt:lpstr>
      <vt:lpstr>JRadioButton</vt:lpstr>
      <vt:lpstr>JRadioButton</vt:lpstr>
      <vt:lpstr>JComboBox</vt:lpstr>
      <vt:lpstr>JTabbedPane</vt:lpstr>
      <vt:lpstr>JTabbedPane</vt:lpstr>
      <vt:lpstr>JScrollPane</vt:lpstr>
      <vt:lpstr>JScrollPane</vt:lpstr>
      <vt:lpstr>JTree</vt:lpstr>
      <vt:lpstr>JTree</vt:lpstr>
      <vt:lpstr>JTree</vt:lpstr>
      <vt:lpstr>JTree</vt:lpstr>
      <vt:lpstr>JTable</vt:lpstr>
      <vt:lpstr>JSeparator</vt:lpstr>
      <vt:lpstr>JSeparator</vt:lpstr>
      <vt:lpstr>JToolTip</vt:lpstr>
      <vt:lpstr>JProgressBar</vt:lpstr>
      <vt:lpstr>JProgressBar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 (Abstract Window Toolkit)</dc:title>
  <dc:creator>Villanova</dc:creator>
  <cp:lastModifiedBy>RYB</cp:lastModifiedBy>
  <cp:revision>242</cp:revision>
  <dcterms:created xsi:type="dcterms:W3CDTF">2017-12-18T03:07:13Z</dcterms:created>
  <dcterms:modified xsi:type="dcterms:W3CDTF">2019-07-15T03:46:27Z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2017-12-18T00:00:00Z</vt:filetime>
  </property>
</Properties>
</file>