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2" r:id="rId5"/>
    <p:sldId id="296" r:id="rId6"/>
    <p:sldId id="297" r:id="rId7"/>
    <p:sldId id="259" r:id="rId8"/>
    <p:sldId id="260" r:id="rId9"/>
    <p:sldId id="261" r:id="rId10"/>
    <p:sldId id="262" r:id="rId11"/>
    <p:sldId id="263" r:id="rId12"/>
    <p:sldId id="305" r:id="rId13"/>
    <p:sldId id="264" r:id="rId14"/>
    <p:sldId id="303" r:id="rId15"/>
    <p:sldId id="265" r:id="rId16"/>
    <p:sldId id="300" r:id="rId17"/>
    <p:sldId id="266" r:id="rId18"/>
    <p:sldId id="267" r:id="rId19"/>
    <p:sldId id="268" r:id="rId20"/>
    <p:sldId id="299" r:id="rId21"/>
    <p:sldId id="301" r:id="rId22"/>
    <p:sldId id="269" r:id="rId23"/>
    <p:sldId id="270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306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304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3400" y="260413"/>
            <a:ext cx="322580" cy="474980"/>
          </a:xfrm>
          <a:custGeom>
            <a:avLst/>
            <a:gdLst/>
            <a:ahLst/>
            <a:cxnLst/>
            <a:rect l="l" t="t" r="r" b="b"/>
            <a:pathLst>
              <a:path w="322580" h="474980">
                <a:moveTo>
                  <a:pt x="0" y="474662"/>
                </a:moveTo>
                <a:lnTo>
                  <a:pt x="322262" y="474662"/>
                </a:lnTo>
                <a:lnTo>
                  <a:pt x="32226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2604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6826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9740" y="1306347"/>
            <a:ext cx="3527425" cy="361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2628" y="1306347"/>
            <a:ext cx="3204209" cy="361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3400" y="260413"/>
            <a:ext cx="322580" cy="474980"/>
          </a:xfrm>
          <a:custGeom>
            <a:avLst/>
            <a:gdLst/>
            <a:ahLst/>
            <a:cxnLst/>
            <a:rect l="l" t="t" r="r" b="b"/>
            <a:pathLst>
              <a:path w="322580" h="474980">
                <a:moveTo>
                  <a:pt x="0" y="474662"/>
                </a:moveTo>
                <a:lnTo>
                  <a:pt x="322262" y="474662"/>
                </a:lnTo>
                <a:lnTo>
                  <a:pt x="32226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260413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6826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0220" y="381965"/>
            <a:ext cx="662355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392682"/>
            <a:ext cx="8300720" cy="3333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9040" y="6598262"/>
            <a:ext cx="24892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0" y="5334000"/>
            <a:ext cx="895350" cy="636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8800" y="2625788"/>
            <a:ext cx="322580" cy="474980"/>
          </a:xfrm>
          <a:custGeom>
            <a:avLst/>
            <a:gdLst/>
            <a:ahLst/>
            <a:cxnLst/>
            <a:rect l="l" t="t" r="r" b="b"/>
            <a:pathLst>
              <a:path w="322580" h="474980">
                <a:moveTo>
                  <a:pt x="0" y="474662"/>
                </a:moveTo>
                <a:lnTo>
                  <a:pt x="322262" y="474662"/>
                </a:lnTo>
                <a:lnTo>
                  <a:pt x="32226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500" y="2625788"/>
            <a:ext cx="328612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37" y="3048063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6625" y="3048063"/>
            <a:ext cx="368300" cy="474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32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912" y="3265487"/>
            <a:ext cx="8683625" cy="460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9536" y="1449069"/>
            <a:ext cx="6033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993300"/>
                </a:solidFill>
                <a:latin typeface="Times New Roman"/>
                <a:cs typeface="Times New Roman"/>
              </a:rPr>
              <a:t>Advanced Java</a:t>
            </a:r>
            <a:r>
              <a:rPr sz="4000" spc="-2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993300"/>
                </a:solidFill>
                <a:latin typeface="Times New Roman"/>
                <a:cs typeface="Times New Roman"/>
              </a:rPr>
              <a:t>Programming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0573" y="2058746"/>
            <a:ext cx="1635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(</a:t>
            </a:r>
            <a:r>
              <a:rPr lang="en-US" spc="-5" dirty="0"/>
              <a:t>22517</a:t>
            </a:r>
            <a:r>
              <a:rPr spc="-5"/>
              <a:t>)</a:t>
            </a: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538222" y="3360496"/>
            <a:ext cx="482981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993300"/>
                </a:solidFill>
                <a:latin typeface="Times New Roman"/>
                <a:cs typeface="Times New Roman"/>
              </a:rPr>
              <a:t>Event</a:t>
            </a:r>
            <a:r>
              <a:rPr sz="6000" spc="-6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6000" spc="-5" dirty="0">
                <a:solidFill>
                  <a:srgbClr val="993300"/>
                </a:solidFill>
                <a:latin typeface="Times New Roman"/>
                <a:cs typeface="Times New Roman"/>
              </a:rPr>
              <a:t>Handling</a:t>
            </a:r>
            <a:endParaRPr sz="6000">
              <a:latin typeface="Times New Roman"/>
              <a:cs typeface="Times New Roman"/>
            </a:endParaRPr>
          </a:p>
          <a:p>
            <a:pPr marL="1371600">
              <a:lnSpc>
                <a:spcPct val="100000"/>
              </a:lnSpc>
              <a:spcBef>
                <a:spcPts val="2080"/>
              </a:spcBef>
            </a:pPr>
            <a:r>
              <a:rPr lang="en-US" sz="2400" dirty="0">
                <a:latin typeface="Times New Roman"/>
                <a:cs typeface="Times New Roman"/>
              </a:rPr>
              <a:t>1</a:t>
            </a:r>
            <a:r>
              <a:rPr sz="2400">
                <a:latin typeface="Times New Roman"/>
                <a:cs typeface="Times New Roman"/>
              </a:rPr>
              <a:t>2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Marks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2860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Event</a:t>
            </a:r>
            <a:r>
              <a:rPr spc="-50" dirty="0"/>
              <a:t> </a:t>
            </a:r>
            <a:r>
              <a:rPr spc="-5" dirty="0"/>
              <a:t>Classes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8288655" cy="48006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67765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Event Classes are core of </a:t>
            </a:r>
            <a:r>
              <a:rPr sz="2800" spc="-10" dirty="0">
                <a:latin typeface="Times New Roman"/>
                <a:cs typeface="Times New Roman"/>
              </a:rPr>
              <a:t>Java’s </a:t>
            </a:r>
            <a:r>
              <a:rPr sz="2800" spc="-5" dirty="0">
                <a:latin typeface="Times New Roman"/>
                <a:cs typeface="Times New Roman"/>
              </a:rPr>
              <a:t>event handling  </a:t>
            </a:r>
            <a:r>
              <a:rPr sz="2800" spc="-10" dirty="0">
                <a:latin typeface="Times New Roman"/>
                <a:cs typeface="Times New Roman"/>
              </a:rPr>
              <a:t>mechanism.</a:t>
            </a:r>
            <a:endParaRPr sz="2800">
              <a:latin typeface="Times New Roman"/>
              <a:cs typeface="Times New Roman"/>
            </a:endParaRPr>
          </a:p>
          <a:p>
            <a:pPr marL="355600" marR="1236345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>
                <a:latin typeface="Times New Roman"/>
                <a:cs typeface="Times New Roman"/>
              </a:rPr>
              <a:t>EventObject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the </a:t>
            </a:r>
            <a:r>
              <a:rPr sz="2800" b="1" i="1" spc="-5" dirty="0">
                <a:latin typeface="Times New Roman"/>
                <a:cs typeface="Times New Roman"/>
              </a:rPr>
              <a:t>root of the Java event class 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hierarchy 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</a:p>
          <a:p>
            <a:pPr marL="355600" marR="1236345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b="1" i="1" spc="-5" dirty="0">
                <a:latin typeface="Times New Roman"/>
                <a:cs typeface="Times New Roman"/>
              </a:rPr>
              <a:t>EventObject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present 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java.util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b="1" i="1" spc="-5" dirty="0">
                <a:latin typeface="Times New Roman"/>
                <a:cs typeface="Times New Roman"/>
              </a:rPr>
              <a:t>EventObject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the </a:t>
            </a:r>
            <a:r>
              <a:rPr sz="2800" b="1" i="1" spc="-5" dirty="0">
                <a:latin typeface="Times New Roman"/>
                <a:cs typeface="Times New Roman"/>
              </a:rPr>
              <a:t>superclass for all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events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Constructor: EventObject(Object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src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EventObject</a:t>
            </a:r>
            <a:r>
              <a:rPr sz="2800" spc="-5" dirty="0">
                <a:latin typeface="Times New Roman"/>
                <a:cs typeface="Times New Roman"/>
              </a:rPr>
              <a:t> class has defines two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Object getSource( ) : </a:t>
            </a:r>
            <a:r>
              <a:rPr sz="2400" spc="-5" dirty="0">
                <a:latin typeface="Times New Roman"/>
                <a:cs typeface="Times New Roman"/>
              </a:rPr>
              <a:t>method returns </a:t>
            </a:r>
            <a:r>
              <a:rPr sz="2400" dirty="0">
                <a:latin typeface="Times New Roman"/>
                <a:cs typeface="Times New Roman"/>
              </a:rPr>
              <a:t>the source of the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String toString( </a:t>
            </a:r>
            <a:r>
              <a:rPr sz="2400" b="1" dirty="0">
                <a:latin typeface="Times New Roman"/>
                <a:cs typeface="Times New Roman"/>
              </a:rPr>
              <a:t>) : </a:t>
            </a:r>
            <a:r>
              <a:rPr sz="2400" spc="-5" dirty="0">
                <a:latin typeface="Times New Roman"/>
                <a:cs typeface="Times New Roman"/>
              </a:rPr>
              <a:t>returns string </a:t>
            </a:r>
            <a:r>
              <a:rPr sz="2400" dirty="0">
                <a:latin typeface="Times New Roman"/>
                <a:cs typeface="Times New Roman"/>
              </a:rPr>
              <a:t>equivalent of 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594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Event Classes :</a:t>
            </a:r>
            <a:r>
              <a:rPr spc="5" dirty="0"/>
              <a:t> </a:t>
            </a:r>
            <a:r>
              <a:rPr spc="-10" dirty="0"/>
              <a:t>AWTEvent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922" y="1184384"/>
            <a:ext cx="8091170" cy="55701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AWTEvent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defined in </a:t>
            </a:r>
            <a:r>
              <a:rPr sz="2800" b="1" i="1" spc="-5" dirty="0">
                <a:latin typeface="Times New Roman"/>
                <a:cs typeface="Times New Roman"/>
              </a:rPr>
              <a:t>java.awt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package.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b="1" i="1" spc="-5" dirty="0" err="1">
                <a:latin typeface="Times New Roman"/>
                <a:cs typeface="Times New Roman"/>
              </a:rPr>
              <a:t>AWTEvent</a:t>
            </a:r>
            <a:r>
              <a:rPr sz="2800" spc="-5" dirty="0">
                <a:latin typeface="Times New Roman"/>
                <a:cs typeface="Times New Roman"/>
              </a:rPr>
              <a:t> is a subclass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i="1" spc="-5" dirty="0" err="1">
                <a:latin typeface="Times New Roman"/>
                <a:cs typeface="Times New Roman"/>
              </a:rPr>
              <a:t>EventObject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b="1" i="1" spc="-5" dirty="0" err="1">
                <a:latin typeface="Times New Roman"/>
                <a:cs typeface="Times New Roman"/>
              </a:rPr>
              <a:t>AWTEvent</a:t>
            </a:r>
            <a:r>
              <a:rPr sz="2800" spc="-5" dirty="0">
                <a:latin typeface="Times New Roman"/>
                <a:cs typeface="Times New Roman"/>
              </a:rPr>
              <a:t> is the </a:t>
            </a:r>
            <a:r>
              <a:rPr sz="2800" b="1" spc="-5" dirty="0">
                <a:latin typeface="Times New Roman"/>
                <a:cs typeface="Times New Roman"/>
              </a:rPr>
              <a:t>superclass of </a:t>
            </a:r>
            <a:r>
              <a:rPr sz="2800" b="1" i="1" spc="-5" dirty="0">
                <a:latin typeface="Times New Roman"/>
                <a:cs typeface="Times New Roman"/>
              </a:rPr>
              <a:t>all AWT-based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events</a:t>
            </a:r>
            <a:r>
              <a:rPr sz="2800" i="1" spc="-5" dirty="0">
                <a:latin typeface="Times New Roman"/>
                <a:cs typeface="Times New Roman"/>
              </a:rPr>
              <a:t>.</a:t>
            </a:r>
            <a:endParaRPr lang="en-US" sz="2800" i="1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 err="1">
                <a:latin typeface="Times New Roman"/>
                <a:cs typeface="Times New Roman"/>
              </a:rPr>
              <a:t>getID</a:t>
            </a:r>
            <a:r>
              <a:rPr lang="en-US" sz="2800" spc="-5" dirty="0">
                <a:latin typeface="Times New Roman"/>
                <a:cs typeface="Times New Roman"/>
              </a:rPr>
              <a:t>( ) method can be used to determine the type of the event.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Syntax: int </a:t>
            </a:r>
            <a:r>
              <a:rPr lang="en-US" sz="2800" spc="-5" dirty="0" err="1">
                <a:latin typeface="Times New Roman"/>
                <a:cs typeface="Times New Roman"/>
              </a:rPr>
              <a:t>getID</a:t>
            </a:r>
            <a:r>
              <a:rPr lang="en-US" sz="2800" spc="-5" dirty="0">
                <a:latin typeface="Times New Roman"/>
                <a:cs typeface="Times New Roman"/>
              </a:rPr>
              <a:t>()</a:t>
            </a:r>
            <a:endParaRPr sz="2800" spc="-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699"/>
              </a:buClr>
              <a:buFont typeface="Wingdings"/>
              <a:buChar char=""/>
            </a:pP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Summarize: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 err="1">
                <a:latin typeface="Times New Roman"/>
                <a:cs typeface="Times New Roman"/>
              </a:rPr>
              <a:t>EventObject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 superclass of all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events.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AWTEvent </a:t>
            </a:r>
            <a:r>
              <a:rPr sz="2800" spc="-5" dirty="0">
                <a:latin typeface="Times New Roman"/>
                <a:cs typeface="Times New Roman"/>
              </a:rPr>
              <a:t>is a superclass of </a:t>
            </a:r>
            <a:r>
              <a:rPr sz="2800" spc="-10" dirty="0">
                <a:latin typeface="Times New Roman"/>
                <a:cs typeface="Times New Roman"/>
              </a:rPr>
              <a:t>all </a:t>
            </a:r>
            <a:r>
              <a:rPr sz="2800" spc="-5" dirty="0">
                <a:latin typeface="Times New Roman"/>
                <a:cs typeface="Times New Roman"/>
              </a:rPr>
              <a:t>AWT events that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handled by the delegation event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915" y="1840191"/>
            <a:ext cx="8091170" cy="262571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006699"/>
              </a:buClr>
              <a:buFont typeface="Wingdings"/>
              <a:buChar char="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b="1" spc="-10" dirty="0">
                <a:latin typeface="Times New Roman"/>
                <a:cs typeface="Times New Roman"/>
              </a:rPr>
              <a:t>To </a:t>
            </a:r>
            <a:r>
              <a:rPr sz="2800" b="1" spc="-10">
                <a:latin typeface="Times New Roman"/>
                <a:cs typeface="Times New Roman"/>
              </a:rPr>
              <a:t>Summarize</a:t>
            </a:r>
            <a:r>
              <a:rPr sz="2800" b="1" spc="-1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6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>
                <a:latin typeface="Times New Roman"/>
                <a:cs typeface="Times New Roman"/>
              </a:rPr>
              <a:t>EventObject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 superclass of all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events.</a:t>
            </a:r>
            <a:endParaRPr sz="280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AWTEvent </a:t>
            </a:r>
            <a:r>
              <a:rPr sz="2800" spc="-5" dirty="0">
                <a:latin typeface="Times New Roman"/>
                <a:cs typeface="Times New Roman"/>
              </a:rPr>
              <a:t>is a superclass of </a:t>
            </a:r>
            <a:r>
              <a:rPr sz="2800" spc="-10" dirty="0">
                <a:latin typeface="Times New Roman"/>
                <a:cs typeface="Times New Roman"/>
              </a:rPr>
              <a:t>all </a:t>
            </a:r>
            <a:r>
              <a:rPr sz="2800" spc="-5" dirty="0">
                <a:latin typeface="Times New Roman"/>
                <a:cs typeface="Times New Roman"/>
              </a:rPr>
              <a:t>AWT events </a:t>
            </a:r>
            <a:r>
              <a:rPr sz="2800" spc="-5">
                <a:latin typeface="Times New Roman"/>
                <a:cs typeface="Times New Roman"/>
              </a:rPr>
              <a:t>that</a:t>
            </a:r>
            <a:r>
              <a:rPr sz="2800" spc="6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are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handled </a:t>
            </a:r>
            <a:r>
              <a:rPr sz="2800" spc="-5" dirty="0">
                <a:latin typeface="Times New Roman"/>
                <a:cs typeface="Times New Roman"/>
              </a:rPr>
              <a:t>by the delegation event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2000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Summary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915" y="838200"/>
            <a:ext cx="8387080" cy="592405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Event Source </a:t>
            </a:r>
            <a:r>
              <a:rPr sz="2800" spc="-5">
                <a:latin typeface="Times New Roman"/>
                <a:cs typeface="Times New Roman"/>
              </a:rPr>
              <a:t>– </a:t>
            </a:r>
            <a:r>
              <a:rPr lang="en-US" sz="2800" b="1" i="1" spc="-5" dirty="0">
                <a:latin typeface="Times New Roman"/>
                <a:cs typeface="Times New Roman"/>
              </a:rPr>
              <a:t>	Event Source</a:t>
            </a:r>
            <a:r>
              <a:rPr lang="en-US" sz="2800" i="1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is an object </a:t>
            </a:r>
            <a:r>
              <a:rPr lang="en-US" sz="2800" b="1" i="1" spc="-5" dirty="0">
                <a:latin typeface="Times New Roman"/>
                <a:cs typeface="Times New Roman"/>
              </a:rPr>
              <a:t>that generates an</a:t>
            </a:r>
            <a:r>
              <a:rPr lang="en-US" sz="2800" b="1" i="1" spc="-45" dirty="0">
                <a:latin typeface="Times New Roman"/>
                <a:cs typeface="Times New Roman"/>
              </a:rPr>
              <a:t> </a:t>
            </a:r>
            <a:r>
              <a:rPr lang="en-US" sz="2800" b="1" i="1" spc="-5" dirty="0">
                <a:latin typeface="Times New Roman"/>
                <a:cs typeface="Times New Roman"/>
              </a:rPr>
              <a:t>event.</a:t>
            </a:r>
            <a:endParaRPr lang="en-US" sz="2800" b="1" i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tabLst>
                <a:tab pos="354965" algn="l"/>
                <a:tab pos="355600" algn="l"/>
              </a:tabLst>
            </a:pPr>
            <a:r>
              <a:rPr lang="en-US" sz="2800" b="1" i="1" spc="-5" dirty="0">
                <a:latin typeface="Times New Roman"/>
                <a:cs typeface="Times New Roman"/>
              </a:rPr>
              <a:t>	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Event Listeners – </a:t>
            </a:r>
            <a:r>
              <a:rPr sz="2800" spc="-5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interfaces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 receive notifications  </a:t>
            </a:r>
            <a:r>
              <a:rPr sz="2800" spc="-5">
                <a:latin typeface="Times New Roman"/>
                <a:cs typeface="Times New Roman"/>
              </a:rPr>
              <a:t>of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events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670"/>
              </a:spcBef>
              <a:buClr>
                <a:srgbClr val="006699"/>
              </a:buClr>
              <a:buSzPct val="58928"/>
              <a:tabLst>
                <a:tab pos="354965" algn="l"/>
                <a:tab pos="355600" algn="l"/>
              </a:tabLst>
            </a:pPr>
            <a:r>
              <a:rPr lang="en-US" sz="2800" b="1" i="1" spc="-5" dirty="0">
                <a:latin typeface="Times New Roman"/>
                <a:cs typeface="Times New Roman"/>
              </a:rPr>
              <a:t>	Listener</a:t>
            </a:r>
            <a:r>
              <a:rPr lang="en-US" sz="2800" i="1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is </a:t>
            </a:r>
            <a:r>
              <a:rPr lang="en-US" sz="2800" spc="-10" dirty="0">
                <a:latin typeface="Times New Roman"/>
                <a:cs typeface="Times New Roman"/>
              </a:rPr>
              <a:t>an </a:t>
            </a:r>
            <a:r>
              <a:rPr lang="en-US" sz="2800" spc="-5" dirty="0">
                <a:latin typeface="Times New Roman"/>
                <a:cs typeface="Times New Roman"/>
              </a:rPr>
              <a:t>object that is </a:t>
            </a:r>
            <a:r>
              <a:rPr lang="en-US" sz="2800" b="1" i="1" spc="-5" dirty="0">
                <a:latin typeface="Times New Roman"/>
                <a:cs typeface="Times New Roman"/>
              </a:rPr>
              <a:t>notified when an event  occurs.</a:t>
            </a: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tabLst>
                <a:tab pos="354965" algn="l"/>
                <a:tab pos="355600" algn="l"/>
              </a:tabLst>
            </a:pPr>
            <a:endParaRPr sz="2800">
              <a:latin typeface="Times New Roman"/>
              <a:cs typeface="Times New Roman"/>
            </a:endParaRPr>
          </a:p>
          <a:p>
            <a:pPr marL="355600" marR="74676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Event Object – the class object which describes the  </a:t>
            </a:r>
            <a:r>
              <a:rPr sz="2800" spc="-5">
                <a:latin typeface="Times New Roman"/>
                <a:cs typeface="Times New Roman"/>
              </a:rPr>
              <a:t>event.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355600" marR="74676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tabLst>
                <a:tab pos="354965" algn="l"/>
                <a:tab pos="355600" algn="l"/>
              </a:tabLst>
            </a:pPr>
            <a:r>
              <a:rPr lang="en-US" sz="2800" b="1" i="1" spc="-5" dirty="0">
                <a:latin typeface="Times New Roman"/>
                <a:cs typeface="Times New Roman"/>
              </a:rPr>
              <a:t>	Event</a:t>
            </a:r>
            <a:r>
              <a:rPr lang="en-US" sz="2800" i="1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is </a:t>
            </a:r>
            <a:r>
              <a:rPr lang="en-US" sz="2800" spc="-10" dirty="0">
                <a:latin typeface="Times New Roman"/>
                <a:cs typeface="Times New Roman"/>
              </a:rPr>
              <a:t>an </a:t>
            </a:r>
            <a:r>
              <a:rPr lang="en-US" sz="2800" spc="-5" dirty="0">
                <a:latin typeface="Times New Roman"/>
                <a:cs typeface="Times New Roman"/>
              </a:rPr>
              <a:t>object that describes a </a:t>
            </a:r>
            <a:r>
              <a:rPr lang="en-US" sz="2800" b="1" i="1" spc="-5" dirty="0">
                <a:latin typeface="Times New Roman"/>
                <a:cs typeface="Times New Roman"/>
              </a:rPr>
              <a:t>state change in a  source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6" name="AutoShape 2" descr="https://www.brainkart.com/media/extra/9lUOpN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www.brainkart.com/media/extra/9lUOpN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143000"/>
            <a:ext cx="845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723620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Event Classes </a:t>
            </a:r>
            <a:r>
              <a:rPr spc="-5"/>
              <a:t>: </a:t>
            </a:r>
            <a:r>
              <a:rPr lang="en-US" spc="-5" dirty="0"/>
              <a:t>Different </a:t>
            </a:r>
            <a:r>
              <a:rPr spc="-5"/>
              <a:t>classes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1306347"/>
            <a:ext cx="2854325" cy="522899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ActionEvent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 err="1">
                <a:latin typeface="Times New Roman"/>
                <a:cs typeface="Times New Roman"/>
              </a:rPr>
              <a:t>AdjustmentEvent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ComponentEvent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ContainerEvent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FocusEvent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ItemEvent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KeyEvent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MouseEvent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TextEvent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WindowEvent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Image result for event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85258" cy="617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800" y="609600"/>
            <a:ext cx="243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AWT event hierarchy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5456" y="6581343"/>
            <a:ext cx="1974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2593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ActionEvent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" y="1392682"/>
            <a:ext cx="8323580" cy="543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1981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Generated when a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button is pressed</a:t>
            </a:r>
            <a:r>
              <a:rPr sz="2800" i="1" spc="-5" dirty="0">
                <a:latin typeface="Times New Roman"/>
                <a:cs typeface="Times New Roman"/>
              </a:rPr>
              <a:t>, </a:t>
            </a:r>
            <a:r>
              <a:rPr sz="2800" b="1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a list item is  double-clicked</a:t>
            </a:r>
            <a:r>
              <a:rPr sz="2800" i="1" spc="-5" dirty="0">
                <a:latin typeface="Times New Roman"/>
                <a:cs typeface="Times New Roman"/>
              </a:rPr>
              <a:t>, or a </a:t>
            </a:r>
            <a:r>
              <a:rPr sz="2800" b="1" i="1" spc="-10" dirty="0">
                <a:solidFill>
                  <a:srgbClr val="7030A0"/>
                </a:solidFill>
                <a:latin typeface="Times New Roman"/>
                <a:cs typeface="Times New Roman"/>
              </a:rPr>
              <a:t>menu </a:t>
            </a:r>
            <a:r>
              <a:rPr sz="28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item is</a:t>
            </a:r>
            <a:r>
              <a:rPr sz="2800" b="1" i="1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i="1" spc="-5">
                <a:solidFill>
                  <a:srgbClr val="7030A0"/>
                </a:solidFill>
                <a:latin typeface="Times New Roman"/>
                <a:cs typeface="Times New Roman"/>
              </a:rPr>
              <a:t>selected</a:t>
            </a:r>
            <a:r>
              <a:rPr sz="2800" i="1" spc="-5">
                <a:latin typeface="Times New Roman"/>
                <a:cs typeface="Times New Roman"/>
              </a:rPr>
              <a:t>.</a:t>
            </a:r>
            <a:endParaRPr lang="en-US" sz="2800" i="1" spc="-5" dirty="0">
              <a:latin typeface="Times New Roman"/>
              <a:cs typeface="Times New Roman"/>
            </a:endParaRPr>
          </a:p>
          <a:p>
            <a:pPr marL="355600" marR="101981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There is only one action event type, ACTION_PERFORMED</a:t>
            </a: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>
                <a:latin typeface="Times New Roman"/>
                <a:cs typeface="Times New Roman"/>
              </a:rPr>
              <a:t>ActionEvent </a:t>
            </a:r>
            <a:r>
              <a:rPr sz="2800" spc="-5" dirty="0">
                <a:latin typeface="Times New Roman"/>
                <a:cs typeface="Times New Roman"/>
              </a:rPr>
              <a:t>class defines four integer constants that 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used to identify any modifiers associated with </a:t>
            </a:r>
            <a:r>
              <a:rPr sz="2800" spc="-10" dirty="0">
                <a:latin typeface="Times New Roman"/>
                <a:cs typeface="Times New Roman"/>
              </a:rPr>
              <a:t>an  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ALT_MASK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(8)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CTRL_MASK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META_MASK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SHIFT_MASK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  <a:p>
            <a:pPr marL="355600" marR="238760" indent="-342900">
              <a:lnSpc>
                <a:spcPct val="100000"/>
              </a:lnSpc>
              <a:spcBef>
                <a:spcPts val="65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2593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ActionEvent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18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04974"/>
            <a:ext cx="8095615" cy="4840428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Constructors: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ActionEvent(Object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cmd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ActionEvent(Object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String </a:t>
            </a:r>
            <a:r>
              <a:rPr sz="2400" i="1" spc="-5" dirty="0">
                <a:latin typeface="Times New Roman"/>
                <a:cs typeface="Times New Roman"/>
              </a:rPr>
              <a:t>cmd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modifiers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ActionEvent(Object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type, </a:t>
            </a:r>
            <a:r>
              <a:rPr sz="2400" spc="-5" dirty="0">
                <a:latin typeface="Times New Roman"/>
                <a:cs typeface="Times New Roman"/>
              </a:rPr>
              <a:t>String </a:t>
            </a:r>
            <a:r>
              <a:rPr sz="2400" i="1" dirty="0">
                <a:latin typeface="Times New Roman"/>
                <a:cs typeface="Times New Roman"/>
              </a:rPr>
              <a:t>cmd, </a:t>
            </a:r>
            <a:r>
              <a:rPr sz="2400" dirty="0">
                <a:latin typeface="Times New Roman"/>
                <a:cs typeface="Times New Roman"/>
              </a:rPr>
              <a:t>long </a:t>
            </a:r>
            <a:r>
              <a:rPr sz="2400" i="1" spc="-5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i="1">
                <a:latin typeface="Times New Roman"/>
                <a:cs typeface="Times New Roman"/>
              </a:rPr>
              <a:t>modifiers</a:t>
            </a:r>
            <a:r>
              <a:rPr sz="240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CA00CA"/>
              </a:buClr>
              <a:buSzPct val="54166"/>
              <a:buFont typeface="Wingdings" pitchFamily="2" charset="2"/>
              <a:buChar char="Ø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src: object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generate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 pitchFamily="2" charset="2"/>
              <a:buChar char="Ø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type: type 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 pitchFamily="2" charset="2"/>
              <a:buChar char="Ø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cmd: </a:t>
            </a:r>
            <a:r>
              <a:rPr sz="2400" spc="-10" dirty="0">
                <a:latin typeface="Times New Roman"/>
                <a:cs typeface="Times New Roman"/>
              </a:rPr>
              <a:t>Command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 pitchFamily="2" charset="2"/>
              <a:buChar char="Ø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modifiers: which modifier </a:t>
            </a:r>
            <a:r>
              <a:rPr sz="2400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 pitchFamily="2" charset="2"/>
              <a:buChar char="Ø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when: when the event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occurred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2593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ActionEvent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19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06347"/>
            <a:ext cx="7596505" cy="200247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getActionCommand() used to get </a:t>
            </a:r>
            <a:r>
              <a:rPr sz="2800" spc="-10" dirty="0">
                <a:latin typeface="Times New Roman"/>
                <a:cs typeface="Times New Roman"/>
              </a:rPr>
              <a:t>command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name.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 getModifiers() used to get modifier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long getWhen( ) used to get when </a:t>
            </a:r>
            <a:r>
              <a:rPr sz="2800" spc="-5">
                <a:latin typeface="Times New Roman"/>
                <a:cs typeface="Times New Roman"/>
              </a:rPr>
              <a:t>event</a:t>
            </a:r>
            <a:r>
              <a:rPr sz="2800" spc="25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is </a:t>
            </a:r>
            <a:r>
              <a:rPr sz="2800" spc="-5">
                <a:latin typeface="Times New Roman"/>
                <a:cs typeface="Times New Roman"/>
              </a:rPr>
              <a:t>generated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990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Specific</a:t>
            </a:r>
            <a:r>
              <a:rPr spc="-1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2417191"/>
            <a:ext cx="781685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To write event driven programs using the delegation  event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699"/>
              </a:buClr>
              <a:buFont typeface="Wingdings"/>
              <a:buChar char=""/>
            </a:pPr>
            <a:endParaRPr sz="4050">
              <a:latin typeface="Times New Roman"/>
              <a:cs typeface="Times New Roman"/>
            </a:endParaRPr>
          </a:p>
          <a:p>
            <a:pPr marL="355600" marR="34925" indent="-342900">
              <a:lnSpc>
                <a:spcPct val="100000"/>
              </a:lnSpc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To write programs using adapter classes &amp; the inner  classes.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368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ItemEvent</a:t>
            </a:r>
            <a:r>
              <a:rPr spc="-40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8344534" cy="4131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1120" indent="-342900" algn="just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ItemEvent </a:t>
            </a:r>
            <a:r>
              <a:rPr sz="2800" spc="-5" dirty="0">
                <a:latin typeface="Times New Roman"/>
                <a:cs typeface="Times New Roman"/>
              </a:rPr>
              <a:t>is generated </a:t>
            </a:r>
            <a:r>
              <a:rPr sz="2800" b="1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when a check box or a list item  is clicked or when a checkable </a:t>
            </a:r>
            <a:r>
              <a:rPr sz="2800" b="1" i="1" spc="-10" dirty="0">
                <a:solidFill>
                  <a:srgbClr val="00B0F0"/>
                </a:solidFill>
                <a:latin typeface="Times New Roman"/>
                <a:cs typeface="Times New Roman"/>
              </a:rPr>
              <a:t>menu </a:t>
            </a:r>
            <a:r>
              <a:rPr sz="2800" b="1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item is selected or  </a:t>
            </a:r>
            <a:r>
              <a:rPr sz="2800" b="1" i="1" spc="-5">
                <a:solidFill>
                  <a:srgbClr val="00B0F0"/>
                </a:solidFill>
                <a:latin typeface="Times New Roman"/>
                <a:cs typeface="Times New Roman"/>
              </a:rPr>
              <a:t>deselected.</a:t>
            </a:r>
            <a:endParaRPr sz="2800" b="1" i="1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Item</a:t>
            </a:r>
            <a:r>
              <a:rPr sz="2800" spc="-15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DESELECTED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deselected 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item.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SELECTED </a:t>
            </a:r>
            <a:r>
              <a:rPr sz="2400" dirty="0">
                <a:latin typeface="Times New Roman"/>
                <a:cs typeface="Times New Roman"/>
              </a:rPr>
              <a:t>The user </a:t>
            </a:r>
            <a:r>
              <a:rPr sz="2400" spc="-5" dirty="0">
                <a:latin typeface="Times New Roman"/>
                <a:cs typeface="Times New Roman"/>
              </a:rPr>
              <a:t>selected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item.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ITEM_STATE_CHANGED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signifies </a:t>
            </a:r>
            <a:r>
              <a:rPr sz="2400" dirty="0">
                <a:latin typeface="Times New Roman"/>
                <a:cs typeface="Times New Roman"/>
              </a:rPr>
              <a:t>a change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Constructor: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ItemEvent(ItemSelectable </a:t>
            </a:r>
            <a:r>
              <a:rPr sz="2400" i="1" dirty="0">
                <a:latin typeface="Times New Roman"/>
                <a:cs typeface="Times New Roman"/>
              </a:rPr>
              <a:t>src</a:t>
            </a:r>
            <a:r>
              <a:rPr sz="2400" dirty="0">
                <a:latin typeface="Times New Roman"/>
                <a:cs typeface="Times New Roman"/>
              </a:rPr>
              <a:t>, 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Object </a:t>
            </a:r>
            <a:r>
              <a:rPr sz="2400" i="1" dirty="0">
                <a:latin typeface="Times New Roman"/>
                <a:cs typeface="Times New Roman"/>
              </a:rPr>
              <a:t>entry</a:t>
            </a:r>
            <a:r>
              <a:rPr sz="2400" dirty="0">
                <a:latin typeface="Times New Roman"/>
                <a:cs typeface="Times New Roman"/>
              </a:rPr>
              <a:t>, int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state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368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ItemEvent</a:t>
            </a:r>
            <a:r>
              <a:rPr spc="-40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8344534" cy="4736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Constructor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ItemEvent(ItemSelectable </a:t>
            </a:r>
            <a:r>
              <a:rPr sz="2400" i="1" dirty="0">
                <a:latin typeface="Times New Roman"/>
                <a:cs typeface="Times New Roman"/>
              </a:rPr>
              <a:t>src</a:t>
            </a:r>
            <a:r>
              <a:rPr sz="2400" dirty="0">
                <a:latin typeface="Times New Roman"/>
                <a:cs typeface="Times New Roman"/>
              </a:rPr>
              <a:t>, 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>
                <a:latin typeface="Times New Roman"/>
                <a:cs typeface="Times New Roman"/>
              </a:rPr>
              <a:t>Object </a:t>
            </a:r>
            <a:r>
              <a:rPr lang="en-US" sz="2400" i="1" dirty="0">
                <a:latin typeface="Times New Roman"/>
                <a:cs typeface="Times New Roman"/>
              </a:rPr>
              <a:t>item</a:t>
            </a:r>
            <a:r>
              <a:rPr sz="240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state</a:t>
            </a:r>
            <a:r>
              <a:rPr sz="240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en-US" sz="2400" spc="-5" dirty="0" err="1">
                <a:latin typeface="Times New Roman"/>
                <a:cs typeface="Times New Roman"/>
              </a:rPr>
              <a:t>src</a:t>
            </a:r>
            <a:br>
              <a:rPr lang="en-US" sz="2400" spc="-5" dirty="0">
                <a:latin typeface="Times New Roman"/>
                <a:cs typeface="Times New Roman"/>
              </a:rPr>
            </a:br>
            <a:r>
              <a:rPr lang="en-US" sz="2400" spc="-5" dirty="0">
                <a:latin typeface="Times New Roman"/>
                <a:cs typeface="Times New Roman"/>
              </a:rPr>
              <a:t>	The object that generated the event.</a:t>
            </a:r>
          </a:p>
          <a:p>
            <a:pPr>
              <a:buFont typeface="Wingdings" pitchFamily="2" charset="2"/>
              <a:buChar char="Ø"/>
            </a:pPr>
            <a:r>
              <a:rPr lang="en-US" sz="2400" spc="-5" dirty="0">
                <a:latin typeface="Times New Roman"/>
                <a:cs typeface="Times New Roman"/>
              </a:rPr>
              <a:t>type</a:t>
            </a:r>
            <a:br>
              <a:rPr lang="en-US" sz="2400" spc="-5" dirty="0">
                <a:latin typeface="Times New Roman"/>
                <a:cs typeface="Times New Roman"/>
              </a:rPr>
            </a:br>
            <a:r>
              <a:rPr lang="en-US" sz="2400" spc="-5" dirty="0">
                <a:latin typeface="Times New Roman"/>
                <a:cs typeface="Times New Roman"/>
              </a:rPr>
              <a:t>	The type ID of the event.</a:t>
            </a:r>
          </a:p>
          <a:p>
            <a:pPr>
              <a:buFont typeface="Wingdings" pitchFamily="2" charset="2"/>
              <a:buChar char="Ø"/>
            </a:pPr>
            <a:r>
              <a:rPr lang="en-US" sz="2400" spc="-5" dirty="0">
                <a:latin typeface="Times New Roman"/>
                <a:cs typeface="Times New Roman"/>
              </a:rPr>
              <a:t>item</a:t>
            </a:r>
            <a:br>
              <a:rPr lang="en-US" sz="2400" spc="-5" dirty="0">
                <a:latin typeface="Times New Roman"/>
                <a:cs typeface="Times New Roman"/>
              </a:rPr>
            </a:br>
            <a:r>
              <a:rPr lang="en-US" sz="2400" spc="-5" dirty="0">
                <a:latin typeface="Times New Roman"/>
                <a:cs typeface="Times New Roman"/>
              </a:rPr>
              <a:t>	The item whose state is changing.</a:t>
            </a:r>
          </a:p>
          <a:p>
            <a:pPr>
              <a:buFont typeface="Wingdings" pitchFamily="2" charset="2"/>
              <a:buChar char="Ø"/>
            </a:pPr>
            <a:r>
              <a:rPr lang="en-US" sz="2400" spc="-5" dirty="0">
                <a:latin typeface="Times New Roman"/>
                <a:cs typeface="Times New Roman"/>
              </a:rPr>
              <a:t>state</a:t>
            </a:r>
            <a:br>
              <a:rPr lang="en-US" sz="2400" spc="-5" dirty="0">
                <a:latin typeface="Times New Roman"/>
                <a:cs typeface="Times New Roman"/>
              </a:rPr>
            </a:br>
            <a:r>
              <a:rPr lang="en-US" sz="2400" spc="-5" dirty="0">
                <a:latin typeface="Times New Roman"/>
                <a:cs typeface="Times New Roman"/>
              </a:rPr>
              <a:t>	Either SELECTED or DESELECTED</a:t>
            </a: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tabLst>
                <a:tab pos="756285" algn="l"/>
                <a:tab pos="756920" algn="l"/>
              </a:tabLst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693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ComponentEvent</a:t>
            </a:r>
            <a:r>
              <a:rPr spc="-35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8227060" cy="3967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404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5">
                <a:latin typeface="Times New Roman"/>
                <a:cs typeface="Times New Roman"/>
              </a:rPr>
              <a:t>ComponentEvent</a:t>
            </a:r>
            <a:r>
              <a:rPr sz="2800" b="1" i="1" spc="-5" dirty="0">
                <a:latin typeface="Times New Roman"/>
                <a:cs typeface="Times New Roman"/>
              </a:rPr>
              <a:t> is generated when the </a:t>
            </a:r>
            <a:r>
              <a:rPr sz="2800" b="1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size,  position, or visibility of a component is</a:t>
            </a:r>
            <a:r>
              <a:rPr sz="2800" b="1" i="1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changed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 are four types of component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>
                <a:latin typeface="Times New Roman"/>
                <a:cs typeface="Times New Roman"/>
              </a:rPr>
              <a:t>COMPONENT_HIDDEN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component was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COMPONENT_MOVED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component was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moved.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COMPONENT_RESIZED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component was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resized.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COMPONENT_SHOWN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component became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visible.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>
                <a:latin typeface="Times New Roman"/>
                <a:cs typeface="Times New Roman"/>
              </a:rPr>
              <a:t>Constructor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90"/>
              </a:spcBef>
              <a:buClr>
                <a:srgbClr val="006699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ComponentEvent(Component </a:t>
            </a:r>
            <a:r>
              <a:rPr sz="2800" i="1" dirty="0">
                <a:latin typeface="Times New Roman"/>
                <a:cs typeface="Times New Roman"/>
              </a:rPr>
              <a:t>src</a:t>
            </a:r>
            <a:r>
              <a:rPr sz="2800" dirty="0">
                <a:latin typeface="Times New Roman"/>
                <a:cs typeface="Times New Roman"/>
              </a:rPr>
              <a:t>, int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type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325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ContainerEvent</a:t>
            </a:r>
            <a:r>
              <a:rPr spc="-35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8119109" cy="37747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33705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ContainerEvent </a:t>
            </a:r>
            <a:r>
              <a:rPr sz="2800" spc="-5" dirty="0">
                <a:latin typeface="Times New Roman"/>
                <a:cs typeface="Times New Roman"/>
              </a:rPr>
              <a:t>is generated when a </a:t>
            </a:r>
            <a:r>
              <a:rPr sz="2800" b="1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component is  added to or removed from a</a:t>
            </a:r>
            <a:r>
              <a:rPr sz="2800" b="1" i="1" spc="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container.</a:t>
            </a:r>
            <a:endParaRPr sz="2800" b="1" i="1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Two Constants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defined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COMPONENT_ADDED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COMPONENT_REMOVED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Subclass of </a:t>
            </a:r>
            <a:r>
              <a:rPr sz="2800" spc="-5">
                <a:latin typeface="Times New Roman"/>
                <a:cs typeface="Times New Roman"/>
              </a:rPr>
              <a:t>ComponentEvent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Constructor: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ContainerEvent(Component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comp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5388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FocusEvent</a:t>
            </a:r>
            <a:r>
              <a:rPr spc="-30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8378190" cy="5541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8945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FocusEvent </a:t>
            </a:r>
            <a:r>
              <a:rPr sz="2800" spc="-5" dirty="0">
                <a:latin typeface="Times New Roman"/>
                <a:cs typeface="Times New Roman"/>
              </a:rPr>
              <a:t>is generated when a component gains or  loses input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focus.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Two constants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defined: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FOCUS_GAINED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FOCUS_LOST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spcBef>
                <a:spcPts val="65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Subclass of ComponentEvent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Class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Constructors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FocusEvent(Component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FocusEvent(Component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boolean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temporaryFlag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Focus Event(Component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boolean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temporaryFlag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other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5600" marR="24765" indent="-342900">
              <a:lnSpc>
                <a:spcPct val="100000"/>
              </a:lnSpc>
              <a:spcBef>
                <a:spcPts val="65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isTemporary( ) </a:t>
            </a:r>
            <a:r>
              <a:rPr sz="2800" spc="-5" dirty="0">
                <a:latin typeface="Times New Roman"/>
                <a:cs typeface="Times New Roman"/>
              </a:rPr>
              <a:t>method indicates if this focus change is  temporary.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282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KeyEvent</a:t>
            </a:r>
            <a:r>
              <a:rPr spc="-50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06347"/>
            <a:ext cx="8208009" cy="454162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KeyEvent </a:t>
            </a:r>
            <a:r>
              <a:rPr sz="2800" spc="-5" dirty="0">
                <a:latin typeface="Times New Roman"/>
                <a:cs typeface="Times New Roman"/>
              </a:rPr>
              <a:t>is generated when keyboard input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occurs.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There </a:t>
            </a:r>
            <a:r>
              <a:rPr sz="2800" spc="-5" dirty="0">
                <a:latin typeface="Times New Roman"/>
                <a:cs typeface="Times New Roman"/>
              </a:rPr>
              <a:t>are three types of key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KEY_PRESSED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KEY_RELEASED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KEY_TYPED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Constructor: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KeyEvent(Component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long </a:t>
            </a:r>
            <a:r>
              <a:rPr sz="2400" i="1" dirty="0">
                <a:latin typeface="Times New Roman"/>
                <a:cs typeface="Times New Roman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, int </a:t>
            </a:r>
            <a:r>
              <a:rPr sz="2400" i="1" dirty="0">
                <a:latin typeface="Times New Roman"/>
                <a:cs typeface="Times New Roman"/>
              </a:rPr>
              <a:t>modifiers</a:t>
            </a:r>
            <a:r>
              <a:rPr sz="2400" dirty="0">
                <a:latin typeface="Times New Roman"/>
                <a:cs typeface="Times New Roman"/>
              </a:rPr>
              <a:t>,  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KeyEvent(Component </a:t>
            </a:r>
            <a:r>
              <a:rPr sz="2400" i="1" dirty="0">
                <a:latin typeface="Times New Roman"/>
                <a:cs typeface="Times New Roman"/>
              </a:rPr>
              <a:t>src</a:t>
            </a:r>
            <a:r>
              <a:rPr sz="2400" dirty="0">
                <a:latin typeface="Times New Roman"/>
                <a:cs typeface="Times New Roman"/>
              </a:rPr>
              <a:t>, 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long </a:t>
            </a:r>
            <a:r>
              <a:rPr sz="2400" i="1" spc="-5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spc="-5" dirty="0">
                <a:latin typeface="Times New Roman"/>
                <a:cs typeface="Times New Roman"/>
              </a:rPr>
              <a:t>modifiers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, char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ch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282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KeyEvent</a:t>
            </a:r>
            <a:r>
              <a:rPr spc="-50" dirty="0"/>
              <a:t> </a:t>
            </a:r>
            <a:r>
              <a:rPr spc="-5" dirty="0"/>
              <a:t>Class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922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There are </a:t>
            </a:r>
            <a:r>
              <a:rPr spc="-10" dirty="0"/>
              <a:t>many </a:t>
            </a:r>
            <a:r>
              <a:rPr spc="-5" dirty="0"/>
              <a:t>other integer constants that are defined  by </a:t>
            </a:r>
            <a:r>
              <a:rPr b="1" spc="-5" dirty="0">
                <a:latin typeface="Times New Roman"/>
                <a:cs typeface="Times New Roman"/>
              </a:rPr>
              <a:t>KeyEvent.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699"/>
              </a:buClr>
              <a:buFont typeface="Wingdings"/>
              <a:buChar char=""/>
            </a:pPr>
            <a:endParaRPr sz="4300"/>
          </a:p>
          <a:p>
            <a:pPr marL="355600" marR="5080" indent="-342900">
              <a:lnSpc>
                <a:spcPts val="3190"/>
              </a:lnSpc>
              <a:spcBef>
                <a:spcPts val="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VK_0 </a:t>
            </a:r>
            <a:r>
              <a:rPr spc="-5" dirty="0"/>
              <a:t>through </a:t>
            </a:r>
            <a:r>
              <a:rPr b="1" spc="-5" dirty="0">
                <a:latin typeface="Times New Roman"/>
                <a:cs typeface="Times New Roman"/>
              </a:rPr>
              <a:t>VK_9 </a:t>
            </a:r>
            <a:r>
              <a:rPr spc="-5" dirty="0"/>
              <a:t>and </a:t>
            </a:r>
            <a:r>
              <a:rPr b="1" spc="-5" dirty="0">
                <a:latin typeface="Times New Roman"/>
                <a:cs typeface="Times New Roman"/>
              </a:rPr>
              <a:t>VK_A </a:t>
            </a:r>
            <a:r>
              <a:rPr spc="-5" dirty="0"/>
              <a:t>through </a:t>
            </a:r>
            <a:r>
              <a:rPr b="1" spc="-5" dirty="0">
                <a:latin typeface="Times New Roman"/>
                <a:cs typeface="Times New Roman"/>
              </a:rPr>
              <a:t>VK_Z </a:t>
            </a:r>
            <a:r>
              <a:rPr spc="-5" dirty="0"/>
              <a:t>define  the ASCII equivalents of the numbers and</a:t>
            </a:r>
            <a:r>
              <a:rPr spc="10" dirty="0"/>
              <a:t> </a:t>
            </a:r>
            <a:r>
              <a:rPr spc="-5" dirty="0"/>
              <a:t>letters.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699"/>
              </a:buClr>
              <a:buFont typeface="Wingdings"/>
              <a:buChar char=""/>
            </a:pPr>
            <a:endParaRPr sz="4000"/>
          </a:p>
          <a:p>
            <a:pPr marL="355600" indent="-342900">
              <a:lnSpc>
                <a:spcPct val="100000"/>
              </a:lnSpc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2755900" algn="l"/>
                <a:tab pos="5499735" algn="l"/>
              </a:tabLst>
            </a:pPr>
            <a:r>
              <a:rPr spc="-5" dirty="0"/>
              <a:t>VK_ENTER	VK_ESCAPE	</a:t>
            </a:r>
            <a:r>
              <a:rPr spc="-10" dirty="0"/>
              <a:t>VK_CANCEL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2640" y="4700396"/>
            <a:ext cx="33064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98600" algn="l"/>
              </a:tabLst>
            </a:pPr>
            <a:r>
              <a:rPr sz="2800" spc="-5" dirty="0">
                <a:latin typeface="Times New Roman"/>
                <a:cs typeface="Times New Roman"/>
              </a:rPr>
              <a:t>VK_UP	VK_DOWN  VK_PAGE_DOWN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7975" y="4700396"/>
            <a:ext cx="24790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VK_LEFT  VK_PAGE_UP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1809" y="4700396"/>
            <a:ext cx="18008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VK_RIGHT  VK_SHI</a:t>
            </a:r>
            <a:r>
              <a:rPr sz="2800" spc="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640" y="5554167"/>
            <a:ext cx="479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0" algn="l"/>
              </a:tabLst>
            </a:pPr>
            <a:r>
              <a:rPr sz="2800" spc="-5" dirty="0">
                <a:latin typeface="Times New Roman"/>
                <a:cs typeface="Times New Roman"/>
              </a:rPr>
              <a:t>VK_ALT	VK_CO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820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MouseEvent</a:t>
            </a:r>
            <a:r>
              <a:rPr spc="-35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7200" y="1143001"/>
            <a:ext cx="7867650" cy="552394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Eight types of </a:t>
            </a:r>
            <a:r>
              <a:rPr sz="2800" spc="-10" dirty="0">
                <a:latin typeface="Times New Roman"/>
                <a:cs typeface="Times New Roman"/>
              </a:rPr>
              <a:t>mouse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events.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Direct subclass of </a:t>
            </a:r>
            <a:r>
              <a:rPr lang="en-US" sz="2800" spc="-5" dirty="0" err="1">
                <a:latin typeface="Times New Roman"/>
                <a:cs typeface="Times New Roman"/>
              </a:rPr>
              <a:t>InputEvent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Class and indirect subclass of ComponentEvent Class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MouseEvent </a:t>
            </a:r>
            <a:r>
              <a:rPr sz="2800" spc="-5" dirty="0">
                <a:latin typeface="Times New Roman"/>
                <a:cs typeface="Times New Roman"/>
              </a:rPr>
              <a:t>class defines the following integer  constants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MOUSE_CLICKED The user clicked the mouse.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>
                <a:latin typeface="Times New Roman"/>
                <a:cs typeface="Times New Roman"/>
              </a:rPr>
              <a:t>MOUSE_ENTERED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mouse </a:t>
            </a:r>
            <a:r>
              <a:rPr sz="2000" dirty="0">
                <a:latin typeface="Times New Roman"/>
                <a:cs typeface="Times New Roman"/>
              </a:rPr>
              <a:t>entered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component.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MOUSE_PRESSED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mouse </a:t>
            </a:r>
            <a:r>
              <a:rPr lang="en-US" sz="2000" dirty="0">
                <a:latin typeface="Times New Roman"/>
                <a:cs typeface="Times New Roman"/>
              </a:rPr>
              <a:t>was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pressed.</a:t>
            </a:r>
          </a:p>
          <a:p>
            <a:pPr marL="756285" lvl="1" indent="-286385"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MOUSE_RELEASED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mouse was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released.</a:t>
            </a:r>
            <a:endParaRPr lang="en-US"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>
                <a:latin typeface="Times New Roman"/>
                <a:cs typeface="Times New Roman"/>
              </a:rPr>
              <a:t>MOUSE_EXITED </a:t>
            </a:r>
            <a:r>
              <a:rPr sz="2000" spc="-5" dirty="0">
                <a:latin typeface="Times New Roman"/>
                <a:cs typeface="Times New Roman"/>
              </a:rPr>
              <a:t>The mouse exited from 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component.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MOUSE_MOVED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mouse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moved.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58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MOUSE_DRAGGED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user </a:t>
            </a:r>
            <a:r>
              <a:rPr lang="en-US" sz="2000" dirty="0">
                <a:latin typeface="Times New Roman"/>
                <a:cs typeface="Times New Roman"/>
              </a:rPr>
              <a:t>dragged the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mouse.</a:t>
            </a:r>
            <a:endParaRPr lang="en-US"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>
                <a:latin typeface="Times New Roman"/>
                <a:cs typeface="Times New Roman"/>
              </a:rPr>
              <a:t>MOUSE_WHEEL </a:t>
            </a:r>
            <a:r>
              <a:rPr sz="2000" spc="-5" dirty="0">
                <a:latin typeface="Times New Roman"/>
                <a:cs typeface="Times New Roman"/>
              </a:rPr>
              <a:t>The mouse wheel </a:t>
            </a:r>
            <a:r>
              <a:rPr sz="2000" spc="-10" dirty="0">
                <a:latin typeface="Times New Roman"/>
                <a:cs typeface="Times New Roman"/>
              </a:rPr>
              <a:t>was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820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MouseEvent</a:t>
            </a:r>
            <a:r>
              <a:rPr spc="-35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06347"/>
            <a:ext cx="7588250" cy="18573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MouseEvent </a:t>
            </a:r>
            <a:r>
              <a:rPr sz="2800" spc="-5" dirty="0">
                <a:latin typeface="Times New Roman"/>
                <a:cs typeface="Times New Roman"/>
              </a:rPr>
              <a:t>is a subclass 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InputEvent.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Constructor: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MouseEvent(Component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long </a:t>
            </a:r>
            <a:r>
              <a:rPr sz="2400" i="1" spc="-5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modifiers</a:t>
            </a:r>
            <a:r>
              <a:rPr sz="2400" dirty="0">
                <a:latin typeface="Times New Roman"/>
                <a:cs typeface="Times New Roman"/>
              </a:rPr>
              <a:t>, int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, int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 int </a:t>
            </a:r>
            <a:r>
              <a:rPr sz="2400" i="1" dirty="0">
                <a:latin typeface="Times New Roman"/>
                <a:cs typeface="Times New Roman"/>
              </a:rPr>
              <a:t>clicks</a:t>
            </a:r>
            <a:r>
              <a:rPr sz="2400" dirty="0">
                <a:latin typeface="Times New Roman"/>
                <a:cs typeface="Times New Roman"/>
              </a:rPr>
              <a:t>, boolean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triggersPopup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368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TextEvent</a:t>
            </a:r>
            <a:r>
              <a:rPr spc="-40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29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8048625" cy="277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are generated by text fields and text areas when  characters are entered by a user 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TextEvent </a:t>
            </a:r>
            <a:r>
              <a:rPr sz="2800" spc="-5" dirty="0">
                <a:latin typeface="Times New Roman"/>
                <a:cs typeface="Times New Roman"/>
              </a:rPr>
              <a:t>defines the integer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constant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TEXT_VALUE_CHANGED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Constructor: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TextEvent(Object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932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Delegation Event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1295400"/>
            <a:ext cx="8763000" cy="39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12775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600" spc="-5" dirty="0">
                <a:cs typeface="Times New Roman"/>
              </a:rPr>
              <a:t>Java adopts the so-called "Event-Driven" (or "Event-Delegation") programming model for event-handling</a:t>
            </a:r>
          </a:p>
          <a:p>
            <a:pPr marL="355600" marR="612775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600" spc="-5" dirty="0">
                <a:cs typeface="Times New Roman"/>
              </a:rPr>
              <a:t>Provides standard mechanism for a source to generate an event and send it to a set of listeners</a:t>
            </a:r>
          </a:p>
          <a:p>
            <a:pPr marL="355600" marR="5080" indent="-342900">
              <a:lnSpc>
                <a:spcPct val="100000"/>
              </a:lnSpc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600" spc="-5" dirty="0">
                <a:cs typeface="Times New Roman"/>
              </a:rPr>
              <a:t>The listener simply waits until it receives an event. </a:t>
            </a:r>
          </a:p>
          <a:p>
            <a:pPr marL="355600" marR="5080" indent="-342900">
              <a:lnSpc>
                <a:spcPct val="100000"/>
              </a:lnSpc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600" spc="-5" dirty="0">
                <a:cs typeface="Times New Roman"/>
              </a:rPr>
              <a:t>Once received, the listener processes the event and then return.</a:t>
            </a:r>
          </a:p>
          <a:p>
            <a:pPr marL="355600" marR="5080" indent="-342900"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600" spc="-5" dirty="0">
                <a:cs typeface="Times New Roman"/>
              </a:rPr>
              <a:t>The AWT's event-handling classes are kept in package </a:t>
            </a:r>
            <a:r>
              <a:rPr lang="en-US" sz="2600" spc="-5" dirty="0" err="1">
                <a:cs typeface="Times New Roman"/>
              </a:rPr>
              <a:t>java.awt.event</a:t>
            </a:r>
            <a:r>
              <a:rPr lang="en-US" sz="2600" spc="-5" dirty="0">
                <a:cs typeface="Times New Roman"/>
              </a:rPr>
              <a:t>.</a:t>
            </a:r>
          </a:p>
          <a:p>
            <a:pPr marL="355600" marR="5080" indent="-342900">
              <a:lnSpc>
                <a:spcPct val="100000"/>
              </a:lnSpc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2600" spc="-5" dirty="0"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185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WindowEvent</a:t>
            </a:r>
            <a:r>
              <a:rPr spc="-50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30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092453"/>
            <a:ext cx="8045450" cy="508023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 are ten </a:t>
            </a:r>
            <a:r>
              <a:rPr sz="2400" spc="-5" dirty="0">
                <a:latin typeface="Times New Roman"/>
                <a:cs typeface="Times New Roman"/>
              </a:rPr>
              <a:t>types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window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events.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Subclass of ComponentEvent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669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WindowEvent </a:t>
            </a:r>
            <a:r>
              <a:rPr sz="2400" spc="-5" dirty="0"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defines integer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constants: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WINDOW_ACTIVATED The window was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activated.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WINDOW_CLOSED The window has been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closed.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WINDOW_CLOSING The user requested that the window be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closed.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WINDOW_DEACTIVATED The window was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deactivated.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WINDOW_DEICONIFIED The window </a:t>
            </a:r>
            <a:r>
              <a:rPr sz="2000" spc="-5" dirty="0">
                <a:latin typeface="Times New Roman"/>
                <a:cs typeface="Times New Roman"/>
              </a:rPr>
              <a:t>deiconified (min </a:t>
            </a:r>
            <a:r>
              <a:rPr sz="2000" dirty="0">
                <a:latin typeface="Times New Roman"/>
                <a:cs typeface="Times New Roman"/>
              </a:rPr>
              <a:t>=&gt;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Normal).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WINDOW_GAINED_FOCUS The window gained input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WINDOW_ICONIFIED The window was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iconified(Normal=&gt;min)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WINDOW_LOST_FOCUS The window lost input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WINDOW_OPENED The window was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opened.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A00CA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WINDOW_STATE_CHANGED The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of the window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185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WindowEvent</a:t>
            </a:r>
            <a:r>
              <a:rPr spc="-50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31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165605"/>
            <a:ext cx="8417560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669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WindowEvent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subclass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b="1" spc="-5">
                <a:latin typeface="Times New Roman"/>
                <a:cs typeface="Times New Roman"/>
              </a:rPr>
              <a:t>ComponentEvent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699"/>
              </a:buClr>
              <a:buFont typeface="Wingdings"/>
              <a:buChar char=""/>
            </a:pPr>
            <a:endParaRPr sz="3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WindowEvent(Window </a:t>
            </a:r>
            <a:r>
              <a:rPr sz="2400" i="1" dirty="0">
                <a:latin typeface="Times New Roman"/>
                <a:cs typeface="Times New Roman"/>
              </a:rPr>
              <a:t>src</a:t>
            </a:r>
            <a:r>
              <a:rPr sz="2400" dirty="0">
                <a:latin typeface="Times New Roman"/>
                <a:cs typeface="Times New Roman"/>
              </a:rPr>
              <a:t>, 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Window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other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WindowEvent(Window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int </a:t>
            </a:r>
            <a:r>
              <a:rPr sz="2400" i="1" dirty="0">
                <a:latin typeface="Times New Roman"/>
                <a:cs typeface="Times New Roman"/>
              </a:rPr>
              <a:t>fromState</a:t>
            </a:r>
            <a:r>
              <a:rPr sz="2400" dirty="0">
                <a:latin typeface="Times New Roman"/>
                <a:cs typeface="Times New Roman"/>
              </a:rPr>
              <a:t>, int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toState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WindowEvent(Window </a:t>
            </a:r>
            <a:r>
              <a:rPr sz="2400" i="1" spc="-5" dirty="0">
                <a:latin typeface="Times New Roman"/>
                <a:cs typeface="Times New Roman"/>
              </a:rPr>
              <a:t>src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Window </a:t>
            </a:r>
            <a:r>
              <a:rPr sz="2400" i="1" spc="-5" dirty="0">
                <a:latin typeface="Times New Roman"/>
                <a:cs typeface="Times New Roman"/>
              </a:rPr>
              <a:t>other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int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fromState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toState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66463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288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Adapter</a:t>
            </a:r>
            <a:r>
              <a:rPr spc="-50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33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8404860" cy="2256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8321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adapter class </a:t>
            </a:r>
            <a:r>
              <a:rPr sz="2800" b="1" i="1" spc="-5" dirty="0">
                <a:latin typeface="Times New Roman"/>
                <a:cs typeface="Times New Roman"/>
              </a:rPr>
              <a:t>provides an </a:t>
            </a:r>
            <a:r>
              <a:rPr sz="2800" b="1" i="1" spc="-10" dirty="0">
                <a:latin typeface="Times New Roman"/>
                <a:cs typeface="Times New Roman"/>
              </a:rPr>
              <a:t>empty </a:t>
            </a:r>
            <a:r>
              <a:rPr sz="2800" b="1" i="1" spc="-5" dirty="0">
                <a:latin typeface="Times New Roman"/>
                <a:cs typeface="Times New Roman"/>
              </a:rPr>
              <a:t>implementation </a:t>
            </a:r>
            <a:r>
              <a:rPr sz="2800" spc="-5" dirty="0">
                <a:latin typeface="Times New Roman"/>
                <a:cs typeface="Times New Roman"/>
              </a:rPr>
              <a:t>of  all methods in an event listener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Adapter classes are useful when you want to receive and  process only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of the events that are handled by a  particular event listener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6799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Adapter Class : Different</a:t>
            </a:r>
            <a:r>
              <a:rPr spc="50" dirty="0"/>
              <a:t> </a:t>
            </a:r>
            <a:r>
              <a:rPr spc="-5" dirty="0"/>
              <a:t>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ComponentAdapter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ContainerAdapter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FocusAdapter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KeyAdapter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MouseAdapter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MouseMotionAdapter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WindowAdapter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pc="-5" dirty="0"/>
              <a:t>ComponentListener  ContainerListener  FocusListener  KeyListener  MouseListener  Mo</a:t>
            </a:r>
            <a:r>
              <a:rPr dirty="0"/>
              <a:t>u</a:t>
            </a:r>
            <a:r>
              <a:rPr spc="-5" dirty="0"/>
              <a:t>seMot</a:t>
            </a:r>
            <a:r>
              <a:rPr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Listener  WindowListener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2326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Inner</a:t>
            </a:r>
            <a:r>
              <a:rPr spc="-75" dirty="0"/>
              <a:t> </a:t>
            </a:r>
            <a:r>
              <a:rPr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35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06347"/>
            <a:ext cx="8155305" cy="29286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Inner class is class which defined in another</a:t>
            </a:r>
            <a:r>
              <a:rPr sz="2800" spc="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inner classes, the Adapter class will defined in </a:t>
            </a:r>
            <a:r>
              <a:rPr sz="2800" spc="-10" dirty="0">
                <a:latin typeface="Times New Roman"/>
                <a:cs typeface="Times New Roman"/>
              </a:rPr>
              <a:t>same  </a:t>
            </a:r>
            <a:r>
              <a:rPr sz="2800" spc="-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355600" marR="132715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No need of passing reference of object as it is in </a:t>
            </a:r>
            <a:r>
              <a:rPr sz="2800" spc="-10" dirty="0">
                <a:latin typeface="Times New Roman"/>
                <a:cs typeface="Times New Roman"/>
              </a:rPr>
              <a:t>same  </a:t>
            </a:r>
            <a:r>
              <a:rPr sz="2800" spc="-5" dirty="0">
                <a:latin typeface="Times New Roman"/>
                <a:cs typeface="Times New Roman"/>
              </a:rPr>
              <a:t>scope.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Ex.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935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Anonymous Inner</a:t>
            </a:r>
            <a:r>
              <a:rPr spc="-15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36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808100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i="1" spc="-5" dirty="0">
                <a:latin typeface="Times New Roman"/>
                <a:cs typeface="Times New Roman"/>
              </a:rPr>
              <a:t>anonymous </a:t>
            </a:r>
            <a:r>
              <a:rPr sz="2800" spc="-5" dirty="0">
                <a:latin typeface="Times New Roman"/>
                <a:cs typeface="Times New Roman"/>
              </a:rPr>
              <a:t>inner class is one that is not assigned a  </a:t>
            </a:r>
            <a:r>
              <a:rPr sz="2800" spc="-5">
                <a:latin typeface="Times New Roman"/>
                <a:cs typeface="Times New Roman"/>
              </a:rPr>
              <a:t>name.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329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Event Listeners</a:t>
            </a:r>
            <a:r>
              <a:rPr spc="5" dirty="0"/>
              <a:t> </a:t>
            </a:r>
            <a:r>
              <a:rPr spc="-5" dirty="0"/>
              <a:t>Interfaces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37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392682"/>
            <a:ext cx="773557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Event Delegation Model has two parts: Sources and  Listeners.</a:t>
            </a:r>
            <a:endParaRPr sz="2800">
              <a:latin typeface="Times New Roman"/>
              <a:cs typeface="Times New Roman"/>
            </a:endParaRPr>
          </a:p>
          <a:p>
            <a:pPr marL="355600" marR="300990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event generated, then event source invoked  appropriate method defined 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13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Action Listener</a:t>
            </a:r>
            <a:r>
              <a:rPr spc="1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38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2905701"/>
            <a:ext cx="6745605" cy="9804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one method to receive action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events.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actionPerformed(ActionEvent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991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ComponentListener</a:t>
            </a:r>
            <a:r>
              <a:rPr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39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545082"/>
            <a:ext cx="8375650" cy="263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four methods to recognize when a component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hidden, moved, resized, 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shown.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componentResized(ComponentEvent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componentMoved(ComponentEvent </a:t>
            </a:r>
            <a:r>
              <a:rPr sz="2400" i="1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componentShown(ComponentEvent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componentHidden(ComponentEvent </a:t>
            </a:r>
            <a:r>
              <a:rPr sz="2400" i="1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740" y="1392682"/>
            <a:ext cx="8300720" cy="4555093"/>
          </a:xfrm>
        </p:spPr>
        <p:txBody>
          <a:bodyPr/>
          <a:lstStyle/>
          <a:p>
            <a:r>
              <a:rPr lang="en-US" sz="3200" dirty="0"/>
              <a:t>There are mainly three parts in delegation event model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i="1" u="sng" dirty="0"/>
              <a:t>Event Source </a:t>
            </a:r>
            <a:r>
              <a:rPr lang="en-US" dirty="0"/>
              <a:t>– the class from which events are generated when some change in the property of the component </a:t>
            </a:r>
            <a:br>
              <a:rPr lang="en-US" dirty="0"/>
            </a:br>
            <a:r>
              <a:rPr lang="en-US" dirty="0"/>
              <a:t>- </a:t>
            </a:r>
            <a:r>
              <a:rPr lang="en-US" i="1" u="sng" dirty="0"/>
              <a:t>Event Listeners </a:t>
            </a:r>
            <a:r>
              <a:rPr lang="en-US" dirty="0"/>
              <a:t>– the classes which receive notifications of events</a:t>
            </a:r>
            <a:br>
              <a:rPr lang="en-US" dirty="0"/>
            </a:br>
            <a:r>
              <a:rPr lang="en-US" dirty="0"/>
              <a:t>- </a:t>
            </a:r>
            <a:r>
              <a:rPr lang="en-US" i="1" u="sng" dirty="0"/>
              <a:t>Event</a:t>
            </a:r>
            <a:r>
              <a:rPr lang="en-US" dirty="0"/>
              <a:t>– defines the change in state in the event source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625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ContainerListener</a:t>
            </a:r>
            <a:r>
              <a:rPr spc="1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40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523746"/>
            <a:ext cx="8315959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two methods to recognize when a component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added to or removed from a container.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componentAdded(ContainerEvent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componentRemoved(ContainerEvent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836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FocusListener</a:t>
            </a:r>
            <a:r>
              <a:rPr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41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545082"/>
            <a:ext cx="799147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79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two methods to recognize when 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279"/>
              </a:lnSpc>
              <a:tabLst>
                <a:tab pos="1282065" algn="l"/>
              </a:tabLst>
            </a:pPr>
            <a:r>
              <a:rPr sz="2800" spc="-5" dirty="0">
                <a:latin typeface="Times New Roman"/>
                <a:cs typeface="Times New Roman"/>
              </a:rPr>
              <a:t>gains	or loses keyboard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focus.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focusGained(FocusEvent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focusLost(FocusEvent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554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ItemListener</a:t>
            </a:r>
            <a:r>
              <a:rPr spc="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42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545082"/>
            <a:ext cx="7988300" cy="1320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79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one method to recognize when the state 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279"/>
              </a:lnSpc>
            </a:pPr>
            <a:r>
              <a:rPr sz="2800" spc="-5" dirty="0">
                <a:latin typeface="Times New Roman"/>
                <a:cs typeface="Times New Roman"/>
              </a:rPr>
              <a:t>item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changes.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itemStateChanged(ItemEvent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467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KeyListener</a:t>
            </a:r>
            <a:r>
              <a:rPr spc="-1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545082"/>
            <a:ext cx="7426959" cy="219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three methods to recognize when a key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pressed, released, 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typed.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keyPressed(KeyEvent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keyReleased(KeyEvent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keyTyped(KeyEvent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004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MouseListener</a:t>
            </a:r>
            <a:r>
              <a:rPr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44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545082"/>
            <a:ext cx="7960359" cy="350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five methods to recognize when the </a:t>
            </a:r>
            <a:r>
              <a:rPr sz="2800" spc="-10" dirty="0">
                <a:latin typeface="Times New Roman"/>
                <a:cs typeface="Times New Roman"/>
              </a:rPr>
              <a:t>mouse </a:t>
            </a:r>
            <a:r>
              <a:rPr sz="2800" spc="-5" dirty="0">
                <a:latin typeface="Times New Roman"/>
                <a:cs typeface="Times New Roman"/>
              </a:rPr>
              <a:t>is  clicked, enters a component, exits a component, is  pressed, or 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released.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mouseClicked(MouseEvent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mouseEntered(MouseEvent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mouseExited(MouseEvent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mousePressed(MouseEvent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mouseReleased(MouseEvent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650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MouseMotionListener</a:t>
            </a:r>
            <a:r>
              <a:rPr spc="2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45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545082"/>
            <a:ext cx="7942580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two methods to recognize when the </a:t>
            </a:r>
            <a:r>
              <a:rPr sz="2800" spc="-10" dirty="0">
                <a:latin typeface="Times New Roman"/>
                <a:cs typeface="Times New Roman"/>
              </a:rPr>
              <a:t>mouse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dragged or moved.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mouseDragged(MouseEvent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mouseMoved(MouseEvent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55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TextListener</a:t>
            </a:r>
            <a:r>
              <a:rPr spc="-2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46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545082"/>
            <a:ext cx="7645400" cy="1320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one method to recognize when a text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changes.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textValueChanged(TextEvent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WindowFocusListener</a:t>
            </a:r>
            <a:r>
              <a:rPr spc="1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47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545082"/>
            <a:ext cx="8398510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two methods to recognize when a window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gains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or loses input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focus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windowGainedFocus(WindowEvent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windowLostFocus(WindowEvent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371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WindowListener Interface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dirty="0"/>
              <a:pPr marL="25400">
                <a:lnSpc>
                  <a:spcPts val="1655"/>
                </a:lnSpc>
              </a:pPr>
              <a:t>48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1457373"/>
            <a:ext cx="6200140" cy="36144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 seven methods to recognize: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windowActivated(WindowEvent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windowClosed(WindowEvent </a:t>
            </a:r>
            <a:r>
              <a:rPr sz="2400" i="1" spc="-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windowClosing(WindowEvent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windowDeactivated(WindowEvent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windowDeiconified(WindowEvent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windowIconified(WindowEvent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windowOpened(WindowEvent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event delegation model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 descr="Image result for event delegation model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80134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7514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/>
              <a:t>Event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209800"/>
            <a:ext cx="8356600" cy="286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073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Event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object that describes a </a:t>
            </a:r>
            <a:r>
              <a:rPr sz="2800" b="1" i="1" spc="-5" dirty="0">
                <a:latin typeface="Times New Roman"/>
                <a:cs typeface="Times New Roman"/>
              </a:rPr>
              <a:t>state change in a  source.</a:t>
            </a:r>
            <a:endParaRPr sz="2800" b="1" i="1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Generated </a:t>
            </a:r>
            <a:r>
              <a:rPr sz="2800" spc="-5" dirty="0">
                <a:latin typeface="Times New Roman"/>
                <a:cs typeface="Times New Roman"/>
              </a:rPr>
              <a:t>when user is interacted 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Example: Pressing Button, Selecting item from list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355600" marR="588645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can be </a:t>
            </a:r>
            <a:r>
              <a:rPr sz="2800" spc="-10" dirty="0">
                <a:latin typeface="Times New Roman"/>
                <a:cs typeface="Times New Roman"/>
              </a:rPr>
              <a:t>also </a:t>
            </a:r>
            <a:r>
              <a:rPr sz="2800" spc="-5" dirty="0">
                <a:latin typeface="Times New Roman"/>
                <a:cs typeface="Times New Roman"/>
              </a:rPr>
              <a:t>generated when timer expires, counter  value exceeds, software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hardware failure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2747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Event</a:t>
            </a:r>
            <a:r>
              <a:rPr spc="-50" dirty="0"/>
              <a:t> </a:t>
            </a:r>
            <a:r>
              <a:rPr spc="-5" dirty="0"/>
              <a:t>Source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1306347"/>
            <a:ext cx="7782559" cy="488787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b="1" i="1" spc="-5" dirty="0">
                <a:latin typeface="Times New Roman"/>
                <a:cs typeface="Times New Roman"/>
              </a:rPr>
              <a:t>Event </a:t>
            </a:r>
            <a:r>
              <a:rPr sz="2800" b="1" i="1" spc="-5">
                <a:latin typeface="Times New Roman"/>
                <a:cs typeface="Times New Roman"/>
              </a:rPr>
              <a:t>Source</a:t>
            </a:r>
            <a:r>
              <a:rPr sz="2800" i="1" spc="-5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an object </a:t>
            </a:r>
            <a:r>
              <a:rPr sz="2800" b="1" i="1" spc="-5" dirty="0">
                <a:latin typeface="Times New Roman"/>
                <a:cs typeface="Times New Roman"/>
              </a:rPr>
              <a:t>that generates an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event.</a:t>
            </a:r>
            <a:endParaRPr sz="2800" b="1" i="1">
              <a:latin typeface="Times New Roman"/>
              <a:cs typeface="Times New Roman"/>
            </a:endParaRPr>
          </a:p>
          <a:p>
            <a:pPr marL="355600" marR="516255" indent="-342900">
              <a:lnSpc>
                <a:spcPct val="100000"/>
              </a:lnSpc>
              <a:spcBef>
                <a:spcPts val="67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occurs when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internal state of that object  changes.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Sources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generate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spc="-5" dirty="0">
                <a:latin typeface="Times New Roman"/>
                <a:cs typeface="Times New Roman"/>
              </a:rPr>
              <a:t>than one type of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Sources </a:t>
            </a:r>
            <a:r>
              <a:rPr sz="2800" spc="-10">
                <a:latin typeface="Times New Roman"/>
                <a:cs typeface="Times New Roman"/>
              </a:rPr>
              <a:t>must </a:t>
            </a:r>
            <a:r>
              <a:rPr sz="2800" spc="-5">
                <a:latin typeface="Times New Roman"/>
                <a:cs typeface="Times New Roman"/>
              </a:rPr>
              <a:t>register </a:t>
            </a:r>
            <a:r>
              <a:rPr sz="2800" spc="-5" dirty="0">
                <a:latin typeface="Times New Roman"/>
                <a:cs typeface="Times New Roman"/>
              </a:rPr>
              <a:t>listener so that listener will  receive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notifications.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Register/add: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public void </a:t>
            </a:r>
            <a:r>
              <a:rPr sz="2400" spc="-5" dirty="0">
                <a:latin typeface="Times New Roman"/>
                <a:cs typeface="Times New Roman"/>
              </a:rPr>
              <a:t>add</a:t>
            </a:r>
            <a:r>
              <a:rPr sz="2400" i="1" spc="-5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Listener(</a:t>
            </a:r>
            <a:r>
              <a:rPr sz="2400" i="1" spc="-5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Listener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remove: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public void </a:t>
            </a:r>
            <a:r>
              <a:rPr sz="2400" spc="-5" dirty="0">
                <a:latin typeface="Times New Roman"/>
                <a:cs typeface="Times New Roman"/>
              </a:rPr>
              <a:t>remove</a:t>
            </a:r>
            <a:r>
              <a:rPr sz="2400" i="1" spc="-5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Listener(</a:t>
            </a:r>
            <a:r>
              <a:rPr sz="2400" i="1" spc="-5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Listener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63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152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375" y="990663"/>
            <a:ext cx="8683625" cy="46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000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Event</a:t>
            </a:r>
            <a:r>
              <a:rPr spc="-55" dirty="0"/>
              <a:t> </a:t>
            </a:r>
            <a:r>
              <a:rPr spc="-5" dirty="0"/>
              <a:t>Listener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29040" y="6598262"/>
            <a:ext cx="24955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pPr marL="25400">
                <a:lnSpc>
                  <a:spcPts val="1655"/>
                </a:lnSpc>
              </a:p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1905126"/>
            <a:ext cx="7668259" cy="405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748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b="1" i="1" spc="-5" dirty="0">
                <a:latin typeface="Times New Roman"/>
                <a:cs typeface="Times New Roman"/>
              </a:rPr>
              <a:t>Event </a:t>
            </a:r>
            <a:r>
              <a:rPr sz="2800" b="1" i="1" spc="-5">
                <a:latin typeface="Times New Roman"/>
                <a:cs typeface="Times New Roman"/>
              </a:rPr>
              <a:t>Listener</a:t>
            </a:r>
            <a:r>
              <a:rPr sz="2800" i="1" spc="-5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object that is </a:t>
            </a:r>
            <a:r>
              <a:rPr sz="2800" b="1" i="1" spc="-5" dirty="0">
                <a:latin typeface="Times New Roman"/>
                <a:cs typeface="Times New Roman"/>
              </a:rPr>
              <a:t>notified when an </a:t>
            </a:r>
            <a:r>
              <a:rPr sz="2800" b="1" i="1" spc="-5">
                <a:latin typeface="Times New Roman"/>
                <a:cs typeface="Times New Roman"/>
              </a:rPr>
              <a:t>event  occurs.</a:t>
            </a:r>
            <a:endParaRPr lang="en-US" sz="2800" b="1" i="1" spc="-5" dirty="0">
              <a:latin typeface="Times New Roman"/>
              <a:cs typeface="Times New Roman"/>
            </a:endParaRPr>
          </a:p>
          <a:p>
            <a:pPr marL="355600" marR="157480" indent="-342900">
              <a:lnSpc>
                <a:spcPct val="100000"/>
              </a:lnSpc>
              <a:spcBef>
                <a:spcPts val="95"/>
              </a:spcBef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When an event is fired, an event object is passed as an argument to the relevant listener object method. The listener object then handles the event.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669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requirements: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9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>
                <a:latin typeface="Times New Roman"/>
                <a:cs typeface="Times New Roman"/>
              </a:rPr>
              <a:t>been </a:t>
            </a:r>
            <a:r>
              <a:rPr sz="2400" b="1" spc="-5">
                <a:latin typeface="Times New Roman"/>
                <a:cs typeface="Times New Roman"/>
              </a:rPr>
              <a:t>registered with one </a:t>
            </a:r>
            <a:r>
              <a:rPr sz="2400" b="1">
                <a:latin typeface="Times New Roman"/>
                <a:cs typeface="Times New Roman"/>
              </a:rPr>
              <a:t>or </a:t>
            </a:r>
            <a:r>
              <a:rPr sz="2400" b="1" spc="-10">
                <a:latin typeface="Times New Roman"/>
                <a:cs typeface="Times New Roman"/>
              </a:rPr>
              <a:t>more </a:t>
            </a:r>
            <a:r>
              <a:rPr sz="2400" b="1" spc="-5">
                <a:latin typeface="Times New Roman"/>
                <a:cs typeface="Times New Roman"/>
              </a:rPr>
              <a:t>sources </a:t>
            </a:r>
            <a:r>
              <a:rPr sz="240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receive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notifications.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CA00CA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b="1" spc="-5" dirty="0">
                <a:latin typeface="Times New Roman"/>
                <a:cs typeface="Times New Roman"/>
              </a:rPr>
              <a:t>implement methods </a:t>
            </a:r>
            <a:r>
              <a:rPr sz="2400" dirty="0">
                <a:latin typeface="Times New Roman"/>
                <a:cs typeface="Times New Roman"/>
              </a:rPr>
              <a:t>to receive and </a:t>
            </a:r>
            <a:r>
              <a:rPr sz="2400" spc="-5">
                <a:latin typeface="Times New Roman"/>
                <a:cs typeface="Times New Roman"/>
              </a:rPr>
              <a:t>process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these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notifications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1958</Words>
  <Application>Microsoft Office PowerPoint</Application>
  <PresentationFormat>On-screen Show (4:3)</PresentationFormat>
  <Paragraphs>335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Angsana New</vt:lpstr>
      <vt:lpstr>Arial</vt:lpstr>
      <vt:lpstr>Calibri</vt:lpstr>
      <vt:lpstr>Times New Roman</vt:lpstr>
      <vt:lpstr>Wingdings</vt:lpstr>
      <vt:lpstr>Office Theme</vt:lpstr>
      <vt:lpstr>(22517)</vt:lpstr>
      <vt:lpstr>Specific Objectives</vt:lpstr>
      <vt:lpstr>The Delegation Event Model</vt:lpstr>
      <vt:lpstr>PowerPoint Presentation</vt:lpstr>
      <vt:lpstr>PowerPoint Presentation</vt:lpstr>
      <vt:lpstr>PowerPoint Presentation</vt:lpstr>
      <vt:lpstr>Event</vt:lpstr>
      <vt:lpstr>Event Source</vt:lpstr>
      <vt:lpstr>Event Listener</vt:lpstr>
      <vt:lpstr>Event Classes</vt:lpstr>
      <vt:lpstr>Event Classes : AWTEvent</vt:lpstr>
      <vt:lpstr>PowerPoint Presentation</vt:lpstr>
      <vt:lpstr>Summary</vt:lpstr>
      <vt:lpstr>PowerPoint Presentation</vt:lpstr>
      <vt:lpstr>Event Classes : Different classes</vt:lpstr>
      <vt:lpstr>PowerPoint Presentation</vt:lpstr>
      <vt:lpstr>ActionEvent</vt:lpstr>
      <vt:lpstr>ActionEvent</vt:lpstr>
      <vt:lpstr>ActionEvent</vt:lpstr>
      <vt:lpstr>ItemEvent Class</vt:lpstr>
      <vt:lpstr>ItemEvent Class</vt:lpstr>
      <vt:lpstr>ComponentEvent class</vt:lpstr>
      <vt:lpstr>ContainerEvent class</vt:lpstr>
      <vt:lpstr>FocusEvent class</vt:lpstr>
      <vt:lpstr>KeyEvent Class</vt:lpstr>
      <vt:lpstr>KeyEvent Class</vt:lpstr>
      <vt:lpstr>MouseEvent Class</vt:lpstr>
      <vt:lpstr>MouseEvent Class</vt:lpstr>
      <vt:lpstr>TextEvent Class</vt:lpstr>
      <vt:lpstr>WindowEvent Class</vt:lpstr>
      <vt:lpstr>WindowEvent Class</vt:lpstr>
      <vt:lpstr>PowerPoint Presentation</vt:lpstr>
      <vt:lpstr>Adapter Class</vt:lpstr>
      <vt:lpstr>Adapter Class : Different Classes</vt:lpstr>
      <vt:lpstr>Inner Class</vt:lpstr>
      <vt:lpstr>Anonymous Inner Class</vt:lpstr>
      <vt:lpstr>Event Listeners Interfaces</vt:lpstr>
      <vt:lpstr>Action Listener Interface</vt:lpstr>
      <vt:lpstr>ComponentListener Interface</vt:lpstr>
      <vt:lpstr>ContainerListener Interface</vt:lpstr>
      <vt:lpstr>FocusListener Interface</vt:lpstr>
      <vt:lpstr>ItemListener Interface</vt:lpstr>
      <vt:lpstr>KeyListener Interface</vt:lpstr>
      <vt:lpstr>MouseListener Interface</vt:lpstr>
      <vt:lpstr>MouseMotionListener Interface</vt:lpstr>
      <vt:lpstr>TextListener Interface</vt:lpstr>
      <vt:lpstr>WindowFocusListener Interface</vt:lpstr>
      <vt:lpstr>WindowListener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 (Abstract Window Toolkit)</dc:title>
  <dc:creator>Villanova</dc:creator>
  <cp:lastModifiedBy>Rohit Kungeri</cp:lastModifiedBy>
  <cp:revision>72</cp:revision>
  <dcterms:created xsi:type="dcterms:W3CDTF">2018-01-16T03:34:31Z</dcterms:created>
  <dcterms:modified xsi:type="dcterms:W3CDTF">2019-08-05T12:51:12Z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2018-01-16T00:00:00Z</vt:filetime>
  </property>
</Properties>
</file>