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3" r:id="rId5"/>
    <p:sldId id="281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Sang Nguyen" initials="TN" lastIdx="1" clrIdx="0">
    <p:extLst>
      <p:ext uri="{19B8F6BF-5375-455C-9EA6-DF929625EA0E}">
        <p15:presenceInfo xmlns:p15="http://schemas.microsoft.com/office/powerpoint/2012/main" userId="bd15ba1883bf79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>
        <a:solidFill>
          <a:schemeClr val="bg1">
            <a:lumMod val="75000"/>
            <a:lumOff val="25000"/>
          </a:schemeClr>
        </a:solidFill>
        <a:ln>
          <a:solidFill>
            <a:schemeClr val="bg1">
              <a:lumMod val="75000"/>
              <a:lumOff val="25000"/>
            </a:schemeClr>
          </a:solidFill>
        </a:ln>
      </dgm:spPr>
      <dgm:t>
        <a:bodyPr/>
        <a:lstStyle/>
        <a:p>
          <a:pPr>
            <a:defRPr b="1"/>
          </a:pPr>
          <a:r>
            <a:rPr lang="en-US" sz="2800"/>
            <a:t>Tổng quan về thuật toán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1C1B28B7-2609-4BAA-AAAB-5801EDFD334C}">
      <dgm:prSet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>
            <a:defRPr b="1"/>
          </a:pPr>
          <a:r>
            <a:rPr lang="en-US" sz="2800"/>
            <a:t>Nhận xét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>
            <a:defRPr b="1"/>
          </a:pPr>
          <a:r>
            <a:rPr lang="en-US" sz="2800"/>
            <a:t>Kết quả thực nghiệm</a:t>
          </a:r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AB665AAC-EB6A-4D24-B7DA-D6667D3D52B4}" type="pres">
      <dgm:prSet presAssocID="{E817CCF5-DA3F-4E5F-BE7C-D8111B2BFEBA}" presName="linear" presStyleCnt="0">
        <dgm:presLayoutVars>
          <dgm:dir/>
          <dgm:resizeHandles val="exact"/>
        </dgm:presLayoutVars>
      </dgm:prSet>
      <dgm:spPr/>
    </dgm:pt>
    <dgm:pt modelId="{D8B37698-FABE-4222-9011-30466FBB3A22}" type="pres">
      <dgm:prSet presAssocID="{E754A2A0-41CE-428B-9DDC-DCD1FD12D16A}" presName="comp" presStyleCnt="0"/>
      <dgm:spPr/>
    </dgm:pt>
    <dgm:pt modelId="{45AC9279-D630-4383-A3F6-D296E9ED8F57}" type="pres">
      <dgm:prSet presAssocID="{E754A2A0-41CE-428B-9DDC-DCD1FD12D16A}" presName="box" presStyleLbl="node1" presStyleIdx="0" presStyleCnt="3"/>
      <dgm:spPr/>
    </dgm:pt>
    <dgm:pt modelId="{92E8D435-B122-4F14-AB57-1946D9CB44B5}" type="pres">
      <dgm:prSet presAssocID="{E754A2A0-41CE-428B-9DDC-DCD1FD12D16A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E11987A-DC7B-46E8-8370-938A9CDFDB23}" type="pres">
      <dgm:prSet presAssocID="{E754A2A0-41CE-428B-9DDC-DCD1FD12D16A}" presName="text" presStyleLbl="node1" presStyleIdx="0" presStyleCnt="3">
        <dgm:presLayoutVars>
          <dgm:bulletEnabled val="1"/>
        </dgm:presLayoutVars>
      </dgm:prSet>
      <dgm:spPr/>
    </dgm:pt>
    <dgm:pt modelId="{92599305-87CC-4465-A664-DB158C97F3BC}" type="pres">
      <dgm:prSet presAssocID="{02D8D4EF-9694-45C7-AF26-E20371B3C352}" presName="spacer" presStyleCnt="0"/>
      <dgm:spPr/>
    </dgm:pt>
    <dgm:pt modelId="{77B08435-CF9D-403D-8642-1D12B03412F7}" type="pres">
      <dgm:prSet presAssocID="{DCCE571A-4D30-4294-ABAF-6885F619D2D9}" presName="comp" presStyleCnt="0"/>
      <dgm:spPr/>
    </dgm:pt>
    <dgm:pt modelId="{CEED3227-70C6-4A8A-89A1-47339C1C31D2}" type="pres">
      <dgm:prSet presAssocID="{DCCE571A-4D30-4294-ABAF-6885F619D2D9}" presName="box" presStyleLbl="node1" presStyleIdx="1" presStyleCnt="3"/>
      <dgm:spPr/>
    </dgm:pt>
    <dgm:pt modelId="{C563882A-85F8-4805-8936-F68DD3A30AE4}" type="pres">
      <dgm:prSet presAssocID="{DCCE571A-4D30-4294-ABAF-6885F619D2D9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98447D-768B-4D72-8575-EA81FDC20E35}" type="pres">
      <dgm:prSet presAssocID="{DCCE571A-4D30-4294-ABAF-6885F619D2D9}" presName="text" presStyleLbl="node1" presStyleIdx="1" presStyleCnt="3">
        <dgm:presLayoutVars>
          <dgm:bulletEnabled val="1"/>
        </dgm:presLayoutVars>
      </dgm:prSet>
      <dgm:spPr/>
    </dgm:pt>
    <dgm:pt modelId="{41F19C08-5D2A-4961-B001-4625DB4D00EF}" type="pres">
      <dgm:prSet presAssocID="{2C1DF6EC-6090-4926-A556-3D2417B7F2AA}" presName="spacer" presStyleCnt="0"/>
      <dgm:spPr/>
    </dgm:pt>
    <dgm:pt modelId="{A7C48841-4A64-46C9-980F-5B17F4AE07C7}" type="pres">
      <dgm:prSet presAssocID="{1C1B28B7-2609-4BAA-AAAB-5801EDFD334C}" presName="comp" presStyleCnt="0"/>
      <dgm:spPr/>
    </dgm:pt>
    <dgm:pt modelId="{2CAD35B1-0345-4774-9FE2-150EF5F33F3C}" type="pres">
      <dgm:prSet presAssocID="{1C1B28B7-2609-4BAA-AAAB-5801EDFD334C}" presName="box" presStyleLbl="node1" presStyleIdx="2" presStyleCnt="3" custLinFactNeighborX="0"/>
      <dgm:spPr/>
    </dgm:pt>
    <dgm:pt modelId="{6FC0452F-C5DF-4478-8ACE-6745DDAA9BD5}" type="pres">
      <dgm:prSet presAssocID="{1C1B28B7-2609-4BAA-AAAB-5801EDFD334C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D905C9-475E-425D-854B-7C53D8FC1ED4}" type="pres">
      <dgm:prSet presAssocID="{1C1B28B7-2609-4BAA-AAAB-5801EDFD334C}" presName="text" presStyleLbl="node1" presStyleIdx="2" presStyleCnt="3">
        <dgm:presLayoutVars>
          <dgm:bulletEnabled val="1"/>
        </dgm:presLayoutVars>
      </dgm:prSet>
      <dgm:spPr/>
    </dgm:pt>
  </dgm:ptLst>
  <dgm:cxnLst>
    <dgm:cxn modelId="{E366C122-B674-4E1B-B208-BC057B7B7996}" type="presOf" srcId="{1C1B28B7-2609-4BAA-AAAB-5801EDFD334C}" destId="{2CAD35B1-0345-4774-9FE2-150EF5F33F3C}" srcOrd="0" destOrd="0" presId="urn:microsoft.com/office/officeart/2005/8/layout/vList4"/>
    <dgm:cxn modelId="{FCA40E32-F48B-4E45-940C-034BF37E5D19}" type="presOf" srcId="{DCCE571A-4D30-4294-ABAF-6885F619D2D9}" destId="{9798447D-768B-4D72-8575-EA81FDC20E35}" srcOrd="1" destOrd="0" presId="urn:microsoft.com/office/officeart/2005/8/layout/vList4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73B4F336-B906-4343-83D5-C52F745E842D}" type="presOf" srcId="{1C1B28B7-2609-4BAA-AAAB-5801EDFD334C}" destId="{FAD905C9-475E-425D-854B-7C53D8FC1ED4}" srcOrd="1" destOrd="0" presId="urn:microsoft.com/office/officeart/2005/8/layout/vList4"/>
    <dgm:cxn modelId="{EFD8C14E-A437-4510-95F7-A5920B003619}" type="presOf" srcId="{E754A2A0-41CE-428B-9DDC-DCD1FD12D16A}" destId="{45AC9279-D630-4383-A3F6-D296E9ED8F57}" srcOrd="0" destOrd="0" presId="urn:microsoft.com/office/officeart/2005/8/layout/vList4"/>
    <dgm:cxn modelId="{F3EFBDA8-13AD-4E81-86E0-43AB1C308B0A}" type="presOf" srcId="{E754A2A0-41CE-428B-9DDC-DCD1FD12D16A}" destId="{9E11987A-DC7B-46E8-8370-938A9CDFDB23}" srcOrd="1" destOrd="0" presId="urn:microsoft.com/office/officeart/2005/8/layout/vList4"/>
    <dgm:cxn modelId="{EE2AA6B3-AB88-4D26-B982-6C47A5D31EB7}" type="presOf" srcId="{E817CCF5-DA3F-4E5F-BE7C-D8111B2BFEBA}" destId="{AB665AAC-EB6A-4D24-B7DA-D6667D3D52B4}" srcOrd="0" destOrd="0" presId="urn:microsoft.com/office/officeart/2005/8/layout/vList4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C32A04E7-9CBF-42FD-B716-9A4BCA54D13B}" type="presOf" srcId="{DCCE571A-4D30-4294-ABAF-6885F619D2D9}" destId="{CEED3227-70C6-4A8A-89A1-47339C1C31D2}" srcOrd="0" destOrd="0" presId="urn:microsoft.com/office/officeart/2005/8/layout/vList4"/>
    <dgm:cxn modelId="{9AF41DB3-39D3-49E0-BFAF-4C4E7EDB75C0}" type="presParOf" srcId="{AB665AAC-EB6A-4D24-B7DA-D6667D3D52B4}" destId="{D8B37698-FABE-4222-9011-30466FBB3A22}" srcOrd="0" destOrd="0" presId="urn:microsoft.com/office/officeart/2005/8/layout/vList4"/>
    <dgm:cxn modelId="{FC132C8F-15D8-4AE8-AC94-E7DA1AAADB54}" type="presParOf" srcId="{D8B37698-FABE-4222-9011-30466FBB3A22}" destId="{45AC9279-D630-4383-A3F6-D296E9ED8F57}" srcOrd="0" destOrd="0" presId="urn:microsoft.com/office/officeart/2005/8/layout/vList4"/>
    <dgm:cxn modelId="{15B8B8F4-903A-4997-9A6C-13DCD1850210}" type="presParOf" srcId="{D8B37698-FABE-4222-9011-30466FBB3A22}" destId="{92E8D435-B122-4F14-AB57-1946D9CB44B5}" srcOrd="1" destOrd="0" presId="urn:microsoft.com/office/officeart/2005/8/layout/vList4"/>
    <dgm:cxn modelId="{882B0FDC-35C6-4440-A550-EDE3D410DC57}" type="presParOf" srcId="{D8B37698-FABE-4222-9011-30466FBB3A22}" destId="{9E11987A-DC7B-46E8-8370-938A9CDFDB23}" srcOrd="2" destOrd="0" presId="urn:microsoft.com/office/officeart/2005/8/layout/vList4"/>
    <dgm:cxn modelId="{5BCB2FDA-5614-4B50-A9A2-4735BE8EB4B8}" type="presParOf" srcId="{AB665AAC-EB6A-4D24-B7DA-D6667D3D52B4}" destId="{92599305-87CC-4465-A664-DB158C97F3BC}" srcOrd="1" destOrd="0" presId="urn:microsoft.com/office/officeart/2005/8/layout/vList4"/>
    <dgm:cxn modelId="{F796B71A-442E-46AD-A8A0-0306A8396C52}" type="presParOf" srcId="{AB665AAC-EB6A-4D24-B7DA-D6667D3D52B4}" destId="{77B08435-CF9D-403D-8642-1D12B03412F7}" srcOrd="2" destOrd="0" presId="urn:microsoft.com/office/officeart/2005/8/layout/vList4"/>
    <dgm:cxn modelId="{4DB2144D-F40F-4C5E-A054-9ABB39F13089}" type="presParOf" srcId="{77B08435-CF9D-403D-8642-1D12B03412F7}" destId="{CEED3227-70C6-4A8A-89A1-47339C1C31D2}" srcOrd="0" destOrd="0" presId="urn:microsoft.com/office/officeart/2005/8/layout/vList4"/>
    <dgm:cxn modelId="{498508F0-45F6-42D3-971A-8D631CCC5AEE}" type="presParOf" srcId="{77B08435-CF9D-403D-8642-1D12B03412F7}" destId="{C563882A-85F8-4805-8936-F68DD3A30AE4}" srcOrd="1" destOrd="0" presId="urn:microsoft.com/office/officeart/2005/8/layout/vList4"/>
    <dgm:cxn modelId="{DC6C2569-274A-45A8-8A6A-850FB5EDECEC}" type="presParOf" srcId="{77B08435-CF9D-403D-8642-1D12B03412F7}" destId="{9798447D-768B-4D72-8575-EA81FDC20E35}" srcOrd="2" destOrd="0" presId="urn:microsoft.com/office/officeart/2005/8/layout/vList4"/>
    <dgm:cxn modelId="{4749B360-5141-4EFE-BEC1-036D8F710499}" type="presParOf" srcId="{AB665AAC-EB6A-4D24-B7DA-D6667D3D52B4}" destId="{41F19C08-5D2A-4961-B001-4625DB4D00EF}" srcOrd="3" destOrd="0" presId="urn:microsoft.com/office/officeart/2005/8/layout/vList4"/>
    <dgm:cxn modelId="{D888A860-0F93-4DD9-BE2B-3EB92303FEAE}" type="presParOf" srcId="{AB665AAC-EB6A-4D24-B7DA-D6667D3D52B4}" destId="{A7C48841-4A64-46C9-980F-5B17F4AE07C7}" srcOrd="4" destOrd="0" presId="urn:microsoft.com/office/officeart/2005/8/layout/vList4"/>
    <dgm:cxn modelId="{D2E20083-2A8A-40AB-9F03-5508A1E9AA6A}" type="presParOf" srcId="{A7C48841-4A64-46C9-980F-5B17F4AE07C7}" destId="{2CAD35B1-0345-4774-9FE2-150EF5F33F3C}" srcOrd="0" destOrd="0" presId="urn:microsoft.com/office/officeart/2005/8/layout/vList4"/>
    <dgm:cxn modelId="{B49EBD93-3480-4AF2-B713-81800D491A8A}" type="presParOf" srcId="{A7C48841-4A64-46C9-980F-5B17F4AE07C7}" destId="{6FC0452F-C5DF-4478-8ACE-6745DDAA9BD5}" srcOrd="1" destOrd="0" presId="urn:microsoft.com/office/officeart/2005/8/layout/vList4"/>
    <dgm:cxn modelId="{7B7B7645-5C12-4F4D-8160-C7A55A3950CF}" type="presParOf" srcId="{A7C48841-4A64-46C9-980F-5B17F4AE07C7}" destId="{FAD905C9-475E-425D-854B-7C53D8FC1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9279-D630-4383-A3F6-D296E9ED8F57}">
      <dsp:nvSpPr>
        <dsp:cNvPr id="0" name=""/>
        <dsp:cNvSpPr/>
      </dsp:nvSpPr>
      <dsp:spPr>
        <a:xfrm>
          <a:off x="0" y="0"/>
          <a:ext cx="6266011" cy="1531108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>
          <a:solidFill>
            <a:schemeClr val="bg1">
              <a:lumMod val="75000"/>
              <a:lumOff val="25000"/>
            </a:schemeClr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Tổng quan về thuật toán</a:t>
          </a:r>
        </a:p>
      </dsp:txBody>
      <dsp:txXfrm>
        <a:off x="1406313" y="0"/>
        <a:ext cx="4859697" cy="1531108"/>
      </dsp:txXfrm>
    </dsp:sp>
    <dsp:sp modelId="{92E8D435-B122-4F14-AB57-1946D9CB44B5}">
      <dsp:nvSpPr>
        <dsp:cNvPr id="0" name=""/>
        <dsp:cNvSpPr/>
      </dsp:nvSpPr>
      <dsp:spPr>
        <a:xfrm>
          <a:off x="153110" y="153110"/>
          <a:ext cx="1253202" cy="12248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ED3227-70C6-4A8A-89A1-47339C1C31D2}">
      <dsp:nvSpPr>
        <dsp:cNvPr id="0" name=""/>
        <dsp:cNvSpPr/>
      </dsp:nvSpPr>
      <dsp:spPr>
        <a:xfrm>
          <a:off x="0" y="1684219"/>
          <a:ext cx="6266011" cy="1531108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Kết quả thực nghiệm</a:t>
          </a:r>
        </a:p>
      </dsp:txBody>
      <dsp:txXfrm>
        <a:off x="1406313" y="1684219"/>
        <a:ext cx="4859697" cy="1531108"/>
      </dsp:txXfrm>
    </dsp:sp>
    <dsp:sp modelId="{C563882A-85F8-4805-8936-F68DD3A30AE4}">
      <dsp:nvSpPr>
        <dsp:cNvPr id="0" name=""/>
        <dsp:cNvSpPr/>
      </dsp:nvSpPr>
      <dsp:spPr>
        <a:xfrm>
          <a:off x="153110" y="1837330"/>
          <a:ext cx="1253202" cy="12248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D35B1-0345-4774-9FE2-150EF5F33F3C}">
      <dsp:nvSpPr>
        <dsp:cNvPr id="0" name=""/>
        <dsp:cNvSpPr/>
      </dsp:nvSpPr>
      <dsp:spPr>
        <a:xfrm>
          <a:off x="0" y="3368438"/>
          <a:ext cx="6266011" cy="1531108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Nhận xét</a:t>
          </a:r>
        </a:p>
      </dsp:txBody>
      <dsp:txXfrm>
        <a:off x="1406313" y="3368438"/>
        <a:ext cx="4859697" cy="1531108"/>
      </dsp:txXfrm>
    </dsp:sp>
    <dsp:sp modelId="{6FC0452F-C5DF-4478-8ACE-6745DDAA9BD5}">
      <dsp:nvSpPr>
        <dsp:cNvPr id="0" name=""/>
        <dsp:cNvSpPr/>
      </dsp:nvSpPr>
      <dsp:spPr>
        <a:xfrm>
          <a:off x="153110" y="3521549"/>
          <a:ext cx="1253202" cy="12248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5" y="241553"/>
            <a:ext cx="10353762" cy="1043836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TRƯỜNG ĐẠI HỌC BÁCH KHOA</a:t>
            </a:r>
            <a:br>
              <a:rPr lang="en-US" sz="20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0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7" name="Hình ảnh 9">
            <a:extLst>
              <a:ext uri="{FF2B5EF4-FFF2-40B4-BE49-F238E27FC236}">
                <a16:creationId xmlns:a16="http://schemas.microsoft.com/office/drawing/2014/main" id="{3E511D3D-3F89-432A-A26F-5F998342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14" y="1549056"/>
            <a:ext cx="1303127" cy="130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02CE6-DDC6-4DE3-A5AC-508D18F5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383" y="3344023"/>
            <a:ext cx="9341787" cy="327242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Bài toán 1: Tìm biên thời gian giữa nguyên âm và khoảng lặng dùng đặc trưng trên miền thời gian (STE, ZCR).</a:t>
            </a:r>
          </a:p>
          <a:p>
            <a:pPr algn="ctr"/>
            <a:r>
              <a:rPr 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Bài toán 2: Tìm F0 của một khung hữu thanh dựa trên phổ biên độ của khung đó</a:t>
            </a:r>
          </a:p>
          <a:p>
            <a:pPr algn="ctr"/>
            <a:r>
              <a:rPr 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Giáo viên hướng dẫn: Ninh Khánh Duy</a:t>
            </a:r>
          </a:p>
          <a:p>
            <a:pPr algn="ctr"/>
            <a:r>
              <a:rPr 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Sinh viên thực hiện: Nguyễn Thanh Sang</a:t>
            </a:r>
          </a:p>
          <a:p>
            <a:pPr algn="ctr"/>
            <a:r>
              <a:rPr 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MSSV: 102190037</a:t>
            </a:r>
          </a:p>
          <a:p>
            <a:pPr algn="ctr"/>
            <a:r>
              <a:rPr 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Lớp SH: 19TCLC_DT1</a:t>
            </a:r>
          </a:p>
          <a:p>
            <a:pPr algn="ctr"/>
            <a:endParaRPr 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  <a:latin typeface="+mn-lt"/>
              </a:rPr>
              <a:t>Nội dung chính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42111"/>
              </p:ext>
            </p:extLst>
          </p:nvPr>
        </p:nvGraphicFramePr>
        <p:xfrm>
          <a:off x="5292246" y="94197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C31-7E39-44FC-AD3F-607C4415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89" y="331105"/>
            <a:ext cx="10353762" cy="708455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  <a:latin typeface="+mn-lt"/>
              </a:rPr>
              <a:t>Thuật toán tìm biên giữa nguyên âm và khoản lặng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E059BF-0B43-4DB2-9175-7A700F43FAEF}"/>
              </a:ext>
            </a:extLst>
          </p:cNvPr>
          <p:cNvSpPr/>
          <p:nvPr/>
        </p:nvSpPr>
        <p:spPr>
          <a:xfrm>
            <a:off x="946290" y="1690808"/>
            <a:ext cx="1914724" cy="1005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Bắt đầu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75C15A8-A31C-4FEA-8B03-EA7D25527998}"/>
              </a:ext>
            </a:extLst>
          </p:cNvPr>
          <p:cNvSpPr/>
          <p:nvPr/>
        </p:nvSpPr>
        <p:spPr>
          <a:xfrm>
            <a:off x="3760945" y="1738296"/>
            <a:ext cx="1914724" cy="91577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Tín hiệu mẫu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D4B22-5898-4CC1-BDEA-C85809852999}"/>
              </a:ext>
            </a:extLst>
          </p:cNvPr>
          <p:cNvSpPr/>
          <p:nvPr/>
        </p:nvSpPr>
        <p:spPr>
          <a:xfrm>
            <a:off x="6521000" y="1722710"/>
            <a:ext cx="1914724" cy="941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Chia khung tín hiệu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A9AA-0678-4368-855D-5A326C92DB80}"/>
              </a:ext>
            </a:extLst>
          </p:cNvPr>
          <p:cNvSpPr/>
          <p:nvPr/>
        </p:nvSpPr>
        <p:spPr>
          <a:xfrm>
            <a:off x="9447758" y="1712076"/>
            <a:ext cx="1857293" cy="962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Tính STE, ZCR trên từng khung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9BDB5-9777-40AA-B4B8-5AD85E29607D}"/>
              </a:ext>
            </a:extLst>
          </p:cNvPr>
          <p:cNvSpPr/>
          <p:nvPr/>
        </p:nvSpPr>
        <p:spPr>
          <a:xfrm>
            <a:off x="9447758" y="3540561"/>
            <a:ext cx="1857293" cy="962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Chuẩn hóa STE, ZCR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4A6D6B2-D442-421F-98F5-15740F4917C2}"/>
              </a:ext>
            </a:extLst>
          </p:cNvPr>
          <p:cNvSpPr/>
          <p:nvPr/>
        </p:nvSpPr>
        <p:spPr>
          <a:xfrm>
            <a:off x="4999619" y="3502459"/>
            <a:ext cx="2628554" cy="100104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STE – ZCR &gt;=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E06C-9CFC-4918-9A7A-54EFED667A8E}"/>
              </a:ext>
            </a:extLst>
          </p:cNvPr>
          <p:cNvSpPr/>
          <p:nvPr/>
        </p:nvSpPr>
        <p:spPr>
          <a:xfrm>
            <a:off x="2362148" y="3531035"/>
            <a:ext cx="1331740" cy="962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Nguyên âm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BF267-DAA5-47B8-B662-44C30BED8535}"/>
              </a:ext>
            </a:extLst>
          </p:cNvPr>
          <p:cNvSpPr/>
          <p:nvPr/>
        </p:nvSpPr>
        <p:spPr>
          <a:xfrm>
            <a:off x="5648026" y="5292122"/>
            <a:ext cx="1331740" cy="962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Khoảng lặng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D74B03-C22D-44B2-8D95-FF649DE43DDD}"/>
              </a:ext>
            </a:extLst>
          </p:cNvPr>
          <p:cNvSpPr/>
          <p:nvPr/>
        </p:nvSpPr>
        <p:spPr>
          <a:xfrm>
            <a:off x="2070656" y="5270854"/>
            <a:ext cx="1914724" cy="1005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Kết thúc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FDEBA5-79B0-4C35-9B56-6CD14A57D0D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861014" y="2193546"/>
            <a:ext cx="1091403" cy="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73374-75C8-4CEC-B59E-F8B9DB343725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 flipV="1">
            <a:off x="5484197" y="2193546"/>
            <a:ext cx="1036803" cy="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F0FCAE-9B41-4D4F-B948-308EF468B0B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435724" y="2193546"/>
            <a:ext cx="1012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467BE0-D3E7-4534-BA7B-6DE2D0BF91C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376405" y="2675016"/>
            <a:ext cx="0" cy="86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C95E9-B5FC-409C-8DE7-0A088A68563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7628173" y="4002980"/>
            <a:ext cx="1819585" cy="1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55A943-0FF2-4BBE-8360-1D707552B84D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3693888" y="4002980"/>
            <a:ext cx="1305731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062001-79BE-434A-8976-8CBBFB16FC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313896" y="4503500"/>
            <a:ext cx="0" cy="78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1709E0-AF3D-4296-960A-00A0B7D4DF9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028018" y="4493975"/>
            <a:ext cx="0" cy="77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EF75EF-2842-4ACA-91F9-33516C85074B}"/>
              </a:ext>
            </a:extLst>
          </p:cNvPr>
          <p:cNvCxnSpPr>
            <a:cxnSpLocks/>
            <a:stCxn id="17" idx="1"/>
            <a:endCxn id="18" idx="6"/>
          </p:cNvCxnSpPr>
          <p:nvPr/>
        </p:nvCxnSpPr>
        <p:spPr>
          <a:xfrm flipH="1">
            <a:off x="3985380" y="5773592"/>
            <a:ext cx="1662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18B28B-2290-4C25-A174-3AD380AFB7A9}"/>
              </a:ext>
            </a:extLst>
          </p:cNvPr>
          <p:cNvSpPr txBox="1"/>
          <p:nvPr/>
        </p:nvSpPr>
        <p:spPr>
          <a:xfrm>
            <a:off x="4120111" y="36043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850926-0468-40BC-B22A-83C99A19DF89}"/>
              </a:ext>
            </a:extLst>
          </p:cNvPr>
          <p:cNvSpPr txBox="1"/>
          <p:nvPr/>
        </p:nvSpPr>
        <p:spPr>
          <a:xfrm>
            <a:off x="6393396" y="469774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88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E83B-6E54-445B-B01A-AF1E66E5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411"/>
            <a:ext cx="10353762" cy="530790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  <a:latin typeface="+mn-lt"/>
              </a:rPr>
              <a:t>Thống kê tìm ngưỡng của các file tín hiệu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E24BEE-E6AD-4530-BC69-9BF391BC0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16980"/>
              </p:ext>
            </p:extLst>
          </p:nvPr>
        </p:nvGraphicFramePr>
        <p:xfrm>
          <a:off x="475051" y="1962864"/>
          <a:ext cx="5208045" cy="279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15">
                  <a:extLst>
                    <a:ext uri="{9D8B030D-6E8A-4147-A177-3AD203B41FA5}">
                      <a16:colId xmlns:a16="http://schemas.microsoft.com/office/drawing/2014/main" val="3150010109"/>
                    </a:ext>
                  </a:extLst>
                </a:gridCol>
                <a:gridCol w="1736015">
                  <a:extLst>
                    <a:ext uri="{9D8B030D-6E8A-4147-A177-3AD203B41FA5}">
                      <a16:colId xmlns:a16="http://schemas.microsoft.com/office/drawing/2014/main" val="4279785716"/>
                    </a:ext>
                  </a:extLst>
                </a:gridCol>
                <a:gridCol w="1736015">
                  <a:extLst>
                    <a:ext uri="{9D8B030D-6E8A-4147-A177-3AD203B41FA5}">
                      <a16:colId xmlns:a16="http://schemas.microsoft.com/office/drawing/2014/main" val="2837955687"/>
                    </a:ext>
                  </a:extLst>
                </a:gridCol>
              </a:tblGrid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 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ZCR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38636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 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9832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02 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89397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03 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33005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06 FTB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2226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4070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A08F39D-FA67-4401-B33B-9BC78E25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38032"/>
              </p:ext>
            </p:extLst>
          </p:nvPr>
        </p:nvGraphicFramePr>
        <p:xfrm>
          <a:off x="6483852" y="1962866"/>
          <a:ext cx="5208045" cy="279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15">
                  <a:extLst>
                    <a:ext uri="{9D8B030D-6E8A-4147-A177-3AD203B41FA5}">
                      <a16:colId xmlns:a16="http://schemas.microsoft.com/office/drawing/2014/main" val="3150010109"/>
                    </a:ext>
                  </a:extLst>
                </a:gridCol>
                <a:gridCol w="1736015">
                  <a:extLst>
                    <a:ext uri="{9D8B030D-6E8A-4147-A177-3AD203B41FA5}">
                      <a16:colId xmlns:a16="http://schemas.microsoft.com/office/drawing/2014/main" val="4279785716"/>
                    </a:ext>
                  </a:extLst>
                </a:gridCol>
                <a:gridCol w="1736015">
                  <a:extLst>
                    <a:ext uri="{9D8B030D-6E8A-4147-A177-3AD203B41FA5}">
                      <a16:colId xmlns:a16="http://schemas.microsoft.com/office/drawing/2014/main" val="2837955687"/>
                    </a:ext>
                  </a:extLst>
                </a:gridCol>
              </a:tblGrid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 ZCR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38636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 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9832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02 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89397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03 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33005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06 FTB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2226"/>
                  </a:ext>
                </a:extLst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85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74ACCA-D004-41A6-B152-B2534EB26761}"/>
              </a:ext>
            </a:extLst>
          </p:cNvPr>
          <p:cNvSpPr txBox="1"/>
          <p:nvPr/>
        </p:nvSpPr>
        <p:spPr>
          <a:xfrm>
            <a:off x="2540453" y="1484594"/>
            <a:ext cx="107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Voice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B85F6-5836-4692-8E93-EA79FEBBD5CE}"/>
              </a:ext>
            </a:extLst>
          </p:cNvPr>
          <p:cNvSpPr txBox="1"/>
          <p:nvPr/>
        </p:nvSpPr>
        <p:spPr>
          <a:xfrm>
            <a:off x="8464826" y="1484593"/>
            <a:ext cx="124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Silence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47252-1649-4E01-A5C5-BBE92933E992}"/>
              </a:ext>
            </a:extLst>
          </p:cNvPr>
          <p:cNvSpPr txBox="1"/>
          <p:nvPr/>
        </p:nvSpPr>
        <p:spPr>
          <a:xfrm>
            <a:off x="3905458" y="5277009"/>
            <a:ext cx="4381083" cy="96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Ngưỡng STE tìm được = 0.014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Ngưỡng ZCR tìm được = 0.644</a:t>
            </a:r>
          </a:p>
        </p:txBody>
      </p:sp>
    </p:spTree>
    <p:extLst>
      <p:ext uri="{BB962C8B-B14F-4D97-AF65-F5344CB8AC3E}">
        <p14:creationId xmlns:p14="http://schemas.microsoft.com/office/powerpoint/2010/main" val="10805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F028-A836-4980-8114-12119F4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77A1-F09B-4E73-A6FF-70A8BAD3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2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{14789290-4B5E-43CC-8B85-39C46FA893BE}tf11665031_win32</Template>
  <TotalTime>122</TotalTime>
  <Words>210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Arial Nova Light</vt:lpstr>
      <vt:lpstr>Wingdings 2</vt:lpstr>
      <vt:lpstr>SlateVTI</vt:lpstr>
      <vt:lpstr>TRƯỜNG ĐẠI HỌC BÁCH KHOA KHOA CÔNG NGHỆ THÔNG TIN</vt:lpstr>
      <vt:lpstr>Nội dung chính</vt:lpstr>
      <vt:lpstr>Thuật toán tìm biên giữa nguyên âm và khoản lặng</vt:lpstr>
      <vt:lpstr>Thống kê tìm ngưỡng của các file tín hiệu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KHOA CÔNG NGHỆ THÔNG TIN</dc:title>
  <dc:creator>ThanhSang Nguyen</dc:creator>
  <cp:lastModifiedBy>ThanhSang Nguyen</cp:lastModifiedBy>
  <cp:revision>13</cp:revision>
  <dcterms:created xsi:type="dcterms:W3CDTF">2021-12-13T13:56:45Z</dcterms:created>
  <dcterms:modified xsi:type="dcterms:W3CDTF">2021-12-13T15:59:11Z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