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1"/>
  </p:sldMasterIdLst>
  <p:notesMasterIdLst>
    <p:notesMasterId r:id="rId33"/>
  </p:notesMasterIdLst>
  <p:handoutMasterIdLst>
    <p:handoutMasterId r:id="rId34"/>
  </p:handoutMasterIdLst>
  <p:sldIdLst>
    <p:sldId id="259" r:id="rId2"/>
    <p:sldId id="274" r:id="rId3"/>
    <p:sldId id="280" r:id="rId4"/>
    <p:sldId id="281" r:id="rId5"/>
    <p:sldId id="282" r:id="rId6"/>
    <p:sldId id="301" r:id="rId7"/>
    <p:sldId id="304" r:id="rId8"/>
    <p:sldId id="305" r:id="rId9"/>
    <p:sldId id="306" r:id="rId10"/>
    <p:sldId id="307" r:id="rId11"/>
    <p:sldId id="308" r:id="rId12"/>
    <p:sldId id="310" r:id="rId13"/>
    <p:sldId id="311" r:id="rId14"/>
    <p:sldId id="312" r:id="rId15"/>
    <p:sldId id="313" r:id="rId16"/>
    <p:sldId id="314" r:id="rId17"/>
    <p:sldId id="302" r:id="rId18"/>
    <p:sldId id="277" r:id="rId19"/>
    <p:sldId id="283" r:id="rId20"/>
    <p:sldId id="284" r:id="rId21"/>
    <p:sldId id="315" r:id="rId22"/>
    <p:sldId id="287" r:id="rId23"/>
    <p:sldId id="288" r:id="rId24"/>
    <p:sldId id="289" r:id="rId25"/>
    <p:sldId id="290" r:id="rId26"/>
    <p:sldId id="293" r:id="rId27"/>
    <p:sldId id="294" r:id="rId28"/>
    <p:sldId id="295" r:id="rId29"/>
    <p:sldId id="296" r:id="rId30"/>
    <p:sldId id="297" r:id="rId31"/>
    <p:sldId id="29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91" autoAdjust="0"/>
    <p:restoredTop sz="94660"/>
  </p:normalViewPr>
  <p:slideViewPr>
    <p:cSldViewPr snapToGrid="0">
      <p:cViewPr varScale="1">
        <p:scale>
          <a:sx n="77" d="100"/>
          <a:sy n="77" d="100"/>
        </p:scale>
        <p:origin x="22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60CB9C-7814-4EF0-B645-F3F350DBA356}" type="datetimeFigureOut">
              <a:rPr lang="en-US" smtClean="0"/>
              <a:t>12/25/2021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DF07E6-85D9-4FE8-888F-E9E9E332846E}" type="slidenum">
              <a:rPr lang="en-US" smtClean="0"/>
              <a:t>‹#›</a:t>
            </a:fld>
            <a:endParaRPr lang="en-US"/>
          </a:p>
        </p:txBody>
      </p:sp>
    </p:spTree>
    <p:extLst>
      <p:ext uri="{BB962C8B-B14F-4D97-AF65-F5344CB8AC3E}">
        <p14:creationId xmlns:p14="http://schemas.microsoft.com/office/powerpoint/2010/main" val="21228788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B2423-0DF4-40E6-AB07-0F0903916F33}" type="datetimeFigureOut">
              <a:rPr lang="en-US" smtClean="0"/>
              <a:t>12/25/2021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CCAE5E-2ADC-4EE4-BECA-71DFFB928756}" type="slidenum">
              <a:rPr lang="en-US" smtClean="0"/>
              <a:t>‹#›</a:t>
            </a:fld>
            <a:endParaRPr lang="en-US"/>
          </a:p>
        </p:txBody>
      </p:sp>
    </p:spTree>
    <p:extLst>
      <p:ext uri="{BB962C8B-B14F-4D97-AF65-F5344CB8AC3E}">
        <p14:creationId xmlns:p14="http://schemas.microsoft.com/office/powerpoint/2010/main" val="38655877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B72200-5679-4E82-82A8-83AD9827BF79}" type="datetime1">
              <a:rPr lang="en-US" smtClean="0"/>
              <a:t>12/25/2021</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5618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E308C-7E69-4644-82D1-1A2B5ED2E076}" type="datetime1">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3876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B81DE-1500-45C1-BEE8-0CDC0E16EA31}" type="datetime1">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4455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715DC6-7FFA-48A8-BBB8-039AA69439FF}" type="datetime1">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0818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641D8E-CD95-4D8B-A7D1-BEC93DAED2AC}" type="datetime1">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221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B16F61-985A-45F3-81B8-C145A0CC41CB}" type="datetime1">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121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5FB990-7F4E-4131-A490-9E6665C6DBF2}" type="datetime1">
              <a:rPr lang="en-US" smtClean="0"/>
              <a:t>12/25/2021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956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84E386-BF71-4A8D-B203-B7D822A73BE5}" type="datetime1">
              <a:rPr lang="en-US" smtClean="0"/>
              <a:t>12/25/2021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6134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FB045D-E28B-4163-A377-228415938A23}" type="datetime1">
              <a:rPr lang="en-US" smtClean="0"/>
              <a:t>12/25/2021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80610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45A0B6-5B40-4F5D-804E-91F0E55301B3}" type="datetime1">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6463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C47BD0A8-662D-46D8-A3CE-6B10831F9468}" type="datetime1">
              <a:rPr lang="en-US" smtClean="0"/>
              <a:t>12/25/2021</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8328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7E7C6B7-BFA9-48F8-8774-30C0FC39CC20}" type="datetime1">
              <a:rPr lang="en-US" smtClean="0"/>
              <a:t>12/25/2021</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048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940" y="1204588"/>
            <a:ext cx="9520158" cy="2553220"/>
          </a:xfrm>
        </p:spPr>
        <p:txBody>
          <a:bodyPr>
            <a:normAutofit fontScale="90000"/>
          </a:bodyPr>
          <a:lstStyle/>
          <a:p>
            <a:pPr algn="ctr"/>
            <a:r>
              <a:rPr lang="en-US"/>
              <a:t>	</a:t>
            </a:r>
            <a:r>
              <a:rPr lang="en-US" sz="4400" b="1"/>
              <a:t>Báo Cáo Đồ Án Cơ Sở Mạng</a:t>
            </a:r>
            <a:br>
              <a:rPr lang="en-US" sz="4400" b="1"/>
            </a:br>
            <a:br>
              <a:rPr lang="en-US" sz="2400" b="1" i="1"/>
            </a:br>
            <a:r>
              <a:rPr lang="en-US" sz="2400" i="1"/>
              <a:t>Đề tài: </a:t>
            </a:r>
            <a:br>
              <a:rPr lang="en-US" sz="2400" i="1"/>
            </a:br>
            <a:r>
              <a:rPr lang="en-US" sz="2400" b="1" i="1"/>
              <a:t>Hệ điều hành: </a:t>
            </a:r>
            <a:r>
              <a:rPr lang="en-US" sz="2400" i="1"/>
              <a:t>Xây dựng chương trình chia sẻ file giữa các máy tính</a:t>
            </a:r>
            <a:br>
              <a:rPr lang="en-US" sz="2400" i="1"/>
            </a:br>
            <a:br>
              <a:rPr lang="en-US" sz="2400" i="1"/>
            </a:br>
            <a:r>
              <a:rPr lang="en-US" sz="2400" b="1" i="1"/>
              <a:t>Mạng máy tính</a:t>
            </a:r>
            <a:r>
              <a:rPr lang="en-US" sz="2400" i="1"/>
              <a:t>: Xây dựng chương trình ứng dụng BKZalo cho phép người dùng có thể trò chuyện, nhắn tin, gửi hình ảnh.</a:t>
            </a:r>
            <a:endParaRPr lang="en-US" sz="24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66" y="6238084"/>
            <a:ext cx="3538449" cy="547594"/>
          </a:xfrm>
        </p:spPr>
        <p:txBody>
          <a:bodyPr>
            <a:normAutofit/>
          </a:bodyPr>
          <a:lstStyle/>
          <a:p>
            <a:pPr marL="0" indent="0">
              <a:buNone/>
            </a:pPr>
            <a:r>
              <a:rPr lang="en-US" b="1" i="1" dirty="0"/>
              <a:t>GVHD</a:t>
            </a:r>
            <a:r>
              <a:rPr lang="en-US" b="1" i="1"/>
              <a:t>: Nguyễn Tấn Khôi</a:t>
            </a:r>
          </a:p>
        </p:txBody>
      </p:sp>
      <p:sp>
        <p:nvSpPr>
          <p:cNvPr id="8" name="Rectangle 7"/>
          <p:cNvSpPr/>
          <p:nvPr/>
        </p:nvSpPr>
        <p:spPr>
          <a:xfrm>
            <a:off x="2928982" y="346119"/>
            <a:ext cx="6096000" cy="1200329"/>
          </a:xfrm>
          <a:prstGeom prst="rect">
            <a:avLst/>
          </a:prstGeom>
        </p:spPr>
        <p:txBody>
          <a:bodyPr>
            <a:spAutoFit/>
          </a:bodyPr>
          <a:lstStyle/>
          <a:p>
            <a:pPr algn="ctr"/>
            <a:r>
              <a:rPr lang="vi-VN" b="1">
                <a:solidFill>
                  <a:srgbClr val="000000"/>
                </a:solidFill>
                <a:latin typeface="Times New Roman" panose="02020603050405020304" pitchFamily="18" charset="0"/>
              </a:rPr>
              <a:t>TRƯỜNG ĐẠI HỌC BÁCH KHOA - ĐẠI HỌC ĐÀ NẴNG</a:t>
            </a:r>
            <a:endParaRPr lang="vi-VN"/>
          </a:p>
          <a:p>
            <a:pPr algn="ctr"/>
            <a:r>
              <a:rPr lang="vi-VN" b="1">
                <a:solidFill>
                  <a:srgbClr val="000000"/>
                </a:solidFill>
                <a:latin typeface="Times New Roman" panose="02020603050405020304" pitchFamily="18" charset="0"/>
              </a:rPr>
              <a:t>KHOA CÔNG NGHỆ T</a:t>
            </a:r>
            <a:r>
              <a:rPr lang="en-US" b="1">
                <a:solidFill>
                  <a:srgbClr val="000000"/>
                </a:solidFill>
                <a:latin typeface="Times New Roman" panose="02020603050405020304" pitchFamily="18" charset="0"/>
              </a:rPr>
              <a:t>IN</a:t>
            </a:r>
            <a:endParaRPr lang="vi-VN"/>
          </a:p>
          <a:p>
            <a:br>
              <a:rPr lang="vi-VN"/>
            </a:br>
            <a:endParaRPr lang="en-US"/>
          </a:p>
        </p:txBody>
      </p:sp>
      <p:sp>
        <p:nvSpPr>
          <p:cNvPr id="7" name="Content Placeholder 2">
            <a:extLst>
              <a:ext uri="{FF2B5EF4-FFF2-40B4-BE49-F238E27FC236}">
                <a16:creationId xmlns:a16="http://schemas.microsoft.com/office/drawing/2014/main" id="{28587FF5-46C1-4A36-89C7-083C25E29367}"/>
              </a:ext>
            </a:extLst>
          </p:cNvPr>
          <p:cNvSpPr txBox="1">
            <a:spLocks/>
          </p:cNvSpPr>
          <p:nvPr/>
        </p:nvSpPr>
        <p:spPr>
          <a:xfrm>
            <a:off x="4445795" y="3940488"/>
            <a:ext cx="3538449" cy="547594"/>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a:t>Sinh viên thực hiện</a:t>
            </a:r>
          </a:p>
          <a:p>
            <a:pPr marL="914400" lvl="1" indent="-457200">
              <a:buFont typeface="+mj-lt"/>
              <a:buAutoNum type="arabicPeriod"/>
            </a:pPr>
            <a:r>
              <a:rPr lang="en-US"/>
              <a:t>Lê Ngọc Duy</a:t>
            </a:r>
          </a:p>
          <a:p>
            <a:pPr marL="914400" lvl="1" indent="-457200">
              <a:buAutoNum type="arabicPeriod" startAt="2"/>
            </a:pPr>
            <a:r>
              <a:rPr lang="en-US" sz="2000"/>
              <a:t>Võ Tấn Hậu</a:t>
            </a:r>
          </a:p>
          <a:p>
            <a:pPr marL="914400" lvl="1" indent="-457200">
              <a:buAutoNum type="arabicPeriod" startAt="2"/>
            </a:pPr>
            <a:r>
              <a:rPr lang="en-US" sz="2000"/>
              <a:t>Nguyễn Thanh Sang</a:t>
            </a:r>
          </a:p>
        </p:txBody>
      </p:sp>
    </p:spTree>
    <p:extLst>
      <p:ext uri="{BB962C8B-B14F-4D97-AF65-F5344CB8AC3E}">
        <p14:creationId xmlns:p14="http://schemas.microsoft.com/office/powerpoint/2010/main" val="493053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2BD3D-2BAA-4517-9506-A7D98095A7F2}"/>
              </a:ext>
            </a:extLst>
          </p:cNvPr>
          <p:cNvSpPr>
            <a:spLocks noGrp="1"/>
          </p:cNvSpPr>
          <p:nvPr>
            <p:ph type="title"/>
          </p:nvPr>
        </p:nvSpPr>
        <p:spPr>
          <a:xfrm>
            <a:off x="3563912" y="41274"/>
            <a:ext cx="5467239" cy="707511"/>
          </a:xfrm>
        </p:spPr>
        <p:txBody>
          <a:bodyPr vert="horz" lIns="91440" tIns="45720" rIns="91440" bIns="45720" rtlCol="0" anchor="b">
            <a:normAutofit/>
          </a:bodyPr>
          <a:lstStyle/>
          <a:p>
            <a:r>
              <a:rPr lang="en-US" sz="3600" b="1"/>
              <a:t>Cách thức hoạt động</a:t>
            </a:r>
          </a:p>
        </p:txBody>
      </p:sp>
      <p:sp>
        <p:nvSpPr>
          <p:cNvPr id="8" name="TextBox 8">
            <a:extLst>
              <a:ext uri="{FF2B5EF4-FFF2-40B4-BE49-F238E27FC236}">
                <a16:creationId xmlns:a16="http://schemas.microsoft.com/office/drawing/2014/main" id="{40F27E8D-B86B-4618-86F5-1986C65E344B}"/>
              </a:ext>
            </a:extLst>
          </p:cNvPr>
          <p:cNvSpPr txBox="1"/>
          <p:nvPr/>
        </p:nvSpPr>
        <p:spPr>
          <a:xfrm>
            <a:off x="1472066" y="748785"/>
            <a:ext cx="5467239" cy="531525"/>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2400" b="1" i="1"/>
              <a:t>Đăng nhập/Đăng ký</a:t>
            </a:r>
          </a:p>
        </p:txBody>
      </p:sp>
      <p:pic>
        <p:nvPicPr>
          <p:cNvPr id="18" name="Content Placeholder 4" descr="Diagram&#10;&#10;Description automatically generated">
            <a:extLst>
              <a:ext uri="{FF2B5EF4-FFF2-40B4-BE49-F238E27FC236}">
                <a16:creationId xmlns:a16="http://schemas.microsoft.com/office/drawing/2014/main" id="{A1F303FD-004D-4856-8D90-0F48EB781913}"/>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bwMode="auto">
          <a:xfrm>
            <a:off x="1639912" y="1549165"/>
            <a:ext cx="3848000" cy="4563011"/>
          </a:xfrm>
          <a:prstGeom prst="rect">
            <a:avLst/>
          </a:prstGeom>
          <a:noFill/>
          <a:ln w="9525">
            <a:noFill/>
            <a:miter lim="800000"/>
            <a:headEnd/>
            <a:tailEnd/>
          </a:ln>
        </p:spPr>
      </p:pic>
      <p:pic>
        <p:nvPicPr>
          <p:cNvPr id="29" name="Picture 6" descr="Diagram&#10;&#10;Description automatically generated">
            <a:extLst>
              <a:ext uri="{FF2B5EF4-FFF2-40B4-BE49-F238E27FC236}">
                <a16:creationId xmlns:a16="http://schemas.microsoft.com/office/drawing/2014/main" id="{CDE805BA-D8F0-4BEA-A77E-9D637176A5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6295" y="1549165"/>
            <a:ext cx="3848000" cy="4563012"/>
          </a:xfrm>
          <a:prstGeom prst="rect">
            <a:avLst/>
          </a:prstGeom>
        </p:spPr>
      </p:pic>
      <p:sp>
        <p:nvSpPr>
          <p:cNvPr id="19" name="TextBox 9">
            <a:extLst>
              <a:ext uri="{FF2B5EF4-FFF2-40B4-BE49-F238E27FC236}">
                <a16:creationId xmlns:a16="http://schemas.microsoft.com/office/drawing/2014/main" id="{F9094929-F790-4EA7-9831-F64C0FAC0229}"/>
              </a:ext>
            </a:extLst>
          </p:cNvPr>
          <p:cNvSpPr txBox="1"/>
          <p:nvPr/>
        </p:nvSpPr>
        <p:spPr>
          <a:xfrm>
            <a:off x="8878126" y="6112177"/>
            <a:ext cx="864339" cy="369332"/>
          </a:xfrm>
          <a:prstGeom prst="rect">
            <a:avLst/>
          </a:prstGeom>
          <a:noFill/>
        </p:spPr>
        <p:txBody>
          <a:bodyPr wrap="none" rtlCol="0">
            <a:spAutoFit/>
          </a:bodyPr>
          <a:lstStyle/>
          <a:p>
            <a:r>
              <a:rPr lang="en-US" b="1"/>
              <a:t>Server</a:t>
            </a:r>
          </a:p>
        </p:txBody>
      </p:sp>
      <p:sp>
        <p:nvSpPr>
          <p:cNvPr id="9" name="TextBox 9">
            <a:extLst>
              <a:ext uri="{FF2B5EF4-FFF2-40B4-BE49-F238E27FC236}">
                <a16:creationId xmlns:a16="http://schemas.microsoft.com/office/drawing/2014/main" id="{40857799-7726-4838-9DCD-36AA27D53CB2}"/>
              </a:ext>
            </a:extLst>
          </p:cNvPr>
          <p:cNvSpPr txBox="1"/>
          <p:nvPr/>
        </p:nvSpPr>
        <p:spPr>
          <a:xfrm>
            <a:off x="2963896" y="6191545"/>
            <a:ext cx="838691" cy="369332"/>
          </a:xfrm>
          <a:prstGeom prst="rect">
            <a:avLst/>
          </a:prstGeom>
          <a:noFill/>
        </p:spPr>
        <p:txBody>
          <a:bodyPr wrap="none" rtlCol="0">
            <a:spAutoFit/>
          </a:bodyPr>
          <a:lstStyle/>
          <a:p>
            <a:r>
              <a:rPr lang="en-US" b="1"/>
              <a:t>Client</a:t>
            </a:r>
          </a:p>
        </p:txBody>
      </p:sp>
    </p:spTree>
    <p:extLst>
      <p:ext uri="{BB962C8B-B14F-4D97-AF65-F5344CB8AC3E}">
        <p14:creationId xmlns:p14="http://schemas.microsoft.com/office/powerpoint/2010/main" val="194528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2BD3D-2BAA-4517-9506-A7D98095A7F2}"/>
              </a:ext>
            </a:extLst>
          </p:cNvPr>
          <p:cNvSpPr>
            <a:spLocks noGrp="1"/>
          </p:cNvSpPr>
          <p:nvPr>
            <p:ph type="title"/>
          </p:nvPr>
        </p:nvSpPr>
        <p:spPr>
          <a:xfrm>
            <a:off x="1521633" y="634702"/>
            <a:ext cx="5467239" cy="1049235"/>
          </a:xfrm>
        </p:spPr>
        <p:txBody>
          <a:bodyPr vert="horz" lIns="91440" tIns="45720" rIns="91440" bIns="45720" rtlCol="0" anchor="b">
            <a:normAutofit/>
          </a:bodyPr>
          <a:lstStyle/>
          <a:p>
            <a:r>
              <a:rPr lang="en-US" sz="4000" b="1"/>
              <a:t>Cách thức hoạt động</a:t>
            </a:r>
          </a:p>
        </p:txBody>
      </p:sp>
      <p:sp>
        <p:nvSpPr>
          <p:cNvPr id="6" name="Content Placeholder 2">
            <a:extLst>
              <a:ext uri="{FF2B5EF4-FFF2-40B4-BE49-F238E27FC236}">
                <a16:creationId xmlns:a16="http://schemas.microsoft.com/office/drawing/2014/main" id="{32902C96-9204-4665-9810-53D8A1B23A33}"/>
              </a:ext>
            </a:extLst>
          </p:cNvPr>
          <p:cNvSpPr txBox="1">
            <a:spLocks/>
          </p:cNvSpPr>
          <p:nvPr/>
        </p:nvSpPr>
        <p:spPr>
          <a:xfrm>
            <a:off x="1626135" y="1683937"/>
            <a:ext cx="9176847" cy="3992563"/>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sz="2400" b="1" i="1">
                <a:latin typeface="Times New Roman" panose="02020603050405020304" pitchFamily="18" charset="0"/>
                <a:cs typeface="Times New Roman" panose="02020603050405020304" pitchFamily="18" charset="0"/>
              </a:rPr>
              <a:t>Upload/Download file</a:t>
            </a:r>
          </a:p>
          <a:p>
            <a:pPr>
              <a:lnSpc>
                <a:spcPct val="150000"/>
              </a:lnSpc>
              <a:buFontTx/>
              <a:buChar char="-"/>
            </a:pPr>
            <a:r>
              <a:rPr lang="en-US">
                <a:latin typeface="Times New Roman" panose="02020603050405020304" pitchFamily="18" charset="0"/>
                <a:cs typeface="Times New Roman" panose="02020603050405020304" pitchFamily="18" charset="0"/>
              </a:rPr>
              <a:t>Upload: Client đọc file thành từng mảng bytes sau đó gửi lần lượt đến server cho đến khi đọc hết file. Server nhận dữ liệu và thực hiện ghi file.</a:t>
            </a:r>
          </a:p>
          <a:p>
            <a:pPr>
              <a:lnSpc>
                <a:spcPct val="150000"/>
              </a:lnSpc>
              <a:buFontTx/>
              <a:buChar char="-"/>
            </a:pPr>
            <a:r>
              <a:rPr lang="en-US">
                <a:latin typeface="Times New Roman" panose="02020603050405020304" pitchFamily="18" charset="0"/>
                <a:cs typeface="Times New Roman" panose="02020603050405020304" pitchFamily="18" charset="0"/>
              </a:rPr>
              <a:t>Download: Tương tự như upload, Server sẽ đọc file thành từng mảng bytes sau đó gửi lần lượt đến client cho đến khi đọc hết file. Client nhận dữ liệu và thực hiện ghi file.</a:t>
            </a:r>
          </a:p>
        </p:txBody>
      </p:sp>
    </p:spTree>
    <p:extLst>
      <p:ext uri="{BB962C8B-B14F-4D97-AF65-F5344CB8AC3E}">
        <p14:creationId xmlns:p14="http://schemas.microsoft.com/office/powerpoint/2010/main" val="364797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2BD3D-2BAA-4517-9506-A7D98095A7F2}"/>
              </a:ext>
            </a:extLst>
          </p:cNvPr>
          <p:cNvSpPr>
            <a:spLocks noGrp="1"/>
          </p:cNvSpPr>
          <p:nvPr>
            <p:ph type="title"/>
          </p:nvPr>
        </p:nvSpPr>
        <p:spPr>
          <a:xfrm>
            <a:off x="1521633" y="634702"/>
            <a:ext cx="5467239" cy="1049235"/>
          </a:xfrm>
        </p:spPr>
        <p:txBody>
          <a:bodyPr vert="horz" lIns="91440" tIns="45720" rIns="91440" bIns="45720" rtlCol="0" anchor="b">
            <a:normAutofit/>
          </a:bodyPr>
          <a:lstStyle/>
          <a:p>
            <a:r>
              <a:rPr lang="en-US" sz="4000" b="1"/>
              <a:t>Thiết kế giao diện</a:t>
            </a:r>
          </a:p>
        </p:txBody>
      </p:sp>
      <p:sp>
        <p:nvSpPr>
          <p:cNvPr id="7" name="TextBox 12">
            <a:extLst>
              <a:ext uri="{FF2B5EF4-FFF2-40B4-BE49-F238E27FC236}">
                <a16:creationId xmlns:a16="http://schemas.microsoft.com/office/drawing/2014/main" id="{FC911A45-8BF5-4839-A946-5AAD772A887A}"/>
              </a:ext>
            </a:extLst>
          </p:cNvPr>
          <p:cNvSpPr txBox="1"/>
          <p:nvPr/>
        </p:nvSpPr>
        <p:spPr>
          <a:xfrm>
            <a:off x="5171162" y="5553502"/>
            <a:ext cx="2198038" cy="430887"/>
          </a:xfrm>
          <a:prstGeom prst="rect">
            <a:avLst/>
          </a:prstGeom>
          <a:noFill/>
        </p:spPr>
        <p:txBody>
          <a:bodyPr wrap="none" rtlCol="0">
            <a:spAutoFit/>
          </a:bodyPr>
          <a:lstStyle/>
          <a:p>
            <a:pPr algn="ctr"/>
            <a:r>
              <a:rPr lang="en-US" sz="2200" i="1" dirty="0">
                <a:latin typeface="Times New Roman" pitchFamily="18" charset="0"/>
                <a:cs typeface="Times New Roman" pitchFamily="18" charset="0"/>
              </a:rPr>
              <a:t>Giao </a:t>
            </a:r>
            <a:r>
              <a:rPr lang="en-US" sz="2200" i="1" dirty="0" err="1">
                <a:latin typeface="Times New Roman" pitchFamily="18" charset="0"/>
                <a:cs typeface="Times New Roman" pitchFamily="18" charset="0"/>
              </a:rPr>
              <a:t>diện</a:t>
            </a:r>
            <a:r>
              <a:rPr lang="en-US" sz="2200" i="1" dirty="0">
                <a:latin typeface="Times New Roman" pitchFamily="18" charset="0"/>
                <a:cs typeface="Times New Roman" pitchFamily="18" charset="0"/>
              </a:rPr>
              <a:t> </a:t>
            </a:r>
            <a:r>
              <a:rPr lang="en-US" sz="2200" i="1" dirty="0" err="1">
                <a:latin typeface="Times New Roman" pitchFamily="18" charset="0"/>
                <a:cs typeface="Times New Roman" pitchFamily="18" charset="0"/>
              </a:rPr>
              <a:t>đăng</a:t>
            </a:r>
            <a:r>
              <a:rPr lang="en-US" sz="2200" i="1" dirty="0">
                <a:latin typeface="Times New Roman" pitchFamily="18" charset="0"/>
                <a:cs typeface="Times New Roman" pitchFamily="18" charset="0"/>
              </a:rPr>
              <a:t> </a:t>
            </a:r>
            <a:r>
              <a:rPr lang="en-US" sz="2200" i="1" dirty="0" err="1">
                <a:latin typeface="Times New Roman" pitchFamily="18" charset="0"/>
                <a:cs typeface="Times New Roman" pitchFamily="18" charset="0"/>
              </a:rPr>
              <a:t>kí</a:t>
            </a:r>
            <a:endParaRPr lang="en-US" sz="2200" i="1" dirty="0">
              <a:latin typeface="Times New Roman" pitchFamily="18" charset="0"/>
              <a:cs typeface="Times New Roman" pitchFamily="18" charset="0"/>
            </a:endParaRPr>
          </a:p>
        </p:txBody>
      </p:sp>
      <p:pic>
        <p:nvPicPr>
          <p:cNvPr id="8" name="Content Placeholder 4">
            <a:extLst>
              <a:ext uri="{FF2B5EF4-FFF2-40B4-BE49-F238E27FC236}">
                <a16:creationId xmlns:a16="http://schemas.microsoft.com/office/drawing/2014/main" id="{6D06DD0F-341C-42E4-AA22-5F76958CD082}"/>
              </a:ext>
            </a:extLst>
          </p:cNvPr>
          <p:cNvPicPr>
            <a:picLocks noGrp="1" noChangeAspect="1"/>
          </p:cNvPicPr>
          <p:nvPr>
            <p:ph idx="1"/>
          </p:nvPr>
        </p:nvPicPr>
        <p:blipFill rotWithShape="1">
          <a:blip r:embed="rId2"/>
          <a:srcRect l="36050" t="28628" r="36051" b="29384"/>
          <a:stretch/>
        </p:blipFill>
        <p:spPr>
          <a:xfrm>
            <a:off x="2764981" y="1845605"/>
            <a:ext cx="7010400" cy="3546228"/>
          </a:xfrm>
        </p:spPr>
      </p:pic>
    </p:spTree>
    <p:extLst>
      <p:ext uri="{BB962C8B-B14F-4D97-AF65-F5344CB8AC3E}">
        <p14:creationId xmlns:p14="http://schemas.microsoft.com/office/powerpoint/2010/main" val="298700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2BD3D-2BAA-4517-9506-A7D98095A7F2}"/>
              </a:ext>
            </a:extLst>
          </p:cNvPr>
          <p:cNvSpPr>
            <a:spLocks noGrp="1"/>
          </p:cNvSpPr>
          <p:nvPr>
            <p:ph type="title"/>
          </p:nvPr>
        </p:nvSpPr>
        <p:spPr>
          <a:xfrm>
            <a:off x="1521633" y="634702"/>
            <a:ext cx="5467239" cy="1049235"/>
          </a:xfrm>
        </p:spPr>
        <p:txBody>
          <a:bodyPr vert="horz" lIns="91440" tIns="45720" rIns="91440" bIns="45720" rtlCol="0" anchor="b">
            <a:normAutofit/>
          </a:bodyPr>
          <a:lstStyle/>
          <a:p>
            <a:r>
              <a:rPr lang="en-US" sz="4000" b="1"/>
              <a:t>Thiết kế giao diện</a:t>
            </a:r>
          </a:p>
        </p:txBody>
      </p:sp>
      <p:sp>
        <p:nvSpPr>
          <p:cNvPr id="7" name="TextBox 12">
            <a:extLst>
              <a:ext uri="{FF2B5EF4-FFF2-40B4-BE49-F238E27FC236}">
                <a16:creationId xmlns:a16="http://schemas.microsoft.com/office/drawing/2014/main" id="{FC911A45-8BF5-4839-A946-5AAD772A887A}"/>
              </a:ext>
            </a:extLst>
          </p:cNvPr>
          <p:cNvSpPr txBox="1"/>
          <p:nvPr/>
        </p:nvSpPr>
        <p:spPr>
          <a:xfrm>
            <a:off x="4982809" y="5553502"/>
            <a:ext cx="2574744" cy="430887"/>
          </a:xfrm>
          <a:prstGeom prst="rect">
            <a:avLst/>
          </a:prstGeom>
          <a:noFill/>
        </p:spPr>
        <p:txBody>
          <a:bodyPr wrap="none" rtlCol="0">
            <a:spAutoFit/>
          </a:bodyPr>
          <a:lstStyle/>
          <a:p>
            <a:pPr algn="ctr"/>
            <a:r>
              <a:rPr lang="en-US" sz="2200" i="1" dirty="0">
                <a:latin typeface="Times New Roman" pitchFamily="18" charset="0"/>
                <a:cs typeface="Times New Roman" pitchFamily="18" charset="0"/>
              </a:rPr>
              <a:t>Giao </a:t>
            </a:r>
            <a:r>
              <a:rPr lang="en-US" sz="2200" i="1" dirty="0" err="1">
                <a:latin typeface="Times New Roman" pitchFamily="18" charset="0"/>
                <a:cs typeface="Times New Roman" pitchFamily="18" charset="0"/>
              </a:rPr>
              <a:t>diện</a:t>
            </a:r>
            <a:r>
              <a:rPr lang="en-US" sz="2200" i="1" dirty="0">
                <a:latin typeface="Times New Roman" pitchFamily="18" charset="0"/>
                <a:cs typeface="Times New Roman" pitchFamily="18" charset="0"/>
              </a:rPr>
              <a:t> </a:t>
            </a:r>
            <a:r>
              <a:rPr lang="en-US" sz="2200" i="1" err="1">
                <a:latin typeface="Times New Roman" pitchFamily="18" charset="0"/>
                <a:cs typeface="Times New Roman" pitchFamily="18" charset="0"/>
              </a:rPr>
              <a:t>đăng</a:t>
            </a:r>
            <a:r>
              <a:rPr lang="en-US" sz="2200" i="1">
                <a:latin typeface="Times New Roman" pitchFamily="18" charset="0"/>
                <a:cs typeface="Times New Roman" pitchFamily="18" charset="0"/>
              </a:rPr>
              <a:t> nhập</a:t>
            </a:r>
            <a:endParaRPr lang="en-US" sz="2200" i="1" dirty="0">
              <a:latin typeface="Times New Roman" pitchFamily="18" charset="0"/>
              <a:cs typeface="Times New Roman" pitchFamily="18" charset="0"/>
            </a:endParaRPr>
          </a:p>
        </p:txBody>
      </p:sp>
      <p:pic>
        <p:nvPicPr>
          <p:cNvPr id="9" name="Picture 2">
            <a:extLst>
              <a:ext uri="{FF2B5EF4-FFF2-40B4-BE49-F238E27FC236}">
                <a16:creationId xmlns:a16="http://schemas.microsoft.com/office/drawing/2014/main" id="{2331FD6E-8C03-4E42-A8C5-A6FBA67F9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440" y="1742015"/>
            <a:ext cx="7754149" cy="3531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553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2BD3D-2BAA-4517-9506-A7D98095A7F2}"/>
              </a:ext>
            </a:extLst>
          </p:cNvPr>
          <p:cNvSpPr>
            <a:spLocks noGrp="1"/>
          </p:cNvSpPr>
          <p:nvPr>
            <p:ph type="title"/>
          </p:nvPr>
        </p:nvSpPr>
        <p:spPr>
          <a:xfrm>
            <a:off x="1521633" y="634702"/>
            <a:ext cx="5467239" cy="1049235"/>
          </a:xfrm>
        </p:spPr>
        <p:txBody>
          <a:bodyPr vert="horz" lIns="91440" tIns="45720" rIns="91440" bIns="45720" rtlCol="0" anchor="b">
            <a:normAutofit/>
          </a:bodyPr>
          <a:lstStyle/>
          <a:p>
            <a:r>
              <a:rPr lang="en-US" sz="4000" b="1"/>
              <a:t>Thiết kế giao diện</a:t>
            </a:r>
          </a:p>
        </p:txBody>
      </p:sp>
      <p:sp>
        <p:nvSpPr>
          <p:cNvPr id="7" name="TextBox 12">
            <a:extLst>
              <a:ext uri="{FF2B5EF4-FFF2-40B4-BE49-F238E27FC236}">
                <a16:creationId xmlns:a16="http://schemas.microsoft.com/office/drawing/2014/main" id="{FC911A45-8BF5-4839-A946-5AAD772A887A}"/>
              </a:ext>
            </a:extLst>
          </p:cNvPr>
          <p:cNvSpPr txBox="1"/>
          <p:nvPr/>
        </p:nvSpPr>
        <p:spPr>
          <a:xfrm>
            <a:off x="4928307" y="5553502"/>
            <a:ext cx="2683748" cy="430887"/>
          </a:xfrm>
          <a:prstGeom prst="rect">
            <a:avLst/>
          </a:prstGeom>
          <a:noFill/>
        </p:spPr>
        <p:txBody>
          <a:bodyPr wrap="none" rtlCol="0">
            <a:spAutoFit/>
          </a:bodyPr>
          <a:lstStyle/>
          <a:p>
            <a:pPr algn="ctr"/>
            <a:r>
              <a:rPr lang="en-US" sz="2200" i="1">
                <a:latin typeface="Times New Roman" pitchFamily="18" charset="0"/>
                <a:cs typeface="Times New Roman" pitchFamily="18" charset="0"/>
              </a:rPr>
              <a:t>Giao diện trang chính</a:t>
            </a:r>
            <a:endParaRPr lang="en-US" sz="2200" i="1" dirty="0">
              <a:latin typeface="Times New Roman" pitchFamily="18" charset="0"/>
              <a:cs typeface="Times New Roman" pitchFamily="18" charset="0"/>
            </a:endParaRPr>
          </a:p>
        </p:txBody>
      </p:sp>
      <p:pic>
        <p:nvPicPr>
          <p:cNvPr id="5" name="Picture 2">
            <a:extLst>
              <a:ext uri="{FF2B5EF4-FFF2-40B4-BE49-F238E27FC236}">
                <a16:creationId xmlns:a16="http://schemas.microsoft.com/office/drawing/2014/main" id="{EAAFC334-5DF6-4D35-9871-CC4D45202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90700"/>
            <a:ext cx="8762999" cy="376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3958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2BD3D-2BAA-4517-9506-A7D98095A7F2}"/>
              </a:ext>
            </a:extLst>
          </p:cNvPr>
          <p:cNvSpPr>
            <a:spLocks noGrp="1"/>
          </p:cNvSpPr>
          <p:nvPr>
            <p:ph type="title"/>
          </p:nvPr>
        </p:nvSpPr>
        <p:spPr>
          <a:xfrm>
            <a:off x="1521633" y="634702"/>
            <a:ext cx="5467239" cy="1049235"/>
          </a:xfrm>
        </p:spPr>
        <p:txBody>
          <a:bodyPr vert="horz" lIns="91440" tIns="45720" rIns="91440" bIns="45720" rtlCol="0" anchor="b">
            <a:normAutofit/>
          </a:bodyPr>
          <a:lstStyle/>
          <a:p>
            <a:r>
              <a:rPr lang="en-US" sz="4000" b="1"/>
              <a:t>Thiết kế giao diện</a:t>
            </a:r>
          </a:p>
        </p:txBody>
      </p:sp>
      <p:sp>
        <p:nvSpPr>
          <p:cNvPr id="7" name="TextBox 12">
            <a:extLst>
              <a:ext uri="{FF2B5EF4-FFF2-40B4-BE49-F238E27FC236}">
                <a16:creationId xmlns:a16="http://schemas.microsoft.com/office/drawing/2014/main" id="{FC911A45-8BF5-4839-A946-5AAD772A887A}"/>
              </a:ext>
            </a:extLst>
          </p:cNvPr>
          <p:cNvSpPr txBox="1"/>
          <p:nvPr/>
        </p:nvSpPr>
        <p:spPr>
          <a:xfrm>
            <a:off x="4744160" y="5565280"/>
            <a:ext cx="3570208" cy="430887"/>
          </a:xfrm>
          <a:prstGeom prst="rect">
            <a:avLst/>
          </a:prstGeom>
          <a:noFill/>
        </p:spPr>
        <p:txBody>
          <a:bodyPr wrap="none" rtlCol="0">
            <a:spAutoFit/>
          </a:bodyPr>
          <a:lstStyle/>
          <a:p>
            <a:pPr algn="ctr"/>
            <a:r>
              <a:rPr lang="en-US" sz="2200" i="1">
                <a:latin typeface="Times New Roman" pitchFamily="18" charset="0"/>
                <a:cs typeface="Times New Roman" pitchFamily="18" charset="0"/>
              </a:rPr>
              <a:t>Giao diện quản lí file cá nhân</a:t>
            </a:r>
            <a:endParaRPr lang="en-US" sz="2200" i="1" dirty="0">
              <a:latin typeface="Times New Roman" pitchFamily="18" charset="0"/>
              <a:cs typeface="Times New Roman" pitchFamily="18" charset="0"/>
            </a:endParaRPr>
          </a:p>
        </p:txBody>
      </p:sp>
      <p:pic>
        <p:nvPicPr>
          <p:cNvPr id="5" name="Picture 2">
            <a:extLst>
              <a:ext uri="{FF2B5EF4-FFF2-40B4-BE49-F238E27FC236}">
                <a16:creationId xmlns:a16="http://schemas.microsoft.com/office/drawing/2014/main" id="{2418997A-EEF6-4DE7-A1E8-D589E8E55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040" y="2023981"/>
            <a:ext cx="8945880" cy="341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1828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2BD3D-2BAA-4517-9506-A7D98095A7F2}"/>
              </a:ext>
            </a:extLst>
          </p:cNvPr>
          <p:cNvSpPr>
            <a:spLocks noGrp="1"/>
          </p:cNvSpPr>
          <p:nvPr>
            <p:ph type="title"/>
          </p:nvPr>
        </p:nvSpPr>
        <p:spPr>
          <a:xfrm>
            <a:off x="1521633" y="634702"/>
            <a:ext cx="5467239" cy="1049235"/>
          </a:xfrm>
        </p:spPr>
        <p:txBody>
          <a:bodyPr vert="horz" lIns="91440" tIns="45720" rIns="91440" bIns="45720" rtlCol="0" anchor="b">
            <a:normAutofit/>
          </a:bodyPr>
          <a:lstStyle/>
          <a:p>
            <a:r>
              <a:rPr lang="en-US" sz="4000" b="1"/>
              <a:t>Kết Luận</a:t>
            </a:r>
          </a:p>
        </p:txBody>
      </p:sp>
      <p:sp>
        <p:nvSpPr>
          <p:cNvPr id="13" name="Content Placeholder 2">
            <a:extLst>
              <a:ext uri="{FF2B5EF4-FFF2-40B4-BE49-F238E27FC236}">
                <a16:creationId xmlns:a16="http://schemas.microsoft.com/office/drawing/2014/main" id="{46E31BAA-4B1D-4615-9B27-2B487B43D0E6}"/>
              </a:ext>
            </a:extLst>
          </p:cNvPr>
          <p:cNvSpPr>
            <a:spLocks noGrp="1"/>
          </p:cNvSpPr>
          <p:nvPr>
            <p:ph idx="1"/>
          </p:nvPr>
        </p:nvSpPr>
        <p:spPr>
          <a:xfrm>
            <a:off x="1521633" y="1683937"/>
            <a:ext cx="10670367" cy="3992563"/>
          </a:xfrm>
        </p:spPr>
        <p:txBody>
          <a:bodyPr>
            <a:noAutofit/>
          </a:bodyPr>
          <a:lstStyle/>
          <a:p>
            <a:pPr>
              <a:lnSpc>
                <a:spcPct val="150000"/>
              </a:lnSpc>
            </a:pPr>
            <a:r>
              <a:rPr lang="en-US" b="1">
                <a:latin typeface="Times New Roman" panose="02020603050405020304" pitchFamily="18" charset="0"/>
                <a:cs typeface="Times New Roman" panose="02020603050405020304" pitchFamily="18" charset="0"/>
              </a:rPr>
              <a:t>Kết quả đạt được: </a:t>
            </a:r>
            <a:r>
              <a:rPr lang="en-US">
                <a:latin typeface="Times New Roman" panose="02020603050405020304" pitchFamily="18" charset="0"/>
                <a:cs typeface="Times New Roman" panose="02020603050405020304" pitchFamily="18" charset="0"/>
              </a:rPr>
              <a:t>xây dựng được chương trình chia sẻ file với đầy đủ các chức nằng đề ra </a:t>
            </a:r>
          </a:p>
          <a:p>
            <a:pPr>
              <a:lnSpc>
                <a:spcPct val="150000"/>
              </a:lnSpc>
            </a:pPr>
            <a:r>
              <a:rPr lang="en-US" b="1">
                <a:latin typeface="Times New Roman" panose="02020603050405020304" pitchFamily="18" charset="0"/>
                <a:cs typeface="Times New Roman" panose="02020603050405020304" pitchFamily="18" charset="0"/>
              </a:rPr>
              <a:t>Hạn chế: </a:t>
            </a:r>
          </a:p>
          <a:p>
            <a:pPr lvl="1">
              <a:lnSpc>
                <a:spcPct val="15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Chức năng download chưa thể lựa chọn vị trí để lưu file mà lưu ngay tại foder của chương trình.</a:t>
            </a:r>
          </a:p>
          <a:p>
            <a:pPr lvl="1">
              <a:lnSpc>
                <a:spcPct val="15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Giao diện chương trình cũng chưa tối ưu và than thiện với người dùng. </a:t>
            </a:r>
          </a:p>
          <a:p>
            <a:pPr>
              <a:lnSpc>
                <a:spcPct val="150000"/>
              </a:lnSpc>
            </a:pPr>
            <a:r>
              <a:rPr lang="en-US" b="1">
                <a:latin typeface="Times New Roman" panose="02020603050405020304" pitchFamily="18" charset="0"/>
                <a:cs typeface="Times New Roman" panose="02020603050405020304" pitchFamily="18" charset="0"/>
              </a:rPr>
              <a:t>Hương phát triển:</a:t>
            </a:r>
          </a:p>
          <a:p>
            <a:pPr lvl="1">
              <a:lnSpc>
                <a:spcPct val="15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Nghiên cứu khắc phục hạn chế ở chức năng download.</a:t>
            </a:r>
          </a:p>
          <a:p>
            <a:pPr lvl="1">
              <a:lnSpc>
                <a:spcPct val="15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Điều chỉnh lại giao diện để bắt mắt và dễ sủ dụng hơn. </a:t>
            </a:r>
          </a:p>
        </p:txBody>
      </p:sp>
    </p:spTree>
    <p:extLst>
      <p:ext uri="{BB962C8B-B14F-4D97-AF65-F5344CB8AC3E}">
        <p14:creationId xmlns:p14="http://schemas.microsoft.com/office/powerpoint/2010/main" val="2517741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3C411AA-B342-4473-9EF2-4605EE13FDDB}"/>
              </a:ext>
            </a:extLst>
          </p:cNvPr>
          <p:cNvSpPr>
            <a:spLocks noGrp="1"/>
          </p:cNvSpPr>
          <p:nvPr>
            <p:ph type="title"/>
          </p:nvPr>
        </p:nvSpPr>
        <p:spPr>
          <a:xfrm>
            <a:off x="3089853" y="2379765"/>
            <a:ext cx="6811792" cy="1049235"/>
          </a:xfrm>
        </p:spPr>
        <p:txBody>
          <a:bodyPr>
            <a:normAutofit/>
          </a:bodyPr>
          <a:lstStyle/>
          <a:p>
            <a:r>
              <a:rPr lang="en-US" sz="5400" b="1"/>
              <a:t>Phần mạng máy tính</a:t>
            </a:r>
          </a:p>
        </p:txBody>
      </p:sp>
    </p:spTree>
    <p:extLst>
      <p:ext uri="{BB962C8B-B14F-4D97-AF65-F5344CB8AC3E}">
        <p14:creationId xmlns:p14="http://schemas.microsoft.com/office/powerpoint/2010/main" val="3992044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2BD3D-2BAA-4517-9506-A7D98095A7F2}"/>
              </a:ext>
            </a:extLst>
          </p:cNvPr>
          <p:cNvSpPr>
            <a:spLocks noGrp="1"/>
          </p:cNvSpPr>
          <p:nvPr>
            <p:ph type="title"/>
          </p:nvPr>
        </p:nvSpPr>
        <p:spPr>
          <a:xfrm>
            <a:off x="1479613" y="647765"/>
            <a:ext cx="9520158" cy="1049235"/>
          </a:xfrm>
        </p:spPr>
        <p:txBody>
          <a:bodyPr>
            <a:normAutofit/>
          </a:bodyPr>
          <a:lstStyle/>
          <a:p>
            <a:r>
              <a:rPr lang="en-US" sz="4000" b="1"/>
              <a:t>Mục tiêu đề tài</a:t>
            </a:r>
          </a:p>
        </p:txBody>
      </p:sp>
      <p:sp>
        <p:nvSpPr>
          <p:cNvPr id="6" name="TextBox 6">
            <a:extLst>
              <a:ext uri="{FF2B5EF4-FFF2-40B4-BE49-F238E27FC236}">
                <a16:creationId xmlns:a16="http://schemas.microsoft.com/office/drawing/2014/main" id="{D35A8BD8-C131-450D-8312-96D5DD60EE07}"/>
              </a:ext>
            </a:extLst>
          </p:cNvPr>
          <p:cNvSpPr txBox="1"/>
          <p:nvPr/>
        </p:nvSpPr>
        <p:spPr>
          <a:xfrm>
            <a:off x="1677922" y="2028616"/>
            <a:ext cx="7620000" cy="3268652"/>
          </a:xfrm>
          <a:prstGeom prst="rect">
            <a:avLst/>
          </a:prstGeom>
          <a:noFill/>
        </p:spPr>
        <p:txBody>
          <a:bodyPr wrap="square" rtlCol="0">
            <a:spAutoFit/>
          </a:bodyPr>
          <a:lstStyle/>
          <a:p>
            <a:pPr marL="285750" indent="-285750">
              <a:lnSpc>
                <a:spcPct val="150000"/>
              </a:lnSpc>
              <a:buFont typeface="Wingdings" pitchFamily="2" charset="2"/>
              <a:buChar char="Ø"/>
            </a:pPr>
            <a:r>
              <a:rPr lang="en-US" sz="2000" dirty="0" err="1">
                <a:latin typeface="Times New Roman" pitchFamily="18" charset="0"/>
                <a:cs typeface="Times New Roman" pitchFamily="18" charset="0"/>
              </a:rPr>
              <a:t>Cung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cấp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ứng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giúp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mọi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người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nhắn</a:t>
            </a:r>
            <a:r>
              <a:rPr lang="en-US" sz="2000" dirty="0">
                <a:latin typeface="Times New Roman" pitchFamily="18" charset="0"/>
                <a:cs typeface="Times New Roman" pitchFamily="18" charset="0"/>
              </a:rPr>
              <a:t> tin, </a:t>
            </a:r>
            <a:r>
              <a:rPr lang="en-US" sz="2000" dirty="0" err="1">
                <a:latin typeface="Times New Roman" pitchFamily="18" charset="0"/>
                <a:cs typeface="Times New Roman" pitchFamily="18" charset="0"/>
              </a:rPr>
              <a:t>gửi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hình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ảnh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gửi</a:t>
            </a:r>
            <a:r>
              <a:rPr lang="en-US" sz="2000" dirty="0">
                <a:latin typeface="Times New Roman" pitchFamily="18" charset="0"/>
                <a:cs typeface="Times New Roman" pitchFamily="18" charset="0"/>
              </a:rPr>
              <a:t> file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nhau</a:t>
            </a:r>
            <a:endParaRPr lang="en-US" sz="2000" dirty="0">
              <a:latin typeface="Times New Roman" pitchFamily="18" charset="0"/>
              <a:cs typeface="Times New Roman" pitchFamily="18" charset="0"/>
            </a:endParaRPr>
          </a:p>
          <a:p>
            <a:pPr marL="285750" indent="-285750">
              <a:lnSpc>
                <a:spcPct val="150000"/>
              </a:lnSpc>
              <a:buFont typeface="Wingdings" pitchFamily="2" charset="2"/>
              <a:buChar char="Ø"/>
            </a:pPr>
            <a:endParaRPr lang="en-US" sz="2000" dirty="0">
              <a:latin typeface="Times New Roman" pitchFamily="18" charset="0"/>
              <a:cs typeface="Times New Roman" pitchFamily="18" charset="0"/>
            </a:endParaRPr>
          </a:p>
          <a:p>
            <a:pPr marL="285750" indent="-285750">
              <a:lnSpc>
                <a:spcPct val="150000"/>
              </a:lnSpc>
              <a:buFont typeface="Wingdings" pitchFamily="2" charset="2"/>
              <a:buChar char="Ø"/>
            </a:pPr>
            <a:r>
              <a:rPr lang="en-US" sz="2000" dirty="0" err="1">
                <a:latin typeface="Times New Roman" pitchFamily="18" charset="0"/>
                <a:cs typeface="Times New Roman" pitchFamily="18" charset="0"/>
              </a:rPr>
              <a:t>Nắm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vững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kiến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thức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cơ</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bản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về</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lập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trình</a:t>
            </a:r>
            <a:r>
              <a:rPr lang="en-US" sz="2000" dirty="0">
                <a:latin typeface="Times New Roman" pitchFamily="18" charset="0"/>
                <a:cs typeface="Times New Roman" pitchFamily="18" charset="0"/>
              </a:rPr>
              <a:t> Java </a:t>
            </a:r>
            <a:r>
              <a:rPr lang="en-US" sz="2000" dirty="0" err="1">
                <a:latin typeface="Times New Roman" pitchFamily="18" charset="0"/>
                <a:cs typeface="Times New Roman" pitchFamily="18" charset="0"/>
              </a:rPr>
              <a:t>kết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hợp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API</a:t>
            </a:r>
          </a:p>
          <a:p>
            <a:pPr marL="285750" indent="-285750">
              <a:lnSpc>
                <a:spcPct val="150000"/>
              </a:lnSpc>
              <a:buFont typeface="Wingdings" pitchFamily="2" charset="2"/>
              <a:buChar char="Ø"/>
            </a:pPr>
            <a:endParaRPr lang="en-US" sz="2000" dirty="0">
              <a:latin typeface="Times New Roman" pitchFamily="18" charset="0"/>
              <a:cs typeface="Times New Roman" pitchFamily="18" charset="0"/>
            </a:endParaRPr>
          </a:p>
          <a:p>
            <a:pPr marL="285750" indent="-285750">
              <a:lnSpc>
                <a:spcPct val="150000"/>
              </a:lnSpc>
              <a:buFont typeface="Wingdings" pitchFamily="2" charset="2"/>
              <a:buChar char="Ø"/>
            </a:pPr>
            <a:r>
              <a:rPr lang="en-US" sz="2000" dirty="0" err="1">
                <a:latin typeface="Times New Roman" pitchFamily="18" charset="0"/>
                <a:cs typeface="Times New Roman" pitchFamily="18" charset="0"/>
              </a:rPr>
              <a:t>Phát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triển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ứng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mô</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lớn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hơn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đáp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ứng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cầu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thực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tế</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hiện</a:t>
            </a:r>
            <a:r>
              <a:rPr lang="en-US" sz="2000" dirty="0">
                <a:latin typeface="Times New Roman" pitchFamily="18" charset="0"/>
                <a:cs typeface="Times New Roman" pitchFamily="18" charset="0"/>
              </a:rPr>
              <a:t> nay.</a:t>
            </a:r>
          </a:p>
        </p:txBody>
      </p:sp>
    </p:spTree>
    <p:extLst>
      <p:ext uri="{BB962C8B-B14F-4D97-AF65-F5344CB8AC3E}">
        <p14:creationId xmlns:p14="http://schemas.microsoft.com/office/powerpoint/2010/main" val="140713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2BD3D-2BAA-4517-9506-A7D98095A7F2}"/>
              </a:ext>
            </a:extLst>
          </p:cNvPr>
          <p:cNvSpPr>
            <a:spLocks noGrp="1"/>
          </p:cNvSpPr>
          <p:nvPr>
            <p:ph type="title"/>
          </p:nvPr>
        </p:nvSpPr>
        <p:spPr>
          <a:xfrm>
            <a:off x="1479613" y="647765"/>
            <a:ext cx="9520158" cy="1049235"/>
          </a:xfrm>
        </p:spPr>
        <p:txBody>
          <a:bodyPr>
            <a:normAutofit/>
          </a:bodyPr>
          <a:lstStyle/>
          <a:p>
            <a:r>
              <a:rPr lang="en-US" sz="4000" b="1"/>
              <a:t>Nội dung thực hiện</a:t>
            </a:r>
          </a:p>
        </p:txBody>
      </p:sp>
      <p:sp>
        <p:nvSpPr>
          <p:cNvPr id="6" name="TextBox 12">
            <a:extLst>
              <a:ext uri="{FF2B5EF4-FFF2-40B4-BE49-F238E27FC236}">
                <a16:creationId xmlns:a16="http://schemas.microsoft.com/office/drawing/2014/main" id="{2AD17789-6294-4E5D-9F9C-4D1449DD2029}"/>
              </a:ext>
            </a:extLst>
          </p:cNvPr>
          <p:cNvSpPr txBox="1"/>
          <p:nvPr/>
        </p:nvSpPr>
        <p:spPr>
          <a:xfrm>
            <a:off x="1815736" y="1813588"/>
            <a:ext cx="3563796" cy="430887"/>
          </a:xfrm>
          <a:prstGeom prst="rect">
            <a:avLst/>
          </a:prstGeom>
          <a:noFill/>
        </p:spPr>
        <p:txBody>
          <a:bodyPr wrap="none" rtlCol="0">
            <a:spAutoFit/>
          </a:bodyPr>
          <a:lstStyle/>
          <a:p>
            <a:r>
              <a:rPr lang="en-US" sz="2200" b="1" dirty="0" err="1">
                <a:solidFill>
                  <a:srgbClr val="FF0000"/>
                </a:solidFill>
                <a:latin typeface="Times New Roman" pitchFamily="18" charset="0"/>
                <a:cs typeface="Times New Roman" pitchFamily="18" charset="0"/>
              </a:rPr>
              <a:t>Xác</a:t>
            </a:r>
            <a:r>
              <a:rPr lang="en-US" sz="2200" b="1" dirty="0">
                <a:solidFill>
                  <a:srgbClr val="FF0000"/>
                </a:solidFill>
                <a:latin typeface="Times New Roman" pitchFamily="18" charset="0"/>
                <a:cs typeface="Times New Roman" pitchFamily="18" charset="0"/>
              </a:rPr>
              <a:t> </a:t>
            </a:r>
            <a:r>
              <a:rPr lang="en-US" sz="2200" b="1" dirty="0" err="1">
                <a:solidFill>
                  <a:srgbClr val="FF0000"/>
                </a:solidFill>
                <a:latin typeface="Times New Roman" pitchFamily="18" charset="0"/>
                <a:cs typeface="Times New Roman" pitchFamily="18" charset="0"/>
              </a:rPr>
              <a:t>định</a:t>
            </a:r>
            <a:r>
              <a:rPr lang="en-US" sz="2200" b="1" dirty="0">
                <a:solidFill>
                  <a:srgbClr val="FF0000"/>
                </a:solidFill>
                <a:latin typeface="Times New Roman" pitchFamily="18" charset="0"/>
                <a:cs typeface="Times New Roman" pitchFamily="18" charset="0"/>
              </a:rPr>
              <a:t> </a:t>
            </a:r>
            <a:r>
              <a:rPr lang="en-US" sz="2200" b="1" dirty="0" err="1">
                <a:solidFill>
                  <a:srgbClr val="FF0000"/>
                </a:solidFill>
                <a:latin typeface="Times New Roman" pitchFamily="18" charset="0"/>
                <a:cs typeface="Times New Roman" pitchFamily="18" charset="0"/>
              </a:rPr>
              <a:t>yêu</a:t>
            </a:r>
            <a:r>
              <a:rPr lang="en-US" sz="2200" b="1" dirty="0">
                <a:solidFill>
                  <a:srgbClr val="FF0000"/>
                </a:solidFill>
                <a:latin typeface="Times New Roman" pitchFamily="18" charset="0"/>
                <a:cs typeface="Times New Roman" pitchFamily="18" charset="0"/>
              </a:rPr>
              <a:t> </a:t>
            </a:r>
            <a:r>
              <a:rPr lang="en-US" sz="2200" b="1" dirty="0" err="1">
                <a:solidFill>
                  <a:srgbClr val="FF0000"/>
                </a:solidFill>
                <a:latin typeface="Times New Roman" pitchFamily="18" charset="0"/>
                <a:cs typeface="Times New Roman" pitchFamily="18" charset="0"/>
              </a:rPr>
              <a:t>cầu</a:t>
            </a:r>
            <a:r>
              <a:rPr lang="en-US" sz="2200" b="1" dirty="0">
                <a:solidFill>
                  <a:srgbClr val="FF0000"/>
                </a:solidFill>
                <a:latin typeface="Times New Roman" pitchFamily="18" charset="0"/>
                <a:cs typeface="Times New Roman" pitchFamily="18" charset="0"/>
              </a:rPr>
              <a:t> </a:t>
            </a:r>
            <a:r>
              <a:rPr lang="en-US" sz="2200" b="1" err="1">
                <a:solidFill>
                  <a:srgbClr val="FF0000"/>
                </a:solidFill>
                <a:latin typeface="Times New Roman" pitchFamily="18" charset="0"/>
                <a:cs typeface="Times New Roman" pitchFamily="18" charset="0"/>
              </a:rPr>
              <a:t>của</a:t>
            </a:r>
            <a:r>
              <a:rPr lang="en-US" sz="2200" b="1">
                <a:solidFill>
                  <a:srgbClr val="FF0000"/>
                </a:solidFill>
                <a:latin typeface="Times New Roman" pitchFamily="18" charset="0"/>
                <a:cs typeface="Times New Roman" pitchFamily="18" charset="0"/>
              </a:rPr>
              <a:t> đề tài</a:t>
            </a:r>
            <a:endParaRPr lang="en-US" sz="2200" b="1" dirty="0">
              <a:solidFill>
                <a:srgbClr val="FF0000"/>
              </a:solidFill>
              <a:latin typeface="Times New Roman" pitchFamily="18" charset="0"/>
              <a:cs typeface="Times New Roman" pitchFamily="18" charset="0"/>
            </a:endParaRPr>
          </a:p>
        </p:txBody>
      </p:sp>
      <p:sp>
        <p:nvSpPr>
          <p:cNvPr id="9" name="TextBox 6">
            <a:extLst>
              <a:ext uri="{FF2B5EF4-FFF2-40B4-BE49-F238E27FC236}">
                <a16:creationId xmlns:a16="http://schemas.microsoft.com/office/drawing/2014/main" id="{A059FE78-A4C7-40E0-B509-B7F46A3185A6}"/>
              </a:ext>
            </a:extLst>
          </p:cNvPr>
          <p:cNvSpPr txBox="1"/>
          <p:nvPr/>
        </p:nvSpPr>
        <p:spPr>
          <a:xfrm>
            <a:off x="1815735" y="2361063"/>
            <a:ext cx="9078687" cy="2092881"/>
          </a:xfrm>
          <a:prstGeom prst="rect">
            <a:avLst/>
          </a:prstGeom>
          <a:noFill/>
        </p:spPr>
        <p:txBody>
          <a:bodyPr wrap="square" rtlCol="0">
            <a:spAutoFit/>
          </a:bodyPr>
          <a:lstStyle/>
          <a:p>
            <a:pPr marL="342900" lvl="0" indent="-342900">
              <a:lnSpc>
                <a:spcPct val="150000"/>
              </a:lnSpc>
              <a:buFont typeface="Wingdings" pitchFamily="2" charset="2"/>
              <a:buChar char="Ø"/>
            </a:pPr>
            <a:r>
              <a:rPr lang="en-US" sz="2000">
                <a:latin typeface="Times New Roman" pitchFamily="18" charset="0"/>
                <a:cs typeface="Times New Roman" pitchFamily="18" charset="0"/>
              </a:rPr>
              <a:t>Xây dựng Web API cung cấp các chức năng để quản lý tài khoản và lưu trữ dữ liệu</a:t>
            </a:r>
          </a:p>
          <a:p>
            <a:pPr marL="342900" lvl="0" indent="-342900">
              <a:lnSpc>
                <a:spcPct val="150000"/>
              </a:lnSpc>
              <a:buFont typeface="Wingdings" pitchFamily="2" charset="2"/>
              <a:buChar char="Ø"/>
            </a:pPr>
            <a:r>
              <a:rPr lang="en-US" sz="2000">
                <a:latin typeface="Times New Roman" pitchFamily="18" charset="0"/>
                <a:cs typeface="Times New Roman" pitchFamily="18" charset="0"/>
              </a:rPr>
              <a:t>Xây dựng chương trình máy tính cho phép người dùng có thể trao đổi thông tin qua chương trình này.</a:t>
            </a:r>
          </a:p>
          <a:p>
            <a:pPr marL="342900" lvl="0" indent="-342900">
              <a:buFont typeface="Wingdings" pitchFamily="2" charset="2"/>
              <a:buChar char="Ø"/>
            </a:pPr>
            <a:endParaRPr lang="en-US" sz="2000">
              <a:latin typeface="Times New Roman" pitchFamily="18" charset="0"/>
              <a:cs typeface="Times New Roman" pitchFamily="18" charset="0"/>
            </a:endParaRPr>
          </a:p>
          <a:p>
            <a:pPr marL="342900" lvl="0" indent="-342900">
              <a:buFont typeface="Wingdings" pitchFamily="2" charset="2"/>
              <a:buChar char="Ø"/>
            </a:pPr>
            <a:endParaRPr lang="en-US" sz="2000">
              <a:latin typeface="Times New Roman" pitchFamily="18" charset="0"/>
              <a:cs typeface="Times New Roman" pitchFamily="18" charset="0"/>
            </a:endParaRPr>
          </a:p>
        </p:txBody>
      </p:sp>
      <p:sp>
        <p:nvSpPr>
          <p:cNvPr id="10" name="TextBox 7">
            <a:extLst>
              <a:ext uri="{FF2B5EF4-FFF2-40B4-BE49-F238E27FC236}">
                <a16:creationId xmlns:a16="http://schemas.microsoft.com/office/drawing/2014/main" id="{39CA3A00-854E-414E-B299-FC6D650A62C6}"/>
              </a:ext>
            </a:extLst>
          </p:cNvPr>
          <p:cNvSpPr txBox="1"/>
          <p:nvPr/>
        </p:nvSpPr>
        <p:spPr>
          <a:xfrm>
            <a:off x="1815735" y="3976890"/>
            <a:ext cx="3869970" cy="430887"/>
          </a:xfrm>
          <a:prstGeom prst="rect">
            <a:avLst/>
          </a:prstGeom>
          <a:noFill/>
        </p:spPr>
        <p:txBody>
          <a:bodyPr wrap="none" rtlCol="0">
            <a:spAutoFit/>
          </a:bodyPr>
          <a:lstStyle/>
          <a:p>
            <a:r>
              <a:rPr lang="en-US" sz="2200" b="1" dirty="0" err="1">
                <a:solidFill>
                  <a:srgbClr val="FF0000"/>
                </a:solidFill>
                <a:latin typeface="Times New Roman" pitchFamily="18" charset="0"/>
                <a:cs typeface="Times New Roman" pitchFamily="18" charset="0"/>
              </a:rPr>
              <a:t>Xác</a:t>
            </a:r>
            <a:r>
              <a:rPr lang="en-US" sz="2200" b="1" dirty="0">
                <a:solidFill>
                  <a:srgbClr val="FF0000"/>
                </a:solidFill>
                <a:latin typeface="Times New Roman" pitchFamily="18" charset="0"/>
                <a:cs typeface="Times New Roman" pitchFamily="18" charset="0"/>
              </a:rPr>
              <a:t> </a:t>
            </a:r>
            <a:r>
              <a:rPr lang="en-US" sz="2200" b="1" dirty="0" err="1">
                <a:solidFill>
                  <a:srgbClr val="FF0000"/>
                </a:solidFill>
                <a:latin typeface="Times New Roman" pitchFamily="18" charset="0"/>
                <a:cs typeface="Times New Roman" pitchFamily="18" charset="0"/>
              </a:rPr>
              <a:t>định</a:t>
            </a:r>
            <a:r>
              <a:rPr lang="en-US" sz="2200" b="1" dirty="0">
                <a:solidFill>
                  <a:srgbClr val="FF0000"/>
                </a:solidFill>
                <a:latin typeface="Times New Roman" pitchFamily="18" charset="0"/>
                <a:cs typeface="Times New Roman" pitchFamily="18" charset="0"/>
              </a:rPr>
              <a:t> </a:t>
            </a:r>
            <a:r>
              <a:rPr lang="en-US" sz="2200" b="1" dirty="0" err="1">
                <a:solidFill>
                  <a:srgbClr val="FF0000"/>
                </a:solidFill>
                <a:latin typeface="Times New Roman" pitchFamily="18" charset="0"/>
                <a:cs typeface="Times New Roman" pitchFamily="18" charset="0"/>
              </a:rPr>
              <a:t>yêu</a:t>
            </a:r>
            <a:r>
              <a:rPr lang="en-US" sz="2200" b="1" dirty="0">
                <a:solidFill>
                  <a:srgbClr val="FF0000"/>
                </a:solidFill>
                <a:latin typeface="Times New Roman" pitchFamily="18" charset="0"/>
                <a:cs typeface="Times New Roman" pitchFamily="18" charset="0"/>
              </a:rPr>
              <a:t> </a:t>
            </a:r>
            <a:r>
              <a:rPr lang="en-US" sz="2200" b="1" err="1">
                <a:solidFill>
                  <a:srgbClr val="FF0000"/>
                </a:solidFill>
                <a:latin typeface="Times New Roman" pitchFamily="18" charset="0"/>
                <a:cs typeface="Times New Roman" pitchFamily="18" charset="0"/>
              </a:rPr>
              <a:t>cầu</a:t>
            </a:r>
            <a:r>
              <a:rPr lang="en-US" sz="2200" b="1">
                <a:solidFill>
                  <a:srgbClr val="FF0000"/>
                </a:solidFill>
                <a:latin typeface="Times New Roman" pitchFamily="18" charset="0"/>
                <a:cs typeface="Times New Roman" pitchFamily="18" charset="0"/>
              </a:rPr>
              <a:t> của hệ thông</a:t>
            </a:r>
            <a:endParaRPr lang="en-US" sz="2200" b="1" dirty="0">
              <a:solidFill>
                <a:srgbClr val="FF0000"/>
              </a:solidFill>
              <a:latin typeface="Times New Roman" pitchFamily="18" charset="0"/>
              <a:cs typeface="Times New Roman" pitchFamily="18" charset="0"/>
            </a:endParaRPr>
          </a:p>
        </p:txBody>
      </p:sp>
      <p:sp>
        <p:nvSpPr>
          <p:cNvPr id="11" name="Hộp Văn bản 10">
            <a:extLst>
              <a:ext uri="{FF2B5EF4-FFF2-40B4-BE49-F238E27FC236}">
                <a16:creationId xmlns:a16="http://schemas.microsoft.com/office/drawing/2014/main" id="{E9B49E60-7269-4229-8A8D-ACB93F7E0035}"/>
              </a:ext>
            </a:extLst>
          </p:cNvPr>
          <p:cNvSpPr txBox="1"/>
          <p:nvPr/>
        </p:nvSpPr>
        <p:spPr>
          <a:xfrm>
            <a:off x="1815735" y="4639077"/>
            <a:ext cx="8673739" cy="960328"/>
          </a:xfrm>
          <a:prstGeom prst="rect">
            <a:avLst/>
          </a:prstGeom>
          <a:noFill/>
        </p:spPr>
        <p:txBody>
          <a:bodyPr wrap="square">
            <a:spAutoFit/>
          </a:bodyPr>
          <a:lstStyle/>
          <a:p>
            <a:pPr marL="342900" lvl="0" indent="-342900">
              <a:lnSpc>
                <a:spcPct val="150000"/>
              </a:lnSpc>
              <a:buFont typeface="Wingdings" pitchFamily="2" charset="2"/>
              <a:buChar char="Ø"/>
            </a:pPr>
            <a:r>
              <a:rPr lang="en-US" sz="2000">
                <a:latin typeface="Times New Roman" pitchFamily="18" charset="0"/>
                <a:cs typeface="Times New Roman" pitchFamily="18" charset="0"/>
              </a:rPr>
              <a:t>Hệ thống có cơ chế xác thực client và lưu nhật ký.</a:t>
            </a:r>
          </a:p>
          <a:p>
            <a:pPr marL="342900" lvl="0" indent="-342900">
              <a:lnSpc>
                <a:spcPct val="150000"/>
              </a:lnSpc>
              <a:buFont typeface="Wingdings" pitchFamily="2" charset="2"/>
              <a:buChar char="Ø"/>
            </a:pPr>
            <a:r>
              <a:rPr lang="en-US" sz="2000">
                <a:latin typeface="Times New Roman" pitchFamily="18" charset="0"/>
                <a:cs typeface="Times New Roman" pitchFamily="18" charset="0"/>
              </a:rPr>
              <a:t>Cho phép nhắn tin, gửi hình ảnh, gửi file.</a:t>
            </a:r>
          </a:p>
        </p:txBody>
      </p:sp>
    </p:spTree>
    <p:extLst>
      <p:ext uri="{BB962C8B-B14F-4D97-AF65-F5344CB8AC3E}">
        <p14:creationId xmlns:p14="http://schemas.microsoft.com/office/powerpoint/2010/main" val="363455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2BD3D-2BAA-4517-9506-A7D98095A7F2}"/>
              </a:ext>
            </a:extLst>
          </p:cNvPr>
          <p:cNvSpPr>
            <a:spLocks noGrp="1"/>
          </p:cNvSpPr>
          <p:nvPr>
            <p:ph type="title"/>
          </p:nvPr>
        </p:nvSpPr>
        <p:spPr>
          <a:xfrm>
            <a:off x="1479613" y="647765"/>
            <a:ext cx="9520158" cy="1049235"/>
          </a:xfrm>
        </p:spPr>
        <p:txBody>
          <a:bodyPr>
            <a:normAutofit/>
          </a:bodyPr>
          <a:lstStyle/>
          <a:p>
            <a:r>
              <a:rPr lang="en-US" sz="4000" b="1" dirty="0" err="1"/>
              <a:t>Nội</a:t>
            </a:r>
            <a:r>
              <a:rPr lang="en-US" sz="4000" b="1" dirty="0"/>
              <a:t> dung </a:t>
            </a:r>
            <a:r>
              <a:rPr lang="en-US" sz="4000" b="1" dirty="0" err="1"/>
              <a:t>báo</a:t>
            </a:r>
            <a:r>
              <a:rPr lang="en-US" sz="4000" b="1" dirty="0"/>
              <a:t> </a:t>
            </a:r>
            <a:r>
              <a:rPr lang="en-US" sz="4000" b="1" dirty="0" err="1"/>
              <a:t>cáo</a:t>
            </a:r>
            <a:endParaRPr lang="en-US" sz="4000" b="1" dirty="0"/>
          </a:p>
        </p:txBody>
      </p:sp>
      <p:sp>
        <p:nvSpPr>
          <p:cNvPr id="4" name="Tiêu đề 1">
            <a:extLst>
              <a:ext uri="{FF2B5EF4-FFF2-40B4-BE49-F238E27FC236}">
                <a16:creationId xmlns:a16="http://schemas.microsoft.com/office/drawing/2014/main" id="{14D908D6-CD2D-4B06-9E88-1CD37ED26BC4}"/>
              </a:ext>
            </a:extLst>
          </p:cNvPr>
          <p:cNvSpPr txBox="1">
            <a:spLocks/>
          </p:cNvSpPr>
          <p:nvPr/>
        </p:nvSpPr>
        <p:spPr>
          <a:xfrm>
            <a:off x="2671842" y="1344303"/>
            <a:ext cx="9520158" cy="32918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endParaRPr lang="en-US" dirty="0"/>
          </a:p>
          <a:p>
            <a:pPr marL="571500" indent="-571500">
              <a:lnSpc>
                <a:spcPct val="150000"/>
              </a:lnSpc>
              <a:buFont typeface="Arial" panose="020B0604020202020204" pitchFamily="34" charset="0"/>
              <a:buChar char="•"/>
            </a:pPr>
            <a:r>
              <a:rPr lang="en-US" dirty="0" err="1"/>
              <a:t>Cơ</a:t>
            </a:r>
            <a:r>
              <a:rPr lang="en-US" dirty="0"/>
              <a:t> </a:t>
            </a:r>
            <a:r>
              <a:rPr lang="en-US" dirty="0" err="1"/>
              <a:t>sở</a:t>
            </a:r>
            <a:r>
              <a:rPr lang="en-US" dirty="0"/>
              <a:t> </a:t>
            </a:r>
            <a:r>
              <a:rPr lang="en-US" dirty="0" err="1"/>
              <a:t>lý</a:t>
            </a:r>
            <a:r>
              <a:rPr lang="en-US" dirty="0"/>
              <a:t> </a:t>
            </a:r>
            <a:r>
              <a:rPr lang="en-US" dirty="0" err="1"/>
              <a:t>thuyết</a:t>
            </a:r>
            <a:r>
              <a:rPr lang="en-US" dirty="0"/>
              <a:t> </a:t>
            </a:r>
            <a:r>
              <a:rPr lang="en-US" dirty="0" err="1"/>
              <a:t>thực</a:t>
            </a:r>
            <a:r>
              <a:rPr lang="en-US" dirty="0"/>
              <a:t> </a:t>
            </a:r>
            <a:r>
              <a:rPr lang="en-US" dirty="0" err="1"/>
              <a:t>hiện</a:t>
            </a:r>
            <a:endParaRPr lang="en-US" dirty="0"/>
          </a:p>
          <a:p>
            <a:pPr marL="571500" indent="-571500">
              <a:lnSpc>
                <a:spcPct val="150000"/>
              </a:lnSpc>
              <a:buFont typeface="Arial" panose="020B0604020202020204" pitchFamily="34" charset="0"/>
              <a:buChar char="•"/>
            </a:pPr>
            <a:r>
              <a:rPr lang="en-US" dirty="0" err="1"/>
              <a:t>Đề</a:t>
            </a:r>
            <a:r>
              <a:rPr lang="en-US" dirty="0"/>
              <a:t> </a:t>
            </a:r>
            <a:r>
              <a:rPr lang="en-US" dirty="0" err="1"/>
              <a:t>tài</a:t>
            </a:r>
            <a:r>
              <a:rPr lang="en-US" dirty="0"/>
              <a:t> </a:t>
            </a:r>
            <a:r>
              <a:rPr lang="en-US" dirty="0" err="1"/>
              <a:t>Hệ</a:t>
            </a:r>
            <a:r>
              <a:rPr lang="en-US" dirty="0"/>
              <a:t> </a:t>
            </a:r>
            <a:r>
              <a:rPr lang="en-US" dirty="0" err="1"/>
              <a:t>Điều</a:t>
            </a:r>
            <a:r>
              <a:rPr lang="en-US" dirty="0"/>
              <a:t> </a:t>
            </a:r>
            <a:r>
              <a:rPr lang="en-US" dirty="0" err="1"/>
              <a:t>Hành</a:t>
            </a:r>
            <a:endParaRPr lang="en-US" dirty="0"/>
          </a:p>
          <a:p>
            <a:pPr marL="571500" indent="-571500">
              <a:lnSpc>
                <a:spcPct val="150000"/>
              </a:lnSpc>
              <a:buFont typeface="Arial" panose="020B0604020202020204" pitchFamily="34" charset="0"/>
              <a:buChar char="•"/>
            </a:pPr>
            <a:r>
              <a:rPr lang="en-US" dirty="0" err="1"/>
              <a:t>Đề</a:t>
            </a:r>
            <a:r>
              <a:rPr lang="en-US" dirty="0"/>
              <a:t> </a:t>
            </a:r>
            <a:r>
              <a:rPr lang="en-US" dirty="0" err="1"/>
              <a:t>tài</a:t>
            </a:r>
            <a:r>
              <a:rPr lang="en-US" dirty="0"/>
              <a:t> </a:t>
            </a:r>
            <a:r>
              <a:rPr lang="en-US" dirty="0" err="1"/>
              <a:t>Mạng</a:t>
            </a:r>
            <a:r>
              <a:rPr lang="en-US" dirty="0"/>
              <a:t> </a:t>
            </a:r>
            <a:r>
              <a:rPr lang="en-US" dirty="0" err="1"/>
              <a:t>máy</a:t>
            </a:r>
            <a:r>
              <a:rPr lang="en-US" dirty="0"/>
              <a:t> </a:t>
            </a:r>
            <a:r>
              <a:rPr lang="en-US" dirty="0" err="1"/>
              <a:t>tính</a:t>
            </a:r>
            <a:endParaRPr lang="en-US" dirty="0"/>
          </a:p>
          <a:p>
            <a:pPr marL="571500" indent="-571500">
              <a:buFont typeface="Arial" panose="020B0604020202020204" pitchFamily="34" charset="0"/>
              <a:buChar char="•"/>
            </a:pPr>
            <a:endParaRPr lang="en-US" sz="4000" dirty="0"/>
          </a:p>
        </p:txBody>
      </p:sp>
    </p:spTree>
    <p:extLst>
      <p:ext uri="{BB962C8B-B14F-4D97-AF65-F5344CB8AC3E}">
        <p14:creationId xmlns:p14="http://schemas.microsoft.com/office/powerpoint/2010/main" val="2293932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2BD3D-2BAA-4517-9506-A7D98095A7F2}"/>
              </a:ext>
            </a:extLst>
          </p:cNvPr>
          <p:cNvSpPr>
            <a:spLocks noGrp="1"/>
          </p:cNvSpPr>
          <p:nvPr>
            <p:ph type="title"/>
          </p:nvPr>
        </p:nvSpPr>
        <p:spPr>
          <a:xfrm>
            <a:off x="1479613" y="647765"/>
            <a:ext cx="9520158" cy="1049235"/>
          </a:xfrm>
        </p:spPr>
        <p:txBody>
          <a:bodyPr>
            <a:normAutofit/>
          </a:bodyPr>
          <a:lstStyle/>
          <a:p>
            <a:r>
              <a:rPr lang="en-US" sz="4000" b="1"/>
              <a:t>Phân tích thiết kế hệ thống</a:t>
            </a:r>
          </a:p>
        </p:txBody>
      </p:sp>
      <p:pic>
        <p:nvPicPr>
          <p:cNvPr id="7" name="Content Placeholder 4">
            <a:extLst>
              <a:ext uri="{FF2B5EF4-FFF2-40B4-BE49-F238E27FC236}">
                <a16:creationId xmlns:a16="http://schemas.microsoft.com/office/drawing/2014/main" id="{91E2417A-41A6-4B0D-9CD0-C70053FC68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1680" y="1904676"/>
            <a:ext cx="8229600" cy="3420783"/>
          </a:xfrm>
        </p:spPr>
      </p:pic>
      <p:sp>
        <p:nvSpPr>
          <p:cNvPr id="12" name="TextBox 5">
            <a:extLst>
              <a:ext uri="{FF2B5EF4-FFF2-40B4-BE49-F238E27FC236}">
                <a16:creationId xmlns:a16="http://schemas.microsoft.com/office/drawing/2014/main" id="{23A94D78-D525-4609-8521-83A63508CB3A}"/>
              </a:ext>
            </a:extLst>
          </p:cNvPr>
          <p:cNvSpPr txBox="1"/>
          <p:nvPr/>
        </p:nvSpPr>
        <p:spPr>
          <a:xfrm>
            <a:off x="3719778" y="5533136"/>
            <a:ext cx="4752444" cy="369332"/>
          </a:xfrm>
          <a:prstGeom prst="rect">
            <a:avLst/>
          </a:prstGeom>
          <a:noFill/>
        </p:spPr>
        <p:txBody>
          <a:bodyPr wrap="square" rtlCol="0">
            <a:spAutoFit/>
          </a:bodyPr>
          <a:lstStyle/>
          <a:p>
            <a:r>
              <a:rPr lang="en-US" i="1"/>
              <a:t>Mô hình user case của tác nhân người dùng</a:t>
            </a:r>
          </a:p>
        </p:txBody>
      </p:sp>
    </p:spTree>
    <p:extLst>
      <p:ext uri="{BB962C8B-B14F-4D97-AF65-F5344CB8AC3E}">
        <p14:creationId xmlns:p14="http://schemas.microsoft.com/office/powerpoint/2010/main" val="893890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4CF5-20E3-4443-9FC7-CB8B5D51B93B}"/>
              </a:ext>
            </a:extLst>
          </p:cNvPr>
          <p:cNvSpPr>
            <a:spLocks noGrp="1"/>
          </p:cNvSpPr>
          <p:nvPr>
            <p:ph type="title"/>
          </p:nvPr>
        </p:nvSpPr>
        <p:spPr>
          <a:xfrm>
            <a:off x="4057518" y="112734"/>
            <a:ext cx="4076964" cy="613677"/>
          </a:xfrm>
        </p:spPr>
        <p:txBody>
          <a:bodyPr/>
          <a:lstStyle/>
          <a:p>
            <a:r>
              <a:rPr lang="en-US" b="1"/>
              <a:t>Cách thức hoạt động</a:t>
            </a:r>
          </a:p>
        </p:txBody>
      </p:sp>
      <p:sp>
        <p:nvSpPr>
          <p:cNvPr id="4" name="TextBox 8">
            <a:extLst>
              <a:ext uri="{FF2B5EF4-FFF2-40B4-BE49-F238E27FC236}">
                <a16:creationId xmlns:a16="http://schemas.microsoft.com/office/drawing/2014/main" id="{1AA91001-1D8A-40EB-8E00-CB74D6947217}"/>
              </a:ext>
            </a:extLst>
          </p:cNvPr>
          <p:cNvSpPr txBox="1"/>
          <p:nvPr/>
        </p:nvSpPr>
        <p:spPr>
          <a:xfrm>
            <a:off x="1323898" y="726411"/>
            <a:ext cx="5467239" cy="531525"/>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b="1" i="1"/>
              <a:t>Đăng nhập/Đăng ký</a:t>
            </a:r>
          </a:p>
        </p:txBody>
      </p:sp>
      <p:pic>
        <p:nvPicPr>
          <p:cNvPr id="20" name="Picture 6" descr="Diagram&#10;&#10;Description automatically generated">
            <a:extLst>
              <a:ext uri="{FF2B5EF4-FFF2-40B4-BE49-F238E27FC236}">
                <a16:creationId xmlns:a16="http://schemas.microsoft.com/office/drawing/2014/main" id="{187BEEFF-AB4D-40A6-869C-7B63F9EF7F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2456" y="1552024"/>
            <a:ext cx="3424631" cy="4563012"/>
          </a:xfrm>
          <a:prstGeom prst="rect">
            <a:avLst/>
          </a:prstGeom>
        </p:spPr>
      </p:pic>
      <p:sp>
        <p:nvSpPr>
          <p:cNvPr id="24" name="TextBox 9">
            <a:extLst>
              <a:ext uri="{FF2B5EF4-FFF2-40B4-BE49-F238E27FC236}">
                <a16:creationId xmlns:a16="http://schemas.microsoft.com/office/drawing/2014/main" id="{BAC3C0B3-97CE-4D8E-9BCB-5F4DFB7FFF0D}"/>
              </a:ext>
            </a:extLst>
          </p:cNvPr>
          <p:cNvSpPr txBox="1"/>
          <p:nvPr/>
        </p:nvSpPr>
        <p:spPr>
          <a:xfrm>
            <a:off x="9172601" y="6131589"/>
            <a:ext cx="864339" cy="369332"/>
          </a:xfrm>
          <a:prstGeom prst="rect">
            <a:avLst/>
          </a:prstGeom>
          <a:noFill/>
        </p:spPr>
        <p:txBody>
          <a:bodyPr wrap="none" rtlCol="0">
            <a:spAutoFit/>
          </a:bodyPr>
          <a:lstStyle/>
          <a:p>
            <a:r>
              <a:rPr lang="en-US" b="1"/>
              <a:t>Server</a:t>
            </a:r>
          </a:p>
        </p:txBody>
      </p:sp>
      <p:sp>
        <p:nvSpPr>
          <p:cNvPr id="26" name="TextBox 9">
            <a:extLst>
              <a:ext uri="{FF2B5EF4-FFF2-40B4-BE49-F238E27FC236}">
                <a16:creationId xmlns:a16="http://schemas.microsoft.com/office/drawing/2014/main" id="{36B17B3D-FC77-44C1-8A02-F66F2F3B723E}"/>
              </a:ext>
            </a:extLst>
          </p:cNvPr>
          <p:cNvSpPr txBox="1"/>
          <p:nvPr/>
        </p:nvSpPr>
        <p:spPr>
          <a:xfrm>
            <a:off x="2934758" y="6115036"/>
            <a:ext cx="838691" cy="369332"/>
          </a:xfrm>
          <a:prstGeom prst="rect">
            <a:avLst/>
          </a:prstGeom>
          <a:noFill/>
        </p:spPr>
        <p:txBody>
          <a:bodyPr wrap="none" rtlCol="0">
            <a:spAutoFit/>
          </a:bodyPr>
          <a:lstStyle/>
          <a:p>
            <a:r>
              <a:rPr lang="en-US" b="1"/>
              <a:t>Client</a:t>
            </a:r>
          </a:p>
        </p:txBody>
      </p:sp>
      <p:pic>
        <p:nvPicPr>
          <p:cNvPr id="10" name="Content Placeholder 9" descr="Diagram&#10;&#10;Description automatically generated">
            <a:extLst>
              <a:ext uri="{FF2B5EF4-FFF2-40B4-BE49-F238E27FC236}">
                <a16:creationId xmlns:a16="http://schemas.microsoft.com/office/drawing/2014/main" id="{1C2282BD-CFCB-4A90-AE33-8581A1175FDD}"/>
              </a:ext>
            </a:extLst>
          </p:cNvPr>
          <p:cNvPicPr>
            <a:picLocks noGrp="1" noChangeAspect="1"/>
          </p:cNvPicPr>
          <p:nvPr>
            <p:ph idx="1"/>
          </p:nvPr>
        </p:nvPicPr>
        <p:blipFill>
          <a:blip r:embed="rId3"/>
          <a:stretch>
            <a:fillRect/>
          </a:stretch>
        </p:blipFill>
        <p:spPr>
          <a:xfrm>
            <a:off x="1656375" y="1552022"/>
            <a:ext cx="3822007" cy="4563011"/>
          </a:xfrm>
        </p:spPr>
      </p:pic>
    </p:spTree>
    <p:extLst>
      <p:ext uri="{BB962C8B-B14F-4D97-AF65-F5344CB8AC3E}">
        <p14:creationId xmlns:p14="http://schemas.microsoft.com/office/powerpoint/2010/main" val="327378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2BD3D-2BAA-4517-9506-A7D98095A7F2}"/>
              </a:ext>
            </a:extLst>
          </p:cNvPr>
          <p:cNvSpPr>
            <a:spLocks noGrp="1"/>
          </p:cNvSpPr>
          <p:nvPr>
            <p:ph type="title"/>
          </p:nvPr>
        </p:nvSpPr>
        <p:spPr>
          <a:xfrm>
            <a:off x="1521633" y="634702"/>
            <a:ext cx="5467239" cy="1049235"/>
          </a:xfrm>
        </p:spPr>
        <p:txBody>
          <a:bodyPr vert="horz" lIns="91440" tIns="45720" rIns="91440" bIns="45720" rtlCol="0" anchor="b">
            <a:normAutofit/>
          </a:bodyPr>
          <a:lstStyle/>
          <a:p>
            <a:r>
              <a:rPr lang="en-US" sz="4000" b="1"/>
              <a:t>Cách thức hoạt động</a:t>
            </a:r>
          </a:p>
        </p:txBody>
      </p:sp>
      <p:sp>
        <p:nvSpPr>
          <p:cNvPr id="18" name="Content Placeholder 2">
            <a:extLst>
              <a:ext uri="{FF2B5EF4-FFF2-40B4-BE49-F238E27FC236}">
                <a16:creationId xmlns:a16="http://schemas.microsoft.com/office/drawing/2014/main" id="{49C48B9F-CC01-476E-B3D9-7F2FE40AD616}"/>
              </a:ext>
            </a:extLst>
          </p:cNvPr>
          <p:cNvSpPr>
            <a:spLocks noGrp="1"/>
          </p:cNvSpPr>
          <p:nvPr>
            <p:ph idx="1"/>
          </p:nvPr>
        </p:nvSpPr>
        <p:spPr>
          <a:xfrm>
            <a:off x="1521633" y="1872343"/>
            <a:ext cx="9307476" cy="3992563"/>
          </a:xfrm>
        </p:spPr>
        <p:txBody>
          <a:bodyPr/>
          <a:lstStyle/>
          <a:p>
            <a:pPr marL="0" indent="0">
              <a:buNone/>
            </a:pPr>
            <a:r>
              <a:rPr lang="en-US" b="1" i="1"/>
              <a:t>Gửi/nhận tin nhắn</a:t>
            </a:r>
          </a:p>
          <a:p>
            <a:pPr>
              <a:lnSpc>
                <a:spcPct val="150000"/>
              </a:lnSpc>
            </a:pPr>
            <a:r>
              <a:rPr lang="en-US"/>
              <a:t>Nếu là tin nhắn văn bản thì thông tin gửi đi gồm id người gửi, id người nhận, một biến thông báo đây là tin nhắn văn bản và nội dung là đoạn tin nhắn đc nhập</a:t>
            </a:r>
          </a:p>
          <a:p>
            <a:pPr>
              <a:lnSpc>
                <a:spcPct val="150000"/>
              </a:lnSpc>
            </a:pPr>
            <a:r>
              <a:rPr lang="en-US"/>
              <a:t>Nếu là tin nhắn dạng file thì thông tin gửi đi sẽ tương tự như tin nhắn văn bản nhưng thay vào đó sẽ là một biến thông báo đây là tin nhắn dạng file và nội dung là dữ liệu dưới dạng các bytes </a:t>
            </a:r>
          </a:p>
        </p:txBody>
      </p:sp>
    </p:spTree>
    <p:extLst>
      <p:ext uri="{BB962C8B-B14F-4D97-AF65-F5344CB8AC3E}">
        <p14:creationId xmlns:p14="http://schemas.microsoft.com/office/powerpoint/2010/main" val="3567108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2BD3D-2BAA-4517-9506-A7D98095A7F2}"/>
              </a:ext>
            </a:extLst>
          </p:cNvPr>
          <p:cNvSpPr>
            <a:spLocks noGrp="1"/>
          </p:cNvSpPr>
          <p:nvPr>
            <p:ph type="title"/>
          </p:nvPr>
        </p:nvSpPr>
        <p:spPr>
          <a:xfrm>
            <a:off x="1521633" y="634702"/>
            <a:ext cx="5467239" cy="1049235"/>
          </a:xfrm>
        </p:spPr>
        <p:txBody>
          <a:bodyPr vert="horz" lIns="91440" tIns="45720" rIns="91440" bIns="45720" rtlCol="0" anchor="b">
            <a:normAutofit/>
          </a:bodyPr>
          <a:lstStyle/>
          <a:p>
            <a:r>
              <a:rPr lang="en-US" sz="4000" b="1"/>
              <a:t>Thiết kế giao diện</a:t>
            </a:r>
          </a:p>
        </p:txBody>
      </p:sp>
      <p:pic>
        <p:nvPicPr>
          <p:cNvPr id="6" name="Picture 2">
            <a:extLst>
              <a:ext uri="{FF2B5EF4-FFF2-40B4-BE49-F238E27FC236}">
                <a16:creationId xmlns:a16="http://schemas.microsoft.com/office/drawing/2014/main" id="{1BE33BCD-3DCC-41FA-AA69-A92F2DE708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5119" t="8510" r="5119" b="8511"/>
          <a:stretch>
            <a:fillRect/>
          </a:stretch>
        </p:blipFill>
        <p:spPr bwMode="auto">
          <a:xfrm>
            <a:off x="1732301" y="1683937"/>
            <a:ext cx="9075761" cy="37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2">
            <a:extLst>
              <a:ext uri="{FF2B5EF4-FFF2-40B4-BE49-F238E27FC236}">
                <a16:creationId xmlns:a16="http://schemas.microsoft.com/office/drawing/2014/main" id="{FC911A45-8BF5-4839-A946-5AAD772A887A}"/>
              </a:ext>
            </a:extLst>
          </p:cNvPr>
          <p:cNvSpPr txBox="1"/>
          <p:nvPr/>
        </p:nvSpPr>
        <p:spPr>
          <a:xfrm>
            <a:off x="5171162" y="5553502"/>
            <a:ext cx="2198038" cy="430887"/>
          </a:xfrm>
          <a:prstGeom prst="rect">
            <a:avLst/>
          </a:prstGeom>
          <a:noFill/>
        </p:spPr>
        <p:txBody>
          <a:bodyPr wrap="none" rtlCol="0">
            <a:spAutoFit/>
          </a:bodyPr>
          <a:lstStyle/>
          <a:p>
            <a:pPr algn="ctr"/>
            <a:r>
              <a:rPr lang="en-US" sz="2200" i="1" dirty="0">
                <a:latin typeface="Times New Roman" pitchFamily="18" charset="0"/>
                <a:cs typeface="Times New Roman" pitchFamily="18" charset="0"/>
              </a:rPr>
              <a:t>Giao </a:t>
            </a:r>
            <a:r>
              <a:rPr lang="en-US" sz="2200" i="1" dirty="0" err="1">
                <a:latin typeface="Times New Roman" pitchFamily="18" charset="0"/>
                <a:cs typeface="Times New Roman" pitchFamily="18" charset="0"/>
              </a:rPr>
              <a:t>diện</a:t>
            </a:r>
            <a:r>
              <a:rPr lang="en-US" sz="2200" i="1" dirty="0">
                <a:latin typeface="Times New Roman" pitchFamily="18" charset="0"/>
                <a:cs typeface="Times New Roman" pitchFamily="18" charset="0"/>
              </a:rPr>
              <a:t> </a:t>
            </a:r>
            <a:r>
              <a:rPr lang="en-US" sz="2200" i="1" dirty="0" err="1">
                <a:latin typeface="Times New Roman" pitchFamily="18" charset="0"/>
                <a:cs typeface="Times New Roman" pitchFamily="18" charset="0"/>
              </a:rPr>
              <a:t>đăng</a:t>
            </a:r>
            <a:r>
              <a:rPr lang="en-US" sz="2200" i="1" dirty="0">
                <a:latin typeface="Times New Roman" pitchFamily="18" charset="0"/>
                <a:cs typeface="Times New Roman" pitchFamily="18" charset="0"/>
              </a:rPr>
              <a:t> </a:t>
            </a:r>
            <a:r>
              <a:rPr lang="en-US" sz="2200" i="1" dirty="0" err="1">
                <a:latin typeface="Times New Roman" pitchFamily="18" charset="0"/>
                <a:cs typeface="Times New Roman" pitchFamily="18" charset="0"/>
              </a:rPr>
              <a:t>kí</a:t>
            </a:r>
            <a:endParaRPr lang="en-US" sz="2200" i="1" dirty="0">
              <a:latin typeface="Times New Roman" pitchFamily="18" charset="0"/>
              <a:cs typeface="Times New Roman" pitchFamily="18" charset="0"/>
            </a:endParaRPr>
          </a:p>
        </p:txBody>
      </p:sp>
    </p:spTree>
    <p:extLst>
      <p:ext uri="{BB962C8B-B14F-4D97-AF65-F5344CB8AC3E}">
        <p14:creationId xmlns:p14="http://schemas.microsoft.com/office/powerpoint/2010/main" val="158728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2BD3D-2BAA-4517-9506-A7D98095A7F2}"/>
              </a:ext>
            </a:extLst>
          </p:cNvPr>
          <p:cNvSpPr>
            <a:spLocks noGrp="1"/>
          </p:cNvSpPr>
          <p:nvPr>
            <p:ph type="title"/>
          </p:nvPr>
        </p:nvSpPr>
        <p:spPr>
          <a:xfrm>
            <a:off x="1521633" y="634702"/>
            <a:ext cx="5467239" cy="1049235"/>
          </a:xfrm>
        </p:spPr>
        <p:txBody>
          <a:bodyPr vert="horz" lIns="91440" tIns="45720" rIns="91440" bIns="45720" rtlCol="0" anchor="b">
            <a:normAutofit/>
          </a:bodyPr>
          <a:lstStyle/>
          <a:p>
            <a:r>
              <a:rPr lang="en-US" sz="4000" b="1"/>
              <a:t>Thiết kế giao diện</a:t>
            </a:r>
          </a:p>
        </p:txBody>
      </p:sp>
      <p:sp>
        <p:nvSpPr>
          <p:cNvPr id="7" name="TextBox 12">
            <a:extLst>
              <a:ext uri="{FF2B5EF4-FFF2-40B4-BE49-F238E27FC236}">
                <a16:creationId xmlns:a16="http://schemas.microsoft.com/office/drawing/2014/main" id="{FC911A45-8BF5-4839-A946-5AAD772A887A}"/>
              </a:ext>
            </a:extLst>
          </p:cNvPr>
          <p:cNvSpPr txBox="1"/>
          <p:nvPr/>
        </p:nvSpPr>
        <p:spPr>
          <a:xfrm>
            <a:off x="4982809" y="5553502"/>
            <a:ext cx="2574744" cy="430887"/>
          </a:xfrm>
          <a:prstGeom prst="rect">
            <a:avLst/>
          </a:prstGeom>
          <a:noFill/>
        </p:spPr>
        <p:txBody>
          <a:bodyPr wrap="none" rtlCol="0">
            <a:spAutoFit/>
          </a:bodyPr>
          <a:lstStyle/>
          <a:p>
            <a:pPr algn="ctr"/>
            <a:r>
              <a:rPr lang="en-US" sz="2200" i="1">
                <a:latin typeface="Times New Roman" pitchFamily="18" charset="0"/>
                <a:cs typeface="Times New Roman" pitchFamily="18" charset="0"/>
              </a:rPr>
              <a:t>Giao diện đăng nhập</a:t>
            </a:r>
            <a:endParaRPr lang="en-US" sz="2200" i="1" dirty="0">
              <a:latin typeface="Times New Roman" pitchFamily="18" charset="0"/>
              <a:cs typeface="Times New Roman" pitchFamily="18" charset="0"/>
            </a:endParaRPr>
          </a:p>
        </p:txBody>
      </p:sp>
      <p:pic>
        <p:nvPicPr>
          <p:cNvPr id="5" name="Picture 2">
            <a:extLst>
              <a:ext uri="{FF2B5EF4-FFF2-40B4-BE49-F238E27FC236}">
                <a16:creationId xmlns:a16="http://schemas.microsoft.com/office/drawing/2014/main" id="{F2B9A493-7C12-43D9-9564-6E1E67EEF1F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5119" t="8206" r="5290" b="8511"/>
          <a:stretch>
            <a:fillRect/>
          </a:stretch>
        </p:blipFill>
        <p:spPr bwMode="auto">
          <a:xfrm>
            <a:off x="1801503" y="1882290"/>
            <a:ext cx="9335069" cy="360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3261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2BD3D-2BAA-4517-9506-A7D98095A7F2}"/>
              </a:ext>
            </a:extLst>
          </p:cNvPr>
          <p:cNvSpPr>
            <a:spLocks noGrp="1"/>
          </p:cNvSpPr>
          <p:nvPr>
            <p:ph type="title"/>
          </p:nvPr>
        </p:nvSpPr>
        <p:spPr>
          <a:xfrm>
            <a:off x="1521633" y="634702"/>
            <a:ext cx="5467239" cy="1049235"/>
          </a:xfrm>
        </p:spPr>
        <p:txBody>
          <a:bodyPr vert="horz" lIns="91440" tIns="45720" rIns="91440" bIns="45720" rtlCol="0" anchor="b">
            <a:normAutofit/>
          </a:bodyPr>
          <a:lstStyle/>
          <a:p>
            <a:r>
              <a:rPr lang="en-US" sz="4000" b="1"/>
              <a:t>Thiết kế giao diện</a:t>
            </a:r>
          </a:p>
        </p:txBody>
      </p:sp>
      <p:sp>
        <p:nvSpPr>
          <p:cNvPr id="7" name="TextBox 12">
            <a:extLst>
              <a:ext uri="{FF2B5EF4-FFF2-40B4-BE49-F238E27FC236}">
                <a16:creationId xmlns:a16="http://schemas.microsoft.com/office/drawing/2014/main" id="{FC911A45-8BF5-4839-A946-5AAD772A887A}"/>
              </a:ext>
            </a:extLst>
          </p:cNvPr>
          <p:cNvSpPr txBox="1"/>
          <p:nvPr/>
        </p:nvSpPr>
        <p:spPr>
          <a:xfrm>
            <a:off x="4928307" y="5553502"/>
            <a:ext cx="2683748" cy="430887"/>
          </a:xfrm>
          <a:prstGeom prst="rect">
            <a:avLst/>
          </a:prstGeom>
          <a:noFill/>
        </p:spPr>
        <p:txBody>
          <a:bodyPr wrap="none" rtlCol="0">
            <a:spAutoFit/>
          </a:bodyPr>
          <a:lstStyle/>
          <a:p>
            <a:pPr algn="ctr"/>
            <a:r>
              <a:rPr lang="en-US" sz="2200" i="1">
                <a:latin typeface="Times New Roman" pitchFamily="18" charset="0"/>
                <a:cs typeface="Times New Roman" pitchFamily="18" charset="0"/>
              </a:rPr>
              <a:t>Giao diện trang chính</a:t>
            </a:r>
            <a:endParaRPr lang="en-US" sz="2200" i="1" dirty="0">
              <a:latin typeface="Times New Roman" pitchFamily="18" charset="0"/>
              <a:cs typeface="Times New Roman" pitchFamily="18" charset="0"/>
            </a:endParaRPr>
          </a:p>
        </p:txBody>
      </p:sp>
      <p:pic>
        <p:nvPicPr>
          <p:cNvPr id="6" name="Picture 2">
            <a:extLst>
              <a:ext uri="{FF2B5EF4-FFF2-40B4-BE49-F238E27FC236}">
                <a16:creationId xmlns:a16="http://schemas.microsoft.com/office/drawing/2014/main" id="{7D06BBC5-3F13-4000-B927-0943EFC6D3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5461" t="8510" r="5290" b="8511"/>
          <a:stretch>
            <a:fillRect/>
          </a:stretch>
        </p:blipFill>
        <p:spPr bwMode="auto">
          <a:xfrm>
            <a:off x="1705970" y="1842448"/>
            <a:ext cx="9227641" cy="3589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2586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2BD3D-2BAA-4517-9506-A7D98095A7F2}"/>
              </a:ext>
            </a:extLst>
          </p:cNvPr>
          <p:cNvSpPr>
            <a:spLocks noGrp="1"/>
          </p:cNvSpPr>
          <p:nvPr>
            <p:ph type="title"/>
          </p:nvPr>
        </p:nvSpPr>
        <p:spPr>
          <a:xfrm>
            <a:off x="1521633" y="634702"/>
            <a:ext cx="5467239" cy="1049235"/>
          </a:xfrm>
        </p:spPr>
        <p:txBody>
          <a:bodyPr vert="horz" lIns="91440" tIns="45720" rIns="91440" bIns="45720" rtlCol="0" anchor="b">
            <a:normAutofit/>
          </a:bodyPr>
          <a:lstStyle/>
          <a:p>
            <a:r>
              <a:rPr lang="en-US" sz="4000" b="1"/>
              <a:t>Thiết kế giao diện</a:t>
            </a:r>
          </a:p>
        </p:txBody>
      </p:sp>
      <p:sp>
        <p:nvSpPr>
          <p:cNvPr id="7" name="TextBox 12">
            <a:extLst>
              <a:ext uri="{FF2B5EF4-FFF2-40B4-BE49-F238E27FC236}">
                <a16:creationId xmlns:a16="http://schemas.microsoft.com/office/drawing/2014/main" id="{FC911A45-8BF5-4839-A946-5AAD772A887A}"/>
              </a:ext>
            </a:extLst>
          </p:cNvPr>
          <p:cNvSpPr txBox="1"/>
          <p:nvPr/>
        </p:nvSpPr>
        <p:spPr>
          <a:xfrm>
            <a:off x="4775224" y="5553502"/>
            <a:ext cx="2989922" cy="430887"/>
          </a:xfrm>
          <a:prstGeom prst="rect">
            <a:avLst/>
          </a:prstGeom>
          <a:noFill/>
        </p:spPr>
        <p:txBody>
          <a:bodyPr wrap="none" rtlCol="0">
            <a:spAutoFit/>
          </a:bodyPr>
          <a:lstStyle/>
          <a:p>
            <a:pPr algn="ctr"/>
            <a:r>
              <a:rPr lang="en-US" sz="2200" i="1">
                <a:latin typeface="Times New Roman" pitchFamily="18" charset="0"/>
                <a:cs typeface="Times New Roman" pitchFamily="18" charset="0"/>
              </a:rPr>
              <a:t>Giao diện trang nhắn tin</a:t>
            </a:r>
            <a:endParaRPr lang="en-US" sz="2200" i="1" dirty="0">
              <a:latin typeface="Times New Roman" pitchFamily="18" charset="0"/>
              <a:cs typeface="Times New Roman" pitchFamily="18" charset="0"/>
            </a:endParaRPr>
          </a:p>
        </p:txBody>
      </p:sp>
      <p:pic>
        <p:nvPicPr>
          <p:cNvPr id="5" name="Picture 2">
            <a:extLst>
              <a:ext uri="{FF2B5EF4-FFF2-40B4-BE49-F238E27FC236}">
                <a16:creationId xmlns:a16="http://schemas.microsoft.com/office/drawing/2014/main" id="{F7D1399F-CA05-450C-B2B6-E4E4EEC7FC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4948" t="7599" r="5119" b="8511"/>
          <a:stretch>
            <a:fillRect/>
          </a:stretch>
        </p:blipFill>
        <p:spPr bwMode="auto">
          <a:xfrm>
            <a:off x="1736683" y="1683937"/>
            <a:ext cx="9454481" cy="3706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4433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2BD3D-2BAA-4517-9506-A7D98095A7F2}"/>
              </a:ext>
            </a:extLst>
          </p:cNvPr>
          <p:cNvSpPr>
            <a:spLocks noGrp="1"/>
          </p:cNvSpPr>
          <p:nvPr>
            <p:ph type="title"/>
          </p:nvPr>
        </p:nvSpPr>
        <p:spPr>
          <a:xfrm>
            <a:off x="1521633" y="634702"/>
            <a:ext cx="5467239" cy="1049235"/>
          </a:xfrm>
        </p:spPr>
        <p:txBody>
          <a:bodyPr vert="horz" lIns="91440" tIns="45720" rIns="91440" bIns="45720" rtlCol="0" anchor="b">
            <a:normAutofit/>
          </a:bodyPr>
          <a:lstStyle/>
          <a:p>
            <a:r>
              <a:rPr lang="en-US" sz="4000" b="1"/>
              <a:t>Thiết kế giao diện</a:t>
            </a:r>
          </a:p>
        </p:txBody>
      </p:sp>
      <p:sp>
        <p:nvSpPr>
          <p:cNvPr id="7" name="TextBox 12">
            <a:extLst>
              <a:ext uri="{FF2B5EF4-FFF2-40B4-BE49-F238E27FC236}">
                <a16:creationId xmlns:a16="http://schemas.microsoft.com/office/drawing/2014/main" id="{FC911A45-8BF5-4839-A946-5AAD772A887A}"/>
              </a:ext>
            </a:extLst>
          </p:cNvPr>
          <p:cNvSpPr txBox="1"/>
          <p:nvPr/>
        </p:nvSpPr>
        <p:spPr>
          <a:xfrm>
            <a:off x="4775224" y="5553502"/>
            <a:ext cx="2989922" cy="430887"/>
          </a:xfrm>
          <a:prstGeom prst="rect">
            <a:avLst/>
          </a:prstGeom>
          <a:noFill/>
        </p:spPr>
        <p:txBody>
          <a:bodyPr wrap="none" rtlCol="0">
            <a:spAutoFit/>
          </a:bodyPr>
          <a:lstStyle/>
          <a:p>
            <a:pPr algn="ctr"/>
            <a:r>
              <a:rPr lang="en-US" sz="2200" i="1">
                <a:latin typeface="Times New Roman" pitchFamily="18" charset="0"/>
                <a:cs typeface="Times New Roman" pitchFamily="18" charset="0"/>
              </a:rPr>
              <a:t>Giao diện trang nhắn tin</a:t>
            </a:r>
            <a:endParaRPr lang="en-US" sz="2200" i="1" dirty="0">
              <a:latin typeface="Times New Roman" pitchFamily="18" charset="0"/>
              <a:cs typeface="Times New Roman" pitchFamily="18" charset="0"/>
            </a:endParaRPr>
          </a:p>
        </p:txBody>
      </p:sp>
      <p:pic>
        <p:nvPicPr>
          <p:cNvPr id="6" name="Picture 2">
            <a:extLst>
              <a:ext uri="{FF2B5EF4-FFF2-40B4-BE49-F238E27FC236}">
                <a16:creationId xmlns:a16="http://schemas.microsoft.com/office/drawing/2014/main" id="{3FFB74DB-C622-48FE-8851-EB957D2910F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5290" t="7599" r="5290" b="8815"/>
          <a:stretch>
            <a:fillRect/>
          </a:stretch>
        </p:blipFill>
        <p:spPr bwMode="auto">
          <a:xfrm>
            <a:off x="1686890" y="1683937"/>
            <a:ext cx="9325099" cy="3624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8143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2BD3D-2BAA-4517-9506-A7D98095A7F2}"/>
              </a:ext>
            </a:extLst>
          </p:cNvPr>
          <p:cNvSpPr>
            <a:spLocks noGrp="1"/>
          </p:cNvSpPr>
          <p:nvPr>
            <p:ph type="title"/>
          </p:nvPr>
        </p:nvSpPr>
        <p:spPr>
          <a:xfrm>
            <a:off x="1521633" y="634702"/>
            <a:ext cx="5467239" cy="1049235"/>
          </a:xfrm>
        </p:spPr>
        <p:txBody>
          <a:bodyPr vert="horz" lIns="91440" tIns="45720" rIns="91440" bIns="45720" rtlCol="0" anchor="b">
            <a:normAutofit/>
          </a:bodyPr>
          <a:lstStyle/>
          <a:p>
            <a:r>
              <a:rPr lang="en-US" sz="4000" b="1"/>
              <a:t>Thiết kế giao diện</a:t>
            </a:r>
          </a:p>
        </p:txBody>
      </p:sp>
      <p:sp>
        <p:nvSpPr>
          <p:cNvPr id="7" name="TextBox 12">
            <a:extLst>
              <a:ext uri="{FF2B5EF4-FFF2-40B4-BE49-F238E27FC236}">
                <a16:creationId xmlns:a16="http://schemas.microsoft.com/office/drawing/2014/main" id="{FC911A45-8BF5-4839-A946-5AAD772A887A}"/>
              </a:ext>
            </a:extLst>
          </p:cNvPr>
          <p:cNvSpPr txBox="1"/>
          <p:nvPr/>
        </p:nvSpPr>
        <p:spPr>
          <a:xfrm>
            <a:off x="4764809" y="5553502"/>
            <a:ext cx="3010761" cy="430887"/>
          </a:xfrm>
          <a:prstGeom prst="rect">
            <a:avLst/>
          </a:prstGeom>
          <a:noFill/>
        </p:spPr>
        <p:txBody>
          <a:bodyPr wrap="none" rtlCol="0">
            <a:spAutoFit/>
          </a:bodyPr>
          <a:lstStyle/>
          <a:p>
            <a:pPr algn="ctr"/>
            <a:r>
              <a:rPr lang="en-US" sz="2200" i="1">
                <a:latin typeface="Times New Roman" pitchFamily="18" charset="0"/>
                <a:cs typeface="Times New Roman" pitchFamily="18" charset="0"/>
              </a:rPr>
              <a:t>Giao diện trang gửi file </a:t>
            </a:r>
            <a:endParaRPr lang="en-US" sz="2200" i="1" dirty="0">
              <a:latin typeface="Times New Roman" pitchFamily="18" charset="0"/>
              <a:cs typeface="Times New Roman" pitchFamily="18" charset="0"/>
            </a:endParaRPr>
          </a:p>
        </p:txBody>
      </p:sp>
      <p:pic>
        <p:nvPicPr>
          <p:cNvPr id="5" name="Picture 3">
            <a:extLst>
              <a:ext uri="{FF2B5EF4-FFF2-40B4-BE49-F238E27FC236}">
                <a16:creationId xmlns:a16="http://schemas.microsoft.com/office/drawing/2014/main" id="{9B48E718-179F-486E-9B2A-CED2B204D4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5290" t="8510" r="5290" b="8206"/>
          <a:stretch>
            <a:fillRect/>
          </a:stretch>
        </p:blipFill>
        <p:spPr bwMode="auto">
          <a:xfrm>
            <a:off x="1719618" y="1683937"/>
            <a:ext cx="9171295" cy="3869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9401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2BD3D-2BAA-4517-9506-A7D98095A7F2}"/>
              </a:ext>
            </a:extLst>
          </p:cNvPr>
          <p:cNvSpPr>
            <a:spLocks noGrp="1"/>
          </p:cNvSpPr>
          <p:nvPr>
            <p:ph type="title"/>
          </p:nvPr>
        </p:nvSpPr>
        <p:spPr>
          <a:xfrm>
            <a:off x="1521633" y="634702"/>
            <a:ext cx="5467239" cy="1049235"/>
          </a:xfrm>
        </p:spPr>
        <p:txBody>
          <a:bodyPr vert="horz" lIns="91440" tIns="45720" rIns="91440" bIns="45720" rtlCol="0" anchor="b">
            <a:normAutofit/>
          </a:bodyPr>
          <a:lstStyle/>
          <a:p>
            <a:r>
              <a:rPr lang="en-US" sz="4000" b="1"/>
              <a:t>Thiết kế giao diện</a:t>
            </a:r>
          </a:p>
        </p:txBody>
      </p:sp>
      <p:sp>
        <p:nvSpPr>
          <p:cNvPr id="7" name="TextBox 12">
            <a:extLst>
              <a:ext uri="{FF2B5EF4-FFF2-40B4-BE49-F238E27FC236}">
                <a16:creationId xmlns:a16="http://schemas.microsoft.com/office/drawing/2014/main" id="{FC911A45-8BF5-4839-A946-5AAD772A887A}"/>
              </a:ext>
            </a:extLst>
          </p:cNvPr>
          <p:cNvSpPr txBox="1"/>
          <p:nvPr/>
        </p:nvSpPr>
        <p:spPr>
          <a:xfrm>
            <a:off x="5196016" y="5553502"/>
            <a:ext cx="2148345" cy="430887"/>
          </a:xfrm>
          <a:prstGeom prst="rect">
            <a:avLst/>
          </a:prstGeom>
          <a:noFill/>
        </p:spPr>
        <p:txBody>
          <a:bodyPr wrap="none" rtlCol="0">
            <a:spAutoFit/>
          </a:bodyPr>
          <a:lstStyle/>
          <a:p>
            <a:pPr algn="ctr"/>
            <a:r>
              <a:rPr lang="en-US" sz="2200" i="1">
                <a:latin typeface="Times New Roman" pitchFamily="18" charset="0"/>
                <a:cs typeface="Times New Roman" pitchFamily="18" charset="0"/>
              </a:rPr>
              <a:t>Giao diện server </a:t>
            </a:r>
            <a:endParaRPr lang="en-US" sz="2200" i="1" dirty="0">
              <a:latin typeface="Times New Roman" pitchFamily="18" charset="0"/>
              <a:cs typeface="Times New Roman" pitchFamily="18" charset="0"/>
            </a:endParaRPr>
          </a:p>
        </p:txBody>
      </p:sp>
      <p:pic>
        <p:nvPicPr>
          <p:cNvPr id="6" name="Picture 2">
            <a:extLst>
              <a:ext uri="{FF2B5EF4-FFF2-40B4-BE49-F238E27FC236}">
                <a16:creationId xmlns:a16="http://schemas.microsoft.com/office/drawing/2014/main" id="{A92E7650-863E-458F-9BC6-EDF34AEF1F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406" t="12299" r="17235" b="13374"/>
          <a:stretch>
            <a:fillRect/>
          </a:stretch>
        </p:blipFill>
        <p:spPr bwMode="auto">
          <a:xfrm>
            <a:off x="1782720" y="1828799"/>
            <a:ext cx="9108193" cy="357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8132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2BD3D-2BAA-4517-9506-A7D98095A7F2}"/>
              </a:ext>
            </a:extLst>
          </p:cNvPr>
          <p:cNvSpPr>
            <a:spLocks noGrp="1"/>
          </p:cNvSpPr>
          <p:nvPr>
            <p:ph type="title"/>
          </p:nvPr>
        </p:nvSpPr>
        <p:spPr>
          <a:xfrm>
            <a:off x="1479613" y="647765"/>
            <a:ext cx="9520158" cy="1049235"/>
          </a:xfrm>
        </p:spPr>
        <p:txBody>
          <a:bodyPr>
            <a:normAutofit/>
          </a:bodyPr>
          <a:lstStyle/>
          <a:p>
            <a:r>
              <a:rPr lang="en-US" sz="4000" b="1"/>
              <a:t>Cơ sở lý thuyết</a:t>
            </a:r>
          </a:p>
        </p:txBody>
      </p:sp>
      <p:sp>
        <p:nvSpPr>
          <p:cNvPr id="7" name="TextBox 12">
            <a:extLst>
              <a:ext uri="{FF2B5EF4-FFF2-40B4-BE49-F238E27FC236}">
                <a16:creationId xmlns:a16="http://schemas.microsoft.com/office/drawing/2014/main" id="{3ADC27B0-03AD-4986-95E6-7337382396FA}"/>
              </a:ext>
            </a:extLst>
          </p:cNvPr>
          <p:cNvSpPr txBox="1"/>
          <p:nvPr/>
        </p:nvSpPr>
        <p:spPr>
          <a:xfrm>
            <a:off x="1815736" y="1879471"/>
            <a:ext cx="3844322" cy="430887"/>
          </a:xfrm>
          <a:prstGeom prst="rect">
            <a:avLst/>
          </a:prstGeom>
          <a:noFill/>
        </p:spPr>
        <p:txBody>
          <a:bodyPr wrap="none" rtlCol="0">
            <a:spAutoFit/>
          </a:bodyPr>
          <a:lstStyle/>
          <a:p>
            <a:r>
              <a:rPr lang="en-US" sz="2200" b="1">
                <a:solidFill>
                  <a:srgbClr val="FF0000"/>
                </a:solidFill>
                <a:latin typeface="Times New Roman" pitchFamily="18" charset="0"/>
                <a:cs typeface="Times New Roman" pitchFamily="18" charset="0"/>
              </a:rPr>
              <a:t>Kiến </a:t>
            </a:r>
            <a:r>
              <a:rPr lang="en-US" sz="2200" b="1" dirty="0" err="1">
                <a:solidFill>
                  <a:srgbClr val="FF0000"/>
                </a:solidFill>
                <a:latin typeface="Times New Roman" pitchFamily="18" charset="0"/>
                <a:cs typeface="Times New Roman" pitchFamily="18" charset="0"/>
              </a:rPr>
              <a:t>trúc</a:t>
            </a:r>
            <a:r>
              <a:rPr lang="en-US" sz="2200" b="1" dirty="0">
                <a:solidFill>
                  <a:srgbClr val="FF0000"/>
                </a:solidFill>
                <a:latin typeface="Times New Roman" pitchFamily="18" charset="0"/>
                <a:cs typeface="Times New Roman" pitchFamily="18" charset="0"/>
              </a:rPr>
              <a:t> </a:t>
            </a:r>
            <a:r>
              <a:rPr lang="en-US" sz="2200" b="1" dirty="0" err="1">
                <a:solidFill>
                  <a:srgbClr val="FF0000"/>
                </a:solidFill>
                <a:latin typeface="Times New Roman" pitchFamily="18" charset="0"/>
                <a:cs typeface="Times New Roman" pitchFamily="18" charset="0"/>
              </a:rPr>
              <a:t>mạng</a:t>
            </a:r>
            <a:r>
              <a:rPr lang="en-US" sz="2200" b="1" dirty="0">
                <a:solidFill>
                  <a:srgbClr val="FF0000"/>
                </a:solidFill>
                <a:latin typeface="Times New Roman" pitchFamily="18" charset="0"/>
                <a:cs typeface="Times New Roman" pitchFamily="18" charset="0"/>
              </a:rPr>
              <a:t> client – server</a:t>
            </a:r>
          </a:p>
        </p:txBody>
      </p:sp>
      <p:sp>
        <p:nvSpPr>
          <p:cNvPr id="8" name="TextBox 7">
            <a:extLst>
              <a:ext uri="{FF2B5EF4-FFF2-40B4-BE49-F238E27FC236}">
                <a16:creationId xmlns:a16="http://schemas.microsoft.com/office/drawing/2014/main" id="{0CDB2D82-D7D1-4887-B759-0BDE957B3D49}"/>
              </a:ext>
            </a:extLst>
          </p:cNvPr>
          <p:cNvSpPr txBox="1"/>
          <p:nvPr/>
        </p:nvSpPr>
        <p:spPr>
          <a:xfrm>
            <a:off x="1815736" y="2617016"/>
            <a:ext cx="5251270" cy="2708434"/>
          </a:xfrm>
          <a:prstGeom prst="rect">
            <a:avLst/>
          </a:prstGeom>
          <a:noFill/>
        </p:spPr>
        <p:txBody>
          <a:bodyPr wrap="square" rtlCol="0">
            <a:spAutoFit/>
          </a:bodyPr>
          <a:lstStyle/>
          <a:p>
            <a:pPr lvl="0">
              <a:lnSpc>
                <a:spcPct val="150000"/>
              </a:lnSpc>
            </a:pPr>
            <a:r>
              <a:rPr lang="en-US" dirty="0"/>
              <a:t>- </a:t>
            </a:r>
            <a:r>
              <a:rPr lang="en-US" sz="2000" dirty="0" err="1"/>
              <a:t>Với</a:t>
            </a:r>
            <a:r>
              <a:rPr lang="en-US" sz="2000" dirty="0"/>
              <a:t> </a:t>
            </a:r>
            <a:r>
              <a:rPr lang="en-US" sz="2000" dirty="0" err="1"/>
              <a:t>mô</a:t>
            </a:r>
            <a:r>
              <a:rPr lang="en-US" sz="2000" dirty="0"/>
              <a:t> </a:t>
            </a:r>
            <a:r>
              <a:rPr lang="en-US" sz="2000" err="1"/>
              <a:t>hình</a:t>
            </a:r>
            <a:r>
              <a:rPr lang="en-US" sz="2000"/>
              <a:t> client-server, </a:t>
            </a:r>
            <a:r>
              <a:rPr lang="en-US" sz="2000" dirty="0" err="1"/>
              <a:t>các</a:t>
            </a:r>
            <a:r>
              <a:rPr lang="en-US" sz="2000" dirty="0"/>
              <a:t> </a:t>
            </a:r>
            <a:r>
              <a:rPr lang="en-US" sz="2000" dirty="0" err="1"/>
              <a:t>máy</a:t>
            </a:r>
            <a:r>
              <a:rPr lang="en-US" sz="2000" dirty="0"/>
              <a:t> </a:t>
            </a:r>
            <a:r>
              <a:rPr lang="en-US" sz="2000" dirty="0" err="1"/>
              <a:t>tính</a:t>
            </a:r>
            <a:r>
              <a:rPr lang="en-US" sz="2000" dirty="0"/>
              <a:t> con </a:t>
            </a:r>
            <a:r>
              <a:rPr lang="en-US" sz="2000" dirty="0" err="1"/>
              <a:t>được</a:t>
            </a:r>
            <a:r>
              <a:rPr lang="en-US" sz="2000" dirty="0"/>
              <a:t> </a:t>
            </a:r>
            <a:r>
              <a:rPr lang="en-US" sz="2000" dirty="0" err="1"/>
              <a:t>đóng</a:t>
            </a:r>
            <a:r>
              <a:rPr lang="en-US" sz="2000" dirty="0"/>
              <a:t> </a:t>
            </a:r>
            <a:r>
              <a:rPr lang="en-US" sz="2000" dirty="0" err="1"/>
              <a:t>vai</a:t>
            </a:r>
            <a:r>
              <a:rPr lang="en-US" sz="2000" dirty="0"/>
              <a:t> </a:t>
            </a:r>
            <a:r>
              <a:rPr lang="en-US" sz="2000" dirty="0" err="1"/>
              <a:t>trò</a:t>
            </a:r>
            <a:r>
              <a:rPr lang="en-US" sz="2000" dirty="0"/>
              <a:t> </a:t>
            </a:r>
            <a:r>
              <a:rPr lang="en-US" sz="2000" dirty="0" err="1"/>
              <a:t>như</a:t>
            </a:r>
            <a:r>
              <a:rPr lang="en-US" sz="2000" dirty="0"/>
              <a:t> </a:t>
            </a:r>
            <a:r>
              <a:rPr lang="en-US" sz="2000" dirty="0" err="1"/>
              <a:t>một</a:t>
            </a:r>
            <a:r>
              <a:rPr lang="en-US" sz="2000" dirty="0"/>
              <a:t> </a:t>
            </a:r>
            <a:r>
              <a:rPr lang="en-US" sz="2000" dirty="0" err="1"/>
              <a:t>máy</a:t>
            </a:r>
            <a:r>
              <a:rPr lang="en-US" sz="2000" dirty="0"/>
              <a:t> </a:t>
            </a:r>
            <a:r>
              <a:rPr lang="en-US" sz="2000" dirty="0" err="1"/>
              <a:t>khách</a:t>
            </a:r>
            <a:r>
              <a:rPr lang="en-US" sz="2000" dirty="0"/>
              <a:t>, </a:t>
            </a:r>
            <a:r>
              <a:rPr lang="en-US" sz="2000" dirty="0" err="1"/>
              <a:t>chúng</a:t>
            </a:r>
            <a:r>
              <a:rPr lang="en-US" sz="2000" dirty="0"/>
              <a:t> </a:t>
            </a:r>
            <a:r>
              <a:rPr lang="en-US" sz="2000" dirty="0" err="1"/>
              <a:t>làm</a:t>
            </a:r>
            <a:r>
              <a:rPr lang="en-US" sz="2000" dirty="0"/>
              <a:t> </a:t>
            </a:r>
            <a:r>
              <a:rPr lang="en-US" sz="2000" dirty="0" err="1"/>
              <a:t>nhiệm</a:t>
            </a:r>
            <a:r>
              <a:rPr lang="en-US" sz="2000" dirty="0"/>
              <a:t> </a:t>
            </a:r>
            <a:r>
              <a:rPr lang="en-US" sz="2000" dirty="0" err="1"/>
              <a:t>vụ</a:t>
            </a:r>
            <a:r>
              <a:rPr lang="en-US" sz="2000" dirty="0"/>
              <a:t> </a:t>
            </a:r>
            <a:r>
              <a:rPr lang="en-US" sz="2000" dirty="0" err="1"/>
              <a:t>gửi</a:t>
            </a:r>
            <a:r>
              <a:rPr lang="en-US" sz="2000" dirty="0"/>
              <a:t> </a:t>
            </a:r>
            <a:r>
              <a:rPr lang="en-US" sz="2000" dirty="0" err="1"/>
              <a:t>yêu</a:t>
            </a:r>
            <a:r>
              <a:rPr lang="en-US" sz="2000" dirty="0"/>
              <a:t> </a:t>
            </a:r>
            <a:r>
              <a:rPr lang="en-US" sz="2000" dirty="0" err="1"/>
              <a:t>cầu</a:t>
            </a:r>
            <a:r>
              <a:rPr lang="en-US" sz="2000" dirty="0"/>
              <a:t> </a:t>
            </a:r>
            <a:r>
              <a:rPr lang="en-US" sz="2000" dirty="0" err="1"/>
              <a:t>đến</a:t>
            </a:r>
            <a:r>
              <a:rPr lang="en-US" sz="2000" dirty="0"/>
              <a:t> </a:t>
            </a:r>
            <a:r>
              <a:rPr lang="en-US" sz="2000" dirty="0" err="1"/>
              <a:t>các</a:t>
            </a:r>
            <a:r>
              <a:rPr lang="en-US" sz="2000" dirty="0"/>
              <a:t> </a:t>
            </a:r>
            <a:r>
              <a:rPr lang="en-US" sz="2000" dirty="0" err="1"/>
              <a:t>máy</a:t>
            </a:r>
            <a:r>
              <a:rPr lang="en-US" sz="2000" dirty="0"/>
              <a:t> </a:t>
            </a:r>
            <a:r>
              <a:rPr lang="en-US" sz="2000" dirty="0" err="1"/>
              <a:t>chủ</a:t>
            </a:r>
            <a:r>
              <a:rPr lang="en-US" sz="2000" dirty="0"/>
              <a:t>. </a:t>
            </a:r>
            <a:r>
              <a:rPr lang="en-US" sz="2000" dirty="0" err="1"/>
              <a:t>Để</a:t>
            </a:r>
            <a:r>
              <a:rPr lang="en-US" sz="2000" dirty="0"/>
              <a:t> </a:t>
            </a:r>
            <a:r>
              <a:rPr lang="en-US" sz="2000" dirty="0" err="1"/>
              <a:t>máy</a:t>
            </a:r>
            <a:r>
              <a:rPr lang="en-US" sz="2000" dirty="0"/>
              <a:t> </a:t>
            </a:r>
            <a:r>
              <a:rPr lang="en-US" sz="2000" dirty="0" err="1"/>
              <a:t>chủ</a:t>
            </a:r>
            <a:r>
              <a:rPr lang="en-US" sz="2000" dirty="0"/>
              <a:t> </a:t>
            </a:r>
            <a:r>
              <a:rPr lang="en-US" sz="2000" dirty="0" err="1"/>
              <a:t>xử</a:t>
            </a:r>
            <a:r>
              <a:rPr lang="en-US" sz="2000" dirty="0"/>
              <a:t> </a:t>
            </a:r>
            <a:r>
              <a:rPr lang="en-US" sz="2000" dirty="0" err="1"/>
              <a:t>lý</a:t>
            </a:r>
            <a:r>
              <a:rPr lang="en-US" sz="2000" dirty="0"/>
              <a:t> </a:t>
            </a:r>
            <a:r>
              <a:rPr lang="en-US" sz="2000" dirty="0" err="1"/>
              <a:t>yêu</a:t>
            </a:r>
            <a:r>
              <a:rPr lang="en-US" sz="2000" dirty="0"/>
              <a:t> </a:t>
            </a:r>
            <a:r>
              <a:rPr lang="en-US" sz="2000" dirty="0" err="1"/>
              <a:t>cầu</a:t>
            </a:r>
            <a:r>
              <a:rPr lang="en-US" sz="2000" dirty="0"/>
              <a:t> </a:t>
            </a:r>
            <a:r>
              <a:rPr lang="en-US" sz="2000" dirty="0" err="1"/>
              <a:t>và</a:t>
            </a:r>
            <a:r>
              <a:rPr lang="en-US" sz="2000" dirty="0"/>
              <a:t> </a:t>
            </a:r>
            <a:r>
              <a:rPr lang="en-US" sz="2000" dirty="0" err="1"/>
              <a:t>trả</a:t>
            </a:r>
            <a:r>
              <a:rPr lang="en-US" sz="2000" dirty="0"/>
              <a:t> </a:t>
            </a:r>
            <a:r>
              <a:rPr lang="en-US" sz="2000" dirty="0" err="1"/>
              <a:t>kết</a:t>
            </a:r>
            <a:r>
              <a:rPr lang="en-US" sz="2000" dirty="0"/>
              <a:t> </a:t>
            </a:r>
            <a:r>
              <a:rPr lang="en-US" sz="2000" dirty="0" err="1"/>
              <a:t>quả</a:t>
            </a:r>
            <a:r>
              <a:rPr lang="en-US" sz="2000" dirty="0"/>
              <a:t> </a:t>
            </a:r>
            <a:r>
              <a:rPr lang="en-US" sz="2000" dirty="0" err="1"/>
              <a:t>về</a:t>
            </a:r>
            <a:r>
              <a:rPr lang="en-US" sz="2000" dirty="0"/>
              <a:t> </a:t>
            </a:r>
            <a:r>
              <a:rPr lang="en-US" sz="2000" dirty="0" err="1"/>
              <a:t>cho</a:t>
            </a:r>
            <a:r>
              <a:rPr lang="en-US" sz="2000" dirty="0"/>
              <a:t> </a:t>
            </a:r>
            <a:r>
              <a:rPr lang="en-US" sz="2000" dirty="0" err="1"/>
              <a:t>máy</a:t>
            </a:r>
            <a:r>
              <a:rPr lang="en-US" sz="2000" dirty="0"/>
              <a:t> </a:t>
            </a:r>
            <a:r>
              <a:rPr lang="en-US" sz="2000" dirty="0" err="1"/>
              <a:t>khách</a:t>
            </a:r>
            <a:r>
              <a:rPr lang="en-US" sz="2000" dirty="0"/>
              <a:t> </a:t>
            </a:r>
            <a:r>
              <a:rPr lang="en-US" sz="2000" dirty="0" err="1"/>
              <a:t>đó</a:t>
            </a:r>
            <a:r>
              <a:rPr lang="en-US" sz="2000" dirty="0"/>
              <a:t>.</a:t>
            </a:r>
          </a:p>
          <a:p>
            <a:pPr lvl="0"/>
            <a:endParaRPr lang="en-GB" sz="2000" dirty="0">
              <a:latin typeface="Times New Roman" pitchFamily="18" charset="0"/>
              <a:cs typeface="Times New Roman" pitchFamily="18" charset="0"/>
            </a:endParaRPr>
          </a:p>
        </p:txBody>
      </p:sp>
      <p:pic>
        <p:nvPicPr>
          <p:cNvPr id="9" name="Picture 6">
            <a:extLst>
              <a:ext uri="{FF2B5EF4-FFF2-40B4-BE49-F238E27FC236}">
                <a16:creationId xmlns:a16="http://schemas.microsoft.com/office/drawing/2014/main" id="{93923CF4-F768-4164-BDD1-3387FFA80AE7}"/>
              </a:ext>
            </a:extLst>
          </p:cNvPr>
          <p:cNvPicPr>
            <a:picLocks noChangeAspect="1"/>
          </p:cNvPicPr>
          <p:nvPr/>
        </p:nvPicPr>
        <p:blipFill>
          <a:blip r:embed="rId2"/>
          <a:srcRect/>
          <a:stretch>
            <a:fillRect/>
          </a:stretch>
        </p:blipFill>
        <p:spPr>
          <a:xfrm>
            <a:off x="7249886" y="1697000"/>
            <a:ext cx="4650377" cy="3577520"/>
          </a:xfrm>
          <a:prstGeom prst="rect">
            <a:avLst/>
          </a:prstGeom>
        </p:spPr>
      </p:pic>
    </p:spTree>
    <p:extLst>
      <p:ext uri="{BB962C8B-B14F-4D97-AF65-F5344CB8AC3E}">
        <p14:creationId xmlns:p14="http://schemas.microsoft.com/office/powerpoint/2010/main" val="92352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2BD3D-2BAA-4517-9506-A7D98095A7F2}"/>
              </a:ext>
            </a:extLst>
          </p:cNvPr>
          <p:cNvSpPr>
            <a:spLocks noGrp="1"/>
          </p:cNvSpPr>
          <p:nvPr>
            <p:ph type="title"/>
          </p:nvPr>
        </p:nvSpPr>
        <p:spPr>
          <a:xfrm>
            <a:off x="1521633" y="634702"/>
            <a:ext cx="5467239" cy="1049235"/>
          </a:xfrm>
        </p:spPr>
        <p:txBody>
          <a:bodyPr vert="horz" lIns="91440" tIns="45720" rIns="91440" bIns="45720" rtlCol="0" anchor="b">
            <a:normAutofit/>
          </a:bodyPr>
          <a:lstStyle/>
          <a:p>
            <a:r>
              <a:rPr lang="en-US" sz="4000" b="1"/>
              <a:t>Kết Luận</a:t>
            </a:r>
          </a:p>
        </p:txBody>
      </p:sp>
      <p:sp>
        <p:nvSpPr>
          <p:cNvPr id="5" name="TextBox 12">
            <a:extLst>
              <a:ext uri="{FF2B5EF4-FFF2-40B4-BE49-F238E27FC236}">
                <a16:creationId xmlns:a16="http://schemas.microsoft.com/office/drawing/2014/main" id="{BCDD7C51-71CF-43DE-9D80-0539A75F4298}"/>
              </a:ext>
            </a:extLst>
          </p:cNvPr>
          <p:cNvSpPr txBox="1"/>
          <p:nvPr/>
        </p:nvSpPr>
        <p:spPr>
          <a:xfrm>
            <a:off x="1617617" y="1828800"/>
            <a:ext cx="2291012" cy="430887"/>
          </a:xfrm>
          <a:prstGeom prst="rect">
            <a:avLst/>
          </a:prstGeom>
          <a:noFill/>
        </p:spPr>
        <p:txBody>
          <a:bodyPr wrap="none" rtlCol="0">
            <a:spAutoFit/>
          </a:bodyPr>
          <a:lstStyle/>
          <a:p>
            <a:pPr algn="ctr"/>
            <a:r>
              <a:rPr lang="en-US" sz="2200" b="1" dirty="0" err="1">
                <a:solidFill>
                  <a:srgbClr val="FF0000"/>
                </a:solidFill>
                <a:latin typeface="Times New Roman" pitchFamily="18" charset="0"/>
                <a:cs typeface="Times New Roman" pitchFamily="18" charset="0"/>
              </a:rPr>
              <a:t>Kết</a:t>
            </a:r>
            <a:r>
              <a:rPr lang="en-US" sz="2200" b="1" dirty="0">
                <a:solidFill>
                  <a:srgbClr val="FF0000"/>
                </a:solidFill>
                <a:latin typeface="Times New Roman" pitchFamily="18" charset="0"/>
                <a:cs typeface="Times New Roman" pitchFamily="18" charset="0"/>
              </a:rPr>
              <a:t> </a:t>
            </a:r>
            <a:r>
              <a:rPr lang="en-US" sz="2200" b="1" dirty="0" err="1">
                <a:solidFill>
                  <a:srgbClr val="FF0000"/>
                </a:solidFill>
                <a:latin typeface="Times New Roman" pitchFamily="18" charset="0"/>
                <a:cs typeface="Times New Roman" pitchFamily="18" charset="0"/>
              </a:rPr>
              <a:t>quả</a:t>
            </a:r>
            <a:r>
              <a:rPr lang="en-US" sz="2200" b="1" dirty="0">
                <a:solidFill>
                  <a:srgbClr val="FF0000"/>
                </a:solidFill>
                <a:latin typeface="Times New Roman" pitchFamily="18" charset="0"/>
                <a:cs typeface="Times New Roman" pitchFamily="18" charset="0"/>
              </a:rPr>
              <a:t> </a:t>
            </a:r>
            <a:r>
              <a:rPr lang="en-US" sz="2200" b="1" dirty="0" err="1">
                <a:solidFill>
                  <a:srgbClr val="FF0000"/>
                </a:solidFill>
                <a:latin typeface="Times New Roman" pitchFamily="18" charset="0"/>
                <a:cs typeface="Times New Roman" pitchFamily="18" charset="0"/>
              </a:rPr>
              <a:t>đạt</a:t>
            </a:r>
            <a:r>
              <a:rPr lang="en-US" sz="2200" b="1" dirty="0">
                <a:solidFill>
                  <a:srgbClr val="FF0000"/>
                </a:solidFill>
                <a:latin typeface="Times New Roman" pitchFamily="18" charset="0"/>
                <a:cs typeface="Times New Roman" pitchFamily="18" charset="0"/>
              </a:rPr>
              <a:t> </a:t>
            </a:r>
            <a:r>
              <a:rPr lang="en-US" sz="2200" b="1" dirty="0" err="1">
                <a:solidFill>
                  <a:srgbClr val="FF0000"/>
                </a:solidFill>
                <a:latin typeface="Times New Roman" pitchFamily="18" charset="0"/>
                <a:cs typeface="Times New Roman" pitchFamily="18" charset="0"/>
              </a:rPr>
              <a:t>được</a:t>
            </a:r>
            <a:endParaRPr lang="en-US" sz="2200" b="1" dirty="0">
              <a:solidFill>
                <a:srgbClr val="FF0000"/>
              </a:solidFill>
              <a:latin typeface="Times New Roman" pitchFamily="18" charset="0"/>
              <a:cs typeface="Times New Roman" pitchFamily="18" charset="0"/>
            </a:endParaRPr>
          </a:p>
        </p:txBody>
      </p:sp>
      <p:sp>
        <p:nvSpPr>
          <p:cNvPr id="8" name="TextBox 6">
            <a:extLst>
              <a:ext uri="{FF2B5EF4-FFF2-40B4-BE49-F238E27FC236}">
                <a16:creationId xmlns:a16="http://schemas.microsoft.com/office/drawing/2014/main" id="{F3916A77-B43E-4646-9565-53DF56222AC8}"/>
              </a:ext>
            </a:extLst>
          </p:cNvPr>
          <p:cNvSpPr txBox="1"/>
          <p:nvPr/>
        </p:nvSpPr>
        <p:spPr>
          <a:xfrm>
            <a:off x="1617617" y="2404550"/>
            <a:ext cx="10413274" cy="400110"/>
          </a:xfrm>
          <a:prstGeom prst="rect">
            <a:avLst/>
          </a:prstGeom>
          <a:noFill/>
        </p:spPr>
        <p:txBody>
          <a:bodyPr wrap="square" rtlCol="0">
            <a:spAutoFit/>
          </a:bodyPr>
          <a:lstStyle/>
          <a:p>
            <a:pPr lvl="0"/>
            <a:r>
              <a:rPr lang="en-US" sz="2000" dirty="0" err="1">
                <a:latin typeface="Times New Roman" pitchFamily="18" charset="0"/>
                <a:cs typeface="Times New Roman" pitchFamily="18" charset="0"/>
              </a:rPr>
              <a:t>Xây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dựng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app </a:t>
            </a:r>
            <a:r>
              <a:rPr lang="en-US" sz="2000" dirty="0" err="1">
                <a:latin typeface="Times New Roman" pitchFamily="18" charset="0"/>
                <a:cs typeface="Times New Roman" pitchFamily="18" charset="0"/>
              </a:rPr>
              <a:t>nhắn</a:t>
            </a:r>
            <a:r>
              <a:rPr lang="en-US" sz="2000" dirty="0">
                <a:latin typeface="Times New Roman" pitchFamily="18" charset="0"/>
                <a:cs typeface="Times New Roman" pitchFamily="18" charset="0"/>
              </a:rPr>
              <a:t> tin online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giao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diện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tương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đối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đẹp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đầy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đủ</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chức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năng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đề</a:t>
            </a:r>
            <a:r>
              <a:rPr lang="en-US" sz="2000" dirty="0">
                <a:latin typeface="Times New Roman" pitchFamily="18" charset="0"/>
                <a:cs typeface="Times New Roman" pitchFamily="18" charset="0"/>
              </a:rPr>
              <a:t> ra</a:t>
            </a:r>
          </a:p>
        </p:txBody>
      </p:sp>
      <p:sp>
        <p:nvSpPr>
          <p:cNvPr id="9" name="TextBox 10">
            <a:extLst>
              <a:ext uri="{FF2B5EF4-FFF2-40B4-BE49-F238E27FC236}">
                <a16:creationId xmlns:a16="http://schemas.microsoft.com/office/drawing/2014/main" id="{096A23B2-1486-4D95-81C6-2566B4DD419E}"/>
              </a:ext>
            </a:extLst>
          </p:cNvPr>
          <p:cNvSpPr txBox="1"/>
          <p:nvPr/>
        </p:nvSpPr>
        <p:spPr>
          <a:xfrm>
            <a:off x="2787168" y="3095568"/>
            <a:ext cx="1132041" cy="430887"/>
          </a:xfrm>
          <a:prstGeom prst="rect">
            <a:avLst/>
          </a:prstGeom>
          <a:noFill/>
        </p:spPr>
        <p:txBody>
          <a:bodyPr wrap="none" rtlCol="0">
            <a:spAutoFit/>
          </a:bodyPr>
          <a:lstStyle/>
          <a:p>
            <a:pPr algn="ctr"/>
            <a:r>
              <a:rPr lang="en-US" sz="2200" i="1" dirty="0" err="1">
                <a:solidFill>
                  <a:srgbClr val="FF0000"/>
                </a:solidFill>
                <a:latin typeface="Times New Roman" pitchFamily="18" charset="0"/>
                <a:cs typeface="Times New Roman" pitchFamily="18" charset="0"/>
              </a:rPr>
              <a:t>Hạn</a:t>
            </a:r>
            <a:r>
              <a:rPr lang="en-US" sz="2200" i="1" dirty="0">
                <a:solidFill>
                  <a:srgbClr val="FF0000"/>
                </a:solidFill>
                <a:latin typeface="Times New Roman" pitchFamily="18" charset="0"/>
                <a:cs typeface="Times New Roman" pitchFamily="18" charset="0"/>
              </a:rPr>
              <a:t> </a:t>
            </a:r>
            <a:r>
              <a:rPr lang="en-US" sz="2200" i="1" dirty="0" err="1">
                <a:solidFill>
                  <a:srgbClr val="FF0000"/>
                </a:solidFill>
                <a:latin typeface="Times New Roman" pitchFamily="18" charset="0"/>
                <a:cs typeface="Times New Roman" pitchFamily="18" charset="0"/>
              </a:rPr>
              <a:t>chế</a:t>
            </a:r>
            <a:endParaRPr lang="en-US" sz="2200" i="1" dirty="0">
              <a:solidFill>
                <a:srgbClr val="FF0000"/>
              </a:solidFill>
              <a:latin typeface="Times New Roman" pitchFamily="18" charset="0"/>
              <a:cs typeface="Times New Roman" pitchFamily="18" charset="0"/>
            </a:endParaRPr>
          </a:p>
        </p:txBody>
      </p:sp>
      <p:sp>
        <p:nvSpPr>
          <p:cNvPr id="10" name="TextBox 11">
            <a:extLst>
              <a:ext uri="{FF2B5EF4-FFF2-40B4-BE49-F238E27FC236}">
                <a16:creationId xmlns:a16="http://schemas.microsoft.com/office/drawing/2014/main" id="{FF012C33-22EB-4AB5-AB7D-2405ABF5073A}"/>
              </a:ext>
            </a:extLst>
          </p:cNvPr>
          <p:cNvSpPr txBox="1"/>
          <p:nvPr/>
        </p:nvSpPr>
        <p:spPr>
          <a:xfrm>
            <a:off x="8173606" y="3094386"/>
            <a:ext cx="2149948" cy="430887"/>
          </a:xfrm>
          <a:prstGeom prst="rect">
            <a:avLst/>
          </a:prstGeom>
          <a:noFill/>
        </p:spPr>
        <p:txBody>
          <a:bodyPr wrap="none" rtlCol="0">
            <a:spAutoFit/>
          </a:bodyPr>
          <a:lstStyle/>
          <a:p>
            <a:pPr algn="ctr"/>
            <a:r>
              <a:rPr lang="en-US" sz="2200" i="1" dirty="0" err="1">
                <a:solidFill>
                  <a:srgbClr val="FF0000"/>
                </a:solidFill>
                <a:latin typeface="Times New Roman" pitchFamily="18" charset="0"/>
                <a:cs typeface="Times New Roman" pitchFamily="18" charset="0"/>
              </a:rPr>
              <a:t>Hướng</a:t>
            </a:r>
            <a:r>
              <a:rPr lang="en-US" sz="2200" i="1" dirty="0">
                <a:solidFill>
                  <a:srgbClr val="FF0000"/>
                </a:solidFill>
                <a:latin typeface="Times New Roman" pitchFamily="18" charset="0"/>
                <a:cs typeface="Times New Roman" pitchFamily="18" charset="0"/>
              </a:rPr>
              <a:t> </a:t>
            </a:r>
            <a:r>
              <a:rPr lang="en-US" sz="2200" i="1" dirty="0" err="1">
                <a:solidFill>
                  <a:srgbClr val="FF0000"/>
                </a:solidFill>
                <a:latin typeface="Times New Roman" pitchFamily="18" charset="0"/>
                <a:cs typeface="Times New Roman" pitchFamily="18" charset="0"/>
              </a:rPr>
              <a:t>phát</a:t>
            </a:r>
            <a:r>
              <a:rPr lang="en-US" sz="2200" i="1" dirty="0">
                <a:solidFill>
                  <a:srgbClr val="FF0000"/>
                </a:solidFill>
                <a:latin typeface="Times New Roman" pitchFamily="18" charset="0"/>
                <a:cs typeface="Times New Roman" pitchFamily="18" charset="0"/>
              </a:rPr>
              <a:t> </a:t>
            </a:r>
            <a:r>
              <a:rPr lang="en-US" sz="2200" i="1" dirty="0" err="1">
                <a:solidFill>
                  <a:srgbClr val="FF0000"/>
                </a:solidFill>
                <a:latin typeface="Times New Roman" pitchFamily="18" charset="0"/>
                <a:cs typeface="Times New Roman" pitchFamily="18" charset="0"/>
              </a:rPr>
              <a:t>triển</a:t>
            </a:r>
            <a:endParaRPr lang="en-US" sz="2200" i="1" dirty="0">
              <a:solidFill>
                <a:srgbClr val="FF0000"/>
              </a:solidFill>
              <a:latin typeface="Times New Roman" pitchFamily="18" charset="0"/>
              <a:cs typeface="Times New Roman" pitchFamily="18" charset="0"/>
            </a:endParaRPr>
          </a:p>
        </p:txBody>
      </p:sp>
      <p:sp>
        <p:nvSpPr>
          <p:cNvPr id="11" name="TextBox 8">
            <a:extLst>
              <a:ext uri="{FF2B5EF4-FFF2-40B4-BE49-F238E27FC236}">
                <a16:creationId xmlns:a16="http://schemas.microsoft.com/office/drawing/2014/main" id="{37510402-6F77-4A3C-9B10-F2791F910A68}"/>
              </a:ext>
            </a:extLst>
          </p:cNvPr>
          <p:cNvSpPr txBox="1"/>
          <p:nvPr/>
        </p:nvSpPr>
        <p:spPr>
          <a:xfrm>
            <a:off x="1521633" y="3611379"/>
            <a:ext cx="4317464" cy="2215991"/>
          </a:xfrm>
          <a:prstGeom prst="rect">
            <a:avLst/>
          </a:prstGeom>
          <a:noFill/>
        </p:spPr>
        <p:txBody>
          <a:bodyPr wrap="square" rtlCol="0">
            <a:spAutoFit/>
          </a:bodyPr>
          <a:lstStyle/>
          <a:p>
            <a:pPr marL="342900" lvl="0" indent="-342900">
              <a:buFont typeface="Wingdings" pitchFamily="2" charset="2"/>
              <a:buChar char="ü"/>
            </a:pPr>
            <a:r>
              <a:rPr lang="en-US" sz="2000" dirty="0">
                <a:latin typeface="Times New Roman" panose="02020603050405020304" pitchFamily="18" charset="0"/>
                <a:cs typeface="Times New Roman" panose="02020603050405020304" pitchFamily="18" charset="0"/>
              </a:rPr>
              <a:t>App </a:t>
            </a:r>
            <a:r>
              <a:rPr lang="en-US" sz="2000" dirty="0" err="1">
                <a:latin typeface="Times New Roman" panose="02020603050405020304" pitchFamily="18" charset="0"/>
                <a:cs typeface="Times New Roman" panose="02020603050405020304" pitchFamily="18" charset="0"/>
              </a:rPr>
              <a:t>chưa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call video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share </a:t>
            </a:r>
            <a:r>
              <a:rPr lang="en-US" sz="2000" dirty="0" err="1">
                <a:latin typeface="Times New Roman" panose="02020603050405020304" pitchFamily="18" charset="0"/>
                <a:cs typeface="Times New Roman" panose="02020603050405020304" pitchFamily="18" charset="0"/>
              </a:rPr>
              <a:t>màn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endParaRPr lang="en-US" sz="2000" dirty="0">
              <a:latin typeface="Times New Roman" panose="02020603050405020304" pitchFamily="18" charset="0"/>
              <a:cs typeface="Times New Roman" panose="02020603050405020304" pitchFamily="18" charset="0"/>
            </a:endParaRPr>
          </a:p>
          <a:p>
            <a:pPr marL="342900" lvl="0" indent="-342900">
              <a:buFont typeface="Wingdings" pitchFamily="2" charset="2"/>
              <a:buChar char="ü"/>
            </a:pPr>
            <a:endParaRPr lang="en-US" sz="2000" dirty="0">
              <a:latin typeface="Times New Roman" panose="02020603050405020304" pitchFamily="18" charset="0"/>
              <a:cs typeface="Times New Roman" panose="02020603050405020304" pitchFamily="18" charset="0"/>
            </a:endParaRPr>
          </a:p>
          <a:p>
            <a:pPr marL="342900" lvl="0" indent="-342900">
              <a:buFont typeface="Wingdings" pitchFamily="2" charset="2"/>
              <a:buChar char="ü"/>
            </a:pPr>
            <a:r>
              <a:rPr lang="vi-VN" sz="2000" dirty="0">
                <a:latin typeface="Times New Roman" panose="02020603050405020304" pitchFamily="18" charset="0"/>
                <a:cs typeface="Times New Roman" panose="02020603050405020304" pitchFamily="18" charset="0"/>
              </a:rPr>
              <a:t>Cách thiết kế giao diện, màu sắc vẫn chưa được chuyên nghiệp. Một số chỗ vẫn còn chưa đúng và dư thừa </a:t>
            </a:r>
            <a:endParaRPr lang="en-US" sz="2000" dirty="0">
              <a:latin typeface="Times New Roman" panose="02020603050405020304" pitchFamily="18" charset="0"/>
              <a:cs typeface="Times New Roman" panose="02020603050405020304" pitchFamily="18" charset="0"/>
            </a:endParaRPr>
          </a:p>
          <a:p>
            <a:pPr marL="342900" lvl="0" indent="-342900">
              <a:buFont typeface="Wingdings" pitchFamily="2" charset="2"/>
              <a:buChar char="ü"/>
            </a:pPr>
            <a:endParaRPr lang="en-US" dirty="0">
              <a:latin typeface="Times New Roman" pitchFamily="18" charset="0"/>
              <a:cs typeface="Times New Roman" pitchFamily="18" charset="0"/>
            </a:endParaRPr>
          </a:p>
        </p:txBody>
      </p:sp>
      <p:sp>
        <p:nvSpPr>
          <p:cNvPr id="12" name="TextBox 9">
            <a:extLst>
              <a:ext uri="{FF2B5EF4-FFF2-40B4-BE49-F238E27FC236}">
                <a16:creationId xmlns:a16="http://schemas.microsoft.com/office/drawing/2014/main" id="{AF1D658E-9DDA-4673-B23B-B4D0B16767D7}"/>
              </a:ext>
            </a:extLst>
          </p:cNvPr>
          <p:cNvSpPr txBox="1"/>
          <p:nvPr/>
        </p:nvSpPr>
        <p:spPr>
          <a:xfrm>
            <a:off x="7286898" y="3611379"/>
            <a:ext cx="4317463" cy="1938992"/>
          </a:xfrm>
          <a:prstGeom prst="rect">
            <a:avLst/>
          </a:prstGeom>
          <a:noFill/>
        </p:spPr>
        <p:txBody>
          <a:bodyPr wrap="square" rtlCol="0">
            <a:spAutoFit/>
          </a:bodyPr>
          <a:lstStyle/>
          <a:p>
            <a:pPr marL="342900" lvl="0" indent="-342900">
              <a:buFont typeface="Wingdings" pitchFamily="2" charset="2"/>
              <a:buChar char="ü"/>
            </a:pPr>
            <a:r>
              <a:rPr lang="vi-VN" sz="2000" dirty="0">
                <a:latin typeface="+mj-lt"/>
              </a:rPr>
              <a:t>Xây dựng thêm </a:t>
            </a:r>
            <a:r>
              <a:rPr lang="vi-VN" sz="2000" dirty="0" err="1">
                <a:latin typeface="+mj-lt"/>
              </a:rPr>
              <a:t>các</a:t>
            </a:r>
            <a:r>
              <a:rPr lang="en-US" sz="2000" dirty="0">
                <a:latin typeface="+mj-lt"/>
              </a:rPr>
              <a:t> </a:t>
            </a:r>
            <a:r>
              <a:rPr lang="en-US" sz="2000" dirty="0" err="1">
                <a:latin typeface="+mj-lt"/>
              </a:rPr>
              <a:t>chức</a:t>
            </a:r>
            <a:r>
              <a:rPr lang="en-US" sz="2000" dirty="0">
                <a:latin typeface="+mj-lt"/>
              </a:rPr>
              <a:t> </a:t>
            </a:r>
            <a:r>
              <a:rPr lang="en-US" sz="2000" dirty="0" err="1">
                <a:latin typeface="+mj-lt"/>
              </a:rPr>
              <a:t>năng</a:t>
            </a:r>
            <a:r>
              <a:rPr lang="en-US" sz="2000" dirty="0">
                <a:latin typeface="+mj-lt"/>
              </a:rPr>
              <a:t> </a:t>
            </a:r>
            <a:r>
              <a:rPr lang="en-US" sz="2000" dirty="0" err="1">
                <a:latin typeface="+mj-lt"/>
              </a:rPr>
              <a:t>còn</a:t>
            </a:r>
            <a:r>
              <a:rPr lang="en-US" sz="2000" dirty="0">
                <a:latin typeface="+mj-lt"/>
              </a:rPr>
              <a:t> </a:t>
            </a:r>
            <a:r>
              <a:rPr lang="en-US" sz="2000" dirty="0" err="1">
                <a:latin typeface="+mj-lt"/>
              </a:rPr>
              <a:t>thiếu</a:t>
            </a:r>
            <a:r>
              <a:rPr lang="en-US" sz="2000" dirty="0">
                <a:latin typeface="+mj-lt"/>
              </a:rPr>
              <a:t> </a:t>
            </a:r>
            <a:r>
              <a:rPr lang="en-US" sz="2000" dirty="0" err="1">
                <a:latin typeface="+mj-lt"/>
              </a:rPr>
              <a:t>và</a:t>
            </a:r>
            <a:r>
              <a:rPr lang="en-US" sz="2000" dirty="0">
                <a:latin typeface="+mj-lt"/>
              </a:rPr>
              <a:t> </a:t>
            </a:r>
            <a:r>
              <a:rPr lang="en-US" sz="2000" dirty="0" err="1">
                <a:latin typeface="+mj-lt"/>
              </a:rPr>
              <a:t>phát</a:t>
            </a:r>
            <a:r>
              <a:rPr lang="en-US" sz="2000" dirty="0">
                <a:latin typeface="+mj-lt"/>
              </a:rPr>
              <a:t> </a:t>
            </a:r>
            <a:r>
              <a:rPr lang="en-US" sz="2000" dirty="0" err="1">
                <a:latin typeface="+mj-lt"/>
              </a:rPr>
              <a:t>triển</a:t>
            </a:r>
            <a:r>
              <a:rPr lang="en-US" sz="2000" dirty="0">
                <a:latin typeface="+mj-lt"/>
              </a:rPr>
              <a:t> </a:t>
            </a:r>
            <a:r>
              <a:rPr lang="en-US" sz="2000" dirty="0" err="1">
                <a:latin typeface="+mj-lt"/>
              </a:rPr>
              <a:t>thành</a:t>
            </a:r>
            <a:r>
              <a:rPr lang="en-US" sz="2000" dirty="0">
                <a:latin typeface="+mj-lt"/>
              </a:rPr>
              <a:t> </a:t>
            </a:r>
            <a:r>
              <a:rPr lang="en-US" sz="2000" dirty="0" err="1">
                <a:latin typeface="+mj-lt"/>
              </a:rPr>
              <a:t>mạng</a:t>
            </a:r>
            <a:r>
              <a:rPr lang="en-US" sz="2000" dirty="0">
                <a:latin typeface="+mj-lt"/>
              </a:rPr>
              <a:t> </a:t>
            </a:r>
            <a:r>
              <a:rPr lang="en-US" sz="2000" dirty="0" err="1">
                <a:latin typeface="+mj-lt"/>
              </a:rPr>
              <a:t>xã</a:t>
            </a:r>
            <a:r>
              <a:rPr lang="en-US" sz="2000" dirty="0">
                <a:latin typeface="+mj-lt"/>
              </a:rPr>
              <a:t> </a:t>
            </a:r>
            <a:r>
              <a:rPr lang="en-US" sz="2000" dirty="0" err="1">
                <a:latin typeface="+mj-lt"/>
              </a:rPr>
              <a:t>hội</a:t>
            </a:r>
            <a:r>
              <a:rPr lang="en-US" sz="2000" dirty="0">
                <a:latin typeface="+mj-lt"/>
              </a:rPr>
              <a:t>.</a:t>
            </a:r>
          </a:p>
          <a:p>
            <a:pPr marL="342900" lvl="0" indent="-342900">
              <a:buFont typeface="Wingdings" pitchFamily="2" charset="2"/>
              <a:buChar char="ü"/>
            </a:pPr>
            <a:endParaRPr lang="en-US" sz="2000" dirty="0">
              <a:latin typeface="+mj-lt"/>
            </a:endParaRPr>
          </a:p>
          <a:p>
            <a:pPr marL="342900" lvl="0" indent="-342900">
              <a:buFont typeface="Wingdings" pitchFamily="2" charset="2"/>
              <a:buChar char="ü"/>
            </a:pPr>
            <a:r>
              <a:rPr lang="vi-VN" sz="2000" dirty="0" err="1">
                <a:latin typeface="+mj-lt"/>
              </a:rPr>
              <a:t>Bổ</a:t>
            </a:r>
            <a:r>
              <a:rPr lang="vi-VN" sz="2000" dirty="0">
                <a:latin typeface="+mj-lt"/>
              </a:rPr>
              <a:t> sung</a:t>
            </a:r>
            <a:r>
              <a:rPr lang="en-US" sz="2000" dirty="0">
                <a:latin typeface="+mj-lt"/>
              </a:rPr>
              <a:t> </a:t>
            </a:r>
            <a:r>
              <a:rPr lang="en-US" sz="2000" dirty="0" err="1">
                <a:latin typeface="+mj-lt"/>
              </a:rPr>
              <a:t>thêm</a:t>
            </a:r>
            <a:r>
              <a:rPr lang="en-US" sz="2000" dirty="0">
                <a:latin typeface="+mj-lt"/>
              </a:rPr>
              <a:t> </a:t>
            </a:r>
            <a:r>
              <a:rPr lang="en-US" sz="2000" dirty="0" err="1">
                <a:latin typeface="+mj-lt"/>
              </a:rPr>
              <a:t>giao</a:t>
            </a:r>
            <a:r>
              <a:rPr lang="en-US" sz="2000" dirty="0">
                <a:latin typeface="+mj-lt"/>
              </a:rPr>
              <a:t> </a:t>
            </a:r>
            <a:r>
              <a:rPr lang="en-US" sz="2000" dirty="0" err="1">
                <a:latin typeface="+mj-lt"/>
              </a:rPr>
              <a:t>diện</a:t>
            </a:r>
            <a:r>
              <a:rPr lang="en-US" sz="2000" dirty="0">
                <a:latin typeface="+mj-lt"/>
              </a:rPr>
              <a:t> </a:t>
            </a:r>
            <a:r>
              <a:rPr lang="en-US" sz="2000" dirty="0" err="1">
                <a:latin typeface="+mj-lt"/>
              </a:rPr>
              <a:t>bắt</a:t>
            </a:r>
            <a:r>
              <a:rPr lang="en-US" sz="2000" dirty="0">
                <a:latin typeface="+mj-lt"/>
              </a:rPr>
              <a:t> </a:t>
            </a:r>
            <a:r>
              <a:rPr lang="en-US" sz="2000" dirty="0" err="1">
                <a:latin typeface="+mj-lt"/>
              </a:rPr>
              <a:t>mắt</a:t>
            </a:r>
            <a:r>
              <a:rPr lang="en-US" sz="2000" dirty="0">
                <a:latin typeface="+mj-lt"/>
              </a:rPr>
              <a:t> </a:t>
            </a:r>
            <a:r>
              <a:rPr lang="en-US" sz="2000" dirty="0" err="1">
                <a:latin typeface="+mj-lt"/>
              </a:rPr>
              <a:t>và</a:t>
            </a:r>
            <a:r>
              <a:rPr lang="en-US" sz="2000" dirty="0">
                <a:latin typeface="+mj-lt"/>
              </a:rPr>
              <a:t> </a:t>
            </a:r>
            <a:r>
              <a:rPr lang="en-US" sz="2000" dirty="0" err="1">
                <a:latin typeface="+mj-lt"/>
              </a:rPr>
              <a:t>dễ</a:t>
            </a:r>
            <a:r>
              <a:rPr lang="en-US" sz="2000" dirty="0">
                <a:latin typeface="+mj-lt"/>
              </a:rPr>
              <a:t> </a:t>
            </a:r>
            <a:r>
              <a:rPr lang="en-US" sz="2000" dirty="0" err="1">
                <a:latin typeface="+mj-lt"/>
              </a:rPr>
              <a:t>sử</a:t>
            </a:r>
            <a:r>
              <a:rPr lang="en-US" sz="2000" dirty="0">
                <a:latin typeface="+mj-lt"/>
              </a:rPr>
              <a:t> </a:t>
            </a:r>
            <a:r>
              <a:rPr lang="en-US" sz="2000" dirty="0" err="1">
                <a:latin typeface="+mj-lt"/>
              </a:rPr>
              <a:t>dụng</a:t>
            </a:r>
            <a:r>
              <a:rPr lang="en-US" sz="2000" dirty="0">
                <a:latin typeface="+mj-lt"/>
              </a:rPr>
              <a:t> </a:t>
            </a:r>
            <a:r>
              <a:rPr lang="en-US" sz="2000" dirty="0" err="1">
                <a:latin typeface="+mj-lt"/>
              </a:rPr>
              <a:t>hơn</a:t>
            </a:r>
            <a:endParaRPr lang="en-US" sz="2000" dirty="0">
              <a:latin typeface="+mj-lt"/>
            </a:endParaRPr>
          </a:p>
        </p:txBody>
      </p:sp>
      <p:cxnSp>
        <p:nvCxnSpPr>
          <p:cNvPr id="4" name="Đường nối Thẳng 3">
            <a:extLst>
              <a:ext uri="{FF2B5EF4-FFF2-40B4-BE49-F238E27FC236}">
                <a16:creationId xmlns:a16="http://schemas.microsoft.com/office/drawing/2014/main" id="{1316664C-7DEA-48C0-9262-A8B3CBB75786}"/>
              </a:ext>
            </a:extLst>
          </p:cNvPr>
          <p:cNvCxnSpPr/>
          <p:nvPr/>
        </p:nvCxnSpPr>
        <p:spPr>
          <a:xfrm>
            <a:off x="6518366" y="3094386"/>
            <a:ext cx="0" cy="279696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0476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1"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FF8D8B-BCCD-4A4E-AD6B-0629522B750C}"/>
              </a:ext>
            </a:extLst>
          </p:cNvPr>
          <p:cNvSpPr txBox="1">
            <a:spLocks/>
          </p:cNvSpPr>
          <p:nvPr/>
        </p:nvSpPr>
        <p:spPr>
          <a:xfrm>
            <a:off x="2843348" y="2415540"/>
            <a:ext cx="6505303" cy="113102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defRPr/>
            </a:pPr>
            <a:r>
              <a:rPr lang="en-PH" sz="6600" b="1"/>
              <a:t>Demo ứng dụng</a:t>
            </a:r>
            <a:endParaRPr lang="en-PH" sz="6600" b="1" dirty="0"/>
          </a:p>
        </p:txBody>
      </p:sp>
    </p:spTree>
    <p:extLst>
      <p:ext uri="{BB962C8B-B14F-4D97-AF65-F5344CB8AC3E}">
        <p14:creationId xmlns:p14="http://schemas.microsoft.com/office/powerpoint/2010/main" val="1180959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2BD3D-2BAA-4517-9506-A7D98095A7F2}"/>
              </a:ext>
            </a:extLst>
          </p:cNvPr>
          <p:cNvSpPr>
            <a:spLocks noGrp="1"/>
          </p:cNvSpPr>
          <p:nvPr>
            <p:ph type="title"/>
          </p:nvPr>
        </p:nvSpPr>
        <p:spPr>
          <a:xfrm>
            <a:off x="1479613" y="647765"/>
            <a:ext cx="9520158" cy="1049235"/>
          </a:xfrm>
        </p:spPr>
        <p:txBody>
          <a:bodyPr>
            <a:normAutofit/>
          </a:bodyPr>
          <a:lstStyle/>
          <a:p>
            <a:r>
              <a:rPr lang="en-US" sz="4000" b="1"/>
              <a:t>Cơ sở lý thuyết</a:t>
            </a:r>
          </a:p>
        </p:txBody>
      </p:sp>
      <p:sp>
        <p:nvSpPr>
          <p:cNvPr id="6" name="TextBox 12">
            <a:extLst>
              <a:ext uri="{FF2B5EF4-FFF2-40B4-BE49-F238E27FC236}">
                <a16:creationId xmlns:a16="http://schemas.microsoft.com/office/drawing/2014/main" id="{93FBFB5F-71E5-4D4A-98D3-3F5158A2C943}"/>
              </a:ext>
            </a:extLst>
          </p:cNvPr>
          <p:cNvSpPr txBox="1"/>
          <p:nvPr/>
        </p:nvSpPr>
        <p:spPr>
          <a:xfrm>
            <a:off x="1815736" y="1819282"/>
            <a:ext cx="1383712" cy="430887"/>
          </a:xfrm>
          <a:prstGeom prst="rect">
            <a:avLst/>
          </a:prstGeom>
          <a:noFill/>
        </p:spPr>
        <p:txBody>
          <a:bodyPr wrap="none" rtlCol="0">
            <a:spAutoFit/>
          </a:bodyPr>
          <a:lstStyle/>
          <a:p>
            <a:r>
              <a:rPr lang="en-US" sz="2200" b="1">
                <a:solidFill>
                  <a:srgbClr val="FF0000"/>
                </a:solidFill>
                <a:latin typeface="Times New Roman" pitchFamily="18" charset="0"/>
                <a:cs typeface="Times New Roman" pitchFamily="18" charset="0"/>
              </a:rPr>
              <a:t>Socket </a:t>
            </a:r>
            <a:r>
              <a:rPr lang="en-US" sz="2200" b="1" dirty="0">
                <a:solidFill>
                  <a:srgbClr val="FF0000"/>
                </a:solidFill>
                <a:latin typeface="Times New Roman" pitchFamily="18" charset="0"/>
                <a:cs typeface="Times New Roman" pitchFamily="18" charset="0"/>
              </a:rPr>
              <a:t>IO</a:t>
            </a:r>
            <a:endParaRPr lang="en-US" dirty="0"/>
          </a:p>
        </p:txBody>
      </p:sp>
      <p:sp>
        <p:nvSpPr>
          <p:cNvPr id="10" name="TextBox 7">
            <a:extLst>
              <a:ext uri="{FF2B5EF4-FFF2-40B4-BE49-F238E27FC236}">
                <a16:creationId xmlns:a16="http://schemas.microsoft.com/office/drawing/2014/main" id="{962D26EF-E0CC-4FE6-82F8-F4DE2858AC03}"/>
              </a:ext>
            </a:extLst>
          </p:cNvPr>
          <p:cNvSpPr txBox="1"/>
          <p:nvPr/>
        </p:nvSpPr>
        <p:spPr>
          <a:xfrm>
            <a:off x="1815736" y="2372451"/>
            <a:ext cx="9405258" cy="32686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Socketio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giúp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truyền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qua server </a:t>
            </a:r>
            <a:r>
              <a:rPr lang="en-US" sz="2000" dirty="0" err="1">
                <a:latin typeface="Times New Roman" panose="02020603050405020304" pitchFamily="18" charset="0"/>
                <a:cs typeface="Times New Roman" panose="02020603050405020304" pitchFamily="18" charset="0"/>
              </a:rPr>
              <a:t>trung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a:latin typeface="Times New Roman" panose="02020603050405020304" pitchFamily="18" charset="0"/>
                <a:cs typeface="Times New Roman" panose="02020603050405020304" pitchFamily="18" charset="0"/>
              </a:rPr>
              <a:t>. </a:t>
            </a: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Socketio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giúp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việc trao đổi dữ liệu dễ dàng. </a:t>
            </a:r>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a:latin typeface="Times New Roman" panose="02020603050405020304" pitchFamily="18" charset="0"/>
                <a:cs typeface="Times New Roman" panose="02020603050405020304" pitchFamily="18" charset="0"/>
              </a:rPr>
              <a:t>, cần kết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ngôn</a:t>
            </a:r>
            <a:r>
              <a:rPr lang="en-US" sz="2000" dirty="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ngữ</a:t>
            </a:r>
            <a:r>
              <a:rPr lang="en-US" sz="2000">
                <a:latin typeface="Times New Roman" panose="02020603050405020304" pitchFamily="18" charset="0"/>
                <a:cs typeface="Times New Roman" panose="02020603050405020304" pitchFamily="18" charset="0"/>
              </a:rPr>
              <a:t> khác để có thể sử dụng socket io	</a:t>
            </a: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Socket io sử dụng phương thức on() để lắng nghe dữ liệu và emit() để gửi dữ liệu</a:t>
            </a:r>
            <a:endParaRPr lang="en-US" sz="2000" dirty="0">
              <a:latin typeface="Times New Roman" pitchFamily="18" charset="0"/>
              <a:cs typeface="Times New Roman" pitchFamily="18" charset="0"/>
            </a:endParaRPr>
          </a:p>
          <a:p>
            <a:pPr lvl="0">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18157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2BD3D-2BAA-4517-9506-A7D98095A7F2}"/>
              </a:ext>
            </a:extLst>
          </p:cNvPr>
          <p:cNvSpPr>
            <a:spLocks noGrp="1"/>
          </p:cNvSpPr>
          <p:nvPr>
            <p:ph type="title"/>
          </p:nvPr>
        </p:nvSpPr>
        <p:spPr>
          <a:xfrm>
            <a:off x="1335921" y="951272"/>
            <a:ext cx="9520158" cy="741603"/>
          </a:xfrm>
        </p:spPr>
        <p:txBody>
          <a:bodyPr>
            <a:normAutofit/>
          </a:bodyPr>
          <a:lstStyle/>
          <a:p>
            <a:r>
              <a:rPr lang="en-US" sz="4000" b="1"/>
              <a:t>Cơ sở lý thuyết</a:t>
            </a:r>
          </a:p>
        </p:txBody>
      </p:sp>
      <p:sp>
        <p:nvSpPr>
          <p:cNvPr id="5" name="TextBox 12">
            <a:extLst>
              <a:ext uri="{FF2B5EF4-FFF2-40B4-BE49-F238E27FC236}">
                <a16:creationId xmlns:a16="http://schemas.microsoft.com/office/drawing/2014/main" id="{7D98404B-CC00-465A-917B-0BD25AFEA6A2}"/>
              </a:ext>
            </a:extLst>
          </p:cNvPr>
          <p:cNvSpPr txBox="1"/>
          <p:nvPr/>
        </p:nvSpPr>
        <p:spPr>
          <a:xfrm>
            <a:off x="1815735" y="1739256"/>
            <a:ext cx="1274003" cy="430887"/>
          </a:xfrm>
          <a:prstGeom prst="rect">
            <a:avLst/>
          </a:prstGeom>
          <a:noFill/>
        </p:spPr>
        <p:txBody>
          <a:bodyPr wrap="none" rtlCol="0">
            <a:spAutoFit/>
          </a:bodyPr>
          <a:lstStyle/>
          <a:p>
            <a:r>
              <a:rPr lang="en-US" sz="2200" b="1">
                <a:solidFill>
                  <a:srgbClr val="FF0000"/>
                </a:solidFill>
                <a:latin typeface="Times New Roman" pitchFamily="18" charset="0"/>
                <a:cs typeface="Times New Roman" pitchFamily="18" charset="0"/>
              </a:rPr>
              <a:t>Web </a:t>
            </a:r>
            <a:r>
              <a:rPr lang="en-US" sz="2200" b="1" dirty="0">
                <a:solidFill>
                  <a:srgbClr val="FF0000"/>
                </a:solidFill>
                <a:latin typeface="Times New Roman" pitchFamily="18" charset="0"/>
                <a:cs typeface="Times New Roman" pitchFamily="18" charset="0"/>
              </a:rPr>
              <a:t>API</a:t>
            </a:r>
            <a:endParaRPr lang="en-US" dirty="0"/>
          </a:p>
        </p:txBody>
      </p:sp>
      <p:sp>
        <p:nvSpPr>
          <p:cNvPr id="7" name="TextBox 7">
            <a:extLst>
              <a:ext uri="{FF2B5EF4-FFF2-40B4-BE49-F238E27FC236}">
                <a16:creationId xmlns:a16="http://schemas.microsoft.com/office/drawing/2014/main" id="{D4073F07-FF58-43AC-BADF-CAEE32BCDE87}"/>
              </a:ext>
            </a:extLst>
          </p:cNvPr>
          <p:cNvSpPr txBox="1"/>
          <p:nvPr/>
        </p:nvSpPr>
        <p:spPr>
          <a:xfrm>
            <a:off x="1815735" y="2216524"/>
            <a:ext cx="9679578" cy="1846659"/>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Web API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phép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qua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Web API </a:t>
            </a:r>
            <a:r>
              <a:rPr lang="en-US" sz="2000" dirty="0" err="1">
                <a:latin typeface="Times New Roman" panose="02020603050405020304" pitchFamily="18" charset="0"/>
                <a:cs typeface="Times New Roman" panose="02020603050405020304" pitchFamily="18" charset="0"/>
              </a:rPr>
              <a:t>trả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thường</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JSON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XML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qua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HTTP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HTTPS.</a:t>
            </a:r>
          </a:p>
          <a:p>
            <a:r>
              <a:rPr lang="en-US" sz="2400"/>
              <a:t>	</a:t>
            </a:r>
          </a:p>
        </p:txBody>
      </p:sp>
      <p:sp>
        <p:nvSpPr>
          <p:cNvPr id="8" name="TextBox 10">
            <a:extLst>
              <a:ext uri="{FF2B5EF4-FFF2-40B4-BE49-F238E27FC236}">
                <a16:creationId xmlns:a16="http://schemas.microsoft.com/office/drawing/2014/main" id="{D08BEE34-C794-42AD-9CB8-6F51C1EFA812}"/>
              </a:ext>
            </a:extLst>
          </p:cNvPr>
          <p:cNvSpPr txBox="1"/>
          <p:nvPr/>
        </p:nvSpPr>
        <p:spPr>
          <a:xfrm>
            <a:off x="1815735" y="3709901"/>
            <a:ext cx="3336491" cy="430887"/>
          </a:xfrm>
          <a:prstGeom prst="rect">
            <a:avLst/>
          </a:prstGeom>
          <a:noFill/>
        </p:spPr>
        <p:txBody>
          <a:bodyPr wrap="none" rtlCol="0">
            <a:spAutoFit/>
          </a:bodyPr>
          <a:lstStyle/>
          <a:p>
            <a:r>
              <a:rPr lang="en-US" sz="2200" b="1">
                <a:solidFill>
                  <a:srgbClr val="FF0000"/>
                </a:solidFill>
                <a:latin typeface="Times New Roman" pitchFamily="18" charset="0"/>
                <a:cs typeface="Times New Roman" pitchFamily="18" charset="0"/>
              </a:rPr>
              <a:t>Trao đổi dữ liệu dùng API</a:t>
            </a:r>
            <a:endParaRPr lang="en-US" dirty="0"/>
          </a:p>
        </p:txBody>
      </p:sp>
      <p:sp>
        <p:nvSpPr>
          <p:cNvPr id="9" name="Hộp Văn bản 8">
            <a:extLst>
              <a:ext uri="{FF2B5EF4-FFF2-40B4-BE49-F238E27FC236}">
                <a16:creationId xmlns:a16="http://schemas.microsoft.com/office/drawing/2014/main" id="{E7CB84F7-F82C-41CE-92EF-B28E1074E24C}"/>
              </a:ext>
            </a:extLst>
          </p:cNvPr>
          <p:cNvSpPr txBox="1"/>
          <p:nvPr/>
        </p:nvSpPr>
        <p:spPr>
          <a:xfrm>
            <a:off x="1815735" y="4063183"/>
            <a:ext cx="8921933" cy="2514599"/>
          </a:xfrm>
          <a:prstGeom prst="rect">
            <a:avLst/>
          </a:prstGeom>
          <a:noFill/>
        </p:spPr>
        <p:txBody>
          <a:bodyPr wrap="square">
            <a:spAutoFit/>
          </a:bodyPr>
          <a:lstStyle/>
          <a:p>
            <a:endParaRPr lang="en-US" sz="1100"/>
          </a:p>
          <a:p>
            <a:pPr lvl="0">
              <a:lnSpc>
                <a:spcPct val="150000"/>
              </a:lnSpc>
            </a:pPr>
            <a:r>
              <a:rPr lang="en-US" sz="2000">
                <a:latin typeface="Times New Roman" pitchFamily="18" charset="0"/>
                <a:cs typeface="Times New Roman" pitchFamily="18" charset="0"/>
              </a:rPr>
              <a:t>4 lệnh CRUD cơ bản</a:t>
            </a:r>
          </a:p>
          <a:p>
            <a:pPr lvl="0">
              <a:lnSpc>
                <a:spcPct val="150000"/>
              </a:lnSpc>
            </a:pPr>
            <a:r>
              <a:rPr lang="en-US" sz="2000">
                <a:latin typeface="Times New Roman" pitchFamily="18" charset="0"/>
                <a:cs typeface="Times New Roman" pitchFamily="18" charset="0"/>
              </a:rPr>
              <a:t>   - Post: có chức năng tạo dữ liệu, thông tin mới.</a:t>
            </a:r>
          </a:p>
          <a:p>
            <a:pPr lvl="0">
              <a:lnSpc>
                <a:spcPct val="150000"/>
              </a:lnSpc>
            </a:pPr>
            <a:r>
              <a:rPr lang="en-US" sz="2000">
                <a:latin typeface="Times New Roman" pitchFamily="18" charset="0"/>
                <a:cs typeface="Times New Roman" pitchFamily="18" charset="0"/>
              </a:rPr>
              <a:t>   - Get: Lệnh đọc/lấy dữ liệu, thông tin</a:t>
            </a:r>
          </a:p>
          <a:p>
            <a:pPr lvl="0">
              <a:lnSpc>
                <a:spcPct val="150000"/>
              </a:lnSpc>
            </a:pPr>
            <a:r>
              <a:rPr lang="en-US" sz="2000">
                <a:latin typeface="Times New Roman" pitchFamily="18" charset="0"/>
                <a:cs typeface="Times New Roman" pitchFamily="18" charset="0"/>
              </a:rPr>
              <a:t>   - Put: Cập nhật thông tin và dữ liệu</a:t>
            </a:r>
          </a:p>
          <a:p>
            <a:pPr lvl="0">
              <a:lnSpc>
                <a:spcPct val="150000"/>
              </a:lnSpc>
            </a:pPr>
            <a:r>
              <a:rPr lang="en-US" sz="2000">
                <a:latin typeface="Times New Roman" pitchFamily="18" charset="0"/>
                <a:cs typeface="Times New Roman" pitchFamily="18" charset="0"/>
              </a:rPr>
              <a:t>   - Delete: Xóa thông tin dữ liệu</a:t>
            </a:r>
          </a:p>
        </p:txBody>
      </p:sp>
    </p:spTree>
    <p:extLst>
      <p:ext uri="{BB962C8B-B14F-4D97-AF65-F5344CB8AC3E}">
        <p14:creationId xmlns:p14="http://schemas.microsoft.com/office/powerpoint/2010/main" val="294970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3C411AA-B342-4473-9EF2-4605EE13FDDB}"/>
              </a:ext>
            </a:extLst>
          </p:cNvPr>
          <p:cNvSpPr>
            <a:spLocks noGrp="1"/>
          </p:cNvSpPr>
          <p:nvPr>
            <p:ph type="title"/>
          </p:nvPr>
        </p:nvSpPr>
        <p:spPr>
          <a:xfrm>
            <a:off x="3089853" y="2379765"/>
            <a:ext cx="6811792" cy="1049235"/>
          </a:xfrm>
        </p:spPr>
        <p:txBody>
          <a:bodyPr>
            <a:normAutofit/>
          </a:bodyPr>
          <a:lstStyle/>
          <a:p>
            <a:r>
              <a:rPr lang="en-US" sz="5400" b="1"/>
              <a:t>Phần hệ điều hành</a:t>
            </a:r>
          </a:p>
        </p:txBody>
      </p:sp>
    </p:spTree>
    <p:extLst>
      <p:ext uri="{BB962C8B-B14F-4D97-AF65-F5344CB8AC3E}">
        <p14:creationId xmlns:p14="http://schemas.microsoft.com/office/powerpoint/2010/main" val="2386595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2BD3D-2BAA-4517-9506-A7D98095A7F2}"/>
              </a:ext>
            </a:extLst>
          </p:cNvPr>
          <p:cNvSpPr>
            <a:spLocks noGrp="1"/>
          </p:cNvSpPr>
          <p:nvPr>
            <p:ph type="title"/>
          </p:nvPr>
        </p:nvSpPr>
        <p:spPr>
          <a:xfrm>
            <a:off x="1479613" y="647765"/>
            <a:ext cx="9520158" cy="1049235"/>
          </a:xfrm>
        </p:spPr>
        <p:txBody>
          <a:bodyPr>
            <a:normAutofit/>
          </a:bodyPr>
          <a:lstStyle/>
          <a:p>
            <a:r>
              <a:rPr lang="en-US" sz="4000" b="1"/>
              <a:t>Mục tiêu đề tài</a:t>
            </a:r>
          </a:p>
        </p:txBody>
      </p:sp>
      <p:sp>
        <p:nvSpPr>
          <p:cNvPr id="5" name="Content Placeholder 2">
            <a:extLst>
              <a:ext uri="{FF2B5EF4-FFF2-40B4-BE49-F238E27FC236}">
                <a16:creationId xmlns:a16="http://schemas.microsoft.com/office/drawing/2014/main" id="{12D2E97A-4335-44EE-8AF1-D03B7BEDB2A1}"/>
              </a:ext>
            </a:extLst>
          </p:cNvPr>
          <p:cNvSpPr>
            <a:spLocks noGrp="1"/>
          </p:cNvSpPr>
          <p:nvPr/>
        </p:nvSpPr>
        <p:spPr bwMode="auto">
          <a:xfrm>
            <a:off x="1636789" y="1984383"/>
            <a:ext cx="8918421" cy="3992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800" kern="1200">
                <a:solidFill>
                  <a:schemeClr val="bg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bg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bg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bg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en-US" sz="2000">
                <a:solidFill>
                  <a:schemeClr val="tx1"/>
                </a:solidFill>
                <a:latin typeface="Times New Roman" panose="02020603050405020304" pitchFamily="18" charset="0"/>
                <a:cs typeface="Times New Roman" panose="02020603050405020304" pitchFamily="18" charset="0"/>
              </a:rPr>
              <a:t>Xây dựng chương trình chia sẻ file giữa các máy tính với nhau.</a:t>
            </a:r>
          </a:p>
          <a:p>
            <a:pPr>
              <a:lnSpc>
                <a:spcPct val="150000"/>
              </a:lnSpc>
              <a:buFont typeface="Wingdings" panose="05000000000000000000" pitchFamily="2" charset="2"/>
              <a:buChar char="Ø"/>
            </a:pPr>
            <a:r>
              <a:rPr lang="en-US" sz="2000">
                <a:solidFill>
                  <a:schemeClr val="tx1"/>
                </a:solidFill>
                <a:latin typeface="Times New Roman" panose="02020603050405020304" pitchFamily="18" charset="0"/>
                <a:cs typeface="Times New Roman" panose="02020603050405020304" pitchFamily="18" charset="0"/>
              </a:rPr>
              <a:t>Giúp việc trao đổi tài nguyên trên các máy dễ dàng hơn.</a:t>
            </a:r>
          </a:p>
          <a:p>
            <a:pPr>
              <a:lnSpc>
                <a:spcPct val="150000"/>
              </a:lnSpc>
              <a:buFont typeface="Wingdings" panose="05000000000000000000" pitchFamily="2" charset="2"/>
              <a:buChar char="Ø"/>
            </a:pPr>
            <a:r>
              <a:rPr lang="en-US" sz="2000">
                <a:solidFill>
                  <a:schemeClr val="tx1"/>
                </a:solidFill>
                <a:latin typeface="Times New Roman" panose="02020603050405020304" pitchFamily="18" charset="0"/>
                <a:cs typeface="Times New Roman" panose="02020603050405020304" pitchFamily="18" charset="0"/>
              </a:rPr>
              <a:t>Giúp người học nắm rõ được nguyên lý hoạt động của mô hình client-server và các phương pháp đọc ghi file.</a:t>
            </a:r>
          </a:p>
        </p:txBody>
      </p:sp>
    </p:spTree>
    <p:extLst>
      <p:ext uri="{BB962C8B-B14F-4D97-AF65-F5344CB8AC3E}">
        <p14:creationId xmlns:p14="http://schemas.microsoft.com/office/powerpoint/2010/main" val="248525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2BD3D-2BAA-4517-9506-A7D98095A7F2}"/>
              </a:ext>
            </a:extLst>
          </p:cNvPr>
          <p:cNvSpPr>
            <a:spLocks noGrp="1"/>
          </p:cNvSpPr>
          <p:nvPr>
            <p:ph type="title"/>
          </p:nvPr>
        </p:nvSpPr>
        <p:spPr>
          <a:xfrm>
            <a:off x="1479613" y="647765"/>
            <a:ext cx="9520158" cy="1049235"/>
          </a:xfrm>
        </p:spPr>
        <p:txBody>
          <a:bodyPr>
            <a:normAutofit/>
          </a:bodyPr>
          <a:lstStyle/>
          <a:p>
            <a:r>
              <a:rPr lang="en-US" sz="4000" b="1"/>
              <a:t>Nội dung thực hiện</a:t>
            </a:r>
          </a:p>
        </p:txBody>
      </p:sp>
      <p:sp>
        <p:nvSpPr>
          <p:cNvPr id="4" name="Content Placeholder 2">
            <a:extLst>
              <a:ext uri="{FF2B5EF4-FFF2-40B4-BE49-F238E27FC236}">
                <a16:creationId xmlns:a16="http://schemas.microsoft.com/office/drawing/2014/main" id="{11054379-42D7-4C19-BB56-0F1A5BC279F5}"/>
              </a:ext>
            </a:extLst>
          </p:cNvPr>
          <p:cNvSpPr>
            <a:spLocks noGrp="1"/>
          </p:cNvSpPr>
          <p:nvPr/>
        </p:nvSpPr>
        <p:spPr bwMode="auto">
          <a:xfrm>
            <a:off x="1898469" y="1889919"/>
            <a:ext cx="8355874" cy="3992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800" kern="1200">
                <a:solidFill>
                  <a:schemeClr val="bg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bg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bg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bg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b="1">
                <a:solidFill>
                  <a:srgbClr val="FF0000"/>
                </a:solidFill>
                <a:latin typeface="Times New Roman" panose="02020603050405020304" pitchFamily="18" charset="0"/>
                <a:cs typeface="Times New Roman" panose="02020603050405020304" pitchFamily="18" charset="0"/>
              </a:rPr>
              <a:t>Xác định yêu cầu của đề tài</a:t>
            </a:r>
          </a:p>
          <a:p>
            <a:pPr>
              <a:lnSpc>
                <a:spcPct val="150000"/>
              </a:lnSpc>
              <a:buFontTx/>
              <a:buChar char="-"/>
            </a:pPr>
            <a:r>
              <a:rPr lang="en-US" sz="2000">
                <a:solidFill>
                  <a:schemeClr val="tx1"/>
                </a:solidFill>
                <a:latin typeface="Times New Roman" panose="02020603050405020304" pitchFamily="18" charset="0"/>
                <a:cs typeface="Times New Roman" panose="02020603050405020304" pitchFamily="18" charset="0"/>
              </a:rPr>
              <a:t>Xây dựng được chương trình chia sẻ file giữa các máy tính</a:t>
            </a:r>
          </a:p>
          <a:p>
            <a:pPr marL="0" indent="0">
              <a:lnSpc>
                <a:spcPct val="150000"/>
              </a:lnSpc>
              <a:buNone/>
            </a:pPr>
            <a:r>
              <a:rPr lang="en-US" sz="2200" b="1">
                <a:solidFill>
                  <a:srgbClr val="FF0000"/>
                </a:solidFill>
                <a:latin typeface="Times New Roman" panose="02020603050405020304" pitchFamily="18" charset="0"/>
                <a:cs typeface="Times New Roman" panose="02020603050405020304" pitchFamily="18" charset="0"/>
              </a:rPr>
              <a:t>Xác định yêu cầu hệ thông:</a:t>
            </a:r>
          </a:p>
          <a:p>
            <a:pPr>
              <a:lnSpc>
                <a:spcPct val="150000"/>
              </a:lnSpc>
              <a:buFontTx/>
              <a:buChar char="-"/>
            </a:pPr>
            <a:r>
              <a:rPr lang="en-US" sz="2000">
                <a:solidFill>
                  <a:schemeClr val="tx1"/>
                </a:solidFill>
                <a:latin typeface="Times New Roman" panose="02020603050405020304" pitchFamily="18" charset="0"/>
                <a:cs typeface="Times New Roman" panose="02020603050405020304" pitchFamily="18" charset="0"/>
              </a:rPr>
              <a:t>Cho phép lưu trữ file trên server.</a:t>
            </a:r>
          </a:p>
          <a:p>
            <a:pPr>
              <a:lnSpc>
                <a:spcPct val="150000"/>
              </a:lnSpc>
              <a:buFontTx/>
              <a:buChar char="-"/>
            </a:pPr>
            <a:r>
              <a:rPr lang="en-US" sz="2000">
                <a:solidFill>
                  <a:schemeClr val="tx1"/>
                </a:solidFill>
                <a:latin typeface="Times New Roman" panose="02020603050405020304" pitchFamily="18" charset="0"/>
                <a:cs typeface="Times New Roman" panose="02020603050405020304" pitchFamily="18" charset="0"/>
              </a:rPr>
              <a:t>Cho phép người dùng có thể upload file lên server và download file từ server về máy</a:t>
            </a:r>
            <a:r>
              <a:rPr lang="en-US" sz="2000"/>
              <a:t>.</a:t>
            </a:r>
          </a:p>
        </p:txBody>
      </p:sp>
    </p:spTree>
    <p:extLst>
      <p:ext uri="{BB962C8B-B14F-4D97-AF65-F5344CB8AC3E}">
        <p14:creationId xmlns:p14="http://schemas.microsoft.com/office/powerpoint/2010/main" val="3798937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2BD3D-2BAA-4517-9506-A7D98095A7F2}"/>
              </a:ext>
            </a:extLst>
          </p:cNvPr>
          <p:cNvSpPr>
            <a:spLocks noGrp="1"/>
          </p:cNvSpPr>
          <p:nvPr>
            <p:ph type="title"/>
          </p:nvPr>
        </p:nvSpPr>
        <p:spPr>
          <a:xfrm>
            <a:off x="1479613" y="647765"/>
            <a:ext cx="9520158" cy="1049235"/>
          </a:xfrm>
        </p:spPr>
        <p:txBody>
          <a:bodyPr>
            <a:normAutofit/>
          </a:bodyPr>
          <a:lstStyle/>
          <a:p>
            <a:r>
              <a:rPr lang="en-US" sz="4000" b="1"/>
              <a:t>Phân tích thiết kế hệ thống</a:t>
            </a:r>
          </a:p>
        </p:txBody>
      </p:sp>
      <p:sp>
        <p:nvSpPr>
          <p:cNvPr id="12" name="TextBox 5">
            <a:extLst>
              <a:ext uri="{FF2B5EF4-FFF2-40B4-BE49-F238E27FC236}">
                <a16:creationId xmlns:a16="http://schemas.microsoft.com/office/drawing/2014/main" id="{23A94D78-D525-4609-8521-83A63508CB3A}"/>
              </a:ext>
            </a:extLst>
          </p:cNvPr>
          <p:cNvSpPr txBox="1"/>
          <p:nvPr/>
        </p:nvSpPr>
        <p:spPr>
          <a:xfrm>
            <a:off x="3719778" y="5533136"/>
            <a:ext cx="4752444" cy="369332"/>
          </a:xfrm>
          <a:prstGeom prst="rect">
            <a:avLst/>
          </a:prstGeom>
          <a:noFill/>
        </p:spPr>
        <p:txBody>
          <a:bodyPr wrap="square" rtlCol="0">
            <a:spAutoFit/>
          </a:bodyPr>
          <a:lstStyle/>
          <a:p>
            <a:r>
              <a:rPr lang="en-US" i="1"/>
              <a:t>Mô hình user case của tác nhân người dùng</a:t>
            </a:r>
          </a:p>
        </p:txBody>
      </p:sp>
      <p:pic>
        <p:nvPicPr>
          <p:cNvPr id="13" name="Content Placeholder 4" descr="Diagram&#10;&#10;Description automatically generated">
            <a:extLst>
              <a:ext uri="{FF2B5EF4-FFF2-40B4-BE49-F238E27FC236}">
                <a16:creationId xmlns:a16="http://schemas.microsoft.com/office/drawing/2014/main" id="{99A8F818-22CD-41DB-91F5-3C03F49279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657471" y="1896436"/>
            <a:ext cx="8949569" cy="3361364"/>
          </a:xfrm>
          <a:prstGeom prst="rect">
            <a:avLst/>
          </a:prstGeom>
          <a:noFill/>
          <a:ln w="9525">
            <a:noFill/>
            <a:miter lim="800000"/>
            <a:headEnd/>
            <a:tailEnd/>
          </a:ln>
        </p:spPr>
      </p:pic>
    </p:spTree>
    <p:extLst>
      <p:ext uri="{BB962C8B-B14F-4D97-AF65-F5344CB8AC3E}">
        <p14:creationId xmlns:p14="http://schemas.microsoft.com/office/powerpoint/2010/main" val="175631366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1149</Words>
  <Application>Microsoft Office PowerPoint</Application>
  <PresentationFormat>Widescreen</PresentationFormat>
  <Paragraphs>120</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Palatino Linotype</vt:lpstr>
      <vt:lpstr>Times New Roman</vt:lpstr>
      <vt:lpstr>Wingdings</vt:lpstr>
      <vt:lpstr>Gallery</vt:lpstr>
      <vt:lpstr> Báo Cáo Đồ Án Cơ Sở Mạng  Đề tài:  Hệ điều hành: Xây dựng chương trình chia sẻ file giữa các máy tính  Mạng máy tính: Xây dựng chương trình ứng dụng BKZalo cho phép người dùng có thể trò chuyện, nhắn tin, gửi hình ảnh.</vt:lpstr>
      <vt:lpstr>Nội dung báo cáo</vt:lpstr>
      <vt:lpstr>Cơ sở lý thuyết</vt:lpstr>
      <vt:lpstr>Cơ sở lý thuyết</vt:lpstr>
      <vt:lpstr>Cơ sở lý thuyết</vt:lpstr>
      <vt:lpstr>Phần hệ điều hành</vt:lpstr>
      <vt:lpstr>Mục tiêu đề tài</vt:lpstr>
      <vt:lpstr>Nội dung thực hiện</vt:lpstr>
      <vt:lpstr>Phân tích thiết kế hệ thống</vt:lpstr>
      <vt:lpstr>Cách thức hoạt động</vt:lpstr>
      <vt:lpstr>Cách thức hoạt động</vt:lpstr>
      <vt:lpstr>Thiết kế giao diện</vt:lpstr>
      <vt:lpstr>Thiết kế giao diện</vt:lpstr>
      <vt:lpstr>Thiết kế giao diện</vt:lpstr>
      <vt:lpstr>Thiết kế giao diện</vt:lpstr>
      <vt:lpstr>Kết Luận</vt:lpstr>
      <vt:lpstr>Phần mạng máy tính</vt:lpstr>
      <vt:lpstr>Mục tiêu đề tài</vt:lpstr>
      <vt:lpstr>Nội dung thực hiện</vt:lpstr>
      <vt:lpstr>Phân tích thiết kế hệ thống</vt:lpstr>
      <vt:lpstr>Cách thức hoạt động</vt:lpstr>
      <vt:lpstr>Cách thức hoạt động</vt:lpstr>
      <vt:lpstr>Thiết kế giao diện</vt:lpstr>
      <vt:lpstr>Thiết kế giao diện</vt:lpstr>
      <vt:lpstr>Thiết kế giao diện</vt:lpstr>
      <vt:lpstr>Thiết kế giao diện</vt:lpstr>
      <vt:lpstr>Thiết kế giao diện</vt:lpstr>
      <vt:lpstr>Thiết kế giao diện</vt:lpstr>
      <vt:lpstr>Thiết kế giao diện</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2021-12-14T07:27:18Z</dcterms:created>
  <dcterms:modified xsi:type="dcterms:W3CDTF">2021-12-24T17:27:47Z</dcterms:modified>
</cp:coreProperties>
</file>