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89" r:id="rId2"/>
  </p:sldMasterIdLst>
  <p:notesMasterIdLst>
    <p:notesMasterId r:id="rId13"/>
  </p:notesMasterIdLst>
  <p:sldIdLst>
    <p:sldId id="256" r:id="rId3"/>
    <p:sldId id="283" r:id="rId4"/>
    <p:sldId id="282" r:id="rId5"/>
    <p:sldId id="284" r:id="rId6"/>
    <p:sldId id="285" r:id="rId7"/>
    <p:sldId id="286" r:id="rId8"/>
    <p:sldId id="287" r:id="rId9"/>
    <p:sldId id="288" r:id="rId10"/>
    <p:sldId id="280" r:id="rId11"/>
    <p:sldId id="28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49F9D-BBB3-2341-90F3-75236C82D8B4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2292B-2E3C-0949-81E0-BF37278B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777" r="99162">
                        <a14:foregroundMark x1="42458" y1="3265" x2="44134" y2="8935"/>
                        <a14:foregroundMark x1="19274" y1="13402" x2="25978" y2="13746"/>
                        <a14:foregroundMark x1="43855" y1="15979" x2="50000" y2="18729"/>
                        <a14:foregroundMark x1="65363" y1="51031" x2="68715" y2="57216"/>
                        <a14:foregroundMark x1="56983" y1="21993" x2="51397" y2="24399"/>
                        <a14:foregroundMark x1="27933" y1="28007" x2="25419" y2="30584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92246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1295400"/>
            <a:ext cx="61722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772400" cy="1752600"/>
          </a:xfrm>
        </p:spPr>
        <p:txBody>
          <a:bodyPr/>
          <a:lstStyle>
            <a:lvl1pPr marL="0" indent="0">
              <a:buFont typeface="Monotype Sorts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7" name="Picture 16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9" name="Picture 18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noProof="0" dirty="0" smtClean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r>
              <a:rPr lang="en-US" sz="900" b="1" noProof="0" dirty="0" smtClean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  <a:endParaRPr lang="en-US" sz="900" b="1" noProof="0" dirty="0">
              <a:solidFill>
                <a:srgbClr val="D90000"/>
              </a:solidFill>
              <a:latin typeface="Georgia"/>
              <a:cs typeface="Georgia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noProof="0" dirty="0" smtClean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r>
              <a:rPr lang="en-US" sz="900" b="1" noProof="0" dirty="0" smtClean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  <a:endParaRPr lang="en-US" sz="900" b="1" noProof="0" dirty="0">
              <a:solidFill>
                <a:srgbClr val="D90000"/>
              </a:solidFill>
              <a:latin typeface="Georgia"/>
              <a:cs typeface="Georgia"/>
            </a:endParaRPr>
          </a:p>
        </p:txBody>
      </p:sp>
      <p:pic>
        <p:nvPicPr>
          <p:cNvPr id="24" name="Picture 23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4775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4756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572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68595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99858035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8717800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ourier"/>
                <a:cs typeface="Courier"/>
              </a:defRPr>
            </a:lvl1pPr>
            <a:lvl2pPr>
              <a:defRPr>
                <a:latin typeface="Courier"/>
                <a:cs typeface="Courier"/>
              </a:defRPr>
            </a:lvl2pPr>
            <a:lvl3pPr>
              <a:defRPr>
                <a:latin typeface="Courier"/>
                <a:cs typeface="Courier"/>
              </a:defRPr>
            </a:lvl3pPr>
            <a:lvl4pPr>
              <a:defRPr>
                <a:latin typeface="Courier"/>
                <a:cs typeface="Courier"/>
              </a:defRPr>
            </a:lvl4pPr>
            <a:lvl5pPr>
              <a:defRPr>
                <a:latin typeface="Courier"/>
                <a:cs typeface="Courier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0809814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777" r="99162">
                        <a14:foregroundMark x1="42458" y1="3265" x2="44134" y2="8935"/>
                        <a14:foregroundMark x1="19274" y1="13402" x2="25978" y2="13746"/>
                        <a14:foregroundMark x1="43855" y1="15979" x2="50000" y2="18729"/>
                        <a14:foregroundMark x1="65363" y1="51031" x2="68715" y2="57216"/>
                        <a14:foregroundMark x1="56983" y1="21993" x2="51397" y2="24399"/>
                        <a14:foregroundMark x1="27933" y1="28007" x2="25419" y2="30584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92246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1295400"/>
            <a:ext cx="61722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772400" cy="1752600"/>
          </a:xfrm>
        </p:spPr>
        <p:txBody>
          <a:bodyPr/>
          <a:lstStyle>
            <a:lvl1pPr marL="0" indent="0">
              <a:buFont typeface="Monotype Sorts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7" name="Picture 16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9" name="Picture 18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noProof="0" dirty="0" smtClean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r>
              <a:rPr lang="en-US" sz="900" b="1" noProof="0" dirty="0" smtClean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  <a:endParaRPr lang="en-US" sz="900" b="1" noProof="0" dirty="0">
              <a:solidFill>
                <a:srgbClr val="D90000"/>
              </a:solidFill>
              <a:latin typeface="Georgia"/>
              <a:cs typeface="Georgia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noProof="0" dirty="0" smtClean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r>
              <a:rPr lang="en-US" sz="900" b="1" noProof="0" dirty="0" smtClean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  <a:endParaRPr lang="en-US" sz="900" b="1" noProof="0" dirty="0">
              <a:solidFill>
                <a:srgbClr val="D90000"/>
              </a:solidFill>
              <a:latin typeface="Georgia"/>
              <a:cs typeface="Georgia"/>
            </a:endParaRPr>
          </a:p>
        </p:txBody>
      </p:sp>
      <p:pic>
        <p:nvPicPr>
          <p:cNvPr id="24" name="Picture 23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69883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23582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3125764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11526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0101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42595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35109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566897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3891153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3326600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3269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572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03517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660420819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5820949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ourier"/>
                <a:cs typeface="Courier"/>
              </a:defRPr>
            </a:lvl1pPr>
            <a:lvl2pPr>
              <a:defRPr>
                <a:latin typeface="Courier"/>
                <a:cs typeface="Courier"/>
              </a:defRPr>
            </a:lvl2pPr>
            <a:lvl3pPr>
              <a:defRPr>
                <a:latin typeface="Courier"/>
                <a:cs typeface="Courier"/>
              </a:defRPr>
            </a:lvl3pPr>
            <a:lvl4pPr>
              <a:defRPr>
                <a:latin typeface="Courier"/>
                <a:cs typeface="Courier"/>
              </a:defRPr>
            </a:lvl4pPr>
            <a:lvl5pPr>
              <a:defRPr>
                <a:latin typeface="Courier"/>
                <a:cs typeface="Courier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8806284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965089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29396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08967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77144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585462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7302762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58013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emf"/><Relationship Id="rId17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6" Type="http://schemas.openxmlformats.org/officeDocument/2006/relationships/image" Target="../media/image1.emf"/><Relationship Id="rId17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3" name="Picture 12" descr="RUGR_logoNL_rood_PMS186.eps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pic>
        <p:nvPicPr>
          <p:cNvPr id="14" name="Picture 13" descr="CoverSmall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549" y="381000"/>
            <a:ext cx="102025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5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ransition xmlns:p14="http://schemas.microsoft.com/office/powerpoint/2010/main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/>
          <a:latin typeface="Helvetica Neue Medium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60000"/>
        <a:buFont typeface="Monotype Sorts" charset="2"/>
        <a:buChar char="n"/>
        <a:defRPr kumimoji="1" sz="3200">
          <a:solidFill>
            <a:schemeClr val="tx1"/>
          </a:solidFill>
          <a:effectLst/>
          <a:latin typeface="Helvetica Neue Light"/>
          <a:ea typeface="ＭＳ Ｐゴシック" charset="-128"/>
          <a:cs typeface="ＭＳ Ｐゴシック" charset="-128"/>
        </a:defRPr>
      </a:lvl1pPr>
      <a:lvl2pPr marL="739775" indent="-28257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/>
        <a:buChar char="•"/>
        <a:defRPr kumimoji="1" sz="2800">
          <a:solidFill>
            <a:schemeClr val="tx1"/>
          </a:solidFill>
          <a:effectLst/>
          <a:latin typeface="Helvetica Neue Ligh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Wingdings" charset="2"/>
        <a:buChar char="§"/>
        <a:defRPr kumimoji="1" sz="2400">
          <a:solidFill>
            <a:schemeClr val="tx1"/>
          </a:solidFill>
          <a:effectLst/>
          <a:latin typeface="Helvetica Neue Ligh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/>
          <a:latin typeface="Helvetica Neue Ligh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/>
          <a:latin typeface="Helvetica Neue Ligh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3" name="Picture 12" descr="RUGR_logoNL_rood_PMS186.eps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pic>
        <p:nvPicPr>
          <p:cNvPr id="14" name="Picture 13" descr="CoverSmall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549" y="381000"/>
            <a:ext cx="102025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ransition xmlns:p14="http://schemas.microsoft.com/office/powerpoint/2010/main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/>
          <a:latin typeface="Helvetica Neue Medium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60000"/>
        <a:buFont typeface="Monotype Sorts" charset="2"/>
        <a:buChar char="n"/>
        <a:defRPr kumimoji="1" sz="24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1pPr>
      <a:lvl2pPr marL="739775" indent="-28257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/>
        <a:buChar char="•"/>
        <a:defRPr kumimoji="1" sz="28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Wingdings" charset="2"/>
        <a:buChar char="§"/>
        <a:defRPr kumimoji="1" sz="24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6" Type="http://schemas.openxmlformats.org/officeDocument/2006/relationships/image" Target="../media/image13.jpg"/><Relationship Id="rId7" Type="http://schemas.openxmlformats.org/officeDocument/2006/relationships/image" Target="../media/image14.jpg"/><Relationship Id="rId8" Type="http://schemas.openxmlformats.org/officeDocument/2006/relationships/image" Target="../media/image15.jpg"/><Relationship Id="rId9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PRIMs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3: </a:t>
            </a:r>
            <a:r>
              <a:rPr lang="en-US" dirty="0" smtClean="0"/>
              <a:t>Extended 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674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transfer among these different tasks?</a:t>
            </a:r>
            <a:endParaRPr lang="en-US" dirty="0"/>
          </a:p>
        </p:txBody>
      </p:sp>
      <p:pic>
        <p:nvPicPr>
          <p:cNvPr id="4" name="Picture 3" descr="fis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70" y="2006659"/>
            <a:ext cx="2023872" cy="1712976"/>
          </a:xfrm>
          <a:prstGeom prst="rect">
            <a:avLst/>
          </a:prstGeom>
        </p:spPr>
      </p:pic>
      <p:pic>
        <p:nvPicPr>
          <p:cNvPr id="5" name="Picture 4" descr="spoo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145" y="2006659"/>
            <a:ext cx="2023872" cy="1712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6769" y="2582675"/>
            <a:ext cx="12928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Helvetica Neue Medium"/>
                <a:cs typeface="Helvetica Neue Medium"/>
              </a:rPr>
              <a:t>20 x</a:t>
            </a:r>
            <a:endParaRPr lang="en-US" sz="3200" dirty="0">
              <a:latin typeface="Helvetica Neue Medium"/>
              <a:cs typeface="Helvetica Neue Medium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924464" y="2796708"/>
            <a:ext cx="15269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851150" y="2582675"/>
            <a:ext cx="12928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Helvetica Neue Medium"/>
                <a:cs typeface="Helvetica Neue Medium"/>
              </a:rPr>
              <a:t>42 %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56769" y="3916192"/>
            <a:ext cx="7455248" cy="2580887"/>
            <a:chOff x="356769" y="3916192"/>
            <a:chExt cx="7455248" cy="2580887"/>
          </a:xfrm>
        </p:grpSpPr>
        <p:pic>
          <p:nvPicPr>
            <p:cNvPr id="11" name="Picture 10" descr="babies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5134" y="3916192"/>
              <a:ext cx="852990" cy="721958"/>
            </a:xfrm>
            <a:prstGeom prst="rect">
              <a:avLst/>
            </a:prstGeom>
          </p:spPr>
        </p:pic>
        <p:pic>
          <p:nvPicPr>
            <p:cNvPr id="12" name="Picture 11" descr="bark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8553" y="4009436"/>
              <a:ext cx="962956" cy="815032"/>
            </a:xfrm>
            <a:prstGeom prst="rect">
              <a:avLst/>
            </a:prstGeom>
          </p:spPr>
        </p:pic>
        <p:pic>
          <p:nvPicPr>
            <p:cNvPr id="13" name="Picture 12" descr="fish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2144" y="5609542"/>
              <a:ext cx="852990" cy="721958"/>
            </a:xfrm>
            <a:prstGeom prst="rect">
              <a:avLst/>
            </a:prstGeom>
          </p:spPr>
        </p:pic>
        <p:pic>
          <p:nvPicPr>
            <p:cNvPr id="14" name="Picture 13" descr="nurse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721" y="4197093"/>
              <a:ext cx="968920" cy="820080"/>
            </a:xfrm>
            <a:prstGeom prst="rect">
              <a:avLst/>
            </a:prstGeom>
          </p:spPr>
        </p:pic>
        <p:pic>
          <p:nvPicPr>
            <p:cNvPr id="15" name="Picture 14" descr="snakesneak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8181" y="5017173"/>
              <a:ext cx="968920" cy="372294"/>
            </a:xfrm>
            <a:prstGeom prst="rect">
              <a:avLst/>
            </a:prstGeom>
          </p:spPr>
        </p:pic>
        <p:pic>
          <p:nvPicPr>
            <p:cNvPr id="16" name="Picture 15" descr="spoons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8145" y="4009436"/>
              <a:ext cx="2023872" cy="1712976"/>
            </a:xfrm>
            <a:prstGeom prst="rect">
              <a:avLst/>
            </a:prstGeom>
          </p:spPr>
        </p:pic>
        <p:pic>
          <p:nvPicPr>
            <p:cNvPr id="17" name="Picture 16" descr="alphabetical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41" y="5197263"/>
              <a:ext cx="962956" cy="478157"/>
            </a:xfrm>
            <a:prstGeom prst="rect">
              <a:avLst/>
            </a:prstGeom>
          </p:spPr>
        </p:pic>
        <p:pic>
          <p:nvPicPr>
            <p:cNvPr id="18" name="Picture 17" descr="chick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8634" y="4784984"/>
              <a:ext cx="962956" cy="82455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56769" y="4647611"/>
              <a:ext cx="12928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Helvetica Neue Medium"/>
                  <a:cs typeface="Helvetica Neue Medium"/>
                </a:rPr>
                <a:t>1</a:t>
              </a:r>
              <a:r>
                <a:rPr lang="en-US" sz="3200" dirty="0" smtClean="0">
                  <a:latin typeface="Helvetica Neue Medium"/>
                  <a:cs typeface="Helvetica Neue Medium"/>
                </a:rPr>
                <a:t> x</a:t>
              </a:r>
              <a:endParaRPr lang="en-US" sz="32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05134" y="5419861"/>
              <a:ext cx="20592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Helvetica Neue Medium"/>
                  <a:cs typeface="Helvetica Neue Medium"/>
                </a:rPr>
                <a:t>20 cards total</a:t>
              </a:r>
              <a:endParaRPr lang="en-US" sz="3200" dirty="0">
                <a:latin typeface="Helvetica Neue Medium"/>
                <a:cs typeface="Helvetica Neue Medium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3924464" y="5017173"/>
              <a:ext cx="152697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2" name="TextBox 21"/>
          <p:cNvSpPr txBox="1"/>
          <p:nvPr/>
        </p:nvSpPr>
        <p:spPr>
          <a:xfrm>
            <a:off x="7851150" y="4724785"/>
            <a:ext cx="12928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Helvetica Neue Medium"/>
                <a:cs typeface="Helvetica Neue Medium"/>
              </a:rPr>
              <a:t>62%</a:t>
            </a:r>
          </a:p>
        </p:txBody>
      </p:sp>
    </p:spTree>
    <p:extLst>
      <p:ext uri="{BB962C8B-B14F-4D97-AF65-F5344CB8AC3E}">
        <p14:creationId xmlns:p14="http://schemas.microsoft.com/office/powerpoint/2010/main" val="24616564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PRIMs (&amp; ACT-R)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504266"/>
            <a:ext cx="7772400" cy="1591733"/>
          </a:xfrm>
        </p:spPr>
        <p:txBody>
          <a:bodyPr/>
          <a:lstStyle/>
          <a:p>
            <a:r>
              <a:rPr lang="en-US" dirty="0" smtClean="0"/>
              <a:t>We will extend the set of PRIMs to access chunks directly connected to those in the buffers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684128" y="2617978"/>
            <a:ext cx="381000" cy="3810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65128" y="2617978"/>
            <a:ext cx="381000" cy="3810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446128" y="2617978"/>
            <a:ext cx="381000" cy="3810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895606" y="2617978"/>
            <a:ext cx="381000" cy="3810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267200" y="2617978"/>
            <a:ext cx="381000" cy="3810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48200" y="2617978"/>
            <a:ext cx="381000" cy="3810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029200" y="2617978"/>
            <a:ext cx="381000" cy="3810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506192" y="2617978"/>
            <a:ext cx="381000" cy="3810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887192" y="2617978"/>
            <a:ext cx="381000" cy="3810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268192" y="2617978"/>
            <a:ext cx="381000" cy="3810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84128" y="216077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19500" y="216077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LTM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37376" y="216077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2303128" y="2619004"/>
            <a:ext cx="381000" cy="3810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25194" y="2156314"/>
            <a:ext cx="1143000" cy="843690"/>
            <a:chOff x="142994" y="2052936"/>
            <a:chExt cx="1143000" cy="84369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42994" y="2515626"/>
              <a:ext cx="381000" cy="3810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523994" y="2515626"/>
              <a:ext cx="381000" cy="3810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904994" y="2515626"/>
              <a:ext cx="381000" cy="3810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2994" y="2052936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Goal</a:t>
              </a:r>
              <a:endParaRPr lang="en-US" dirty="0"/>
            </a:p>
          </p:txBody>
        </p:sp>
      </p:grpSp>
      <p:sp>
        <p:nvSpPr>
          <p:cNvPr id="23" name="Oval 22"/>
          <p:cNvSpPr/>
          <p:nvPr/>
        </p:nvSpPr>
        <p:spPr bwMode="auto">
          <a:xfrm>
            <a:off x="3962400" y="2712177"/>
            <a:ext cx="228600" cy="2286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345180" y="2706998"/>
            <a:ext cx="228600" cy="2286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714373" y="2706998"/>
            <a:ext cx="228600" cy="2286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157522" y="2156314"/>
            <a:ext cx="671151" cy="589341"/>
            <a:chOff x="4157522" y="2156314"/>
            <a:chExt cx="671151" cy="589341"/>
          </a:xfrm>
        </p:grpSpPr>
        <p:sp>
          <p:nvSpPr>
            <p:cNvPr id="26" name="Oval 25"/>
            <p:cNvSpPr/>
            <p:nvPr/>
          </p:nvSpPr>
          <p:spPr bwMode="auto">
            <a:xfrm>
              <a:off x="4345180" y="2156314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37" name="Straight Arrow Connector 36"/>
            <p:cNvCxnSpPr>
              <a:stCxn id="26" idx="4"/>
              <a:endCxn id="23" idx="7"/>
            </p:cNvCxnSpPr>
            <p:nvPr/>
          </p:nvCxnSpPr>
          <p:spPr bwMode="auto">
            <a:xfrm flipH="1">
              <a:off x="4157522" y="2384914"/>
              <a:ext cx="301958" cy="36074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>
              <a:endCxn id="24" idx="0"/>
            </p:cNvCxnSpPr>
            <p:nvPr/>
          </p:nvCxnSpPr>
          <p:spPr bwMode="auto">
            <a:xfrm>
              <a:off x="4459480" y="2384914"/>
              <a:ext cx="0" cy="3220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>
              <a:stCxn id="26" idx="4"/>
              <a:endCxn id="25" idx="0"/>
            </p:cNvCxnSpPr>
            <p:nvPr/>
          </p:nvCxnSpPr>
          <p:spPr bwMode="auto">
            <a:xfrm>
              <a:off x="4459480" y="2384914"/>
              <a:ext cx="369193" cy="3220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2949048" y="2935598"/>
            <a:ext cx="3231754" cy="1065825"/>
            <a:chOff x="2949048" y="2935598"/>
            <a:chExt cx="3231754" cy="1065825"/>
          </a:xfrm>
        </p:grpSpPr>
        <p:sp>
          <p:nvSpPr>
            <p:cNvPr id="27" name="Oval 26"/>
            <p:cNvSpPr/>
            <p:nvPr/>
          </p:nvSpPr>
          <p:spPr bwMode="auto">
            <a:xfrm>
              <a:off x="2949048" y="342577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3331828" y="3420591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3701021" y="3420591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4036820" y="3772823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4419600" y="3767644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4788793" y="3767644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200229" y="342577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5583009" y="3420591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5952202" y="3420591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43" name="Straight Arrow Connector 42"/>
            <p:cNvCxnSpPr>
              <a:stCxn id="23" idx="4"/>
              <a:endCxn id="27" idx="0"/>
            </p:cNvCxnSpPr>
            <p:nvPr/>
          </p:nvCxnSpPr>
          <p:spPr bwMode="auto">
            <a:xfrm flipH="1">
              <a:off x="3063348" y="2940777"/>
              <a:ext cx="1013352" cy="4849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>
              <a:stCxn id="23" idx="4"/>
              <a:endCxn id="28" idx="0"/>
            </p:cNvCxnSpPr>
            <p:nvPr/>
          </p:nvCxnSpPr>
          <p:spPr bwMode="auto">
            <a:xfrm flipH="1">
              <a:off x="3446128" y="2940777"/>
              <a:ext cx="630572" cy="4798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>
              <a:stCxn id="23" idx="4"/>
              <a:endCxn id="29" idx="7"/>
            </p:cNvCxnSpPr>
            <p:nvPr/>
          </p:nvCxnSpPr>
          <p:spPr bwMode="auto">
            <a:xfrm flipH="1">
              <a:off x="3896143" y="2940777"/>
              <a:ext cx="180557" cy="51329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>
              <a:stCxn id="24" idx="4"/>
              <a:endCxn id="30" idx="0"/>
            </p:cNvCxnSpPr>
            <p:nvPr/>
          </p:nvCxnSpPr>
          <p:spPr bwMode="auto">
            <a:xfrm flipH="1">
              <a:off x="4151120" y="2935598"/>
              <a:ext cx="308360" cy="83722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>
              <a:stCxn id="8" idx="2"/>
              <a:endCxn id="31" idx="0"/>
            </p:cNvCxnSpPr>
            <p:nvPr/>
          </p:nvCxnSpPr>
          <p:spPr bwMode="auto">
            <a:xfrm>
              <a:off x="4457700" y="2998978"/>
              <a:ext cx="76200" cy="7686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>
              <a:stCxn id="24" idx="4"/>
              <a:endCxn id="32" idx="1"/>
            </p:cNvCxnSpPr>
            <p:nvPr/>
          </p:nvCxnSpPr>
          <p:spPr bwMode="auto">
            <a:xfrm>
              <a:off x="4459480" y="2935598"/>
              <a:ext cx="362791" cy="8655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>
              <a:stCxn id="25" idx="4"/>
              <a:endCxn id="33" idx="1"/>
            </p:cNvCxnSpPr>
            <p:nvPr/>
          </p:nvCxnSpPr>
          <p:spPr bwMode="auto">
            <a:xfrm>
              <a:off x="4828673" y="2935598"/>
              <a:ext cx="405034" cy="5236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25" idx="4"/>
              <a:endCxn id="34" idx="1"/>
            </p:cNvCxnSpPr>
            <p:nvPr/>
          </p:nvCxnSpPr>
          <p:spPr bwMode="auto">
            <a:xfrm>
              <a:off x="4828673" y="2935598"/>
              <a:ext cx="787814" cy="5184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25" idx="4"/>
              <a:endCxn id="35" idx="1"/>
            </p:cNvCxnSpPr>
            <p:nvPr/>
          </p:nvCxnSpPr>
          <p:spPr bwMode="auto">
            <a:xfrm>
              <a:off x="4828673" y="2935598"/>
              <a:ext cx="1157007" cy="5184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5" name="Oval 64"/>
          <p:cNvSpPr/>
          <p:nvPr/>
        </p:nvSpPr>
        <p:spPr bwMode="auto">
          <a:xfrm>
            <a:off x="1116048" y="2706998"/>
            <a:ext cx="228600" cy="2286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682294" y="2712177"/>
            <a:ext cx="1324015" cy="863178"/>
            <a:chOff x="682294" y="2712177"/>
            <a:chExt cx="1324015" cy="863178"/>
          </a:xfrm>
        </p:grpSpPr>
        <p:sp>
          <p:nvSpPr>
            <p:cNvPr id="66" name="Oval 65"/>
            <p:cNvSpPr/>
            <p:nvPr/>
          </p:nvSpPr>
          <p:spPr bwMode="auto">
            <a:xfrm>
              <a:off x="1475680" y="2712177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682294" y="3344948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1082570" y="3339769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70" name="Straight Arrow Connector 69"/>
            <p:cNvCxnSpPr>
              <a:stCxn id="65" idx="3"/>
              <a:endCxn id="67" idx="0"/>
            </p:cNvCxnSpPr>
            <p:nvPr/>
          </p:nvCxnSpPr>
          <p:spPr bwMode="auto">
            <a:xfrm flipH="1">
              <a:off x="796594" y="2902120"/>
              <a:ext cx="352932" cy="4428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Straight Arrow Connector 71"/>
            <p:cNvCxnSpPr>
              <a:stCxn id="65" idx="4"/>
              <a:endCxn id="68" idx="0"/>
            </p:cNvCxnSpPr>
            <p:nvPr/>
          </p:nvCxnSpPr>
          <p:spPr bwMode="auto">
            <a:xfrm flipH="1">
              <a:off x="1196870" y="2935598"/>
              <a:ext cx="33478" cy="4041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6" name="Oval 75"/>
            <p:cNvSpPr/>
            <p:nvPr/>
          </p:nvSpPr>
          <p:spPr bwMode="auto">
            <a:xfrm>
              <a:off x="1406194" y="3339769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1777709" y="3346755"/>
              <a:ext cx="228600" cy="228600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79" name="Straight Arrow Connector 78"/>
            <p:cNvCxnSpPr>
              <a:stCxn id="65" idx="5"/>
              <a:endCxn id="76" idx="0"/>
            </p:cNvCxnSpPr>
            <p:nvPr/>
          </p:nvCxnSpPr>
          <p:spPr bwMode="auto">
            <a:xfrm>
              <a:off x="1311170" y="2902120"/>
              <a:ext cx="209324" cy="4376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1" name="Straight Arrow Connector 80"/>
            <p:cNvCxnSpPr>
              <a:stCxn id="65" idx="5"/>
              <a:endCxn id="77" idx="0"/>
            </p:cNvCxnSpPr>
            <p:nvPr/>
          </p:nvCxnSpPr>
          <p:spPr bwMode="auto">
            <a:xfrm>
              <a:off x="1311170" y="2902120"/>
              <a:ext cx="580839" cy="4446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651920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with Vision</a:t>
            </a:r>
            <a:endParaRPr lang="en-US" dirty="0"/>
          </a:p>
        </p:txBody>
      </p:sp>
      <p:pic>
        <p:nvPicPr>
          <p:cNvPr id="4" name="Picture 3" descr="Placemats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0" y="3407834"/>
            <a:ext cx="5397500" cy="2159000"/>
          </a:xfrm>
          <a:prstGeom prst="rect">
            <a:avLst/>
          </a:prstGeom>
        </p:spPr>
      </p:pic>
      <p:pic>
        <p:nvPicPr>
          <p:cNvPr id="5" name="Picture 4" descr="spoo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5" y="2006658"/>
            <a:ext cx="2394288" cy="202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704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define visual 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(screen1 screen nil placemat1)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(placemat1 placemat placemat2 item1)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(placemat2 placemat nil item5)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(item1 utensil item2 nil fork)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(item2 utensil item3 nil fork)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(item3 utensil item4 nil knife)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(item4 utensil nil nil spoon)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(item5 utensil item6 nil fork)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(item6 utensil item7 nil knife)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(item7 utensil item8 nil spoon)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(item8 utensil nil nil spoon)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744843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3890903" y="3106855"/>
            <a:ext cx="1514594" cy="381000"/>
            <a:chOff x="3895606" y="2617978"/>
            <a:chExt cx="1514594" cy="381000"/>
          </a:xfrm>
        </p:grpSpPr>
        <p:sp>
          <p:nvSpPr>
            <p:cNvPr id="7" name="Rectangle 6"/>
            <p:cNvSpPr/>
            <p:nvPr/>
          </p:nvSpPr>
          <p:spPr bwMode="auto">
            <a:xfrm>
              <a:off x="4267200" y="2617978"/>
              <a:ext cx="381000" cy="3810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895606" y="2617978"/>
              <a:ext cx="381000" cy="3810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648200" y="2617978"/>
              <a:ext cx="381000" cy="3810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029200" y="2617978"/>
              <a:ext cx="381000" cy="3810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this tree with the new &gt;&gt; and &lt;&lt; PRIMs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2949048" y="2638914"/>
            <a:ext cx="3231754" cy="1845109"/>
            <a:chOff x="2949048" y="2156314"/>
            <a:chExt cx="3231754" cy="1845109"/>
          </a:xfrm>
        </p:grpSpPr>
        <p:sp>
          <p:nvSpPr>
            <p:cNvPr id="13" name="Oval 12"/>
            <p:cNvSpPr/>
            <p:nvPr/>
          </p:nvSpPr>
          <p:spPr bwMode="auto">
            <a:xfrm>
              <a:off x="3962400" y="2712177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345180" y="2706998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714373" y="2706998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57522" y="2156314"/>
              <a:ext cx="671151" cy="589341"/>
              <a:chOff x="4157522" y="2156314"/>
              <a:chExt cx="671151" cy="589341"/>
            </a:xfrm>
            <a:solidFill>
              <a:srgbClr val="FFFF00"/>
            </a:solidFill>
          </p:grpSpPr>
          <p:sp>
            <p:nvSpPr>
              <p:cNvPr id="17" name="Oval 16"/>
              <p:cNvSpPr/>
              <p:nvPr/>
            </p:nvSpPr>
            <p:spPr bwMode="auto">
              <a:xfrm>
                <a:off x="4345180" y="2156314"/>
                <a:ext cx="228600" cy="2286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8" name="Straight Arrow Connector 17"/>
              <p:cNvCxnSpPr>
                <a:stCxn id="17" idx="4"/>
                <a:endCxn id="13" idx="7"/>
              </p:cNvCxnSpPr>
              <p:nvPr/>
            </p:nvCxnSpPr>
            <p:spPr bwMode="auto">
              <a:xfrm flipH="1">
                <a:off x="4157522" y="2384914"/>
                <a:ext cx="301958" cy="360741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9" name="Straight Arrow Connector 18"/>
              <p:cNvCxnSpPr>
                <a:endCxn id="14" idx="0"/>
              </p:cNvCxnSpPr>
              <p:nvPr/>
            </p:nvCxnSpPr>
            <p:spPr bwMode="auto">
              <a:xfrm>
                <a:off x="4459480" y="2384914"/>
                <a:ext cx="0" cy="322084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0" name="Straight Arrow Connector 19"/>
              <p:cNvCxnSpPr>
                <a:stCxn id="17" idx="4"/>
                <a:endCxn id="15" idx="0"/>
              </p:cNvCxnSpPr>
              <p:nvPr/>
            </p:nvCxnSpPr>
            <p:spPr bwMode="auto">
              <a:xfrm>
                <a:off x="4459480" y="2384914"/>
                <a:ext cx="369193" cy="322084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22" name="Oval 21"/>
            <p:cNvSpPr/>
            <p:nvPr/>
          </p:nvSpPr>
          <p:spPr bwMode="auto">
            <a:xfrm>
              <a:off x="2949048" y="3425770"/>
              <a:ext cx="228600" cy="228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3331828" y="3420591"/>
              <a:ext cx="228600" cy="228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3701021" y="3420591"/>
              <a:ext cx="228600" cy="228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036820" y="3772823"/>
              <a:ext cx="228600" cy="228600"/>
            </a:xfrm>
            <a:prstGeom prst="ellipse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4419600" y="3767644"/>
              <a:ext cx="228600" cy="228600"/>
            </a:xfrm>
            <a:prstGeom prst="ellipse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4788793" y="3767644"/>
              <a:ext cx="228600" cy="228600"/>
            </a:xfrm>
            <a:prstGeom prst="ellipse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5200229" y="342577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5583009" y="3420591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5952202" y="3420591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31" name="Straight Arrow Connector 30"/>
            <p:cNvCxnSpPr>
              <a:stCxn id="13" idx="4"/>
              <a:endCxn id="22" idx="0"/>
            </p:cNvCxnSpPr>
            <p:nvPr/>
          </p:nvCxnSpPr>
          <p:spPr bwMode="auto">
            <a:xfrm flipH="1">
              <a:off x="3063348" y="2940777"/>
              <a:ext cx="1013352" cy="4849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>
              <a:stCxn id="13" idx="4"/>
              <a:endCxn id="23" idx="0"/>
            </p:cNvCxnSpPr>
            <p:nvPr/>
          </p:nvCxnSpPr>
          <p:spPr bwMode="auto">
            <a:xfrm flipH="1">
              <a:off x="3446128" y="2940777"/>
              <a:ext cx="630572" cy="4798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stCxn id="13" idx="4"/>
              <a:endCxn id="24" idx="7"/>
            </p:cNvCxnSpPr>
            <p:nvPr/>
          </p:nvCxnSpPr>
          <p:spPr bwMode="auto">
            <a:xfrm flipH="1">
              <a:off x="3896143" y="2940777"/>
              <a:ext cx="180557" cy="51329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endCxn id="25" idx="0"/>
            </p:cNvCxnSpPr>
            <p:nvPr/>
          </p:nvCxnSpPr>
          <p:spPr bwMode="auto">
            <a:xfrm flipH="1">
              <a:off x="4151120" y="3124200"/>
              <a:ext cx="268480" cy="6486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>
              <a:endCxn id="26" idx="0"/>
            </p:cNvCxnSpPr>
            <p:nvPr/>
          </p:nvCxnSpPr>
          <p:spPr bwMode="auto">
            <a:xfrm>
              <a:off x="4459480" y="3064933"/>
              <a:ext cx="74420" cy="7027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>
              <a:endCxn id="27" idx="1"/>
            </p:cNvCxnSpPr>
            <p:nvPr/>
          </p:nvCxnSpPr>
          <p:spPr bwMode="auto">
            <a:xfrm>
              <a:off x="4459480" y="3064933"/>
              <a:ext cx="362791" cy="7361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>
              <a:stCxn id="15" idx="4"/>
              <a:endCxn id="28" idx="1"/>
            </p:cNvCxnSpPr>
            <p:nvPr/>
          </p:nvCxnSpPr>
          <p:spPr bwMode="auto">
            <a:xfrm>
              <a:off x="4828673" y="2935598"/>
              <a:ext cx="405034" cy="5236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8" name="Straight Arrow Connector 37"/>
            <p:cNvCxnSpPr>
              <a:stCxn id="15" idx="4"/>
              <a:endCxn id="29" idx="1"/>
            </p:cNvCxnSpPr>
            <p:nvPr/>
          </p:nvCxnSpPr>
          <p:spPr bwMode="auto">
            <a:xfrm>
              <a:off x="4828673" y="2935598"/>
              <a:ext cx="787814" cy="5184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>
              <a:stCxn id="15" idx="4"/>
              <a:endCxn id="30" idx="1"/>
            </p:cNvCxnSpPr>
            <p:nvPr/>
          </p:nvCxnSpPr>
          <p:spPr bwMode="auto">
            <a:xfrm>
              <a:off x="4828673" y="2935598"/>
              <a:ext cx="1157007" cy="5184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99" name="TextBox 98"/>
          <p:cNvSpPr txBox="1"/>
          <p:nvPr/>
        </p:nvSpPr>
        <p:spPr>
          <a:xfrm>
            <a:off x="338667" y="2252133"/>
            <a:ext cx="187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&gt;&gt;V2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38667" y="3638953"/>
            <a:ext cx="187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V&lt;&lt;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32125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5.92593E-6 L -0.00729 -0.15809 " pathEditMode="fixed" ptsTypes="AA">
                                      <p:cBhvr>
                                        <p:cTn id="1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5.18519E-6 L 1.66667E-6 0.00371 " pathEditMode="relative" ptsTypes="AA">
                                      <p:cBhvr>
                                        <p:cTn id="1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spoons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operator </a:t>
            </a:r>
            <a:r>
              <a:rPr lang="en-US" sz="1800" dirty="0" err="1">
                <a:latin typeface="Courier"/>
                <a:cs typeface="Courier"/>
              </a:rPr>
              <a:t>init</a:t>
            </a:r>
            <a:r>
              <a:rPr lang="en-US" sz="1800" dirty="0">
                <a:latin typeface="Courier"/>
                <a:cs typeface="Courier"/>
              </a:rPr>
              <a:t>-count-spoons 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    </a:t>
            </a:r>
            <a:r>
              <a:rPr lang="en-US" sz="1800" dirty="0" smtClean="0">
                <a:latin typeface="Courier"/>
                <a:cs typeface="Courier"/>
              </a:rPr>
              <a:t>WM1 = nil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    </a:t>
            </a:r>
            <a:r>
              <a:rPr lang="en-US" sz="1800" dirty="0" smtClean="0">
                <a:latin typeface="Courier"/>
                <a:cs typeface="Courier"/>
              </a:rPr>
              <a:t>V1 = screen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    ==&gt;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    &gt;&gt;V3  // shift to the first </a:t>
            </a:r>
            <a:r>
              <a:rPr lang="en-US" sz="1800" dirty="0" smtClean="0">
                <a:latin typeface="Courier"/>
                <a:cs typeface="Courier"/>
              </a:rPr>
              <a:t>placemat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  &gt;</a:t>
            </a:r>
            <a:r>
              <a:rPr lang="en-US" sz="1800" dirty="0">
                <a:latin typeface="Courier"/>
                <a:cs typeface="Courier"/>
              </a:rPr>
              <a:t>&gt;V3 /// shift to first item in the </a:t>
            </a:r>
            <a:r>
              <a:rPr lang="en-US" sz="1800" dirty="0" smtClean="0">
                <a:latin typeface="Courier"/>
                <a:cs typeface="Courier"/>
              </a:rPr>
              <a:t>placemat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 zero </a:t>
            </a:r>
            <a:r>
              <a:rPr lang="en-US" sz="1800" dirty="0">
                <a:latin typeface="Courier"/>
                <a:cs typeface="Courier"/>
              </a:rPr>
              <a:t>-&gt; WM1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1124632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operator </a:t>
            </a:r>
            <a:r>
              <a:rPr lang="en-US" sz="1800" dirty="0">
                <a:latin typeface="Courier"/>
                <a:cs typeface="Courier"/>
              </a:rPr>
              <a:t>count-item 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V1 = item-type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V4 = target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RT1 = nil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=</a:t>
            </a:r>
            <a:r>
              <a:rPr lang="en-US" sz="1800" dirty="0">
                <a:latin typeface="Courier"/>
                <a:cs typeface="Courier"/>
              </a:rPr>
              <a:t>=&gt;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count-fact -&gt; RT1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WM1 -&gt; RT2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}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operator </a:t>
            </a:r>
            <a:r>
              <a:rPr lang="en-US" sz="1800" dirty="0">
                <a:latin typeface="Courier"/>
                <a:cs typeface="Courier"/>
              </a:rPr>
              <a:t>update-count-up 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RT1 = count-fact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V2 = nil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=</a:t>
            </a:r>
            <a:r>
              <a:rPr lang="en-US" sz="1800" dirty="0">
                <a:latin typeface="Courier"/>
                <a:cs typeface="Courier"/>
              </a:rPr>
              <a:t>=&gt;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RT3 -&gt; WM1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V&lt;&lt;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}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4437980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model one or more cards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4" y="2023533"/>
            <a:ext cx="5168900" cy="3340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667" y="1693333"/>
            <a:ext cx="2222500" cy="187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667" y="3920066"/>
            <a:ext cx="24765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31655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urrentWpic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3447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38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gModDistraction">
  <a:themeElements>
    <a:clrScheme name="">
      <a:dk1>
        <a:srgbClr val="000000"/>
      </a:dk1>
      <a:lt1>
        <a:srgbClr val="F0E586"/>
      </a:lt1>
      <a:dk2>
        <a:srgbClr val="000000"/>
      </a:dk2>
      <a:lt2>
        <a:srgbClr val="000066"/>
      </a:lt2>
      <a:accent1>
        <a:srgbClr val="FFCC66"/>
      </a:accent1>
      <a:accent2>
        <a:srgbClr val="9999FF"/>
      </a:accent2>
      <a:accent3>
        <a:srgbClr val="F6F0C3"/>
      </a:accent3>
      <a:accent4>
        <a:srgbClr val="000000"/>
      </a:accent4>
      <a:accent5>
        <a:srgbClr val="FFE2B8"/>
      </a:accent5>
      <a:accent6>
        <a:srgbClr val="8A8AE7"/>
      </a:accent6>
      <a:hlink>
        <a:srgbClr val="99CCFF"/>
      </a:hlink>
      <a:folHlink>
        <a:srgbClr val="0066FF"/>
      </a:folHlink>
    </a:clrScheme>
    <a:fontScheme name="lecture8">
      <a:majorFont>
        <a:latin typeface="Optima"/>
        <a:ea typeface=""/>
        <a:cs typeface=""/>
      </a:majorFont>
      <a:minorFont>
        <a:latin typeface="Opti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cture8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8 4">
        <a:dk1>
          <a:srgbClr val="000000"/>
        </a:dk1>
        <a:lt1>
          <a:srgbClr val="F0E586"/>
        </a:lt1>
        <a:dk2>
          <a:srgbClr val="000000"/>
        </a:dk2>
        <a:lt2>
          <a:srgbClr val="000066"/>
        </a:lt2>
        <a:accent1>
          <a:srgbClr val="CC99FF"/>
        </a:accent1>
        <a:accent2>
          <a:srgbClr val="9999FF"/>
        </a:accent2>
        <a:accent3>
          <a:srgbClr val="F6F0C3"/>
        </a:accent3>
        <a:accent4>
          <a:srgbClr val="000000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gModDistraction">
  <a:themeElements>
    <a:clrScheme name="">
      <a:dk1>
        <a:srgbClr val="000000"/>
      </a:dk1>
      <a:lt1>
        <a:srgbClr val="F0E586"/>
      </a:lt1>
      <a:dk2>
        <a:srgbClr val="000000"/>
      </a:dk2>
      <a:lt2>
        <a:srgbClr val="000066"/>
      </a:lt2>
      <a:accent1>
        <a:srgbClr val="FFCC66"/>
      </a:accent1>
      <a:accent2>
        <a:srgbClr val="9999FF"/>
      </a:accent2>
      <a:accent3>
        <a:srgbClr val="F6F0C3"/>
      </a:accent3>
      <a:accent4>
        <a:srgbClr val="000000"/>
      </a:accent4>
      <a:accent5>
        <a:srgbClr val="FFE2B8"/>
      </a:accent5>
      <a:accent6>
        <a:srgbClr val="8A8AE7"/>
      </a:accent6>
      <a:hlink>
        <a:srgbClr val="99CCFF"/>
      </a:hlink>
      <a:folHlink>
        <a:srgbClr val="0066FF"/>
      </a:folHlink>
    </a:clrScheme>
    <a:fontScheme name="lecture8">
      <a:majorFont>
        <a:latin typeface="Optima"/>
        <a:ea typeface=""/>
        <a:cs typeface=""/>
      </a:majorFont>
      <a:minorFont>
        <a:latin typeface="Opti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cture8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8 4">
        <a:dk1>
          <a:srgbClr val="000000"/>
        </a:dk1>
        <a:lt1>
          <a:srgbClr val="F0E586"/>
        </a:lt1>
        <a:dk2>
          <a:srgbClr val="000000"/>
        </a:dk2>
        <a:lt2>
          <a:srgbClr val="000066"/>
        </a:lt2>
        <a:accent1>
          <a:srgbClr val="CC99FF"/>
        </a:accent1>
        <a:accent2>
          <a:srgbClr val="9999FF"/>
        </a:accent2>
        <a:accent3>
          <a:srgbClr val="F6F0C3"/>
        </a:accent3>
        <a:accent4>
          <a:srgbClr val="000000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CogModDistraction.thmx</Template>
  <TotalTime>373</TotalTime>
  <Words>237</Words>
  <Application>Microsoft Macintosh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CogModDistraction</vt:lpstr>
      <vt:lpstr>1_CogModDistraction</vt:lpstr>
      <vt:lpstr>PRIMs tutorial</vt:lpstr>
      <vt:lpstr>Limitation of PRIMs (&amp; ACT-R)</vt:lpstr>
      <vt:lpstr>Starting with Vision</vt:lpstr>
      <vt:lpstr>In a model</vt:lpstr>
      <vt:lpstr>Traversing this tree with the new &gt;&gt; and &lt;&lt; PRIMs</vt:lpstr>
      <vt:lpstr>In the spoons example</vt:lpstr>
      <vt:lpstr>PowerPoint Presentation</vt:lpstr>
      <vt:lpstr>Assignment: model one or more cards</vt:lpstr>
      <vt:lpstr>PowerPoint Presentation</vt:lpstr>
      <vt:lpstr>How much transfer among these different tasks?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PRIMs tutorial</dc:title>
  <dc:creator>Niels Taatgen</dc:creator>
  <cp:lastModifiedBy>Niels Taatgen</cp:lastModifiedBy>
  <cp:revision>70</cp:revision>
  <dcterms:created xsi:type="dcterms:W3CDTF">2015-07-13T17:04:09Z</dcterms:created>
  <dcterms:modified xsi:type="dcterms:W3CDTF">2017-04-06T10:10:35Z</dcterms:modified>
</cp:coreProperties>
</file>