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9" r:id="rId2"/>
  </p:sldMasterIdLst>
  <p:sldIdLst>
    <p:sldId id="278" r:id="rId3"/>
    <p:sldId id="257" r:id="rId4"/>
    <p:sldId id="258" r:id="rId5"/>
    <p:sldId id="259" r:id="rId6"/>
    <p:sldId id="260" r:id="rId7"/>
    <p:sldId id="28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7" r="99162">
                        <a14:foregroundMark x1="42458" y1="3265" x2="44134" y2="8935"/>
                        <a14:foregroundMark x1="19274" y1="13402" x2="25978" y2="13746"/>
                        <a14:foregroundMark x1="43855" y1="15979" x2="50000" y2="18729"/>
                        <a14:foregroundMark x1="65363" y1="51031" x2="68715" y2="57216"/>
                        <a14:foregroundMark x1="56983" y1="21993" x2="51397" y2="24399"/>
                        <a14:foregroundMark x1="27933" y1="28007" x2="25419" y2="3058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922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295400"/>
            <a:ext cx="6172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7" name="Picture 16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9" name="Picture 18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24" name="Picture 23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6946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289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62069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17749274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77987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urier"/>
                <a:cs typeface="Courier"/>
              </a:defRPr>
            </a:lvl1pPr>
            <a:lvl2pPr>
              <a:defRPr>
                <a:latin typeface="Courier"/>
                <a:cs typeface="Courier"/>
              </a:defRPr>
            </a:lvl2pPr>
            <a:lvl3pPr>
              <a:defRPr>
                <a:latin typeface="Courier"/>
                <a:cs typeface="Courier"/>
              </a:defRPr>
            </a:lvl3pPr>
            <a:lvl4pPr>
              <a:defRPr>
                <a:latin typeface="Courier"/>
                <a:cs typeface="Courier"/>
              </a:defRPr>
            </a:lvl4pPr>
            <a:lvl5pPr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49665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7" r="99162">
                        <a14:foregroundMark x1="42458" y1="3265" x2="44134" y2="8935"/>
                        <a14:foregroundMark x1="19274" y1="13402" x2="25978" y2="13746"/>
                        <a14:foregroundMark x1="43855" y1="15979" x2="50000" y2="18729"/>
                        <a14:foregroundMark x1="65363" y1="51031" x2="68715" y2="57216"/>
                        <a14:foregroundMark x1="56983" y1="21993" x2="51397" y2="24399"/>
                        <a14:foregroundMark x1="27933" y1="28007" x2="25419" y2="3058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922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295400"/>
            <a:ext cx="6172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7" name="Picture 16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9" name="Picture 18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24" name="Picture 23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877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60116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33188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096170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59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39699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842157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50274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5582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174020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477483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35672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6915649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212946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urier"/>
                <a:cs typeface="Courier"/>
              </a:defRPr>
            </a:lvl1pPr>
            <a:lvl2pPr>
              <a:defRPr>
                <a:latin typeface="Courier"/>
                <a:cs typeface="Courier"/>
              </a:defRPr>
            </a:lvl2pPr>
            <a:lvl3pPr>
              <a:defRPr>
                <a:latin typeface="Courier"/>
                <a:cs typeface="Courier"/>
              </a:defRPr>
            </a:lvl3pPr>
            <a:lvl4pPr>
              <a:defRPr>
                <a:latin typeface="Courier"/>
                <a:cs typeface="Courier"/>
              </a:defRPr>
            </a:lvl4pPr>
            <a:lvl5pPr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6088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23825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72996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76758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359998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4972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14314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1136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3" name="Picture 12" descr="RUGR_logoNL_rood_PMS186.eps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pic>
        <p:nvPicPr>
          <p:cNvPr id="14" name="Picture 13" descr="CoverSmall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49" y="381000"/>
            <a:ext cx="102025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/>
          <a:latin typeface="Helvetica Neue Medium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Monotype Sorts" charset="2"/>
        <a:buChar char="n"/>
        <a:defRPr kumimoji="1" sz="3200">
          <a:solidFill>
            <a:schemeClr val="tx1"/>
          </a:solidFill>
          <a:effectLst/>
          <a:latin typeface="Helvetica Neue Light"/>
          <a:ea typeface="ＭＳ Ｐゴシック" charset="-128"/>
          <a:cs typeface="ＭＳ Ｐゴシック" charset="-128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/>
        <a:buChar char="•"/>
        <a:defRPr kumimoji="1" sz="2800">
          <a:solidFill>
            <a:schemeClr val="tx1"/>
          </a:solidFill>
          <a:effectLst/>
          <a:latin typeface="Helvetica Neue Ligh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kumimoji="1" sz="2400">
          <a:solidFill>
            <a:schemeClr val="tx1"/>
          </a:solidFill>
          <a:effectLst/>
          <a:latin typeface="Helvetica Neue Ligh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3" name="Picture 12" descr="RUGR_logoNL_rood_PMS186.eps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pic>
        <p:nvPicPr>
          <p:cNvPr id="14" name="Picture 13" descr="CoverSmall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49" y="381000"/>
            <a:ext cx="102025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/>
          <a:latin typeface="Helvetica Neue Medium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Monotype Sorts" charset="2"/>
        <a:buChar char="n"/>
        <a:defRPr kumimoji="1" sz="24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/>
        <a:buChar char="•"/>
        <a:defRPr kumimoji="1" sz="28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kumimoji="1" sz="24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3: Operator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067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Proactive: anticipate next trial</a:t>
            </a:r>
          </a:p>
          <a:p>
            <a:r>
              <a:rPr lang="en-US" dirty="0"/>
              <a:t>Reactive: wait for stimulus, the decide</a:t>
            </a:r>
          </a:p>
          <a:p>
            <a:endParaRPr lang="en-US" dirty="0"/>
          </a:p>
          <a:p>
            <a:r>
              <a:rPr lang="en-US" dirty="0"/>
              <a:t>This version of task switching requires a proactive strategy</a:t>
            </a:r>
          </a:p>
          <a:p>
            <a:r>
              <a:rPr lang="en-US" dirty="0"/>
              <a:t>Key: preparation is a separate goal</a:t>
            </a:r>
          </a:p>
        </p:txBody>
      </p:sp>
    </p:spTree>
    <p:extLst>
      <p:ext uri="{BB962C8B-B14F-4D97-AF65-F5344CB8AC3E}">
        <p14:creationId xmlns:p14="http://schemas.microsoft.com/office/powerpoint/2010/main" val="36523124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task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operator prepare-for-stimulus {</a:t>
            </a:r>
          </a:p>
          <a:p>
            <a:pPr marL="0" indent="0">
              <a:buNone/>
            </a:pPr>
            <a:r>
              <a:rPr lang="pt-BR" dirty="0"/>
              <a:t>        V1 = </a:t>
            </a:r>
            <a:r>
              <a:rPr lang="pt-BR" dirty="0" err="1"/>
              <a:t>fixation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G2 = </a:t>
            </a:r>
            <a:r>
              <a:rPr lang="pt-BR" dirty="0" err="1"/>
              <a:t>nil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==&gt;</a:t>
            </a:r>
          </a:p>
          <a:p>
            <a:pPr marL="0" indent="0">
              <a:buNone/>
            </a:pPr>
            <a:r>
              <a:rPr lang="en-US" dirty="0"/>
              <a:t>        *prepare -&gt; G2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Here, prepare is bound to a skill that determines the next task (prepare-next)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62990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define skill prepare-next {</a:t>
            </a:r>
          </a:p>
          <a:p>
            <a:pPr marL="0" indent="0">
              <a:buNone/>
            </a:pPr>
            <a:r>
              <a:rPr lang="en-US" sz="1800" dirty="0"/>
              <a:t>    operator set-first-task {</a:t>
            </a:r>
          </a:p>
          <a:p>
            <a:pPr marL="0" indent="0">
              <a:buNone/>
            </a:pPr>
            <a:r>
              <a:rPr lang="pt-BR" sz="1800" dirty="0"/>
              <a:t>        V1 = </a:t>
            </a:r>
            <a:r>
              <a:rPr lang="pt-BR" sz="1800" dirty="0" err="1"/>
              <a:t>fixation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    WM1 = </a:t>
            </a:r>
            <a:r>
              <a:rPr lang="pt-BR" sz="1800" dirty="0" err="1"/>
              <a:t>nil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	 one -&gt; WM2</a:t>
            </a:r>
          </a:p>
          <a:p>
            <a:pPr marL="0" indent="0">
              <a:buNone/>
            </a:pPr>
            <a:r>
              <a:rPr lang="cs-CZ" sz="1800" dirty="0"/>
              <a:t>        </a:t>
            </a:r>
            <a:r>
              <a:rPr lang="cs-CZ" sz="1800" dirty="0" err="1"/>
              <a:t>nil</a:t>
            </a:r>
            <a:r>
              <a:rPr lang="cs-CZ" sz="1800" dirty="0"/>
              <a:t> -&gt; G2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...</a:t>
            </a:r>
          </a:p>
          <a:p>
            <a:pPr marL="0" indent="0">
              <a:buNone/>
            </a:pPr>
            <a:r>
              <a:rPr lang="en-US" sz="1600" baseline="30000" dirty="0"/>
              <a:t>}</a:t>
            </a:r>
          </a:p>
          <a:p>
            <a:pPr marL="0" indent="0">
              <a:buNone/>
            </a:pPr>
            <a:endParaRPr lang="da-DK" sz="16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493714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operator determine-next-task-retrieve-count {</a:t>
            </a:r>
          </a:p>
          <a:p>
            <a:pPr marL="0" indent="0">
              <a:buNone/>
            </a:pPr>
            <a:r>
              <a:rPr lang="pt-BR" sz="2000" dirty="0"/>
              <a:t>	  RT1 = </a:t>
            </a:r>
            <a:r>
              <a:rPr lang="pt-BR" sz="2000" dirty="0" err="1"/>
              <a:t>nil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WM1 &lt;&gt; </a:t>
            </a:r>
            <a:r>
              <a:rPr lang="pt-BR" sz="2000" dirty="0" err="1"/>
              <a:t>nil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==&gt;</a:t>
            </a:r>
          </a:p>
          <a:p>
            <a:pPr marL="0" indent="0">
              <a:buNone/>
            </a:pPr>
            <a:r>
              <a:rPr lang="en-US" sz="2000" dirty="0"/>
              <a:t>        count-fact -&gt; RT1</a:t>
            </a:r>
          </a:p>
          <a:p>
            <a:pPr marL="0" indent="0">
              <a:buNone/>
            </a:pPr>
            <a:r>
              <a:rPr lang="en-US" sz="2000" dirty="0"/>
              <a:t>        WM2 -&gt; RT2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813169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85799" y="1981200"/>
            <a:ext cx="7910663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operator determine-next-task-decide-to-stay {</a:t>
            </a:r>
          </a:p>
          <a:p>
            <a:pPr marL="0" indent="0">
              <a:buNone/>
            </a:pPr>
            <a:r>
              <a:rPr lang="en-US" sz="1800" dirty="0"/>
              <a:t>        RT1 = count-fact</a:t>
            </a:r>
          </a:p>
          <a:p>
            <a:pPr marL="0" indent="0">
              <a:buNone/>
            </a:pPr>
            <a:r>
              <a:rPr lang="en-US" sz="1800" dirty="0"/>
              <a:t>        RT3 = two</a:t>
            </a:r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RT3 -&gt; WM2</a:t>
            </a:r>
          </a:p>
          <a:p>
            <a:pPr marL="0" indent="0">
              <a:buNone/>
            </a:pPr>
            <a:r>
              <a:rPr lang="en-US" sz="1800" dirty="0"/>
              <a:t>        nil -&gt; G2</a:t>
            </a:r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560176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operator determine-next-task-decide-to-switch {</a:t>
            </a:r>
          </a:p>
          <a:p>
            <a:pPr marL="0" indent="0">
              <a:buNone/>
            </a:pPr>
            <a:r>
              <a:rPr lang="en-US" sz="1800" dirty="0"/>
              <a:t>        RT1 = count-fact</a:t>
            </a:r>
          </a:p>
          <a:p>
            <a:pPr marL="0" indent="0">
              <a:buNone/>
            </a:pPr>
            <a:r>
              <a:rPr lang="en-US" sz="1800" dirty="0"/>
              <a:t>        RT3 = three</a:t>
            </a:r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one -&gt; WM2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othertask</a:t>
            </a:r>
            <a:r>
              <a:rPr lang="en-US" sz="1800" dirty="0"/>
              <a:t> -&gt; RT1</a:t>
            </a:r>
          </a:p>
          <a:p>
            <a:pPr marL="0" indent="0">
              <a:buNone/>
            </a:pPr>
            <a:r>
              <a:rPr lang="en-US" sz="1800" dirty="0"/>
              <a:t>        G1 -&gt; RT2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operator set-other-task {</a:t>
            </a:r>
          </a:p>
          <a:p>
            <a:pPr marL="0" indent="0">
              <a:buNone/>
            </a:pPr>
            <a:r>
              <a:rPr lang="en-US" sz="1800" dirty="0"/>
              <a:t>        RT1 = </a:t>
            </a:r>
            <a:r>
              <a:rPr lang="en-US" sz="1800" dirty="0" err="1"/>
              <a:t>othertask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RT3 -&gt; G1</a:t>
            </a:r>
          </a:p>
          <a:p>
            <a:pPr marL="0" indent="0">
              <a:buNone/>
            </a:pPr>
            <a:r>
              <a:rPr lang="en-US" sz="1800" dirty="0"/>
              <a:t>        nil -&gt; G2</a:t>
            </a:r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9108616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choices for preparation in Stroop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choice is in a separate goal that is not initially associated with Stroop:</a:t>
            </a:r>
          </a:p>
          <a:p>
            <a:pPr lvl="1"/>
            <a:r>
              <a:rPr lang="en-US" dirty="0"/>
              <a:t>default attend</a:t>
            </a:r>
          </a:p>
          <a:p>
            <a:pPr lvl="1"/>
            <a:r>
              <a:rPr lang="en-US" dirty="0"/>
              <a:t>attend color</a:t>
            </a:r>
          </a:p>
        </p:txBody>
      </p:sp>
    </p:spTree>
    <p:extLst>
      <p:ext uri="{BB962C8B-B14F-4D97-AF65-F5344CB8AC3E}">
        <p14:creationId xmlns:p14="http://schemas.microsoft.com/office/powerpoint/2010/main" val="149512209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Stroop we need to do a similar thing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operator prepare-for-stimulus {</a:t>
            </a:r>
          </a:p>
          <a:p>
            <a:pPr marL="0" indent="0">
              <a:buNone/>
            </a:pPr>
            <a:r>
              <a:rPr lang="pt-BR" sz="1800" dirty="0"/>
              <a:t>   V1 = </a:t>
            </a:r>
            <a:r>
              <a:rPr lang="pt-BR" sz="1800" dirty="0" err="1"/>
              <a:t>fixation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G2 = </a:t>
            </a:r>
            <a:r>
              <a:rPr lang="pt-BR" sz="1800" dirty="0" err="1"/>
              <a:t>nil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==&gt;</a:t>
            </a:r>
          </a:p>
          <a:p>
            <a:pPr marL="0" indent="0">
              <a:buNone/>
            </a:pPr>
            <a:r>
              <a:rPr lang="ro-RO" sz="1800" dirty="0"/>
              <a:t>   *prepare -&gt; G2</a:t>
            </a:r>
          </a:p>
          <a:p>
            <a:pPr marL="0" indent="0">
              <a:buNone/>
            </a:pPr>
            <a:r>
              <a:rPr lang="ro-RO" sz="1800" dirty="0"/>
              <a:t>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Now prepare is bound to focus-color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199" y="1981200"/>
            <a:ext cx="4137113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define skill focus-color {</a:t>
            </a:r>
          </a:p>
          <a:p>
            <a:pPr marL="0" indent="0">
              <a:buNone/>
            </a:pPr>
            <a:r>
              <a:rPr lang="en-US" sz="1800" dirty="0"/>
              <a:t> operator attend-just-color {</a:t>
            </a:r>
          </a:p>
          <a:p>
            <a:pPr marL="0" indent="0">
              <a:buNone/>
            </a:pPr>
            <a:r>
              <a:rPr lang="en-US" sz="1800" dirty="0"/>
              <a:t>     V1 = </a:t>
            </a:r>
            <a:r>
              <a:rPr lang="en-US" sz="1800" dirty="0" err="1"/>
              <a:t>stim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V2 = nil</a:t>
            </a:r>
          </a:p>
          <a:p>
            <a:pPr marL="0" indent="0">
              <a:buNone/>
            </a:pPr>
            <a:r>
              <a:rPr lang="en-US" sz="1800" dirty="0"/>
              <a:t>     ==&gt; </a:t>
            </a:r>
          </a:p>
          <a:p>
            <a:pPr marL="0" indent="0">
              <a:buNone/>
            </a:pPr>
            <a:r>
              <a:rPr lang="en-US" sz="1800" dirty="0"/>
              <a:t>     attend-color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32190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 operator attend-just-color {</a:t>
            </a:r>
          </a:p>
          <a:p>
            <a:pPr marL="0" indent="0">
              <a:buNone/>
            </a:pPr>
            <a:r>
              <a:rPr lang="en-US" sz="1800" dirty="0"/>
              <a:t>     V1 = </a:t>
            </a:r>
            <a:r>
              <a:rPr lang="en-US" sz="1800" dirty="0" err="1"/>
              <a:t>stim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V2 = nil</a:t>
            </a:r>
          </a:p>
          <a:p>
            <a:pPr marL="0" indent="0">
              <a:buNone/>
            </a:pPr>
            <a:r>
              <a:rPr lang="en-US" sz="1800" dirty="0"/>
              <a:t>     ==&gt; </a:t>
            </a:r>
          </a:p>
          <a:p>
            <a:pPr marL="0" indent="0">
              <a:buNone/>
            </a:pPr>
            <a:r>
              <a:rPr lang="en-US" sz="1800" dirty="0"/>
              <a:t>     attend-color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800" dirty="0"/>
              <a:t> operator </a:t>
            </a:r>
            <a:r>
              <a:rPr lang="sv-SE" sz="1800" dirty="0" err="1"/>
              <a:t>attend</a:t>
            </a:r>
            <a:r>
              <a:rPr lang="sv-SE" sz="1800" dirty="0"/>
              <a:t> (</a:t>
            </a:r>
            <a:r>
              <a:rPr lang="sv-SE" sz="1800" dirty="0" err="1"/>
              <a:t>activation</a:t>
            </a:r>
            <a:r>
              <a:rPr lang="sv-SE" sz="1800" dirty="0"/>
              <a:t>=1.5) {</a:t>
            </a:r>
          </a:p>
          <a:p>
            <a:pPr marL="0" indent="0">
              <a:buNone/>
            </a:pPr>
            <a:r>
              <a:rPr lang="sv-SE" sz="1800" dirty="0"/>
              <a:t>        V1 = stim</a:t>
            </a:r>
          </a:p>
          <a:p>
            <a:pPr marL="0" indent="0">
              <a:buNone/>
            </a:pPr>
            <a:r>
              <a:rPr lang="sv-SE" sz="1800" dirty="0"/>
              <a:t>        V2 = </a:t>
            </a:r>
            <a:r>
              <a:rPr lang="sv-SE" sz="1800" dirty="0" err="1"/>
              <a:t>nil</a:t>
            </a:r>
            <a:endParaRPr lang="sv-SE" sz="1800" dirty="0"/>
          </a:p>
          <a:p>
            <a:pPr marL="0" indent="0">
              <a:buNone/>
            </a:pPr>
            <a:r>
              <a:rPr lang="sv-SE" sz="1800" dirty="0"/>
              <a:t>        ==&gt;</a:t>
            </a:r>
          </a:p>
          <a:p>
            <a:pPr marL="0" indent="0">
              <a:buNone/>
            </a:pPr>
            <a:r>
              <a:rPr lang="sv-SE" sz="1800" dirty="0"/>
              <a:t>        </a:t>
            </a:r>
            <a:r>
              <a:rPr lang="sv-SE" sz="1800" dirty="0" err="1"/>
              <a:t>attend</a:t>
            </a:r>
            <a:r>
              <a:rPr lang="sv-SE" sz="1800" dirty="0"/>
              <a:t> -&gt; AC1</a:t>
            </a:r>
          </a:p>
          <a:p>
            <a:pPr marL="0" indent="0">
              <a:buNone/>
            </a:pPr>
            <a:r>
              <a:rPr lang="sv-SE" sz="1800" dirty="0"/>
              <a:t>  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683306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model multiple times: </a:t>
            </a:r>
            <a:r>
              <a:rPr lang="en-US" dirty="0" err="1"/>
              <a:t>taskswitchstrooptransfer.bprims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repeat 10</a:t>
            </a:r>
          </a:p>
          <a:p>
            <a:pPr marL="0" indent="0">
              <a:buNone/>
            </a:pPr>
            <a:r>
              <a:rPr lang="en-US" dirty="0"/>
              <a:t>reset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stroop</a:t>
            </a:r>
            <a:r>
              <a:rPr lang="en-US" dirty="0"/>
              <a:t> </a:t>
            </a:r>
            <a:r>
              <a:rPr lang="en-US" dirty="0" err="1"/>
              <a:t>stroopcontrol</a:t>
            </a:r>
            <a:r>
              <a:rPr lang="en-US" dirty="0"/>
              <a:t> 50</a:t>
            </a:r>
          </a:p>
          <a:p>
            <a:pPr marL="0" indent="0">
              <a:buNone/>
            </a:pPr>
            <a:r>
              <a:rPr lang="en-US" dirty="0"/>
              <a:t>reset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taskswitching</a:t>
            </a:r>
            <a:r>
              <a:rPr lang="en-US" dirty="0"/>
              <a:t> </a:t>
            </a:r>
            <a:r>
              <a:rPr lang="en-US" dirty="0" err="1"/>
              <a:t>taskswitching</a:t>
            </a:r>
            <a:r>
              <a:rPr lang="en-US" dirty="0"/>
              <a:t> 300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stroop</a:t>
            </a:r>
            <a:r>
              <a:rPr lang="en-US" dirty="0"/>
              <a:t> </a:t>
            </a:r>
            <a:r>
              <a:rPr lang="en-US" dirty="0" err="1"/>
              <a:t>strooptransfer</a:t>
            </a:r>
            <a:r>
              <a:rPr lang="en-US" dirty="0"/>
              <a:t> 50</a:t>
            </a:r>
          </a:p>
        </p:txBody>
      </p:sp>
    </p:spTree>
    <p:extLst>
      <p:ext uri="{BB962C8B-B14F-4D97-AF65-F5344CB8AC3E}">
        <p14:creationId xmlns:p14="http://schemas.microsoft.com/office/powerpoint/2010/main" val="8147454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discover what to do in a new task?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new operators</a:t>
            </a:r>
          </a:p>
          <a:p>
            <a:r>
              <a:rPr lang="en-US" dirty="0"/>
              <a:t>Reuse old operators</a:t>
            </a:r>
          </a:p>
          <a:p>
            <a:endParaRPr lang="en-US" dirty="0"/>
          </a:p>
          <a:p>
            <a:r>
              <a:rPr lang="en-US" dirty="0"/>
              <a:t>Trial-and-error</a:t>
            </a:r>
          </a:p>
          <a:p>
            <a:r>
              <a:rPr lang="en-US" dirty="0"/>
              <a:t>Using examples</a:t>
            </a:r>
          </a:p>
          <a:p>
            <a:r>
              <a:rPr lang="en-US" dirty="0"/>
              <a:t>Using instruction</a:t>
            </a:r>
          </a:p>
          <a:p>
            <a:r>
              <a:rPr lang="en-US" dirty="0"/>
              <a:t>Using explicit reasoning</a:t>
            </a:r>
          </a:p>
        </p:txBody>
      </p:sp>
    </p:spTree>
    <p:extLst>
      <p:ext uri="{BB962C8B-B14F-4D97-AF65-F5344CB8AC3E}">
        <p14:creationId xmlns:p14="http://schemas.microsoft.com/office/powerpoint/2010/main" val="402834462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do task-switching before Stroop, the prepare operator will be reinforced, and is therefore more likely to be chosen</a:t>
            </a:r>
          </a:p>
          <a:p>
            <a:r>
              <a:rPr lang="en-US" dirty="0"/>
              <a:t>If we do Stroop without preparation, the just-wait operator is the more likely candidate, because it has a higher base-level activation</a:t>
            </a:r>
          </a:p>
        </p:txBody>
      </p:sp>
    </p:spTree>
    <p:extLst>
      <p:ext uri="{BB962C8B-B14F-4D97-AF65-F5344CB8AC3E}">
        <p14:creationId xmlns:p14="http://schemas.microsoft.com/office/powerpoint/2010/main" val="218425317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07" y="1600200"/>
            <a:ext cx="68707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8177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operators from primitive operations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Count-learn was an example of learning a skill based on individual operators</a:t>
            </a:r>
          </a:p>
          <a:p>
            <a:r>
              <a:rPr lang="en-US" dirty="0"/>
              <a:t>Stroop/Task Switching was an example of learning a task based on existing skills</a:t>
            </a:r>
          </a:p>
          <a:p>
            <a:r>
              <a:rPr lang="en-US" dirty="0"/>
              <a:t>But can we also learn Operators out of PRIMs?</a:t>
            </a:r>
          </a:p>
        </p:txBody>
      </p:sp>
    </p:spTree>
    <p:extLst>
      <p:ext uri="{BB962C8B-B14F-4D97-AF65-F5344CB8AC3E}">
        <p14:creationId xmlns:p14="http://schemas.microsoft.com/office/powerpoint/2010/main" val="271753476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operators that only perform a single PRIM</a:t>
            </a:r>
          </a:p>
          <a:p>
            <a:r>
              <a:rPr lang="en-US" dirty="0"/>
              <a:t>Use reinforcement learning to discover which PRIMs go well with a certain task/skill</a:t>
            </a:r>
          </a:p>
          <a:p>
            <a:r>
              <a:rPr lang="en-US" dirty="0"/>
              <a:t>Use operator compilation to combine PRIMs into operators</a:t>
            </a:r>
          </a:p>
        </p:txBody>
      </p:sp>
    </p:spTree>
    <p:extLst>
      <p:ext uri="{BB962C8B-B14F-4D97-AF65-F5344CB8AC3E}">
        <p14:creationId xmlns:p14="http://schemas.microsoft.com/office/powerpoint/2010/main" val="210899235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dirty="0"/>
              <a:t>operator V1toRT</a:t>
            </a:r>
            <a:r>
              <a:rPr lang="en-US" dirty="0"/>
              <a:t>2</a:t>
            </a:r>
            <a:r>
              <a:rPr lang="mr-IN" dirty="0"/>
              <a:t>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mr-IN" dirty="0"/>
              <a:t>V1 &lt;&gt; nil</a:t>
            </a:r>
          </a:p>
          <a:p>
            <a:pPr marL="0" indent="0">
              <a:buNone/>
            </a:pPr>
            <a:r>
              <a:rPr lang="mr-IN" dirty="0"/>
              <a:t>==&gt;</a:t>
            </a:r>
          </a:p>
          <a:p>
            <a:pPr marL="0" indent="0">
              <a:buNone/>
            </a:pPr>
            <a:r>
              <a:rPr lang="mr-IN" dirty="0"/>
              <a:t>    V1 -&gt; </a:t>
            </a:r>
            <a:r>
              <a:rPr lang="en-US"/>
              <a:t>RT2</a:t>
            </a:r>
            <a:endParaRPr lang="mr-IN" dirty="0"/>
          </a:p>
          <a:p>
            <a:pPr marL="0" indent="0">
              <a:buNone/>
            </a:pPr>
            <a:r>
              <a:rPr lang="mr-IN" dirty="0"/>
              <a:t>    nil -&gt; V1</a:t>
            </a:r>
          </a:p>
          <a:p>
            <a:pPr marL="0" indent="0">
              <a:buNone/>
            </a:pPr>
            <a:r>
              <a:rPr lang="mr-IN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dirty="0"/>
              <a:t>operator C1toRT1 {</a:t>
            </a:r>
          </a:p>
          <a:p>
            <a:pPr marL="0" indent="0">
              <a:buNone/>
            </a:pPr>
            <a:r>
              <a:rPr lang="mr-IN" dirty="0"/>
              <a:t>	G1 &lt;&gt; nil</a:t>
            </a:r>
          </a:p>
          <a:p>
            <a:pPr marL="0" indent="0">
              <a:buNone/>
            </a:pPr>
            <a:r>
              <a:rPr lang="mr-IN" dirty="0"/>
              <a:t>==&gt;</a:t>
            </a:r>
          </a:p>
          <a:p>
            <a:pPr marL="0" indent="0">
              <a:buNone/>
            </a:pPr>
            <a:r>
              <a:rPr lang="mr-IN" dirty="0"/>
              <a:t>	*fact-type -&gt; RT1</a:t>
            </a:r>
          </a:p>
          <a:p>
            <a:pPr marL="0" indent="0">
              <a:buNone/>
            </a:pPr>
            <a:r>
              <a:rPr lang="mr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6931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6411576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V1toRT2+C1toRT1 {</a:t>
            </a:r>
          </a:p>
          <a:p>
            <a:pPr marL="0" indent="0">
              <a:buNone/>
            </a:pPr>
            <a:r>
              <a:rPr lang="en-US" dirty="0"/>
              <a:t>	V1 &lt;&gt; nil</a:t>
            </a:r>
          </a:p>
          <a:p>
            <a:pPr marL="0" indent="0">
              <a:buNone/>
            </a:pPr>
            <a:r>
              <a:rPr lang="en-US" dirty="0"/>
              <a:t>	G1 &lt;&gt; nil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==&gt;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V1 -&gt; RT2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*fact-type -&gt; RT1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nil -&gt; V1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1641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out the simple tasks in the “bottom-up learning” folder in Unit 3</a:t>
            </a:r>
          </a:p>
          <a:p>
            <a:r>
              <a:rPr lang="en-US" dirty="0" err="1"/>
              <a:t>primitives.prims</a:t>
            </a:r>
            <a:r>
              <a:rPr lang="en-US" dirty="0"/>
              <a:t> contains the primitive operations</a:t>
            </a:r>
          </a:p>
          <a:p>
            <a:r>
              <a:rPr lang="en-US" dirty="0"/>
              <a:t>The other files just contain task definitions, scripts and facts (so no skills)</a:t>
            </a:r>
          </a:p>
          <a:p>
            <a:r>
              <a:rPr lang="en-US" dirty="0"/>
              <a:t>You can also define your own tasks and test the limitations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40869224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Trial-and-error (possibly guided)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are successful in using an operator for a particular goal, we increase the association with that goal</a:t>
            </a:r>
          </a:p>
          <a:p>
            <a:r>
              <a:rPr lang="en-US" dirty="0"/>
              <a:t>We also increase the base-level activation of the operator</a:t>
            </a:r>
          </a:p>
        </p:txBody>
      </p:sp>
    </p:spTree>
    <p:extLst>
      <p:ext uri="{BB962C8B-B14F-4D97-AF65-F5344CB8AC3E}">
        <p14:creationId xmlns:p14="http://schemas.microsoft.com/office/powerpoint/2010/main" val="11091340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define task count-learn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initial-goals: (count-learn)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default-activation: 1.0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ol</a:t>
            </a:r>
            <a:r>
              <a:rPr lang="en-US" sz="1600" dirty="0">
                <a:latin typeface="Courier"/>
                <a:cs typeface="Courier"/>
              </a:rPr>
              <a:t>: 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rt</a:t>
            </a:r>
            <a:r>
              <a:rPr lang="en-US" sz="1600" dirty="0">
                <a:latin typeface="Courier"/>
                <a:cs typeface="Courier"/>
              </a:rPr>
              <a:t>: -2.0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lf: 0.2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default-operator-self-</a:t>
            </a:r>
            <a:r>
              <a:rPr lang="en-US" sz="1600" dirty="0" err="1">
                <a:latin typeface="Courier"/>
                <a:cs typeface="Courier"/>
              </a:rPr>
              <a:t>assoc</a:t>
            </a:r>
            <a:r>
              <a:rPr lang="en-US" sz="1600" dirty="0">
                <a:latin typeface="Courier"/>
                <a:cs typeface="Courier"/>
              </a:rPr>
              <a:t>: 0.0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goal-operator-learning: 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reward: 10.0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beta: 0.1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4403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7149F-2AAC-C945-A3C6-A41AD9BB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2133671"/>
            <a:ext cx="78359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084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7820-4BCF-4040-9CCE-C3BE8852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and differences from ACT-R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F0E00-C3D7-C545-A3F1-A33DFAEF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mechanism is the same (reinforcement learning)</a:t>
            </a:r>
          </a:p>
          <a:p>
            <a:r>
              <a:rPr lang="en-US" dirty="0"/>
              <a:t>ACT-R learns utilities, which are context independent</a:t>
            </a:r>
          </a:p>
          <a:p>
            <a:r>
              <a:rPr lang="en-US" dirty="0"/>
              <a:t>PRIMs learns associations, which fully depend on the context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926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between tasks that do not resemble each other</a:t>
            </a:r>
          </a:p>
          <a:p>
            <a:r>
              <a:rPr lang="en-US" dirty="0"/>
              <a:t>Overlap is in a few key operators that determine the strategy</a:t>
            </a:r>
          </a:p>
        </p:txBody>
      </p:sp>
    </p:spTree>
    <p:extLst>
      <p:ext uri="{BB962C8B-B14F-4D97-AF65-F5344CB8AC3E}">
        <p14:creationId xmlns:p14="http://schemas.microsoft.com/office/powerpoint/2010/main" val="39233943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410200" y="2662535"/>
            <a:ext cx="1428044" cy="1752600"/>
            <a:chOff x="6858000" y="1905000"/>
            <a:chExt cx="1428044" cy="17526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8580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2800" y="2400968"/>
              <a:ext cx="857693" cy="647032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267200" y="2814935"/>
            <a:ext cx="1428044" cy="1752600"/>
            <a:chOff x="5257800" y="1905000"/>
            <a:chExt cx="1428044" cy="17526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52578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9868"/>
            <a:stretch/>
          </p:blipFill>
          <p:spPr>
            <a:xfrm>
              <a:off x="5334000" y="2133600"/>
              <a:ext cx="1236246" cy="120305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838200"/>
          </a:xfrm>
        </p:spPr>
        <p:txBody>
          <a:bodyPr/>
          <a:lstStyle/>
          <a:p>
            <a:r>
              <a:rPr lang="en-US" dirty="0"/>
              <a:t>Task Switching (food/size)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67756" y="2967335"/>
            <a:ext cx="1428044" cy="1752600"/>
            <a:chOff x="3657600" y="1905000"/>
            <a:chExt cx="1428044" cy="17526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6576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6200" y="2514600"/>
              <a:ext cx="761499" cy="5334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981200" y="3119735"/>
            <a:ext cx="1428044" cy="1752600"/>
            <a:chOff x="2057400" y="1905000"/>
            <a:chExt cx="1428044" cy="17526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20574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8400" y="2438400"/>
              <a:ext cx="609600" cy="57397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762000" y="3348335"/>
            <a:ext cx="1428044" cy="1752600"/>
            <a:chOff x="457200" y="1905000"/>
            <a:chExt cx="1428044" cy="1752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4572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00" y="2133600"/>
              <a:ext cx="1271427" cy="114300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066800" y="5024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left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2200" y="47961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right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24400" y="448687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left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4643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right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43600" y="43389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left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838200" y="28911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85800" y="2433935"/>
            <a:ext cx="2293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tima"/>
              </a:rPr>
              <a:t>Respond to fruit/veg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5486400" y="24339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334000" y="1976735"/>
            <a:ext cx="2293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tima"/>
              </a:rPr>
              <a:t>Respond to fruit/veg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24200" y="26625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971800" y="2205335"/>
            <a:ext cx="180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tima"/>
              </a:rPr>
              <a:t>Respond to size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34200" y="3195935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Optima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2911282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Stroop task: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BLUE</a:t>
            </a:r>
            <a:r>
              <a:rPr lang="en-US" dirty="0"/>
              <a:t> or </a:t>
            </a:r>
            <a:r>
              <a:rPr lang="en-US" dirty="0">
                <a:solidFill>
                  <a:srgbClr val="FF6600"/>
                </a:solidFill>
              </a:rPr>
              <a:t>PIANO</a:t>
            </a:r>
            <a:r>
              <a:rPr lang="en-US" dirty="0"/>
              <a:t> or </a:t>
            </a:r>
            <a:r>
              <a:rPr lang="en-US" dirty="0">
                <a:solidFill>
                  <a:srgbClr val="008000"/>
                </a:solidFill>
              </a:rPr>
              <a:t>RED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Name the color of the ink as fast as possible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Typical result: people are slower when there is a mismatch between the word and the ink.</a:t>
            </a:r>
          </a:p>
        </p:txBody>
      </p:sp>
    </p:spTree>
    <p:extLst>
      <p:ext uri="{BB962C8B-B14F-4D97-AF65-F5344CB8AC3E}">
        <p14:creationId xmlns:p14="http://schemas.microsoft.com/office/powerpoint/2010/main" val="40576433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gModDistraction">
  <a:themeElements>
    <a:clrScheme name="">
      <a:dk1>
        <a:srgbClr val="000000"/>
      </a:dk1>
      <a:lt1>
        <a:srgbClr val="F0E586"/>
      </a:lt1>
      <a:dk2>
        <a:srgbClr val="000000"/>
      </a:dk2>
      <a:lt2>
        <a:srgbClr val="000066"/>
      </a:lt2>
      <a:accent1>
        <a:srgbClr val="FFCC66"/>
      </a:accent1>
      <a:accent2>
        <a:srgbClr val="9999FF"/>
      </a:accent2>
      <a:accent3>
        <a:srgbClr val="F6F0C3"/>
      </a:accent3>
      <a:accent4>
        <a:srgbClr val="000000"/>
      </a:accent4>
      <a:accent5>
        <a:srgbClr val="FFE2B8"/>
      </a:accent5>
      <a:accent6>
        <a:srgbClr val="8A8AE7"/>
      </a:accent6>
      <a:hlink>
        <a:srgbClr val="99CCFF"/>
      </a:hlink>
      <a:folHlink>
        <a:srgbClr val="0066FF"/>
      </a:folHlink>
    </a:clrScheme>
    <a:fontScheme name="lecture8">
      <a:majorFont>
        <a:latin typeface="Optima"/>
        <a:ea typeface=""/>
        <a:cs typeface=""/>
      </a:majorFont>
      <a:minorFont>
        <a:latin typeface="Opt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8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8 4">
        <a:dk1>
          <a:srgbClr val="000000"/>
        </a:dk1>
        <a:lt1>
          <a:srgbClr val="F0E586"/>
        </a:lt1>
        <a:dk2>
          <a:srgbClr val="000000"/>
        </a:dk2>
        <a:lt2>
          <a:srgbClr val="000066"/>
        </a:lt2>
        <a:accent1>
          <a:srgbClr val="CC99FF"/>
        </a:accent1>
        <a:accent2>
          <a:srgbClr val="9999FF"/>
        </a:accent2>
        <a:accent3>
          <a:srgbClr val="F6F0C3"/>
        </a:accent3>
        <a:accent4>
          <a:srgbClr val="000000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gModDistraction">
  <a:themeElements>
    <a:clrScheme name="">
      <a:dk1>
        <a:srgbClr val="000000"/>
      </a:dk1>
      <a:lt1>
        <a:srgbClr val="F0E586"/>
      </a:lt1>
      <a:dk2>
        <a:srgbClr val="000000"/>
      </a:dk2>
      <a:lt2>
        <a:srgbClr val="000066"/>
      </a:lt2>
      <a:accent1>
        <a:srgbClr val="FFCC66"/>
      </a:accent1>
      <a:accent2>
        <a:srgbClr val="9999FF"/>
      </a:accent2>
      <a:accent3>
        <a:srgbClr val="F6F0C3"/>
      </a:accent3>
      <a:accent4>
        <a:srgbClr val="000000"/>
      </a:accent4>
      <a:accent5>
        <a:srgbClr val="FFE2B8"/>
      </a:accent5>
      <a:accent6>
        <a:srgbClr val="8A8AE7"/>
      </a:accent6>
      <a:hlink>
        <a:srgbClr val="99CCFF"/>
      </a:hlink>
      <a:folHlink>
        <a:srgbClr val="0066FF"/>
      </a:folHlink>
    </a:clrScheme>
    <a:fontScheme name="lecture8">
      <a:majorFont>
        <a:latin typeface="Optima"/>
        <a:ea typeface=""/>
        <a:cs typeface=""/>
      </a:majorFont>
      <a:minorFont>
        <a:latin typeface="Opt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8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8 4">
        <a:dk1>
          <a:srgbClr val="000000"/>
        </a:dk1>
        <a:lt1>
          <a:srgbClr val="F0E586"/>
        </a:lt1>
        <a:dk2>
          <a:srgbClr val="000000"/>
        </a:dk2>
        <a:lt2>
          <a:srgbClr val="000066"/>
        </a:lt2>
        <a:accent1>
          <a:srgbClr val="CC99FF"/>
        </a:accent1>
        <a:accent2>
          <a:srgbClr val="9999FF"/>
        </a:accent2>
        <a:accent3>
          <a:srgbClr val="F6F0C3"/>
        </a:accent3>
        <a:accent4>
          <a:srgbClr val="000000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78</TotalTime>
  <Words>833</Words>
  <Application>Microsoft Macintosh PowerPoint</Application>
  <PresentationFormat>On-screen Show (4:3)</PresentationFormat>
  <Paragraphs>180</Paragraphs>
  <Slides>26</Slides>
  <Notes>0</Notes>
  <HiddenSlides>15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Courier</vt:lpstr>
      <vt:lpstr>Georgia</vt:lpstr>
      <vt:lpstr>Helvetica Neue Light</vt:lpstr>
      <vt:lpstr>Helvetica Neue Medium</vt:lpstr>
      <vt:lpstr>Monotype Sorts</vt:lpstr>
      <vt:lpstr>Optima</vt:lpstr>
      <vt:lpstr>Wingdings</vt:lpstr>
      <vt:lpstr>CogModDistraction</vt:lpstr>
      <vt:lpstr>1_CogModDistraction</vt:lpstr>
      <vt:lpstr>Unit 3: Operator Selection</vt:lpstr>
      <vt:lpstr>How to discover what to do in a new task?</vt:lpstr>
      <vt:lpstr>Trial-and-error (possibly guided)</vt:lpstr>
      <vt:lpstr>PowerPoint Presentation</vt:lpstr>
      <vt:lpstr>Equations</vt:lpstr>
      <vt:lpstr>Similarities and differences from ACT-R</vt:lpstr>
      <vt:lpstr>Far transfer</vt:lpstr>
      <vt:lpstr>Task Switching (food/size)</vt:lpstr>
      <vt:lpstr>Stroop</vt:lpstr>
      <vt:lpstr>Two strategies</vt:lpstr>
      <vt:lpstr>First step in task switching</vt:lpstr>
      <vt:lpstr>PowerPoint Presentation</vt:lpstr>
      <vt:lpstr>PowerPoint Presentation</vt:lpstr>
      <vt:lpstr>PowerPoint Presentation</vt:lpstr>
      <vt:lpstr>PowerPoint Presentation</vt:lpstr>
      <vt:lpstr>Two choices for preparation in Stroop</vt:lpstr>
      <vt:lpstr>In Stroop we need to do a similar thing</vt:lpstr>
      <vt:lpstr>Competition</vt:lpstr>
      <vt:lpstr>Running the model multiple times: taskswitchstrooptransfer.bprims</vt:lpstr>
      <vt:lpstr>Transfer</vt:lpstr>
      <vt:lpstr>Results of the model</vt:lpstr>
      <vt:lpstr>Learning operators from primitive operations</vt:lpstr>
      <vt:lpstr>Approach</vt:lpstr>
      <vt:lpstr>Examples</vt:lpstr>
      <vt:lpstr>PowerPoint Presentation</vt:lpstr>
      <vt:lpstr>Assignment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discover what to do in a new task?</dc:title>
  <dc:creator>Niels Taatgen</dc:creator>
  <cp:lastModifiedBy>Niels Taatgen</cp:lastModifiedBy>
  <cp:revision>24</cp:revision>
  <dcterms:created xsi:type="dcterms:W3CDTF">2018-04-10T12:30:59Z</dcterms:created>
  <dcterms:modified xsi:type="dcterms:W3CDTF">2022-04-08T08:23:56Z</dcterms:modified>
</cp:coreProperties>
</file>