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notesMasterIdLst>
    <p:notesMasterId r:id="rId35"/>
  </p:notesMasterIdLst>
  <p:sldIdLst>
    <p:sldId id="256" r:id="rId3"/>
    <p:sldId id="292" r:id="rId4"/>
    <p:sldId id="293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85" r:id="rId14"/>
    <p:sldId id="287" r:id="rId15"/>
    <p:sldId id="288" r:id="rId16"/>
    <p:sldId id="289" r:id="rId17"/>
    <p:sldId id="264" r:id="rId18"/>
    <p:sldId id="260" r:id="rId19"/>
    <p:sldId id="261" r:id="rId20"/>
    <p:sldId id="265" r:id="rId21"/>
    <p:sldId id="262" r:id="rId22"/>
    <p:sldId id="263" r:id="rId23"/>
    <p:sldId id="266" r:id="rId24"/>
    <p:sldId id="277" r:id="rId25"/>
    <p:sldId id="278" r:id="rId26"/>
    <p:sldId id="270" r:id="rId27"/>
    <p:sldId id="267" r:id="rId28"/>
    <p:sldId id="268" r:id="rId29"/>
    <p:sldId id="279" r:id="rId30"/>
    <p:sldId id="269" r:id="rId31"/>
    <p:sldId id="282" r:id="rId32"/>
    <p:sldId id="301" r:id="rId33"/>
    <p:sldId id="30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9F9D-BBB3-2341-90F3-75236C82D8B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2292B-2E3C-0949-81E0-BF37278B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775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75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859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9985803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71780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80981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 smtClean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  <a:endParaRPr lang="en-US" sz="900" b="1" noProof="0" dirty="0">
              <a:solidFill>
                <a:srgbClr val="D90000"/>
              </a:solidFill>
              <a:latin typeface="Georgia"/>
              <a:cs typeface="Georgia"/>
            </a:endParaRP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988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358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12576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1152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10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2595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510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6689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89115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326600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326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351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042081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82094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88062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6508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939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896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714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546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027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013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emf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2: Multiple Goals, Variable binding, Evaluation operators, Far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7428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bindings in the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set-goal(“count"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>
                <a:latin typeface="Courier"/>
                <a:cs typeface="Courier"/>
              </a:rPr>
              <a:t>"fact-</a:t>
            </a:r>
            <a:r>
              <a:rPr lang="en-US" sz="2000" dirty="0" err="1">
                <a:latin typeface="Courier"/>
                <a:cs typeface="Courier"/>
              </a:rPr>
              <a:t>type","count</a:t>
            </a:r>
            <a:r>
              <a:rPr lang="en-US" sz="2000" dirty="0">
                <a:latin typeface="Courier"/>
                <a:cs typeface="Courier"/>
              </a:rPr>
              <a:t>-fact"]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/>
                <a:cs typeface="Courier"/>
              </a:rPr>
              <a:t>action","</a:t>
            </a:r>
            <a:r>
              <a:rPr lang="en-US" sz="2000" dirty="0" err="1" smtClean="0">
                <a:latin typeface="Courier"/>
                <a:cs typeface="Courier"/>
              </a:rPr>
              <a:t>say</a:t>
            </a:r>
            <a:r>
              <a:rPr lang="en-US" sz="2000" dirty="0" smtClean="0">
                <a:latin typeface="Courier"/>
                <a:cs typeface="Courier"/>
              </a:rPr>
              <a:t>”])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set-goal("semantic"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>
                <a:latin typeface="Courier"/>
                <a:cs typeface="Courier"/>
              </a:rPr>
              <a:t>"fact-</a:t>
            </a:r>
            <a:r>
              <a:rPr lang="en-US" sz="2000" dirty="0" err="1">
                <a:latin typeface="Courier"/>
                <a:cs typeface="Courier"/>
              </a:rPr>
              <a:t>type","property</a:t>
            </a:r>
            <a:r>
              <a:rPr lang="en-US" sz="2000" dirty="0">
                <a:latin typeface="Courier"/>
                <a:cs typeface="Courier"/>
              </a:rPr>
              <a:t>"]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>
                <a:latin typeface="Courier"/>
                <a:cs typeface="Courier"/>
              </a:rPr>
              <a:t>action","sub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smtClean="0">
                <a:latin typeface="Courier"/>
                <a:cs typeface="Courier"/>
              </a:rPr>
              <a:t>vocalize”])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Helvetica Neue"/>
                <a:cs typeface="Helvetica Neue"/>
              </a:rPr>
              <a:t>Implementation issue: declare indirections in task definition</a:t>
            </a:r>
          </a:p>
          <a:p>
            <a:r>
              <a:rPr lang="en-US" sz="2000" dirty="0" smtClean="0">
                <a:latin typeface="Courier"/>
                <a:cs typeface="Courier"/>
              </a:rPr>
              <a:t>references: (fact-type action)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36046416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can reuse operators completely</a:t>
            </a:r>
          </a:p>
          <a:p>
            <a:r>
              <a:rPr lang="en-US" dirty="0" smtClean="0"/>
              <a:t>And can therefore also discover missing operators and borrow them from other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28616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discover what to do in a new task?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new operators</a:t>
            </a:r>
          </a:p>
          <a:p>
            <a:r>
              <a:rPr lang="en-US" dirty="0" smtClean="0"/>
              <a:t>Reuse old operators</a:t>
            </a:r>
          </a:p>
          <a:p>
            <a:endParaRPr lang="en-US" dirty="0"/>
          </a:p>
          <a:p>
            <a:r>
              <a:rPr lang="en-US" dirty="0" smtClean="0"/>
              <a:t>Trial-and-error</a:t>
            </a:r>
          </a:p>
          <a:p>
            <a:r>
              <a:rPr lang="en-US" dirty="0" smtClean="0"/>
              <a:t>Using examples</a:t>
            </a:r>
          </a:p>
          <a:p>
            <a:r>
              <a:rPr lang="en-US" dirty="0" smtClean="0"/>
              <a:t>Using instruction</a:t>
            </a:r>
          </a:p>
          <a:p>
            <a:r>
              <a:rPr lang="en-US" dirty="0" smtClean="0"/>
              <a:t>Using explicit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37101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Trial-and-error (possibly guided)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successful in using an operator for a particular goal, we increase the association with that goal</a:t>
            </a:r>
          </a:p>
          <a:p>
            <a:r>
              <a:rPr lang="en-US" dirty="0" smtClean="0"/>
              <a:t>We also increase the base-level activation of the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8348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goal-operator-learning: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references: (fact-type action final-action final-response final-response-negative)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38152433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5" y="3383300"/>
            <a:ext cx="8117577" cy="383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5" y="4178180"/>
            <a:ext cx="7245805" cy="382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25" y="2398340"/>
            <a:ext cx="4499262" cy="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7231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between tasks that do not resemble each other</a:t>
            </a:r>
          </a:p>
          <a:p>
            <a:r>
              <a:rPr lang="en-US" dirty="0" smtClean="0"/>
              <a:t>Overlap is in a few key operators that determine the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1655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 smtClean="0"/>
              <a:t>Task Switching (food/size)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Respond to fruit/veg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Respond to fruit/veg</a:t>
            </a:r>
            <a:endParaRPr lang="en-US" sz="2000" dirty="0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Respond to size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9213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Stroop task: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6600"/>
                </a:solidFill>
              </a:rPr>
              <a:t>PIANO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Typical result: people are slower when there is a mismatch between the word and the ink.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8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Proactive: anticipate next trial</a:t>
            </a:r>
          </a:p>
          <a:p>
            <a:r>
              <a:rPr lang="en-US" dirty="0" smtClean="0"/>
              <a:t>Reactive: wait for stimulus, the decide</a:t>
            </a:r>
          </a:p>
          <a:p>
            <a:endParaRPr lang="en-US" dirty="0"/>
          </a:p>
          <a:p>
            <a:r>
              <a:rPr lang="en-US" dirty="0" smtClean="0"/>
              <a:t>This version of task switching requires a proactive strategy</a:t>
            </a:r>
          </a:p>
          <a:p>
            <a:r>
              <a:rPr lang="en-US" dirty="0" smtClean="0"/>
              <a:t>Key: preparation is a separate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0640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A.a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1"/>
          <a:stretch/>
        </p:blipFill>
        <p:spPr>
          <a:xfrm>
            <a:off x="0" y="377585"/>
            <a:ext cx="9170730" cy="6091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63707" y="3214156"/>
            <a:ext cx="3435910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Production Rules/Operators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17510" y="306186"/>
            <a:ext cx="22679" cy="1292785"/>
          </a:xfrm>
          <a:custGeom>
            <a:avLst/>
            <a:gdLst>
              <a:gd name="connsiteX0" fmla="*/ 0 w 22679"/>
              <a:gd name="connsiteY0" fmla="*/ 1292785 h 1292785"/>
              <a:gd name="connsiteX1" fmla="*/ 22679 w 22679"/>
              <a:gd name="connsiteY1" fmla="*/ 0 h 129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79" h="1292785">
                <a:moveTo>
                  <a:pt x="0" y="1292785"/>
                </a:moveTo>
                <a:lnTo>
                  <a:pt x="22679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990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 in task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</a:t>
            </a:r>
            <a:r>
              <a:rPr lang="en-US" dirty="0"/>
              <a:t>prepare-for-stimulus {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prepare -</a:t>
            </a:r>
            <a:r>
              <a:rPr lang="en-US" dirty="0"/>
              <a:t>&gt; G2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Here, prepare is bound to a goal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794839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goal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da-DK" sz="1800" dirty="0"/>
              <a:t>        </a:t>
            </a:r>
            <a:r>
              <a:rPr lang="da-DK" sz="1800" dirty="0" err="1"/>
              <a:t>foodtask</a:t>
            </a:r>
            <a:r>
              <a:rPr lang="da-DK" sz="1800" dirty="0"/>
              <a:t> -&gt; WM1</a:t>
            </a:r>
          </a:p>
          <a:p>
            <a:pPr marL="0" indent="0">
              <a:buNone/>
            </a:pPr>
            <a:r>
              <a:rPr lang="en-US" sz="1800" dirty="0"/>
              <a:t>        one -&gt; </a:t>
            </a:r>
            <a:r>
              <a:rPr lang="en-US" sz="1800" dirty="0" smtClean="0"/>
              <a:t>WM2</a:t>
            </a:r>
          </a:p>
          <a:p>
            <a:pPr marL="0" indent="0">
              <a:buNone/>
            </a:pPr>
            <a:r>
              <a:rPr lang="cs-CZ" sz="1800" dirty="0"/>
              <a:t> </a:t>
            </a:r>
            <a:r>
              <a:rPr lang="cs-CZ" sz="1800" dirty="0" smtClean="0"/>
              <a:t>       </a:t>
            </a:r>
            <a:r>
              <a:rPr lang="cs-CZ" sz="1800" dirty="0" err="1" smtClean="0"/>
              <a:t>nil</a:t>
            </a:r>
            <a:r>
              <a:rPr lang="cs-CZ" sz="1800" dirty="0" smtClean="0"/>
              <a:t> </a:t>
            </a:r>
            <a:r>
              <a:rPr lang="cs-CZ" sz="1800" dirty="0"/>
              <a:t>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...</a:t>
            </a:r>
            <a:endParaRPr lang="en-US" sz="1800" dirty="0"/>
          </a:p>
          <a:p>
            <a:pPr marL="0" indent="0">
              <a:buNone/>
            </a:pPr>
            <a:r>
              <a:rPr lang="en-US" sz="1600" baseline="30000" dirty="0" smtClean="0"/>
              <a:t>}</a:t>
            </a:r>
            <a:endParaRPr lang="en-US" sz="1600" baseline="30000" dirty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9310339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        V1 = </a:t>
            </a:r>
            <a:r>
              <a:rPr lang="pt-BR" sz="2000" dirty="0" err="1"/>
              <a:t>fixation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count-fact-&gt;RT1</a:t>
            </a:r>
          </a:p>
          <a:p>
            <a:pPr marL="0" indent="0">
              <a:buNone/>
            </a:pPr>
            <a:r>
              <a:rPr lang="en-US" sz="2000" dirty="0"/>
              <a:t>        WM2-&gt;RT2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67739955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1976278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WM1 -&gt;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80804542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choices for preparation in Stroop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choice is in a separate goal that is not initially associated with Stroop:</a:t>
            </a:r>
          </a:p>
          <a:p>
            <a:pPr lvl="1"/>
            <a:r>
              <a:rPr lang="en-US" dirty="0" smtClean="0"/>
              <a:t>default attend</a:t>
            </a:r>
          </a:p>
          <a:p>
            <a:pPr lvl="1"/>
            <a:r>
              <a:rPr lang="en-US" dirty="0" smtClean="0"/>
              <a:t>attend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33114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Stroop we need to do a similar thing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operator </a:t>
            </a:r>
            <a:r>
              <a:rPr lang="en-US" sz="1800" dirty="0" smtClean="0"/>
              <a:t>prepare-for-stimulus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pt-BR" sz="1800" dirty="0" smtClean="0"/>
              <a:t>   V1 = </a:t>
            </a:r>
            <a:r>
              <a:rPr lang="pt-BR" sz="1800" dirty="0" err="1" smtClean="0"/>
              <a:t>fixation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  G2 = </a:t>
            </a:r>
            <a:r>
              <a:rPr lang="pt-BR" sz="1800" dirty="0" err="1" smtClean="0"/>
              <a:t>nil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   ==&gt;</a:t>
            </a:r>
          </a:p>
          <a:p>
            <a:pPr marL="0" indent="0">
              <a:buNone/>
            </a:pPr>
            <a:r>
              <a:rPr lang="ro-RO" sz="1800" dirty="0" smtClean="0"/>
              <a:t>   </a:t>
            </a:r>
            <a:r>
              <a:rPr lang="ro-RO" sz="1800" dirty="0" smtClean="0"/>
              <a:t>prepare -</a:t>
            </a:r>
            <a:r>
              <a:rPr lang="ro-RO" sz="1800" dirty="0" smtClean="0"/>
              <a:t>&gt; G2</a:t>
            </a:r>
          </a:p>
          <a:p>
            <a:pPr marL="0" indent="0">
              <a:buNone/>
            </a:pPr>
            <a:r>
              <a:rPr lang="ro-RO" sz="1800" dirty="0" smtClean="0"/>
              <a:t>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Now prepare is bound to </a:t>
            </a:r>
            <a:r>
              <a:rPr lang="en-US" sz="1800" dirty="0" err="1" smtClean="0"/>
              <a:t>focuscolor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goal </a:t>
            </a:r>
            <a:r>
              <a:rPr lang="en-US" sz="1800" dirty="0" err="1"/>
              <a:t>focuscolor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operator </a:t>
            </a:r>
            <a:r>
              <a:rPr lang="en-US" sz="1800" dirty="0" err="1"/>
              <a:t>attendjustcolor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</a:t>
            </a:r>
            <a:r>
              <a:rPr lang="en-US" sz="1800" dirty="0"/>
              <a:t>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/>
              <a:t>V2 = nil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==&gt;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/>
              <a:t>attendcolor</a:t>
            </a:r>
            <a:r>
              <a:rPr lang="en-US" sz="1800" dirty="0"/>
              <a:t>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26708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Competes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just-</a:t>
            </a:r>
            <a:r>
              <a:rPr lang="en-US" sz="1800" dirty="0" smtClean="0"/>
              <a:t>wait (</a:t>
            </a:r>
            <a:r>
              <a:rPr lang="en-US" sz="1800" dirty="0"/>
              <a:t>activation=1.5) {</a:t>
            </a:r>
          </a:p>
          <a:p>
            <a:pPr marL="0" indent="0">
              <a:buNone/>
            </a:pPr>
            <a:r>
              <a:rPr lang="en-US" sz="1800" dirty="0"/>
              <a:t>    "Just wait for the stimulus"</a:t>
            </a:r>
          </a:p>
          <a:p>
            <a:pPr marL="0" indent="0">
              <a:buNone/>
            </a:pPr>
            <a:r>
              <a:rPr lang="en-US" sz="1800" dirty="0"/>
              <a:t>        V1 = fixation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 smtClean="0"/>
              <a:t>attend</a:t>
            </a:r>
            <a:r>
              <a:rPr lang="sv-SE" sz="1800" dirty="0" smtClean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3300305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 multiple times: </a:t>
            </a:r>
            <a:r>
              <a:rPr lang="en-US" dirty="0" err="1" smtClean="0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2347363236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task-switching before Stroop, the prepare operator will receive extra activation, and is therefore more likely to be chosen</a:t>
            </a:r>
          </a:p>
          <a:p>
            <a:r>
              <a:rPr lang="en-US" dirty="0" smtClean="0"/>
              <a:t>If we do Stroop without preparation, the just-wait operator is the more likely candidate, because it has a higher base-level 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43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more than one Goal to do a task, or we want to model situations in which we have multiple unrelated goals that we do in parallel</a:t>
            </a:r>
          </a:p>
          <a:p>
            <a:r>
              <a:rPr lang="en-US" dirty="0" smtClean="0"/>
              <a:t>In PRIMs, we can have multiple active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3027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6844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Multi-column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Helvetica Neue Light"/>
                <a:cs typeface="Helvetica Neue Light"/>
              </a:rPr>
              <a:t>Starting point is a model of multi-column addition</a:t>
            </a:r>
          </a:p>
          <a:p>
            <a:r>
              <a:rPr lang="en-US" sz="3200" dirty="0" smtClean="0">
                <a:latin typeface="Helvetica Neue Light"/>
                <a:cs typeface="Helvetica Neue Light"/>
              </a:rPr>
              <a:t>In this model we will ignore the complexities of perception (which is particularly tricky in multi-column multiplication)</a:t>
            </a:r>
          </a:p>
          <a:p>
            <a:pPr marL="0" indent="0">
              <a:buNone/>
            </a:pPr>
            <a:endParaRPr lang="en-US" sz="32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62887831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Multi-column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Helvetica Neue Light"/>
                <a:cs typeface="Helvetica Neue Light"/>
              </a:rPr>
              <a:t>Three forms of transfer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Goal as whole (addition is part of multiplication)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Individual operators (with different variable instantiations)</a:t>
            </a:r>
          </a:p>
          <a:p>
            <a:pPr lvl="1"/>
            <a:r>
              <a:rPr lang="en-US" dirty="0" smtClean="0">
                <a:latin typeface="Helvetica Neue Light"/>
                <a:cs typeface="Helvetica Neue Light"/>
              </a:rPr>
              <a:t>Overlapping sequences of PRIMs</a:t>
            </a:r>
          </a:p>
          <a:p>
            <a:pPr marL="0" indent="0">
              <a:buNone/>
            </a:pPr>
            <a:endParaRPr lang="en-US" sz="32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001886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PRIMs associations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76111" y="2159000"/>
            <a:ext cx="1509889" cy="28081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Goal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63982" y="2340187"/>
            <a:ext cx="1244036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 smtClean="0">
                <a:latin typeface="Helvetica"/>
                <a:cs typeface="Helvetica"/>
              </a:rPr>
              <a:t>Count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63982" y="3045178"/>
            <a:ext cx="1752035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 smtClean="0">
                <a:latin typeface="Helvetica"/>
                <a:cs typeface="Helvetica"/>
              </a:rPr>
              <a:t>Daydream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61000" y="148166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Start-Count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61000" y="3203222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Iterate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61000" y="505177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Final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1" name="Straight Arrow Connector 10"/>
          <p:cNvCxnSpPr>
            <a:stCxn id="5" idx="3"/>
            <a:endCxn id="7" idx="2"/>
          </p:cNvCxnSpPr>
          <p:nvPr/>
        </p:nvCxnSpPr>
        <p:spPr bwMode="auto">
          <a:xfrm flipV="1">
            <a:off x="2908018" y="2187223"/>
            <a:ext cx="2552982" cy="4292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stCxn id="5" idx="3"/>
            <a:endCxn id="8" idx="2"/>
          </p:cNvCxnSpPr>
          <p:nvPr/>
        </p:nvCxnSpPr>
        <p:spPr bwMode="auto">
          <a:xfrm>
            <a:off x="2908018" y="2616483"/>
            <a:ext cx="2552982" cy="12922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 bwMode="auto">
          <a:xfrm>
            <a:off x="2908018" y="2616483"/>
            <a:ext cx="2552982" cy="31408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Curved Connector 23"/>
          <p:cNvCxnSpPr>
            <a:stCxn id="7" idx="6"/>
            <a:endCxn id="8" idx="6"/>
          </p:cNvCxnSpPr>
          <p:nvPr/>
        </p:nvCxnSpPr>
        <p:spPr bwMode="auto">
          <a:xfrm>
            <a:off x="6985000" y="2187223"/>
            <a:ext cx="12700" cy="172155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Curved Connector 25"/>
          <p:cNvCxnSpPr>
            <a:stCxn id="7" idx="6"/>
            <a:endCxn id="9" idx="6"/>
          </p:cNvCxnSpPr>
          <p:nvPr/>
        </p:nvCxnSpPr>
        <p:spPr bwMode="auto">
          <a:xfrm>
            <a:off x="6985000" y="2187223"/>
            <a:ext cx="12700" cy="3570110"/>
          </a:xfrm>
          <a:prstGeom prst="curvedConnector3">
            <a:avLst>
              <a:gd name="adj1" fmla="val 56888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Curved Connector 31"/>
          <p:cNvCxnSpPr>
            <a:stCxn id="8" idx="6"/>
            <a:endCxn id="9" idx="6"/>
          </p:cNvCxnSpPr>
          <p:nvPr/>
        </p:nvCxnSpPr>
        <p:spPr bwMode="auto">
          <a:xfrm>
            <a:off x="6985000" y="3908778"/>
            <a:ext cx="12700" cy="184855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8" name="Curved Connector 37"/>
          <p:cNvCxnSpPr>
            <a:stCxn id="7" idx="7"/>
            <a:endCxn id="7" idx="0"/>
          </p:cNvCxnSpPr>
          <p:nvPr/>
        </p:nvCxnSpPr>
        <p:spPr bwMode="auto">
          <a:xfrm rot="16200000" flipV="1">
            <a:off x="6389082" y="1315585"/>
            <a:ext cx="206652" cy="538815"/>
          </a:xfrm>
          <a:prstGeom prst="curvedConnector3">
            <a:avLst>
              <a:gd name="adj1" fmla="val 2993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1" name="Curved Connector 40"/>
          <p:cNvCxnSpPr>
            <a:stCxn id="8" idx="4"/>
            <a:endCxn id="8" idx="3"/>
          </p:cNvCxnSpPr>
          <p:nvPr/>
        </p:nvCxnSpPr>
        <p:spPr bwMode="auto">
          <a:xfrm rot="5400000" flipH="1">
            <a:off x="5850267" y="4241600"/>
            <a:ext cx="206652" cy="538815"/>
          </a:xfrm>
          <a:prstGeom prst="curvedConnector3">
            <a:avLst>
              <a:gd name="adj1" fmla="val -11062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3" name="Curved Connector 42"/>
          <p:cNvCxnSpPr>
            <a:stCxn id="9" idx="5"/>
            <a:endCxn id="9" idx="3"/>
          </p:cNvCxnSpPr>
          <p:nvPr/>
        </p:nvCxnSpPr>
        <p:spPr bwMode="auto">
          <a:xfrm rot="5400000">
            <a:off x="6223000" y="5717421"/>
            <a:ext cx="12700" cy="1077630"/>
          </a:xfrm>
          <a:prstGeom prst="curvedConnector3">
            <a:avLst>
              <a:gd name="adj1" fmla="val 342718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sp>
        <p:nvSpPr>
          <p:cNvPr id="44" name="Plus 43"/>
          <p:cNvSpPr/>
          <p:nvPr/>
        </p:nvSpPr>
        <p:spPr bwMode="auto">
          <a:xfrm>
            <a:off x="3850076" y="1834444"/>
            <a:ext cx="566702" cy="580814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Plus 44"/>
          <p:cNvSpPr/>
          <p:nvPr/>
        </p:nvSpPr>
        <p:spPr bwMode="auto">
          <a:xfrm>
            <a:off x="4416778" y="3045178"/>
            <a:ext cx="566702" cy="580814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Plus 45"/>
          <p:cNvSpPr/>
          <p:nvPr/>
        </p:nvSpPr>
        <p:spPr bwMode="auto">
          <a:xfrm>
            <a:off x="3719125" y="4323926"/>
            <a:ext cx="566702" cy="580814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Plus 46"/>
          <p:cNvSpPr/>
          <p:nvPr/>
        </p:nvSpPr>
        <p:spPr bwMode="auto">
          <a:xfrm>
            <a:off x="7149254" y="3618371"/>
            <a:ext cx="566702" cy="580814"/>
          </a:xfrm>
          <a:prstGeom prst="mathPlus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Minus 47"/>
          <p:cNvSpPr/>
          <p:nvPr/>
        </p:nvSpPr>
        <p:spPr bwMode="auto">
          <a:xfrm>
            <a:off x="6292144" y="564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Minus 48"/>
          <p:cNvSpPr/>
          <p:nvPr/>
        </p:nvSpPr>
        <p:spPr bwMode="auto">
          <a:xfrm>
            <a:off x="5171722" y="4323926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Minus 49"/>
          <p:cNvSpPr/>
          <p:nvPr/>
        </p:nvSpPr>
        <p:spPr bwMode="auto">
          <a:xfrm>
            <a:off x="6695722" y="6279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218017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set more than one goal as part of the task: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initial-goals: (read-equation transform arithmetic)</a:t>
            </a:r>
          </a:p>
          <a:p>
            <a:r>
              <a:rPr lang="en-US" dirty="0" smtClean="0"/>
              <a:t>You can add/change goals using PRIMs: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transform -&gt; G2</a:t>
            </a:r>
          </a:p>
          <a:p>
            <a:r>
              <a:rPr lang="en-US" dirty="0" smtClean="0"/>
              <a:t>Make sure to declare symbols you want to use as goals: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goals: (transform)</a:t>
            </a:r>
            <a:endParaRPr lang="en-US" sz="2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5641107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goals more flexible?</a:t>
            </a:r>
            <a:endParaRPr lang="en-US" dirty="0"/>
          </a:p>
        </p:txBody>
      </p:sp>
      <p:pic>
        <p:nvPicPr>
          <p:cNvPr id="4" name="Picture 3" descr="Cards1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9" y="2016564"/>
            <a:ext cx="7788324" cy="34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49777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0"/>
            <a:ext cx="9144000" cy="21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5765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Unit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operator start-count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V1 &lt;&gt; nil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WM1 </a:t>
            </a:r>
            <a:r>
              <a:rPr lang="en-US" sz="1800" dirty="0">
                <a:latin typeface="Courier"/>
                <a:cs typeface="Courier"/>
              </a:rPr>
              <a:t>= nil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=</a:t>
            </a:r>
            <a:r>
              <a:rPr lang="en-US" sz="1800" dirty="0">
                <a:latin typeface="Courier"/>
                <a:cs typeface="Courier"/>
              </a:rPr>
              <a:t>=&gt;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V1 -&gt; WM1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count</a:t>
            </a:r>
            <a:r>
              <a:rPr lang="en-US" sz="1800" dirty="0">
                <a:latin typeface="Courier"/>
                <a:cs typeface="Courier"/>
              </a:rPr>
              <a:t>-fact -&gt; </a:t>
            </a:r>
            <a:r>
              <a:rPr lang="en-US" sz="1800" dirty="0" smtClean="0">
                <a:latin typeface="Courier"/>
                <a:cs typeface="Courier"/>
              </a:rPr>
              <a:t>RT1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V1 </a:t>
            </a:r>
            <a:r>
              <a:rPr lang="en-US" sz="1800" dirty="0">
                <a:latin typeface="Courier"/>
                <a:cs typeface="Courier"/>
              </a:rPr>
              <a:t>-&gt; RT2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say -&gt; AC1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V1 </a:t>
            </a:r>
            <a:r>
              <a:rPr lang="en-US" sz="1800" dirty="0">
                <a:latin typeface="Courier"/>
                <a:cs typeface="Courier"/>
              </a:rPr>
              <a:t>-&gt; AC2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operator start-semantic {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V1 &lt;&gt; nil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WM1 = nil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==&gt;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V1 -&gt; WM1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property -&gt; RT1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V1 -&gt; RT2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subvocalize -&gt; AC1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    V1 -&gt; AC2</a:t>
            </a:r>
          </a:p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   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8501014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operator </a:t>
            </a:r>
            <a:r>
              <a:rPr lang="en-US" sz="1800" dirty="0" smtClean="0">
                <a:latin typeface="Courier"/>
                <a:cs typeface="Courier"/>
              </a:rPr>
              <a:t>start {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V1 &lt;&gt; nil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WM1 </a:t>
            </a:r>
            <a:r>
              <a:rPr lang="en-US" sz="1800" dirty="0">
                <a:latin typeface="Courier"/>
                <a:cs typeface="Courier"/>
              </a:rPr>
              <a:t>= nil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=</a:t>
            </a:r>
            <a:r>
              <a:rPr lang="en-US" sz="1800" dirty="0">
                <a:latin typeface="Courier"/>
                <a:cs typeface="Courier"/>
              </a:rPr>
              <a:t>=&gt;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V1 -&gt; WM1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fact-type </a:t>
            </a:r>
            <a:r>
              <a:rPr lang="en-US" sz="1800" dirty="0">
                <a:latin typeface="Courier"/>
                <a:cs typeface="Courier"/>
              </a:rPr>
              <a:t>-&gt; </a:t>
            </a:r>
            <a:r>
              <a:rPr lang="en-US" sz="1800" dirty="0" smtClean="0">
                <a:latin typeface="Courier"/>
                <a:cs typeface="Courier"/>
              </a:rPr>
              <a:t>RT1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V1 </a:t>
            </a:r>
            <a:r>
              <a:rPr lang="en-US" sz="1800" dirty="0">
                <a:latin typeface="Courier"/>
                <a:cs typeface="Courier"/>
              </a:rPr>
              <a:t>-&gt; RT2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smtClean="0">
                <a:latin typeface="Courier"/>
                <a:cs typeface="Courier"/>
              </a:rPr>
              <a:t>action -</a:t>
            </a:r>
            <a:r>
              <a:rPr lang="en-US" sz="1800" dirty="0">
                <a:latin typeface="Courier"/>
                <a:cs typeface="Courier"/>
              </a:rPr>
              <a:t>&gt; AC1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V1 </a:t>
            </a:r>
            <a:r>
              <a:rPr lang="en-US" sz="1800" dirty="0">
                <a:latin typeface="Courier"/>
                <a:cs typeface="Courier"/>
              </a:rPr>
              <a:t>-&gt; AC2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1800" dirty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0697635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CogModDistraction.thmx</Template>
  <TotalTime>395</TotalTime>
  <Words>1156</Words>
  <Application>Microsoft Macintosh PowerPoint</Application>
  <PresentationFormat>On-screen Show (4:3)</PresentationFormat>
  <Paragraphs>217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CogModDistraction</vt:lpstr>
      <vt:lpstr>1_CogModDistraction</vt:lpstr>
      <vt:lpstr>PRIMs tutorial</vt:lpstr>
      <vt:lpstr>PowerPoint Presentation</vt:lpstr>
      <vt:lpstr>Multiple Goals</vt:lpstr>
      <vt:lpstr>PRIMs associations</vt:lpstr>
      <vt:lpstr>Implementation</vt:lpstr>
      <vt:lpstr>How to make goals more flexible?</vt:lpstr>
      <vt:lpstr>What we want is</vt:lpstr>
      <vt:lpstr>In Unit 1</vt:lpstr>
      <vt:lpstr>Better</vt:lpstr>
      <vt:lpstr>Specify bindings in the goal</vt:lpstr>
      <vt:lpstr>Benefits</vt:lpstr>
      <vt:lpstr>How to discover what to do in a new task?</vt:lpstr>
      <vt:lpstr>Trial-and-error (possibly guided)</vt:lpstr>
      <vt:lpstr>PowerPoint Presentation</vt:lpstr>
      <vt:lpstr>Equations</vt:lpstr>
      <vt:lpstr>Far transfer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Competes with</vt:lpstr>
      <vt:lpstr>Running the model multiple times: taskswitchstrooptransfer.bprims</vt:lpstr>
      <vt:lpstr>Transfer</vt:lpstr>
      <vt:lpstr>Results of the model</vt:lpstr>
      <vt:lpstr>Assignment: Multi-column multiplication</vt:lpstr>
      <vt:lpstr>Assignment: Multi-column multiplication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PRIMs tutorial</dc:title>
  <dc:creator>Niels Taatgen</dc:creator>
  <cp:lastModifiedBy>Niels Taatgen</cp:lastModifiedBy>
  <cp:revision>76</cp:revision>
  <dcterms:created xsi:type="dcterms:W3CDTF">2015-07-13T17:04:09Z</dcterms:created>
  <dcterms:modified xsi:type="dcterms:W3CDTF">2017-04-05T09:30:21Z</dcterms:modified>
</cp:coreProperties>
</file>