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9" r:id="rId2"/>
  </p:sldMasterIdLst>
  <p:sldIdLst>
    <p:sldId id="278" r:id="rId3"/>
    <p:sldId id="257" r:id="rId4"/>
    <p:sldId id="258" r:id="rId5"/>
    <p:sldId id="305" r:id="rId6"/>
    <p:sldId id="259" r:id="rId7"/>
    <p:sldId id="260" r:id="rId8"/>
    <p:sldId id="284" r:id="rId9"/>
    <p:sldId id="261" r:id="rId10"/>
    <p:sldId id="3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9" r:id="rId26"/>
    <p:sldId id="280" r:id="rId27"/>
    <p:sldId id="355" r:id="rId28"/>
    <p:sldId id="366" r:id="rId29"/>
    <p:sldId id="367" r:id="rId30"/>
    <p:sldId id="368" r:id="rId31"/>
    <p:sldId id="369" r:id="rId32"/>
    <p:sldId id="375" r:id="rId33"/>
    <p:sldId id="370" r:id="rId34"/>
    <p:sldId id="371" r:id="rId35"/>
    <p:sldId id="372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94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289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206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774927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798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9665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77" r="99162">
                        <a14:foregroundMark x1="42458" y1="3265" x2="44134" y2="8935"/>
                        <a14:foregroundMark x1="19274" y1="13402" x2="25978" y2="13746"/>
                        <a14:foregroundMark x1="43855" y1="15979" x2="50000" y2="18729"/>
                        <a14:foregroundMark x1="65363" y1="51031" x2="68715" y2="57216"/>
                        <a14:foregroundMark x1="56983" y1="21993" x2="51397" y2="24399"/>
                        <a14:foregroundMark x1="27933" y1="28007" x2="25419" y2="30584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9224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295400"/>
            <a:ext cx="6172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772400" cy="1752600"/>
          </a:xfrm>
        </p:spPr>
        <p:txBody>
          <a:bodyPr/>
          <a:lstStyle>
            <a:lvl1pPr marL="0" indent="0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7" name="Picture 16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9" name="Picture 18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24" name="Picture 23" descr="RUGR_logoNL_rood_PMS186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7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60116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33188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96170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59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9699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4215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50274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558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74020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77483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5672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91564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1294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urier"/>
                <a:cs typeface="Courier"/>
              </a:defRPr>
            </a:lvl1pPr>
            <a:lvl2pPr>
              <a:defRPr>
                <a:latin typeface="Courier"/>
                <a:cs typeface="Courier"/>
              </a:defRPr>
            </a:lvl2pPr>
            <a:lvl3pPr>
              <a:defRPr>
                <a:latin typeface="Courier"/>
                <a:cs typeface="Courier"/>
              </a:defRPr>
            </a:lvl3pPr>
            <a:lvl4pPr>
              <a:defRPr>
                <a:latin typeface="Courier"/>
                <a:cs typeface="Courier"/>
              </a:defRPr>
            </a:lvl4pPr>
            <a:lvl5pPr>
              <a:defRPr>
                <a:latin typeface="Courier"/>
                <a:cs typeface="Courier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6088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2382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7299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7675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5999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972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4314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1136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3200">
          <a:solidFill>
            <a:schemeClr val="tx1"/>
          </a:solidFill>
          <a:effectLst/>
          <a:latin typeface="Helvetica Neue Light"/>
          <a:ea typeface="ＭＳ Ｐゴシック" charset="-128"/>
          <a:cs typeface="ＭＳ Ｐゴシック" charset="-128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Helvetica Neue Ligh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Helvetica Neue Ligh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Helvetica Neue Ligh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 flipH="1" flipV="1">
            <a:off x="20193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62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artificial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intelligence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 flipH="1" flipV="1">
            <a:off x="3238500" y="6438900"/>
            <a:ext cx="304800" cy="228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D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814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cognitive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D90000"/>
                </a:solidFill>
                <a:latin typeface="Georgia"/>
                <a:cs typeface="Georgia"/>
              </a:rPr>
              <a:t>modeling</a:t>
            </a:r>
          </a:p>
        </p:txBody>
      </p:sp>
      <p:pic>
        <p:nvPicPr>
          <p:cNvPr id="13" name="Picture 12" descr="RUGR_logoNL_rood_PMS186.eps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8600" y="6288315"/>
            <a:ext cx="1752600" cy="417286"/>
          </a:xfrm>
          <a:prstGeom prst="rect">
            <a:avLst/>
          </a:prstGeom>
        </p:spPr>
      </p:pic>
      <p:pic>
        <p:nvPicPr>
          <p:cNvPr id="14" name="Picture 13" descr="CoverSmall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49" y="381000"/>
            <a:ext cx="102025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/>
          <a:latin typeface="Helvetica Neue Medium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Opti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60000"/>
        <a:buFont typeface="Monotype Sorts" charset="2"/>
        <a:buChar char="n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1pPr>
      <a:lvl2pPr marL="739775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/>
        <a:buChar char="•"/>
        <a:defRPr kumimoji="1" sz="28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Wingdings" charset="2"/>
        <a:buChar char="§"/>
        <a:defRPr kumimoji="1" sz="24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/>
          <a:latin typeface="Courier"/>
          <a:ea typeface="ＭＳ Ｐゴシック" charset="-128"/>
          <a:cs typeface="Courie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50000"/>
        <a:buFont typeface="Monotype Sorts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3: Discovering </a:t>
            </a:r>
            <a:r>
              <a:rPr lang="en-US"/>
              <a:t>new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67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10200" y="2662535"/>
            <a:ext cx="1428044" cy="1752600"/>
            <a:chOff x="6858000" y="1905000"/>
            <a:chExt cx="1428044" cy="17526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8580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2800" y="2400968"/>
              <a:ext cx="857693" cy="64703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67200" y="2814935"/>
            <a:ext cx="1428044" cy="1752600"/>
            <a:chOff x="5257800" y="1905000"/>
            <a:chExt cx="1428044" cy="17526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52578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9868"/>
            <a:stretch/>
          </p:blipFill>
          <p:spPr>
            <a:xfrm>
              <a:off x="5334000" y="2133600"/>
              <a:ext cx="1236246" cy="120305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838200"/>
          </a:xfrm>
        </p:spPr>
        <p:txBody>
          <a:bodyPr/>
          <a:lstStyle/>
          <a:p>
            <a:r>
              <a:rPr lang="en-US" dirty="0"/>
              <a:t>Task Switching (food/size)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67756" y="2967335"/>
            <a:ext cx="1428044" cy="1752600"/>
            <a:chOff x="3657600" y="1905000"/>
            <a:chExt cx="1428044" cy="17526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6576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2514600"/>
              <a:ext cx="761499" cy="5334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81200" y="3119735"/>
            <a:ext cx="1428044" cy="1752600"/>
            <a:chOff x="2057400" y="1905000"/>
            <a:chExt cx="1428044" cy="1752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0574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400" y="2438400"/>
              <a:ext cx="609600" cy="57397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62000" y="3348335"/>
            <a:ext cx="1428044" cy="1752600"/>
            <a:chOff x="457200" y="1905000"/>
            <a:chExt cx="1428044" cy="1752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57200" y="1905000"/>
              <a:ext cx="1428044" cy="17526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2133600"/>
              <a:ext cx="1271427" cy="114300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066800" y="5024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448687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4643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right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0" y="43389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tima"/>
              </a:rPr>
              <a:t>left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838200" y="28911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24339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486400" y="24339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34000" y="1976735"/>
            <a:ext cx="2293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fruit/veg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24200" y="2662535"/>
            <a:ext cx="20574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diamond" w="sm" len="med"/>
            <a:tailEnd type="diamond" w="sm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71800" y="2205335"/>
            <a:ext cx="180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/>
              </a:rPr>
              <a:t>Respond to 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34200" y="319593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Optima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2911282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Stroop task: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 or </a:t>
            </a:r>
            <a:r>
              <a:rPr lang="en-US" dirty="0">
                <a:solidFill>
                  <a:srgbClr val="FF6600"/>
                </a:solidFill>
              </a:rPr>
              <a:t>PIANO</a:t>
            </a:r>
            <a:r>
              <a:rPr lang="en-US" dirty="0"/>
              <a:t> or </a:t>
            </a:r>
            <a:r>
              <a:rPr lang="en-US" dirty="0">
                <a:solidFill>
                  <a:srgbClr val="008000"/>
                </a:solidFill>
              </a:rPr>
              <a:t>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Name the color of the ink as fast as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Typical result: people are slower when there is a mismatch between the word and the ink.</a:t>
            </a:r>
          </a:p>
        </p:txBody>
      </p:sp>
    </p:spTree>
    <p:extLst>
      <p:ext uri="{BB962C8B-B14F-4D97-AF65-F5344CB8AC3E}">
        <p14:creationId xmlns:p14="http://schemas.microsoft.com/office/powerpoint/2010/main" val="40576433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Proactive: anticipate next trial</a:t>
            </a:r>
          </a:p>
          <a:p>
            <a:r>
              <a:rPr lang="en-US" dirty="0"/>
              <a:t>Reactive: wait for stimulus, the decide</a:t>
            </a:r>
          </a:p>
          <a:p>
            <a:endParaRPr lang="en-US" dirty="0"/>
          </a:p>
          <a:p>
            <a:r>
              <a:rPr lang="en-US" dirty="0"/>
              <a:t>This version of task switching requires a proactive strategy</a:t>
            </a:r>
          </a:p>
          <a:p>
            <a:r>
              <a:rPr lang="en-US" dirty="0"/>
              <a:t>Key: preparation is a separate goal</a:t>
            </a:r>
          </a:p>
        </p:txBody>
      </p:sp>
    </p:spTree>
    <p:extLst>
      <p:ext uri="{BB962C8B-B14F-4D97-AF65-F5344CB8AC3E}">
        <p14:creationId xmlns:p14="http://schemas.microsoft.com/office/powerpoint/2010/main" val="36523124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task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operator prepare-for-stimulus {</a:t>
            </a:r>
          </a:p>
          <a:p>
            <a:pPr marL="0" indent="0">
              <a:buNone/>
            </a:pPr>
            <a:r>
              <a:rPr lang="pt-BR" dirty="0"/>
              <a:t>        V1 = </a:t>
            </a:r>
            <a:r>
              <a:rPr lang="pt-BR" dirty="0" err="1"/>
              <a:t>fixation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G2 = 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==&gt;</a:t>
            </a:r>
          </a:p>
          <a:p>
            <a:pPr marL="0" indent="0">
              <a:buNone/>
            </a:pPr>
            <a:r>
              <a:rPr lang="en-US" dirty="0"/>
              <a:t>        *prepare -&gt; G2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Here, prepare is bound to a skill that determines the next task (prepare-next)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2990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define skill prepare-next {</a:t>
            </a:r>
          </a:p>
          <a:p>
            <a:pPr marL="0" indent="0">
              <a:buNone/>
            </a:pPr>
            <a:r>
              <a:rPr lang="en-US" sz="1800" dirty="0"/>
              <a:t>    operator set-first-task {</a:t>
            </a:r>
          </a:p>
          <a:p>
            <a:pPr marL="0" indent="0">
              <a:buNone/>
            </a:pPr>
            <a:r>
              <a:rPr lang="pt-BR" sz="1800" dirty="0"/>
              <a:t>     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WM1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	 one -&gt; WM2</a:t>
            </a:r>
          </a:p>
          <a:p>
            <a:pPr marL="0" indent="0">
              <a:buNone/>
            </a:pPr>
            <a:r>
              <a:rPr lang="cs-CZ" sz="1800" dirty="0"/>
              <a:t>        </a:t>
            </a:r>
            <a:r>
              <a:rPr lang="cs-CZ" sz="1800" dirty="0" err="1"/>
              <a:t>nil</a:t>
            </a:r>
            <a:r>
              <a:rPr lang="cs-CZ" sz="1800" dirty="0"/>
              <a:t> -&gt; G2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...</a:t>
            </a:r>
          </a:p>
          <a:p>
            <a:pPr marL="0" indent="0">
              <a:buNone/>
            </a:pPr>
            <a:r>
              <a:rPr lang="en-US" sz="1600" baseline="30000" dirty="0"/>
              <a:t>}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93714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operator determine-next-task-retrieve-count {</a:t>
            </a:r>
          </a:p>
          <a:p>
            <a:pPr marL="0" indent="0">
              <a:buNone/>
            </a:pPr>
            <a:r>
              <a:rPr lang="pt-BR" sz="2000" dirty="0"/>
              <a:t>	  RT1 =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WM1 &lt;&gt; </a:t>
            </a:r>
            <a:r>
              <a:rPr lang="pt-BR" sz="2000" dirty="0" err="1"/>
              <a:t>nil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==&gt;</a:t>
            </a:r>
          </a:p>
          <a:p>
            <a:pPr marL="0" indent="0">
              <a:buNone/>
            </a:pPr>
            <a:r>
              <a:rPr lang="en-US" sz="2000" dirty="0"/>
              <a:t>        count-fact -&gt; RT1</a:t>
            </a:r>
          </a:p>
          <a:p>
            <a:pPr marL="0" indent="0">
              <a:buNone/>
            </a:pPr>
            <a:r>
              <a:rPr lang="en-US" sz="2000" dirty="0"/>
              <a:t>        WM2 -&gt; RT2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1316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85799" y="1981200"/>
            <a:ext cx="7910663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operator determine-next-task-decide-to-stay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two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WM2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560176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operator determine-next-task-decide-to-switch {</a:t>
            </a:r>
          </a:p>
          <a:p>
            <a:pPr marL="0" indent="0">
              <a:buNone/>
            </a:pPr>
            <a:r>
              <a:rPr lang="en-US" sz="1800" dirty="0"/>
              <a:t>        RT1 = count-fact</a:t>
            </a:r>
          </a:p>
          <a:p>
            <a:pPr marL="0" indent="0">
              <a:buNone/>
            </a:pPr>
            <a:r>
              <a:rPr lang="en-US" sz="1800" dirty="0"/>
              <a:t>        RT3 = three</a:t>
            </a:r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one -&gt; WM2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othertask</a:t>
            </a:r>
            <a:r>
              <a:rPr lang="en-US" sz="1800" dirty="0"/>
              <a:t> -&gt; RT1</a:t>
            </a:r>
          </a:p>
          <a:p>
            <a:pPr marL="0" indent="0">
              <a:buNone/>
            </a:pPr>
            <a:r>
              <a:rPr lang="en-US" sz="1800" dirty="0"/>
              <a:t>        G1 -&gt; RT2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set-other-task {</a:t>
            </a:r>
          </a:p>
          <a:p>
            <a:pPr marL="0" indent="0">
              <a:buNone/>
            </a:pPr>
            <a:r>
              <a:rPr lang="en-US" sz="1800" dirty="0"/>
              <a:t>        RT1 = </a:t>
            </a:r>
            <a:r>
              <a:rPr lang="en-US" sz="1800" dirty="0" err="1"/>
              <a:t>othertask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==&gt;</a:t>
            </a:r>
          </a:p>
          <a:p>
            <a:pPr marL="0" indent="0">
              <a:buNone/>
            </a:pPr>
            <a:r>
              <a:rPr lang="en-US" sz="1800" dirty="0"/>
              <a:t>        RT3 -&gt; G1</a:t>
            </a:r>
          </a:p>
          <a:p>
            <a:pPr marL="0" indent="0">
              <a:buNone/>
            </a:pPr>
            <a:r>
              <a:rPr lang="en-US" sz="1800" dirty="0"/>
              <a:t>        nil -&gt; G2</a:t>
            </a:r>
          </a:p>
          <a:p>
            <a:pPr marL="0" indent="0">
              <a:buNone/>
            </a:pPr>
            <a:r>
              <a:rPr lang="en-US" sz="1800" dirty="0"/>
              <a:t>        wait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910861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choices for preparation in Stroop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choice is in a separate goal that is not initially associated with Stroop:</a:t>
            </a:r>
          </a:p>
          <a:p>
            <a:pPr lvl="1"/>
            <a:r>
              <a:rPr lang="en-US" dirty="0"/>
              <a:t>default attend</a:t>
            </a:r>
          </a:p>
          <a:p>
            <a:pPr lvl="1"/>
            <a:r>
              <a:rPr lang="en-US" dirty="0"/>
              <a:t>attend color</a:t>
            </a:r>
          </a:p>
        </p:txBody>
      </p:sp>
    </p:spTree>
    <p:extLst>
      <p:ext uri="{BB962C8B-B14F-4D97-AF65-F5344CB8AC3E}">
        <p14:creationId xmlns:p14="http://schemas.microsoft.com/office/powerpoint/2010/main" val="14951220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Stroop we need to do a similar thing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operator prepare-for-stimulus {</a:t>
            </a:r>
          </a:p>
          <a:p>
            <a:pPr marL="0" indent="0">
              <a:buNone/>
            </a:pPr>
            <a:r>
              <a:rPr lang="pt-BR" sz="1800" dirty="0"/>
              <a:t>   V1 = </a:t>
            </a:r>
            <a:r>
              <a:rPr lang="pt-BR" sz="1800" dirty="0" err="1"/>
              <a:t>fixation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G2 = </a:t>
            </a:r>
            <a:r>
              <a:rPr lang="pt-BR" sz="1800" dirty="0" err="1"/>
              <a:t>nil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==&gt;</a:t>
            </a:r>
          </a:p>
          <a:p>
            <a:pPr marL="0" indent="0">
              <a:buNone/>
            </a:pPr>
            <a:r>
              <a:rPr lang="ro-RO" sz="1800" dirty="0"/>
              <a:t>   *prepare -&gt; G2</a:t>
            </a:r>
          </a:p>
          <a:p>
            <a:pPr marL="0" indent="0">
              <a:buNone/>
            </a:pPr>
            <a:r>
              <a:rPr lang="ro-RO" sz="1800" dirty="0"/>
              <a:t>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Now prepare is bound to focus-color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981200"/>
            <a:ext cx="4137113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define skill focus-color {</a:t>
            </a:r>
          </a:p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3219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discover what to do in a new 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new operators</a:t>
            </a:r>
          </a:p>
          <a:p>
            <a:r>
              <a:rPr lang="en-US" dirty="0"/>
              <a:t>Reuse old operators</a:t>
            </a:r>
          </a:p>
          <a:p>
            <a:r>
              <a:rPr lang="en-US" dirty="0"/>
              <a:t>Reuse skills</a:t>
            </a:r>
          </a:p>
          <a:p>
            <a:r>
              <a:rPr lang="en-US" dirty="0"/>
              <a:t>Trial-and-error</a:t>
            </a:r>
          </a:p>
          <a:p>
            <a:r>
              <a:rPr lang="en-US" dirty="0"/>
              <a:t>Using examples</a:t>
            </a:r>
          </a:p>
          <a:p>
            <a:r>
              <a:rPr lang="en-US" dirty="0"/>
              <a:t>Using instruction</a:t>
            </a:r>
          </a:p>
          <a:p>
            <a:r>
              <a:rPr lang="en-US" dirty="0"/>
              <a:t>Using explicit reasoning</a:t>
            </a:r>
          </a:p>
        </p:txBody>
      </p:sp>
    </p:spTree>
    <p:extLst>
      <p:ext uri="{BB962C8B-B14F-4D97-AF65-F5344CB8AC3E}">
        <p14:creationId xmlns:p14="http://schemas.microsoft.com/office/powerpoint/2010/main" val="40283446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operator attend-just-color {</a:t>
            </a:r>
          </a:p>
          <a:p>
            <a:pPr marL="0" indent="0">
              <a:buNone/>
            </a:pPr>
            <a:r>
              <a:rPr lang="en-US" sz="1800" dirty="0"/>
              <a:t>     V1 = </a:t>
            </a:r>
            <a:r>
              <a:rPr lang="en-US" sz="1800" dirty="0" err="1"/>
              <a:t>stim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V2 = nil</a:t>
            </a:r>
          </a:p>
          <a:p>
            <a:pPr marL="0" indent="0">
              <a:buNone/>
            </a:pPr>
            <a:r>
              <a:rPr lang="en-US" sz="1800" dirty="0"/>
              <a:t>     ==&gt; </a:t>
            </a:r>
          </a:p>
          <a:p>
            <a:pPr marL="0" indent="0">
              <a:buNone/>
            </a:pPr>
            <a:r>
              <a:rPr lang="en-US" sz="1800" dirty="0"/>
              <a:t>     attend-color -&gt; AC1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/>
              <a:t> operator </a:t>
            </a:r>
            <a:r>
              <a:rPr lang="sv-SE" sz="1800" dirty="0" err="1"/>
              <a:t>attend</a:t>
            </a:r>
            <a:r>
              <a:rPr lang="sv-SE" sz="1800" dirty="0"/>
              <a:t> (</a:t>
            </a:r>
            <a:r>
              <a:rPr lang="sv-SE" sz="1800" dirty="0" err="1"/>
              <a:t>activation</a:t>
            </a:r>
            <a:r>
              <a:rPr lang="sv-SE" sz="1800" dirty="0"/>
              <a:t>=1.5) {</a:t>
            </a:r>
          </a:p>
          <a:p>
            <a:pPr marL="0" indent="0">
              <a:buNone/>
            </a:pPr>
            <a:r>
              <a:rPr lang="sv-SE" sz="1800" dirty="0"/>
              <a:t>        V1 = stim</a:t>
            </a:r>
          </a:p>
          <a:p>
            <a:pPr marL="0" indent="0">
              <a:buNone/>
            </a:pPr>
            <a:r>
              <a:rPr lang="sv-SE" sz="1800" dirty="0"/>
              <a:t>        V2 = </a:t>
            </a:r>
            <a:r>
              <a:rPr lang="sv-SE" sz="1800" dirty="0" err="1"/>
              <a:t>nil</a:t>
            </a:r>
            <a:endParaRPr lang="sv-SE" sz="1800" dirty="0"/>
          </a:p>
          <a:p>
            <a:pPr marL="0" indent="0">
              <a:buNone/>
            </a:pPr>
            <a:r>
              <a:rPr lang="sv-SE" sz="1800" dirty="0"/>
              <a:t>        ==&gt;</a:t>
            </a:r>
          </a:p>
          <a:p>
            <a:pPr marL="0" indent="0">
              <a:buNone/>
            </a:pPr>
            <a:r>
              <a:rPr lang="sv-SE" sz="1800" dirty="0"/>
              <a:t>        </a:t>
            </a:r>
            <a:r>
              <a:rPr lang="sv-SE" sz="1800" dirty="0" err="1"/>
              <a:t>attend</a:t>
            </a:r>
            <a:r>
              <a:rPr lang="sv-SE" sz="1800" dirty="0"/>
              <a:t> -&gt; AC1</a:t>
            </a:r>
          </a:p>
          <a:p>
            <a:pPr marL="0" indent="0">
              <a:buNone/>
            </a:pPr>
            <a:r>
              <a:rPr lang="sv-SE" sz="1800" dirty="0"/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68330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model multiple times: </a:t>
            </a:r>
            <a:r>
              <a:rPr lang="en-US" dirty="0" err="1"/>
              <a:t>taskswitchstrooptransfer.bprims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10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stroopcontrol</a:t>
            </a:r>
            <a:r>
              <a:rPr lang="en-US" dirty="0"/>
              <a:t> 50</a:t>
            </a:r>
          </a:p>
          <a:p>
            <a:pPr marL="0" indent="0">
              <a:buNone/>
            </a:pPr>
            <a:r>
              <a:rPr lang="en-US" dirty="0"/>
              <a:t>reset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taskswitching</a:t>
            </a:r>
            <a:r>
              <a:rPr lang="en-US" dirty="0"/>
              <a:t> </a:t>
            </a:r>
            <a:r>
              <a:rPr lang="en-US" dirty="0" err="1"/>
              <a:t>taskswitching</a:t>
            </a:r>
            <a:r>
              <a:rPr lang="en-US" dirty="0"/>
              <a:t> 300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stroop</a:t>
            </a:r>
            <a:r>
              <a:rPr lang="en-US" dirty="0"/>
              <a:t> </a:t>
            </a:r>
            <a:r>
              <a:rPr lang="en-US" dirty="0" err="1"/>
              <a:t>strooptransfer</a:t>
            </a:r>
            <a:r>
              <a:rPr lang="en-US" dirty="0"/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8147454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task-switching before Stroop, the prepare operator will be reinforced, and is therefore more likely to be chosen</a:t>
            </a:r>
          </a:p>
          <a:p>
            <a:r>
              <a:rPr lang="en-US" dirty="0"/>
              <a:t>If we do Stroop without preparation, the just-wait operator is the more likely candidate, because it has a higher base-level activation</a:t>
            </a:r>
          </a:p>
        </p:txBody>
      </p:sp>
    </p:spTree>
    <p:extLst>
      <p:ext uri="{BB962C8B-B14F-4D97-AF65-F5344CB8AC3E}">
        <p14:creationId xmlns:p14="http://schemas.microsoft.com/office/powerpoint/2010/main" val="21842531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7" y="1600200"/>
            <a:ext cx="6870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817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operators from primitive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Count-learn was an example of learning a skill based on individual operators</a:t>
            </a:r>
          </a:p>
          <a:p>
            <a:r>
              <a:rPr lang="en-US" dirty="0"/>
              <a:t>Stroop/Task Switching was an example of learning a task based on existing skills</a:t>
            </a:r>
          </a:p>
          <a:p>
            <a:r>
              <a:rPr lang="en-US" dirty="0"/>
              <a:t>But can we also learn Operators out of PRIMs?</a:t>
            </a:r>
          </a:p>
        </p:txBody>
      </p:sp>
    </p:spTree>
    <p:extLst>
      <p:ext uri="{BB962C8B-B14F-4D97-AF65-F5344CB8AC3E}">
        <p14:creationId xmlns:p14="http://schemas.microsoft.com/office/powerpoint/2010/main" val="271753476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operators that only perform a single PRIM</a:t>
            </a:r>
          </a:p>
          <a:p>
            <a:r>
              <a:rPr lang="en-US" dirty="0"/>
              <a:t>Use reinforcement learning to discover which PRIMs go well with a certain task/skill</a:t>
            </a:r>
          </a:p>
          <a:p>
            <a:r>
              <a:rPr lang="en-US" dirty="0"/>
              <a:t>Use operator compilation to combine PRIMs into operators</a:t>
            </a:r>
          </a:p>
        </p:txBody>
      </p:sp>
    </p:spTree>
    <p:extLst>
      <p:ext uri="{BB962C8B-B14F-4D97-AF65-F5344CB8AC3E}">
        <p14:creationId xmlns:p14="http://schemas.microsoft.com/office/powerpoint/2010/main" val="21089923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level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learn operators from primitive operations?</a:t>
            </a:r>
          </a:p>
          <a:p>
            <a:pPr lvl="1"/>
            <a:r>
              <a:rPr lang="en-US" dirty="0"/>
              <a:t>Construct basic operators with a single primitive operation</a:t>
            </a:r>
          </a:p>
          <a:p>
            <a:pPr lvl="1"/>
            <a:r>
              <a:rPr lang="en-US" dirty="0"/>
              <a:t>Use “operator compilation” and reinforcement learning to discover the knowledge needed for a task</a:t>
            </a:r>
          </a:p>
        </p:txBody>
      </p:sp>
    </p:spTree>
    <p:extLst>
      <p:ext uri="{BB962C8B-B14F-4D97-AF65-F5344CB8AC3E}">
        <p14:creationId xmlns:p14="http://schemas.microsoft.com/office/powerpoint/2010/main" val="40697191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Choice-reaction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define facts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(f1 associate vanilla thumb)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(f2 associate ice ring)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(f3 associate paper pinkie)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(fa1 taste vanilla sweet)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(fa2 temperature ice cold)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(fa3 weight paper small)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(fb1 color vanilla yellow)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(fb2 texture ice slippery)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(fb3 color paper white)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4787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basic 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operator V1toRT</a:t>
            </a:r>
            <a:r>
              <a:rPr lang="en-US" sz="2000" dirty="0">
                <a:latin typeface="Courier"/>
                <a:cs typeface="Courier"/>
              </a:rPr>
              <a:t>2</a:t>
            </a:r>
            <a:r>
              <a:rPr lang="mr-IN" sz="2000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mr-IN" sz="2000" dirty="0">
                <a:latin typeface="Courier"/>
                <a:cs typeface="Courier"/>
              </a:rPr>
              <a:t>V1 &lt;&gt; nil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V1 -&gt; RT</a:t>
            </a:r>
            <a:r>
              <a:rPr lang="en-US" sz="2000" dirty="0">
                <a:latin typeface="Courier"/>
                <a:cs typeface="Courier"/>
              </a:rPr>
              <a:t>2</a:t>
            </a:r>
            <a:endParaRPr lang="mr-IN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    nil -&gt; V1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operator RT2toRT1 {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	RT2 &lt;&gt; nil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	RT2 -&gt; RT1</a:t>
            </a:r>
          </a:p>
          <a:p>
            <a:pPr marL="0" indent="0">
              <a:buNone/>
            </a:pPr>
            <a:r>
              <a:rPr lang="mr-IN" sz="2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operator RT1equalC1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RT1 = *fact-type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==&gt;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81654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pic>
        <p:nvPicPr>
          <p:cNvPr id="6" name="Picture 5" descr="CRTexampleIni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478" y="-495406"/>
            <a:ext cx="806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476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Trial-and-error (possibly guided)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successful in using an operator for a particular skill, we increase the association with that skill</a:t>
            </a:r>
          </a:p>
          <a:p>
            <a:r>
              <a:rPr lang="en-US" dirty="0"/>
              <a:t>We also increase the base-level activation of the operator</a:t>
            </a:r>
          </a:p>
        </p:txBody>
      </p:sp>
    </p:spTree>
    <p:extLst>
      <p:ext uri="{BB962C8B-B14F-4D97-AF65-F5344CB8AC3E}">
        <p14:creationId xmlns:p14="http://schemas.microsoft.com/office/powerpoint/2010/main" val="110913403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learning</a:t>
            </a:r>
          </a:p>
        </p:txBody>
      </p:sp>
      <p:pic>
        <p:nvPicPr>
          <p:cNvPr id="3" name="Picture 2" descr="CRT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73" y="936768"/>
            <a:ext cx="806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00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810686-38EC-AC48-9EB8-103193E2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53EA1-5DAD-4148-B1FE-DC7C12BDFB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Operator 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V1 &lt;&gt; nil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==&gt;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V1 -&gt; RT2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*fact-type -&gt; RT1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58CBAA-7398-4342-813F-C3E022DB3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Operator 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RT1 = *fact-type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RT3 &lt;&gt; nil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==&gt;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action -&gt; AC1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sym typeface="Wingdings" pitchFamily="2" charset="2"/>
              </a:rPr>
              <a:t>RT3 -&gt; AC2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772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define facts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(fac1 category goat animal)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(fac2 category </a:t>
            </a:r>
            <a:r>
              <a:rPr lang="en-US" sz="1400" dirty="0" err="1">
                <a:latin typeface="Courier"/>
                <a:cs typeface="Courier"/>
              </a:rPr>
              <a:t>pinguin</a:t>
            </a:r>
            <a:r>
              <a:rPr lang="en-US" sz="1400" dirty="0">
                <a:latin typeface="Courier"/>
                <a:cs typeface="Courier"/>
              </a:rPr>
              <a:t> animal)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(fac3 category cabbage plant)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(fac4 category tulip plant)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(altfac1 property goat hair)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(altfac2 property </a:t>
            </a:r>
            <a:r>
              <a:rPr lang="en-US" sz="1400" dirty="0" err="1">
                <a:latin typeface="Courier"/>
                <a:cs typeface="Courier"/>
              </a:rPr>
              <a:t>pinguin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notfly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(altfac3 property cabbage food)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(altfac4 property tulip mania)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(fca1 response animal left)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(fca2 response plant right)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(fca3 response </a:t>
            </a:r>
            <a:r>
              <a:rPr lang="en-US" sz="1400" dirty="0" err="1">
                <a:latin typeface="Courier"/>
                <a:cs typeface="Courier"/>
              </a:rPr>
              <a:t>somethingelse</a:t>
            </a:r>
            <a:r>
              <a:rPr lang="en-US" sz="1400" dirty="0">
                <a:latin typeface="Courier"/>
                <a:cs typeface="Courier"/>
              </a:rPr>
              <a:t> middle)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(fca4 response </a:t>
            </a:r>
            <a:r>
              <a:rPr lang="en-US" sz="1400" dirty="0" err="1">
                <a:latin typeface="Courier"/>
                <a:cs typeface="Courier"/>
              </a:rPr>
              <a:t>differentyet</a:t>
            </a:r>
            <a:r>
              <a:rPr lang="en-US" sz="1400" dirty="0">
                <a:latin typeface="Courier"/>
                <a:cs typeface="Courier"/>
              </a:rPr>
              <a:t> upper)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(fca5 response </a:t>
            </a:r>
            <a:r>
              <a:rPr lang="en-US" sz="1400" dirty="0" err="1">
                <a:latin typeface="Courier"/>
                <a:cs typeface="Courier"/>
              </a:rPr>
              <a:t>noguessing</a:t>
            </a:r>
            <a:r>
              <a:rPr lang="en-US" sz="1400" dirty="0">
                <a:latin typeface="Courier"/>
                <a:cs typeface="Courier"/>
              </a:rPr>
              <a:t> lower)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(altfca1 property animal </a:t>
            </a:r>
            <a:r>
              <a:rPr lang="en-US" sz="1400" dirty="0" err="1">
                <a:latin typeface="Courier"/>
                <a:cs typeface="Courier"/>
              </a:rPr>
              <a:t>livingthing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(altfca2 property plant </a:t>
            </a:r>
            <a:r>
              <a:rPr lang="en-US" sz="1400" dirty="0" err="1">
                <a:latin typeface="Courier"/>
                <a:cs typeface="Courier"/>
              </a:rPr>
              <a:t>livingthing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64412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ategory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9" y="-144118"/>
            <a:ext cx="7073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616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tegoryResul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92" y="1284735"/>
            <a:ext cx="7304392" cy="57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is more successful with prior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4122" y="4521709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prior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8700" y="2881639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CRT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5476" y="3066305"/>
            <a:ext cx="19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CRT task</a:t>
            </a:r>
          </a:p>
        </p:txBody>
      </p:sp>
    </p:spTree>
    <p:extLst>
      <p:ext uri="{BB962C8B-B14F-4D97-AF65-F5344CB8AC3E}">
        <p14:creationId xmlns:p14="http://schemas.microsoft.com/office/powerpoint/2010/main" val="41051082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simple tasks in the “bottom-up learning” folder in Unit 3</a:t>
            </a:r>
          </a:p>
          <a:p>
            <a:r>
              <a:rPr lang="en-US" dirty="0" err="1"/>
              <a:t>primitives.prims</a:t>
            </a:r>
            <a:r>
              <a:rPr lang="en-US" dirty="0"/>
              <a:t> contains the primitive operations</a:t>
            </a:r>
          </a:p>
          <a:p>
            <a:r>
              <a:rPr lang="en-US" dirty="0"/>
              <a:t>The other files just contain task definitions, scripts and facts (so no skills)</a:t>
            </a:r>
          </a:p>
          <a:p>
            <a:r>
              <a:rPr lang="en-US" dirty="0"/>
              <a:t>You can also define your own tasks and test the limitations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0869224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associations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6111" y="2159000"/>
            <a:ext cx="1509889" cy="28081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Goal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663982" y="2340187"/>
            <a:ext cx="1244036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>
                <a:latin typeface="Helvetica"/>
                <a:cs typeface="Helvetica"/>
              </a:rPr>
              <a:t>Count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63982" y="3045178"/>
            <a:ext cx="1752035" cy="5525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2400" dirty="0">
                <a:latin typeface="Helvetica"/>
                <a:cs typeface="Helvetica"/>
              </a:rPr>
              <a:t>Daydream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61000" y="148166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Start-Count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461000" y="3203222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Iterate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61000" y="5051777"/>
            <a:ext cx="1524000" cy="1411111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Final</a:t>
            </a:r>
          </a:p>
        </p:txBody>
      </p:sp>
      <p:cxnSp>
        <p:nvCxnSpPr>
          <p:cNvPr id="38" name="Curved Connector 37"/>
          <p:cNvCxnSpPr>
            <a:stCxn id="7" idx="7"/>
            <a:endCxn id="7" idx="0"/>
          </p:cNvCxnSpPr>
          <p:nvPr/>
        </p:nvCxnSpPr>
        <p:spPr bwMode="auto">
          <a:xfrm rot="16200000" flipV="1">
            <a:off x="6389082" y="1315585"/>
            <a:ext cx="206652" cy="538815"/>
          </a:xfrm>
          <a:prstGeom prst="curvedConnector3">
            <a:avLst>
              <a:gd name="adj1" fmla="val 29939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1" name="Curved Connector 40"/>
          <p:cNvCxnSpPr>
            <a:stCxn id="8" idx="4"/>
            <a:endCxn id="8" idx="3"/>
          </p:cNvCxnSpPr>
          <p:nvPr/>
        </p:nvCxnSpPr>
        <p:spPr bwMode="auto">
          <a:xfrm rot="5400000" flipH="1">
            <a:off x="5850267" y="4241600"/>
            <a:ext cx="206652" cy="538815"/>
          </a:xfrm>
          <a:prstGeom prst="curvedConnector3">
            <a:avLst>
              <a:gd name="adj1" fmla="val -11062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cxnSp>
        <p:nvCxnSpPr>
          <p:cNvPr id="43" name="Curved Connector 42"/>
          <p:cNvCxnSpPr>
            <a:stCxn id="9" idx="5"/>
            <a:endCxn id="9" idx="3"/>
          </p:cNvCxnSpPr>
          <p:nvPr/>
        </p:nvCxnSpPr>
        <p:spPr bwMode="auto">
          <a:xfrm rot="5400000">
            <a:off x="6223000" y="5717421"/>
            <a:ext cx="12700" cy="1077630"/>
          </a:xfrm>
          <a:prstGeom prst="curvedConnector3">
            <a:avLst>
              <a:gd name="adj1" fmla="val 342718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oval"/>
            <a:tailEnd type="oval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C2207B-BAF5-E94E-BE2E-F656FD9730F3}"/>
              </a:ext>
            </a:extLst>
          </p:cNvPr>
          <p:cNvGrpSpPr/>
          <p:nvPr/>
        </p:nvGrpSpPr>
        <p:grpSpPr>
          <a:xfrm>
            <a:off x="2908018" y="1834444"/>
            <a:ext cx="4807938" cy="3922889"/>
            <a:chOff x="2908018" y="1834444"/>
            <a:chExt cx="4807938" cy="3922889"/>
          </a:xfrm>
        </p:grpSpPr>
        <p:cxnSp>
          <p:nvCxnSpPr>
            <p:cNvPr id="32" name="Curved Connector 31"/>
            <p:cNvCxnSpPr>
              <a:stCxn id="8" idx="6"/>
              <a:endCxn id="9" idx="6"/>
            </p:cNvCxnSpPr>
            <p:nvPr/>
          </p:nvCxnSpPr>
          <p:spPr bwMode="auto">
            <a:xfrm>
              <a:off x="6985000" y="3908778"/>
              <a:ext cx="12700" cy="1848555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CF92F0-6B7E-C047-9143-B03B2854EEEF}"/>
                </a:ext>
              </a:extLst>
            </p:cNvPr>
            <p:cNvGrpSpPr/>
            <p:nvPr/>
          </p:nvGrpSpPr>
          <p:grpSpPr>
            <a:xfrm>
              <a:off x="2908018" y="1834444"/>
              <a:ext cx="4807938" cy="3922889"/>
              <a:chOff x="2908018" y="1834444"/>
              <a:chExt cx="4807938" cy="3922889"/>
            </a:xfrm>
          </p:grpSpPr>
          <p:cxnSp>
            <p:nvCxnSpPr>
              <p:cNvPr id="11" name="Straight Arrow Connector 10"/>
              <p:cNvCxnSpPr>
                <a:stCxn id="5" idx="3"/>
                <a:endCxn id="7" idx="2"/>
              </p:cNvCxnSpPr>
              <p:nvPr/>
            </p:nvCxnSpPr>
            <p:spPr bwMode="auto">
              <a:xfrm flipV="1">
                <a:off x="2908018" y="2187223"/>
                <a:ext cx="2552982" cy="42926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5" idx="3"/>
                <a:endCxn id="8" idx="2"/>
              </p:cNvCxnSpPr>
              <p:nvPr/>
            </p:nvCxnSpPr>
            <p:spPr bwMode="auto">
              <a:xfrm>
                <a:off x="2908018" y="2616483"/>
                <a:ext cx="2552982" cy="129229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5" idx="3"/>
                <a:endCxn id="9" idx="2"/>
              </p:cNvCxnSpPr>
              <p:nvPr/>
            </p:nvCxnSpPr>
            <p:spPr bwMode="auto">
              <a:xfrm>
                <a:off x="2908018" y="2616483"/>
                <a:ext cx="2552982" cy="31408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4" name="Curved Connector 23"/>
              <p:cNvCxnSpPr>
                <a:stCxn id="7" idx="6"/>
                <a:endCxn id="8" idx="6"/>
              </p:cNvCxnSpPr>
              <p:nvPr/>
            </p:nvCxnSpPr>
            <p:spPr bwMode="auto">
              <a:xfrm>
                <a:off x="6985000" y="2187223"/>
                <a:ext cx="12700" cy="1721555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cxnSp>
            <p:nvCxnSpPr>
              <p:cNvPr id="26" name="Curved Connector 25"/>
              <p:cNvCxnSpPr>
                <a:stCxn id="7" idx="6"/>
                <a:endCxn id="9" idx="6"/>
              </p:cNvCxnSpPr>
              <p:nvPr/>
            </p:nvCxnSpPr>
            <p:spPr bwMode="auto">
              <a:xfrm>
                <a:off x="6985000" y="2187223"/>
                <a:ext cx="12700" cy="3570110"/>
              </a:xfrm>
              <a:prstGeom prst="curvedConnector3">
                <a:avLst>
                  <a:gd name="adj1" fmla="val 568889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19AB59-4047-C74A-A442-E73613BD7664}"/>
                  </a:ext>
                </a:extLst>
              </p:cNvPr>
              <p:cNvGrpSpPr/>
              <p:nvPr/>
            </p:nvGrpSpPr>
            <p:grpSpPr>
              <a:xfrm>
                <a:off x="3719125" y="1834444"/>
                <a:ext cx="3996831" cy="3070296"/>
                <a:chOff x="3719125" y="1834444"/>
                <a:chExt cx="3996831" cy="3070296"/>
              </a:xfrm>
            </p:grpSpPr>
            <p:sp>
              <p:nvSpPr>
                <p:cNvPr id="44" name="Plus 43"/>
                <p:cNvSpPr/>
                <p:nvPr/>
              </p:nvSpPr>
              <p:spPr bwMode="auto">
                <a:xfrm>
                  <a:off x="3850076" y="1834444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Plus 44"/>
                <p:cNvSpPr/>
                <p:nvPr/>
              </p:nvSpPr>
              <p:spPr bwMode="auto">
                <a:xfrm>
                  <a:off x="4416778" y="3045178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Plus 45"/>
                <p:cNvSpPr/>
                <p:nvPr/>
              </p:nvSpPr>
              <p:spPr bwMode="auto">
                <a:xfrm>
                  <a:off x="3719125" y="4323926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Plus 46"/>
                <p:cNvSpPr/>
                <p:nvPr/>
              </p:nvSpPr>
              <p:spPr bwMode="auto">
                <a:xfrm>
                  <a:off x="7149254" y="3618371"/>
                  <a:ext cx="566702" cy="580814"/>
                </a:xfrm>
                <a:prstGeom prst="mathPlus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" name="Minus 47"/>
          <p:cNvSpPr/>
          <p:nvPr/>
        </p:nvSpPr>
        <p:spPr bwMode="auto">
          <a:xfrm>
            <a:off x="6292144" y="564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" name="Minus 48"/>
          <p:cNvSpPr/>
          <p:nvPr/>
        </p:nvSpPr>
        <p:spPr bwMode="auto">
          <a:xfrm>
            <a:off x="5171722" y="4323926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" name="Minus 49"/>
          <p:cNvSpPr/>
          <p:nvPr/>
        </p:nvSpPr>
        <p:spPr bwMode="auto">
          <a:xfrm>
            <a:off x="6695722" y="6279444"/>
            <a:ext cx="578556" cy="578556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10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define task count-learn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initial-goals: (count-learn)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default-activation: 1.0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ol</a:t>
            </a:r>
            <a:r>
              <a:rPr lang="en-US" sz="1600" dirty="0">
                <a:latin typeface="Courier"/>
                <a:cs typeface="Courier"/>
              </a:rPr>
              <a:t>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rt</a:t>
            </a:r>
            <a:r>
              <a:rPr lang="en-US" sz="1600" dirty="0">
                <a:latin typeface="Courier"/>
                <a:cs typeface="Courier"/>
              </a:rPr>
              <a:t>: -2.0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lf: 0.2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default-operator-self-</a:t>
            </a:r>
            <a:r>
              <a:rPr lang="en-US" sz="1600" dirty="0" err="1">
                <a:latin typeface="Courier"/>
                <a:cs typeface="Courier"/>
              </a:rPr>
              <a:t>assoc</a:t>
            </a:r>
            <a:r>
              <a:rPr lang="en-US" sz="1600" dirty="0">
                <a:latin typeface="Courier"/>
                <a:cs typeface="Courier"/>
              </a:rPr>
              <a:t>: 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skill-operator-learning: 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reward: 10.0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beta: 0.1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4403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7149F-2AAC-C945-A3C6-A41AD9B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2133671"/>
            <a:ext cx="7835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84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820-4BCF-4040-9CCE-C3BE885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differences from ACT-R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0E00-C3D7-C545-A3F1-A33DFAEF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mechanism is the same (reinforcement learning)</a:t>
            </a:r>
          </a:p>
          <a:p>
            <a:r>
              <a:rPr lang="en-US" dirty="0"/>
              <a:t>ACT-R learns utilities, which are context independent</a:t>
            </a:r>
          </a:p>
          <a:p>
            <a:r>
              <a:rPr lang="en-US" dirty="0"/>
              <a:t>PRIMs learns associations, which fully depend on the context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92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between tasks that do not resemble each other</a:t>
            </a:r>
          </a:p>
          <a:p>
            <a:r>
              <a:rPr lang="en-US" dirty="0"/>
              <a:t>Overlap is in a few key operators that determine the strategy</a:t>
            </a:r>
          </a:p>
        </p:txBody>
      </p:sp>
    </p:spTree>
    <p:extLst>
      <p:ext uri="{BB962C8B-B14F-4D97-AF65-F5344CB8AC3E}">
        <p14:creationId xmlns:p14="http://schemas.microsoft.com/office/powerpoint/2010/main" val="39233943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Karbach</a:t>
            </a:r>
            <a:r>
              <a:rPr lang="en-US" dirty="0"/>
              <a:t> and </a:t>
            </a:r>
            <a:r>
              <a:rPr lang="en-US" dirty="0" err="1"/>
              <a:t>Kray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people on task-switching, and found improved proactive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24200"/>
            <a:ext cx="8724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18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ModDistraction">
  <a:themeElements>
    <a:clrScheme name="">
      <a:dk1>
        <a:srgbClr val="000000"/>
      </a:dk1>
      <a:lt1>
        <a:srgbClr val="F0E586"/>
      </a:lt1>
      <a:dk2>
        <a:srgbClr val="000000"/>
      </a:dk2>
      <a:lt2>
        <a:srgbClr val="000066"/>
      </a:lt2>
      <a:accent1>
        <a:srgbClr val="FFCC66"/>
      </a:accent1>
      <a:accent2>
        <a:srgbClr val="9999FF"/>
      </a:accent2>
      <a:accent3>
        <a:srgbClr val="F6F0C3"/>
      </a:accent3>
      <a:accent4>
        <a:srgbClr val="000000"/>
      </a:accent4>
      <a:accent5>
        <a:srgbClr val="FFE2B8"/>
      </a:accent5>
      <a:accent6>
        <a:srgbClr val="8A8AE7"/>
      </a:accent6>
      <a:hlink>
        <a:srgbClr val="99CCFF"/>
      </a:hlink>
      <a:folHlink>
        <a:srgbClr val="0066FF"/>
      </a:folHlink>
    </a:clrScheme>
    <a:fontScheme name="lecture8">
      <a:majorFont>
        <a:latin typeface="Optima"/>
        <a:ea typeface=""/>
        <a:cs typeface=""/>
      </a:majorFont>
      <a:minorFont>
        <a:latin typeface="Opt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8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8 4">
        <a:dk1>
          <a:srgbClr val="000000"/>
        </a:dk1>
        <a:lt1>
          <a:srgbClr val="F0E586"/>
        </a:lt1>
        <a:dk2>
          <a:srgbClr val="000000"/>
        </a:dk2>
        <a:lt2>
          <a:srgbClr val="000066"/>
        </a:lt2>
        <a:accent1>
          <a:srgbClr val="CC99FF"/>
        </a:accent1>
        <a:accent2>
          <a:srgbClr val="9999FF"/>
        </a:accent2>
        <a:accent3>
          <a:srgbClr val="F6F0C3"/>
        </a:accent3>
        <a:accent4>
          <a:srgbClr val="000000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286</TotalTime>
  <Words>1113</Words>
  <Application>Microsoft Macintosh PowerPoint</Application>
  <PresentationFormat>On-screen Show (4:3)</PresentationFormat>
  <Paragraphs>238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Courier</vt:lpstr>
      <vt:lpstr>Georgia</vt:lpstr>
      <vt:lpstr>Helvetica</vt:lpstr>
      <vt:lpstr>Helvetica Neue Light</vt:lpstr>
      <vt:lpstr>Helvetica Neue Medium</vt:lpstr>
      <vt:lpstr>Monotype Sorts</vt:lpstr>
      <vt:lpstr>Optima</vt:lpstr>
      <vt:lpstr>Wingdings</vt:lpstr>
      <vt:lpstr>CogModDistraction</vt:lpstr>
      <vt:lpstr>1_CogModDistraction</vt:lpstr>
      <vt:lpstr>Unit 3: Discovering new tasks</vt:lpstr>
      <vt:lpstr>How to discover what to do in a new task?</vt:lpstr>
      <vt:lpstr>Trial-and-error (possibly guided)</vt:lpstr>
      <vt:lpstr>PRIMs associations</vt:lpstr>
      <vt:lpstr>PowerPoint Presentation</vt:lpstr>
      <vt:lpstr>Equations</vt:lpstr>
      <vt:lpstr>Similarities and differences from ACT-R</vt:lpstr>
      <vt:lpstr>Far transfer</vt:lpstr>
      <vt:lpstr>Karbach and Kray</vt:lpstr>
      <vt:lpstr>Task Switching (food/size)</vt:lpstr>
      <vt:lpstr>Stroop</vt:lpstr>
      <vt:lpstr>Two strategies</vt:lpstr>
      <vt:lpstr>First step in task switching</vt:lpstr>
      <vt:lpstr>PowerPoint Presentation</vt:lpstr>
      <vt:lpstr>PowerPoint Presentation</vt:lpstr>
      <vt:lpstr>PowerPoint Presentation</vt:lpstr>
      <vt:lpstr>PowerPoint Presentation</vt:lpstr>
      <vt:lpstr>Two choices for preparation in Stroop</vt:lpstr>
      <vt:lpstr>In Stroop we need to do a similar thing</vt:lpstr>
      <vt:lpstr>Competition</vt:lpstr>
      <vt:lpstr>Running the model multiple times: taskswitchstrooptransfer.bprims</vt:lpstr>
      <vt:lpstr>Transfer</vt:lpstr>
      <vt:lpstr>Results of the model</vt:lpstr>
      <vt:lpstr>Learning operators from primitive operations</vt:lpstr>
      <vt:lpstr>Approach</vt:lpstr>
      <vt:lpstr>Lower level of abstraction</vt:lpstr>
      <vt:lpstr>Example: Choice-reaction task</vt:lpstr>
      <vt:lpstr>Example basic operators</vt:lpstr>
      <vt:lpstr>Initial model</vt:lpstr>
      <vt:lpstr>After learning</vt:lpstr>
      <vt:lpstr>One possible solution</vt:lpstr>
      <vt:lpstr>More complex task</vt:lpstr>
      <vt:lpstr>PowerPoint Presentation</vt:lpstr>
      <vt:lpstr>Learning is more successful with prior learning</vt:lpstr>
      <vt:lpstr>Assignment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discover what to do in a new task?</dc:title>
  <dc:creator>Niels Taatgen</dc:creator>
  <cp:lastModifiedBy>Niels Taatgen</cp:lastModifiedBy>
  <cp:revision>31</cp:revision>
  <dcterms:created xsi:type="dcterms:W3CDTF">2018-04-10T12:30:59Z</dcterms:created>
  <dcterms:modified xsi:type="dcterms:W3CDTF">2023-03-30T10:57:31Z</dcterms:modified>
</cp:coreProperties>
</file>