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98" r:id="rId2"/>
  </p:sldMasterIdLst>
  <p:notesMasterIdLst>
    <p:notesMasterId r:id="rId52"/>
  </p:notesMasterIdLst>
  <p:sldIdLst>
    <p:sldId id="256" r:id="rId3"/>
    <p:sldId id="795" r:id="rId4"/>
    <p:sldId id="862" r:id="rId5"/>
    <p:sldId id="863" r:id="rId6"/>
    <p:sldId id="787" r:id="rId7"/>
    <p:sldId id="861" r:id="rId8"/>
    <p:sldId id="828" r:id="rId9"/>
    <p:sldId id="806" r:id="rId10"/>
    <p:sldId id="807" r:id="rId11"/>
    <p:sldId id="808" r:id="rId12"/>
    <p:sldId id="809" r:id="rId13"/>
    <p:sldId id="810" r:id="rId14"/>
    <p:sldId id="841" r:id="rId15"/>
    <p:sldId id="842" r:id="rId16"/>
    <p:sldId id="843" r:id="rId17"/>
    <p:sldId id="844" r:id="rId18"/>
    <p:sldId id="845" r:id="rId19"/>
    <p:sldId id="846" r:id="rId20"/>
    <p:sldId id="847" r:id="rId21"/>
    <p:sldId id="848" r:id="rId22"/>
    <p:sldId id="849" r:id="rId23"/>
    <p:sldId id="826" r:id="rId24"/>
    <p:sldId id="820" r:id="rId25"/>
    <p:sldId id="821" r:id="rId26"/>
    <p:sldId id="822" r:id="rId27"/>
    <p:sldId id="823" r:id="rId28"/>
    <p:sldId id="824" r:id="rId29"/>
    <p:sldId id="825" r:id="rId30"/>
    <p:sldId id="829" r:id="rId31"/>
    <p:sldId id="818" r:id="rId32"/>
    <p:sldId id="819" r:id="rId33"/>
    <p:sldId id="609" r:id="rId34"/>
    <p:sldId id="812" r:id="rId35"/>
    <p:sldId id="621" r:id="rId36"/>
    <p:sldId id="813" r:id="rId37"/>
    <p:sldId id="814" r:id="rId38"/>
    <p:sldId id="815" r:id="rId39"/>
    <p:sldId id="816" r:id="rId40"/>
    <p:sldId id="699" r:id="rId41"/>
    <p:sldId id="831" r:id="rId42"/>
    <p:sldId id="832" r:id="rId43"/>
    <p:sldId id="864" r:id="rId44"/>
    <p:sldId id="865" r:id="rId45"/>
    <p:sldId id="866" r:id="rId46"/>
    <p:sldId id="867" r:id="rId47"/>
    <p:sldId id="868" r:id="rId48"/>
    <p:sldId id="869" r:id="rId49"/>
    <p:sldId id="870" r:id="rId50"/>
    <p:sldId id="85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2"/>
    <p:restoredTop sz="82030" autoAdjust="0"/>
  </p:normalViewPr>
  <p:slideViewPr>
    <p:cSldViewPr snapToGrid="0" snapToObjects="1">
      <p:cViewPr varScale="1">
        <p:scale>
          <a:sx n="136" d="100"/>
          <a:sy n="136" d="100"/>
        </p:scale>
        <p:origin x="20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EBEFE-2953-8447-868C-35D8D2201495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497FB-6453-A440-BAAE-4B03B557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fld id="{7F83E828-3A49-B34B-BC55-32734DA6F99C}" type="slidenum">
              <a:rPr lang="en-US" sz="1200">
                <a:latin typeface="Arial" charset="0"/>
              </a:rPr>
              <a:pPr/>
              <a:t>5</a:t>
            </a:fld>
            <a:endParaRPr lang="en-US" sz="120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Temporal generalization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EAB65-F1B4-9141-B58F-C8EA8258E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15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EAB65-F1B4-9141-B58F-C8EA8258E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258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Temporal</a:t>
            </a:r>
            <a:r>
              <a:rPr lang="en-US" baseline="0" dirty="0"/>
              <a:t> behavioral requires more than “just time”, it has to be embedded in a broader cognitive system. </a:t>
            </a:r>
          </a:p>
          <a:p>
            <a:endParaRPr lang="en-US" baseline="0" dirty="0"/>
          </a:p>
          <a:p>
            <a:r>
              <a:rPr lang="en-US" baseline="0" dirty="0"/>
              <a:t>“Modified church and gibbon model”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EAB65-F1B4-9141-B58F-C8EA8258E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3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or green</a:t>
            </a:r>
            <a:r>
              <a:rPr lang="en-US" baseline="0" dirty="0"/>
              <a:t> (left or right) longer on the screen?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EAB65-F1B4-9141-B58F-C8EA8258E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329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could be, of course, that instead of a perfect match, an “close match” would have been</a:t>
            </a:r>
            <a:r>
              <a:rPr lang="en-US" baseline="0" dirty="0"/>
              <a:t> sufficient to trigger the “same</a:t>
            </a:r>
            <a:r>
              <a:rPr lang="en-US" baseline="0"/>
              <a:t>” response.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EAB65-F1B4-9141-B58F-C8EA8258E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91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could be, of course, that instead of a perfect match, an “close match” would have been</a:t>
            </a:r>
            <a:r>
              <a:rPr lang="en-US" baseline="0" dirty="0"/>
              <a:t> sufficient to trigger the “same” response. But what determines whether a match is “close”? Well, these types of models don’t provide us with an answer…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EAB65-F1B4-9141-B58F-C8EA8258E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could be, of course, that instead of a perfect match, an “close match” would have been</a:t>
            </a:r>
            <a:r>
              <a:rPr lang="en-US" baseline="0" dirty="0"/>
              <a:t> sufficient to trigger the “same” response. But what determines whether a match is “close”? Well, these types of models don’t provide us with an answer…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EAB65-F1B4-9141-B58F-C8EA8258E2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81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noProof="0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noProof="0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477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14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03685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9985803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87178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8016"/>
            <a:ext cx="6400800" cy="934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0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8229600" cy="4735204"/>
          </a:xfrm>
        </p:spPr>
        <p:txBody>
          <a:bodyPr/>
          <a:lstStyle>
            <a:lvl3pPr>
              <a:defRPr sz="2215"/>
            </a:lvl3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45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dirty="0"/>
              <a:t>Click to </a:t>
            </a:r>
            <a:r>
              <a:rPr lang="en-US" dirty="0" err="1"/>
              <a:t>eMdit</a:t>
            </a:r>
            <a:r>
              <a:rPr lang="en-US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8016"/>
            <a:ext cx="6400800" cy="934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  <p:pic>
        <p:nvPicPr>
          <p:cNvPr id="13" name="Picture 12" descr="RUGR_logoENv_rood_RGB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027" y="5214753"/>
            <a:ext cx="1591404" cy="1416329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306881" y="5853412"/>
            <a:ext cx="2584047" cy="437906"/>
          </a:xfrm>
        </p:spPr>
        <p:txBody>
          <a:bodyPr>
            <a:normAutofit/>
          </a:bodyPr>
          <a:lstStyle>
            <a:lvl1pPr algn="r">
              <a:buNone/>
              <a:defRPr sz="1846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Occasion</a:t>
            </a:r>
          </a:p>
          <a:p>
            <a:pPr lvl="0"/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306881" y="6241587"/>
            <a:ext cx="2584047" cy="437906"/>
          </a:xfrm>
        </p:spPr>
        <p:txBody>
          <a:bodyPr>
            <a:normAutofit/>
          </a:bodyPr>
          <a:lstStyle>
            <a:lvl1pPr algn="r">
              <a:buNone/>
              <a:defRPr sz="1846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cs typeface="Gill Sans"/>
              </a:defRPr>
            </a:lvl1pPr>
          </a:lstStyle>
          <a:p>
            <a:pPr lvl="0"/>
            <a:r>
              <a:rPr lang="en-US" dirty="0"/>
              <a:t>Date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10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8016"/>
            <a:ext cx="6400800" cy="934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33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80656" y="3763244"/>
            <a:ext cx="4219324" cy="147002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181676" y="2846388"/>
            <a:ext cx="1762125" cy="3751262"/>
          </a:xfrm>
        </p:spPr>
        <p:txBody>
          <a:bodyPr/>
          <a:lstStyle/>
          <a:p>
            <a:r>
              <a:rPr lang="nl-NL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8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80656" y="3763244"/>
            <a:ext cx="4219324" cy="147002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8613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434259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8229600" cy="4735204"/>
          </a:xfrm>
        </p:spPr>
        <p:txBody>
          <a:bodyPr/>
          <a:lstStyle>
            <a:lvl3pPr>
              <a:defRPr sz="2215"/>
            </a:lvl3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09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ral Them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3345" y="1505194"/>
            <a:ext cx="4902023" cy="1354725"/>
          </a:xfrm>
        </p:spPr>
        <p:txBody>
          <a:bodyPr anchor="ctr">
            <a:noAutofit/>
          </a:bodyPr>
          <a:lstStyle>
            <a:lvl1pPr>
              <a:buNone/>
              <a:defRPr sz="3692" baseline="0"/>
            </a:lvl1pPr>
          </a:lstStyle>
          <a:p>
            <a:pPr lvl="0"/>
            <a:r>
              <a:rPr lang="en-US" dirty="0"/>
              <a:t>Central Theme/Quote</a:t>
            </a:r>
          </a:p>
        </p:txBody>
      </p:sp>
    </p:spTree>
    <p:extLst>
      <p:ext uri="{BB962C8B-B14F-4D97-AF65-F5344CB8AC3E}">
        <p14:creationId xmlns:p14="http://schemas.microsoft.com/office/powerpoint/2010/main" val="1130455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Layout w/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647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/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8229600" cy="4735204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6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w/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0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ral Theme w/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3345" y="1505194"/>
            <a:ext cx="4902023" cy="1354725"/>
          </a:xfrm>
        </p:spPr>
        <p:txBody>
          <a:bodyPr anchor="ctr">
            <a:noAutofit/>
          </a:bodyPr>
          <a:lstStyle>
            <a:lvl1pPr>
              <a:buNone/>
              <a:defRPr sz="3692" baseline="0"/>
            </a:lvl1pPr>
          </a:lstStyle>
          <a:p>
            <a:pPr lvl="0"/>
            <a:r>
              <a:rPr lang="en-US" dirty="0"/>
              <a:t>Central Theme/Quote</a:t>
            </a:r>
          </a:p>
        </p:txBody>
      </p:sp>
    </p:spTree>
    <p:extLst>
      <p:ext uri="{BB962C8B-B14F-4D97-AF65-F5344CB8AC3E}">
        <p14:creationId xmlns:p14="http://schemas.microsoft.com/office/powerpoint/2010/main" val="593093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414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/>
          <a:lstStyle/>
          <a:p>
            <a:fld id="{9A6C06F9-11FB-804B-A424-EA1602485CC0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/>
          <a:lstStyle/>
          <a:p>
            <a:fld id="{4B8D9D18-2C4C-F34D-BCCD-531CA36F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45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228600" y="1"/>
            <a:ext cx="9677400" cy="34810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 sz="166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6508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12939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6089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03771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854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027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801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96" r:id="rId14"/>
    <p:sldLayoutId id="2147483697" r:id="rId15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3200">
          <a:solidFill>
            <a:schemeClr val="tx1"/>
          </a:solidFill>
          <a:effectLst/>
          <a:latin typeface="Helvetica Neue Light"/>
          <a:ea typeface="ＭＳ Ｐゴシック" charset="-128"/>
          <a:cs typeface="ＭＳ Ｐゴシック" charset="-128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Helvetica Neue Ligh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Helvetica Neue Ligh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185"/>
            <a:ext cx="8229600" cy="4366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txStyles>
    <p:titleStyle>
      <a:lvl1pPr algn="ctr" defTabSz="422041" rtl="0" eaLnBrk="1" latinLnBrk="0" hangingPunct="1">
        <a:spcBef>
          <a:spcPct val="0"/>
        </a:spcBef>
        <a:buNone/>
        <a:defRPr sz="4062" b="0" i="0" kern="1200">
          <a:solidFill>
            <a:schemeClr val="tx1"/>
          </a:solidFill>
          <a:latin typeface="Gill Sans"/>
          <a:ea typeface="+mj-ea"/>
          <a:cs typeface="Gill Sans"/>
        </a:defRPr>
      </a:lvl1pPr>
    </p:titleStyle>
    <p:bodyStyle>
      <a:lvl1pPr marL="316531" indent="-316531" algn="l" defTabSz="422041" rtl="0" eaLnBrk="1" latinLnBrk="0" hangingPunct="1">
        <a:spcBef>
          <a:spcPct val="20000"/>
        </a:spcBef>
        <a:buFont typeface="Arial"/>
        <a:buChar char="•"/>
        <a:defRPr sz="2954" b="0" i="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17" indent="-263776" algn="l" defTabSz="422041" rtl="0" eaLnBrk="1" latinLnBrk="0" hangingPunct="1">
        <a:spcBef>
          <a:spcPct val="20000"/>
        </a:spcBef>
        <a:buFont typeface="Arial"/>
        <a:buChar char="–"/>
        <a:defRPr sz="2585" b="0" i="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055103" indent="-211021" algn="l" defTabSz="422041" rtl="0" eaLnBrk="1" latinLnBrk="0" hangingPunct="1">
        <a:spcBef>
          <a:spcPct val="20000"/>
        </a:spcBef>
        <a:buFont typeface="Arial"/>
        <a:buChar char="•"/>
        <a:defRPr sz="2215" b="0" i="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477145" indent="-211021" algn="l" defTabSz="422041" rtl="0" eaLnBrk="1" latinLnBrk="0" hangingPunct="1">
        <a:spcBef>
          <a:spcPct val="20000"/>
        </a:spcBef>
        <a:buFont typeface="Arial"/>
        <a:buChar char="–"/>
        <a:defRPr sz="1846" b="0" i="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1899186" indent="-211021" algn="l" defTabSz="422041" rtl="0" eaLnBrk="1" latinLnBrk="0" hangingPunct="1">
        <a:spcBef>
          <a:spcPct val="20000"/>
        </a:spcBef>
        <a:buFont typeface="Arial"/>
        <a:buChar char="»"/>
        <a:defRPr sz="1846" b="0" i="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321227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422041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5.emf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emf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Cognitive Modeling</a:t>
            </a:r>
            <a:br>
              <a:rPr lang="en-US" dirty="0"/>
            </a:br>
            <a:r>
              <a:rPr lang="en-US" dirty="0"/>
              <a:t>Lecture 2</a:t>
            </a:r>
            <a:br>
              <a:rPr lang="en-US" dirty="0"/>
            </a:br>
            <a:r>
              <a:rPr lang="en-US" dirty="0"/>
              <a:t>Time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329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617070" y="291554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28975" y="291554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1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617070" y="291554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28975" y="2915543"/>
            <a:ext cx="544244" cy="502379"/>
          </a:xfrm>
          <a:prstGeom prst="ellipse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800"/>
    </mc:Choice>
    <mc:Fallback xmlns="">
      <p:transition xmlns:p14="http://schemas.microsoft.com/office/powerpoint/2010/main" spd="slow" advClick="0" advTm="18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pic>
        <p:nvPicPr>
          <p:cNvPr id="2" name="Picture 1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5167" y="5763853"/>
            <a:ext cx="211667" cy="18561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5272" y="2831128"/>
            <a:ext cx="1873334" cy="774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22041"/>
            <a:r>
              <a:rPr lang="en-US" sz="2215" dirty="0">
                <a:solidFill>
                  <a:srgbClr val="FF0000"/>
                </a:solidFill>
                <a:latin typeface="Gill Sans MT"/>
              </a:rPr>
              <a:t>Red</a:t>
            </a:r>
            <a:r>
              <a:rPr lang="en-US" sz="2215" dirty="0">
                <a:solidFill>
                  <a:srgbClr val="FFFFFF"/>
                </a:solidFill>
                <a:latin typeface="Gill Sans MT"/>
              </a:rPr>
              <a:t> or </a:t>
            </a:r>
            <a:r>
              <a:rPr lang="en-US" sz="2215" dirty="0">
                <a:solidFill>
                  <a:srgbClr val="007F23"/>
                </a:solidFill>
                <a:latin typeface="Gill Sans MT"/>
              </a:rPr>
              <a:t>Green </a:t>
            </a:r>
          </a:p>
          <a:p>
            <a:pPr algn="ctr" defTabSz="422041"/>
            <a:r>
              <a:rPr lang="en-US" sz="2215" dirty="0">
                <a:solidFill>
                  <a:srgbClr val="FFFFFF"/>
                </a:solidFill>
                <a:latin typeface="Gill Sans MT"/>
              </a:rPr>
              <a:t>longer?</a:t>
            </a:r>
          </a:p>
        </p:txBody>
      </p:sp>
    </p:spTree>
    <p:extLst>
      <p:ext uri="{BB962C8B-B14F-4D97-AF65-F5344CB8AC3E}">
        <p14:creationId xmlns:p14="http://schemas.microsoft.com/office/powerpoint/2010/main" val="16062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57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07" y="794935"/>
            <a:ext cx="5549900" cy="4654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4715" y="6310136"/>
            <a:ext cx="6622825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2041"/>
            <a:r>
              <a:rPr lang="en-US" sz="1292" dirty="0">
                <a:solidFill>
                  <a:srgbClr val="000000"/>
                </a:solidFill>
                <a:latin typeface="Gill Sans MT"/>
              </a:rPr>
              <a:t>Adapted from Heinemann (1984) Annals NY Academy of Sciences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97862">
            <a:off x="5131406" y="3185883"/>
            <a:ext cx="3898900" cy="24032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837398">
            <a:off x="7778981" y="4482557"/>
            <a:ext cx="2161169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738" dirty="0">
                <a:solidFill>
                  <a:srgbClr val="FFFFFF"/>
                </a:solidFill>
                <a:latin typeface="Gill Sans MT"/>
              </a:rPr>
              <a:t>http://</a:t>
            </a:r>
            <a:r>
              <a:rPr lang="en-US" sz="738" dirty="0" err="1">
                <a:solidFill>
                  <a:srgbClr val="FFFFFF"/>
                </a:solidFill>
                <a:latin typeface="Gill Sans MT"/>
              </a:rPr>
              <a:t>www.uky.edu</a:t>
            </a:r>
            <a:r>
              <a:rPr lang="en-US" sz="738" dirty="0">
                <a:solidFill>
                  <a:srgbClr val="FFFFFF"/>
                </a:solidFill>
                <a:latin typeface="Gill Sans MT"/>
              </a:rPr>
              <a:t>/~</a:t>
            </a:r>
            <a:r>
              <a:rPr lang="en-US" sz="738" dirty="0" err="1">
                <a:solidFill>
                  <a:srgbClr val="FFFFFF"/>
                </a:solidFill>
                <a:latin typeface="Gill Sans MT"/>
              </a:rPr>
              <a:t>zentall</a:t>
            </a:r>
            <a:r>
              <a:rPr lang="en-US" sz="738" dirty="0">
                <a:solidFill>
                  <a:srgbClr val="FFFFFF"/>
                </a:solidFill>
                <a:latin typeface="Gill Sans MT"/>
              </a:rPr>
              <a:t>/</a:t>
            </a:r>
            <a:r>
              <a:rPr lang="en-US" sz="738" dirty="0" err="1">
                <a:solidFill>
                  <a:srgbClr val="FFFFFF"/>
                </a:solidFill>
                <a:latin typeface="Gill Sans MT"/>
              </a:rPr>
              <a:t>recentpublication.html</a:t>
            </a:r>
            <a:endParaRPr lang="en-US" sz="738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9226" y="5602767"/>
            <a:ext cx="63991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Equal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5147" y="5602767"/>
            <a:ext cx="1340945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Green longer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60290" y="1614715"/>
            <a:ext cx="483809" cy="342760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55751" y="2812070"/>
            <a:ext cx="156164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P(“Red longer”)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6880" y="5602767"/>
            <a:ext cx="113204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Red longer</a:t>
            </a:r>
          </a:p>
        </p:txBody>
      </p:sp>
    </p:spTree>
    <p:extLst>
      <p:ext uri="{BB962C8B-B14F-4D97-AF65-F5344CB8AC3E}">
        <p14:creationId xmlns:p14="http://schemas.microsoft.com/office/powerpoint/2010/main" val="127013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Ready-Set-Go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3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pic>
        <p:nvPicPr>
          <p:cNvPr id="4" name="Picture 3" descr="Keyboard_ANSI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75167" y="5763854"/>
            <a:ext cx="211667" cy="18561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522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18594" y="217866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318594" y="285250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18594" y="3526339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18594" y="2178665"/>
            <a:ext cx="544244" cy="502379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318594" y="285250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18594" y="3526339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xmlns:p14="http://schemas.microsoft.com/office/powerpoint/2010/main" spd="slow" advClick="0" advTm="2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18594" y="217866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318594" y="285250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18594" y="3526339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9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"/>
    </mc:Choice>
    <mc:Fallback xmlns="">
      <p:transition xmlns:p14="http://schemas.microsoft.com/office/powerpoint/2010/main" spd="slow" advClick="0" advTm="6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18594" y="217866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318594" y="2852503"/>
            <a:ext cx="544244" cy="502379"/>
          </a:xfrm>
          <a:prstGeom prst="ellipse">
            <a:avLst/>
          </a:prstGeom>
          <a:solidFill>
            <a:srgbClr val="FF660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18594" y="3526339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xmlns:p14="http://schemas.microsoft.com/office/powerpoint/2010/main" spd="slow" advClick="0" advTm="2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4474" y="2678132"/>
            <a:ext cx="8680823" cy="1461936"/>
          </a:xfrm>
          <a:prstGeom prst="rect">
            <a:avLst/>
          </a:prstGeom>
        </p:spPr>
        <p:txBody>
          <a:bodyPr vert="horz" lIns="84406" tIns="42203" rIns="84406" bIns="42203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r>
              <a:rPr lang="en-US" sz="3692" dirty="0"/>
              <a:t>Interval timing is the capacity to estimate the duration of (short) intervals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475" y="2678132"/>
            <a:ext cx="8680823" cy="1461936"/>
          </a:xfrm>
          <a:prstGeom prst="rect">
            <a:avLst/>
          </a:prstGeom>
        </p:spPr>
        <p:txBody>
          <a:bodyPr vert="horz" lIns="84406" tIns="42203" rIns="84406" bIns="42203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endParaRPr lang="en-US" sz="3692" dirty="0"/>
          </a:p>
        </p:txBody>
      </p:sp>
    </p:spTree>
    <p:extLst>
      <p:ext uri="{BB962C8B-B14F-4D97-AF65-F5344CB8AC3E}">
        <p14:creationId xmlns:p14="http://schemas.microsoft.com/office/powerpoint/2010/main" val="31868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18594" y="217866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318594" y="285250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18594" y="3526339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0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"/>
    </mc:Choice>
    <mc:Fallback xmlns="">
      <p:transition xmlns:p14="http://schemas.microsoft.com/office/powerpoint/2010/main" spd="slow" advClick="0" advTm="6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318594" y="3526339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4" name="Oval 3"/>
          <p:cNvSpPr/>
          <p:nvPr/>
        </p:nvSpPr>
        <p:spPr>
          <a:xfrm>
            <a:off x="4318594" y="217866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318594" y="285250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18594" y="3526339"/>
            <a:ext cx="544244" cy="502379"/>
          </a:xfrm>
          <a:prstGeom prst="ellipse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Keyboard_ANSI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5167" y="5763854"/>
            <a:ext cx="211667" cy="18561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2582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4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09774" y="298211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0077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09774" y="2982115"/>
            <a:ext cx="544244" cy="5023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0868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500"/>
    </mc:Choice>
    <mc:Fallback xmlns="">
      <p:transition xmlns:p14="http://schemas.microsoft.com/office/powerpoint/2010/main" spd="slow" advClick="0" advTm="35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09774" y="298211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86045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09774" y="2982115"/>
            <a:ext cx="544244" cy="5023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708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600"/>
    </mc:Choice>
    <mc:Fallback xmlns="">
      <p:transition xmlns:p14="http://schemas.microsoft.com/office/powerpoint/2010/main" spd="slow" advClick="0" advTm="36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09774" y="298211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8058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6838" y="3644077"/>
            <a:ext cx="1632733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2041"/>
            <a:r>
              <a:rPr lang="en-US" sz="2585" dirty="0">
                <a:solidFill>
                  <a:srgbClr val="000000"/>
                </a:solidFill>
                <a:latin typeface="Gill Sans MT"/>
              </a:rPr>
              <a:t>Correct!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67923" y="4226666"/>
            <a:ext cx="4508561" cy="499132"/>
            <a:chOff x="2161918" y="3623217"/>
            <a:chExt cx="4508561" cy="540726"/>
          </a:xfrm>
        </p:grpSpPr>
        <p:sp>
          <p:nvSpPr>
            <p:cNvPr id="5" name="TextBox 4"/>
            <p:cNvSpPr txBox="1"/>
            <p:nvPr/>
          </p:nvSpPr>
          <p:spPr>
            <a:xfrm>
              <a:off x="2161918" y="3623217"/>
              <a:ext cx="1632733" cy="530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22041"/>
              <a:r>
                <a:rPr lang="en-US" sz="2585" dirty="0">
                  <a:solidFill>
                    <a:srgbClr val="000000"/>
                  </a:solidFill>
                  <a:latin typeface="Gill Sans MT"/>
                </a:rPr>
                <a:t>Too fast!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4742" y="3632965"/>
              <a:ext cx="1915737" cy="530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22041"/>
              <a:r>
                <a:rPr lang="en-US" sz="2585" dirty="0">
                  <a:solidFill>
                    <a:srgbClr val="000000"/>
                  </a:solidFill>
                  <a:latin typeface="Gill Sans MT"/>
                </a:rPr>
                <a:t>Too slow!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4409774" y="2982115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99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Results: Scalar Property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06642D-1EA1-1C7D-8688-E20262B6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79828"/>
            <a:ext cx="7772400" cy="54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0327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gneuro-fig-22-03-1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" y="662359"/>
            <a:ext cx="8531225" cy="591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Procedure</a:t>
            </a:r>
          </a:p>
        </p:txBody>
      </p:sp>
    </p:spTree>
    <p:extLst>
      <p:ext uri="{BB962C8B-B14F-4D97-AF65-F5344CB8AC3E}">
        <p14:creationId xmlns:p14="http://schemas.microsoft.com/office/powerpoint/2010/main" val="165099472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gneuro-fig-22-03-1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" y="662359"/>
            <a:ext cx="8531225" cy="591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 descr="cogneuro-fig-22-03-2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8" y="662359"/>
            <a:ext cx="8526089" cy="591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Property</a:t>
            </a:r>
          </a:p>
        </p:txBody>
      </p:sp>
    </p:spTree>
    <p:extLst>
      <p:ext uri="{BB962C8B-B14F-4D97-AF65-F5344CB8AC3E}">
        <p14:creationId xmlns:p14="http://schemas.microsoft.com/office/powerpoint/2010/main" val="661953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drives interval timing?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8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076"/>
            <a:ext cx="8229600" cy="1580226"/>
          </a:xfrm>
        </p:spPr>
        <p:txBody>
          <a:bodyPr>
            <a:normAutofit/>
          </a:bodyPr>
          <a:lstStyle/>
          <a:p>
            <a:r>
              <a:rPr lang="en-US" dirty="0"/>
              <a:t>Information Processing Approaches to Interval Timing</a:t>
            </a:r>
          </a:p>
        </p:txBody>
      </p:sp>
      <p:pic>
        <p:nvPicPr>
          <p:cNvPr id="4" name="Picture 3" descr="screenshot_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92" y="1572358"/>
            <a:ext cx="7391400" cy="4759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3121" y="6161467"/>
            <a:ext cx="590815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(e.g., </a:t>
            </a:r>
            <a:r>
              <a:rPr lang="nl-NL" sz="1662" dirty="0" err="1">
                <a:solidFill>
                  <a:srgbClr val="000000"/>
                </a:solidFill>
                <a:latin typeface="Gill Sans MT"/>
              </a:rPr>
              <a:t>Creelman</a:t>
            </a:r>
            <a:r>
              <a:rPr lang="nl-NL" sz="1662" dirty="0">
                <a:solidFill>
                  <a:srgbClr val="000000"/>
                </a:solidFill>
                <a:latin typeface="Gill Sans MT"/>
              </a:rPr>
              <a:t>, 1962, </a:t>
            </a:r>
            <a:r>
              <a:rPr lang="en-US" sz="1662" dirty="0" err="1">
                <a:solidFill>
                  <a:srgbClr val="000000"/>
                </a:solidFill>
                <a:latin typeface="Gill Sans MT"/>
              </a:rPr>
              <a:t>Michon</a:t>
            </a:r>
            <a:r>
              <a:rPr lang="en-US" sz="1662" dirty="0">
                <a:solidFill>
                  <a:srgbClr val="000000"/>
                </a:solidFill>
                <a:latin typeface="Gill Sans MT"/>
              </a:rPr>
              <a:t>, 1967, Gibbon, 1977, </a:t>
            </a:r>
            <a:r>
              <a:rPr lang="en-US" sz="1662" dirty="0" err="1">
                <a:solidFill>
                  <a:srgbClr val="000000"/>
                </a:solidFill>
                <a:latin typeface="Gill Sans MT"/>
              </a:rPr>
              <a:t>Treisman</a:t>
            </a:r>
            <a:r>
              <a:rPr lang="en-US" sz="1662" dirty="0">
                <a:solidFill>
                  <a:srgbClr val="000000"/>
                </a:solidFill>
                <a:latin typeface="Gill Sans MT"/>
              </a:rPr>
              <a:t>, 1963) </a:t>
            </a:r>
          </a:p>
        </p:txBody>
      </p:sp>
    </p:spTree>
    <p:extLst>
      <p:ext uri="{BB962C8B-B14F-4D97-AF65-F5344CB8AC3E}">
        <p14:creationId xmlns:p14="http://schemas.microsoft.com/office/powerpoint/2010/main" val="84870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252370" y="2605400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5" y="2404266"/>
            <a:ext cx="7137400" cy="2297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306" y="4440752"/>
            <a:ext cx="3629752" cy="5897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53" y="424066"/>
            <a:ext cx="8229600" cy="1055077"/>
          </a:xfrm>
        </p:spPr>
        <p:txBody>
          <a:bodyPr/>
          <a:lstStyle/>
          <a:p>
            <a:r>
              <a:rPr lang="en-US" dirty="0"/>
              <a:t>IP Models of Interval Timing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2375" y="6153664"/>
            <a:ext cx="625870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(e.g., </a:t>
            </a:r>
            <a:r>
              <a:rPr lang="nl-NL" sz="1662" dirty="0" err="1">
                <a:solidFill>
                  <a:srgbClr val="000000"/>
                </a:solidFill>
                <a:latin typeface="Gill Sans MT"/>
              </a:rPr>
              <a:t>Creelman</a:t>
            </a:r>
            <a:r>
              <a:rPr lang="nl-NL" sz="1662" dirty="0">
                <a:solidFill>
                  <a:srgbClr val="000000"/>
                </a:solidFill>
                <a:latin typeface="Gill Sans MT"/>
              </a:rPr>
              <a:t>, 1962, </a:t>
            </a:r>
            <a:r>
              <a:rPr lang="en-US" sz="1662" dirty="0" err="1">
                <a:solidFill>
                  <a:srgbClr val="000000"/>
                </a:solidFill>
                <a:latin typeface="Gill Sans MT"/>
              </a:rPr>
              <a:t>Michon</a:t>
            </a:r>
            <a:r>
              <a:rPr lang="en-US" sz="1662" dirty="0">
                <a:solidFill>
                  <a:srgbClr val="000000"/>
                </a:solidFill>
                <a:latin typeface="Gill Sans MT"/>
              </a:rPr>
              <a:t>, 1967, Gibbon, 1977, </a:t>
            </a:r>
            <a:r>
              <a:rPr lang="en-US" sz="1662" dirty="0" err="1">
                <a:solidFill>
                  <a:srgbClr val="000000"/>
                </a:solidFill>
                <a:latin typeface="Gill Sans MT"/>
              </a:rPr>
              <a:t>Treisman</a:t>
            </a:r>
            <a:r>
              <a:rPr lang="en-US" sz="1662" dirty="0">
                <a:solidFill>
                  <a:srgbClr val="000000"/>
                </a:solidFill>
                <a:latin typeface="Gill Sans MT"/>
              </a:rPr>
              <a:t>, 1963, </a:t>
            </a:r>
            <a:r>
              <a:rPr lang="en-US" sz="1662" dirty="0" err="1">
                <a:solidFill>
                  <a:srgbClr val="000000"/>
                </a:solidFill>
                <a:latin typeface="Gill Sans MT"/>
              </a:rPr>
              <a:t>etc</a:t>
            </a:r>
            <a:r>
              <a:rPr lang="en-US" sz="1662" dirty="0">
                <a:solidFill>
                  <a:srgbClr val="000000"/>
                </a:solidFill>
                <a:latin typeface="Gill Sans M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38813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15 metronom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5879" y="1422465"/>
            <a:ext cx="2127249" cy="1963614"/>
          </a:xfrm>
          <a:prstGeom prst="rect">
            <a:avLst/>
          </a:prstGeom>
        </p:spPr>
      </p:pic>
      <p:pic>
        <p:nvPicPr>
          <p:cNvPr id="7" name="Picture 6" descr="maatbeke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569" y="1752898"/>
            <a:ext cx="1185423" cy="1273850"/>
          </a:xfrm>
          <a:prstGeom prst="rect">
            <a:avLst/>
          </a:prstGeom>
        </p:spPr>
      </p:pic>
      <p:pic>
        <p:nvPicPr>
          <p:cNvPr id="9" name="Picture 8" descr="kraa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1120" y="1920688"/>
            <a:ext cx="1145406" cy="837028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04" y="2404266"/>
            <a:ext cx="7137400" cy="2297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305" y="4440750"/>
            <a:ext cx="3629752" cy="5897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53" y="424066"/>
            <a:ext cx="8229600" cy="1055077"/>
          </a:xfrm>
        </p:spPr>
        <p:txBody>
          <a:bodyPr>
            <a:normAutofit/>
          </a:bodyPr>
          <a:lstStyle/>
          <a:p>
            <a:r>
              <a:rPr lang="en-US" dirty="0"/>
              <a:t>Scalar Timing Theory</a:t>
            </a:r>
          </a:p>
        </p:txBody>
      </p:sp>
    </p:spTree>
    <p:extLst>
      <p:ext uri="{BB962C8B-B14F-4D97-AF65-F5344CB8AC3E}">
        <p14:creationId xmlns:p14="http://schemas.microsoft.com/office/powerpoint/2010/main" val="20417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215 metronom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5879" y="1422465"/>
            <a:ext cx="2127249" cy="1963614"/>
          </a:xfrm>
          <a:prstGeom prst="rect">
            <a:avLst/>
          </a:prstGeom>
        </p:spPr>
      </p:pic>
      <p:pic>
        <p:nvPicPr>
          <p:cNvPr id="37" name="Picture 36" descr="maatbeker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569" y="1752898"/>
            <a:ext cx="1185423" cy="1273850"/>
          </a:xfrm>
          <a:prstGeom prst="rect">
            <a:avLst/>
          </a:prstGeom>
        </p:spPr>
      </p:pic>
      <p:pic>
        <p:nvPicPr>
          <p:cNvPr id="38" name="Picture 37" descr="kraa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1120" y="1920688"/>
            <a:ext cx="1145406" cy="837028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4" y="2404266"/>
            <a:ext cx="7137400" cy="2297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305" y="4440750"/>
            <a:ext cx="3629752" cy="5897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152" y="4071761"/>
            <a:ext cx="2077365" cy="1917568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1692922" y="3046533"/>
            <a:ext cx="2744762" cy="1798062"/>
          </a:xfrm>
          <a:custGeom>
            <a:avLst/>
            <a:gdLst>
              <a:gd name="connsiteX0" fmla="*/ 8337 w 2129493"/>
              <a:gd name="connsiteY0" fmla="*/ 1814378 h 1822290"/>
              <a:gd name="connsiteX1" fmla="*/ 161841 w 2129493"/>
              <a:gd name="connsiteY1" fmla="*/ 1772507 h 1822290"/>
              <a:gd name="connsiteX2" fmla="*/ 1110780 w 2129493"/>
              <a:gd name="connsiteY2" fmla="*/ 1437545 h 1822290"/>
              <a:gd name="connsiteX3" fmla="*/ 1934124 w 2129493"/>
              <a:gd name="connsiteY3" fmla="*/ 767621 h 1822290"/>
              <a:gd name="connsiteX4" fmla="*/ 2129493 w 2129493"/>
              <a:gd name="connsiteY4" fmla="*/ 0 h 182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493" h="1822290">
                <a:moveTo>
                  <a:pt x="8337" y="1814378"/>
                </a:moveTo>
                <a:cubicBezTo>
                  <a:pt x="-6782" y="1824845"/>
                  <a:pt x="-21900" y="1835313"/>
                  <a:pt x="161841" y="1772507"/>
                </a:cubicBezTo>
                <a:cubicBezTo>
                  <a:pt x="345582" y="1709701"/>
                  <a:pt x="815400" y="1605026"/>
                  <a:pt x="1110780" y="1437545"/>
                </a:cubicBezTo>
                <a:cubicBezTo>
                  <a:pt x="1406160" y="1270064"/>
                  <a:pt x="1764338" y="1007212"/>
                  <a:pt x="1934124" y="767621"/>
                </a:cubicBezTo>
                <a:cubicBezTo>
                  <a:pt x="2103910" y="528030"/>
                  <a:pt x="2129493" y="0"/>
                  <a:pt x="2129493" y="0"/>
                </a:cubicBezTo>
              </a:path>
            </a:pathLst>
          </a:cu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srgbClr val="000000"/>
              </a:solidFill>
              <a:latin typeface="Gill Sans M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loud Callout 23"/>
          <p:cNvSpPr/>
          <p:nvPr/>
        </p:nvSpPr>
        <p:spPr>
          <a:xfrm>
            <a:off x="5770438" y="1571181"/>
            <a:ext cx="1479228" cy="831907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4678" y="1816672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27628" y="1786888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27628" y="1816672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5636" y="1786888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4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284794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195185" y="4745809"/>
            <a:ext cx="214034" cy="1975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78887" y="4742985"/>
            <a:ext cx="214034" cy="1975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78887" y="4747586"/>
            <a:ext cx="214034" cy="1975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53" y="424066"/>
            <a:ext cx="8229600" cy="1055077"/>
          </a:xfrm>
        </p:spPr>
        <p:txBody>
          <a:bodyPr/>
          <a:lstStyle/>
          <a:p>
            <a:r>
              <a:rPr lang="en-US" dirty="0"/>
              <a:t>Scalar Timing Theory</a:t>
            </a:r>
          </a:p>
        </p:txBody>
      </p:sp>
    </p:spTree>
    <p:extLst>
      <p:ext uri="{BB962C8B-B14F-4D97-AF65-F5344CB8AC3E}">
        <p14:creationId xmlns:p14="http://schemas.microsoft.com/office/powerpoint/2010/main" val="408632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981E-7 4.87607E-6 L 0.17714 4.8760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7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7E-6 -4.86449E-6 L 0.32059 -4.86449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3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7E-6 -4.86449E-6 L 0.32059 -4.86449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3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7E-6 -4.86449E-6 L 0.32059 -4.86449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3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7E-6 -4.86449E-6 L 0.32059 -4.86449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3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76 0.09359 " pathEditMode="relative" ptsTypes="AA">
                                      <p:cBhvr>
                                        <p:cTn id="6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424E-6 4.48923E-6 L 0.09777 0.09381 " pathEditMode="relative" ptsTypes="AA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 animBg="1"/>
      <p:bldP spid="24" grpId="1" animBg="1"/>
      <p:bldP spid="23" grpId="0"/>
      <p:bldP spid="23" grpId="1"/>
      <p:bldP spid="25" grpId="0"/>
      <p:bldP spid="25" grpId="1"/>
      <p:bldP spid="26" grpId="0"/>
      <p:bldP spid="26" grpId="1"/>
      <p:bldP spid="27" grpId="0"/>
      <p:bldP spid="27" grpId="1"/>
      <p:bldP spid="11" grpId="0" animBg="1"/>
      <p:bldP spid="1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maatbeke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569" y="1752898"/>
            <a:ext cx="1185423" cy="1273850"/>
          </a:xfrm>
          <a:prstGeom prst="rect">
            <a:avLst/>
          </a:prstGeom>
        </p:spPr>
      </p:pic>
      <p:pic>
        <p:nvPicPr>
          <p:cNvPr id="41" name="Picture 40" descr="kraa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1120" y="1920688"/>
            <a:ext cx="1145406" cy="837028"/>
          </a:xfrm>
          <a:prstGeom prst="rect">
            <a:avLst/>
          </a:prstGeom>
        </p:spPr>
      </p:pic>
      <p:pic>
        <p:nvPicPr>
          <p:cNvPr id="39" name="Picture 38" descr="215 metronome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5879" y="1422465"/>
            <a:ext cx="2127249" cy="1963614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4" y="2404266"/>
            <a:ext cx="7137400" cy="2297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305" y="4440750"/>
            <a:ext cx="3629752" cy="5897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152" y="4071761"/>
            <a:ext cx="2077365" cy="1917568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2308194" y="3046533"/>
            <a:ext cx="2129493" cy="1798062"/>
          </a:xfrm>
          <a:custGeom>
            <a:avLst/>
            <a:gdLst>
              <a:gd name="connsiteX0" fmla="*/ 8337 w 2129493"/>
              <a:gd name="connsiteY0" fmla="*/ 1814378 h 1822290"/>
              <a:gd name="connsiteX1" fmla="*/ 161841 w 2129493"/>
              <a:gd name="connsiteY1" fmla="*/ 1772507 h 1822290"/>
              <a:gd name="connsiteX2" fmla="*/ 1110780 w 2129493"/>
              <a:gd name="connsiteY2" fmla="*/ 1437545 h 1822290"/>
              <a:gd name="connsiteX3" fmla="*/ 1934124 w 2129493"/>
              <a:gd name="connsiteY3" fmla="*/ 767621 h 1822290"/>
              <a:gd name="connsiteX4" fmla="*/ 2129493 w 2129493"/>
              <a:gd name="connsiteY4" fmla="*/ 0 h 182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493" h="1822290">
                <a:moveTo>
                  <a:pt x="8337" y="1814378"/>
                </a:moveTo>
                <a:cubicBezTo>
                  <a:pt x="-6782" y="1824845"/>
                  <a:pt x="-21900" y="1835313"/>
                  <a:pt x="161841" y="1772507"/>
                </a:cubicBezTo>
                <a:cubicBezTo>
                  <a:pt x="345582" y="1709701"/>
                  <a:pt x="815400" y="1605026"/>
                  <a:pt x="1110780" y="1437545"/>
                </a:cubicBezTo>
                <a:cubicBezTo>
                  <a:pt x="1406160" y="1270064"/>
                  <a:pt x="1764338" y="1007212"/>
                  <a:pt x="1934124" y="767621"/>
                </a:cubicBezTo>
                <a:cubicBezTo>
                  <a:pt x="2103910" y="528030"/>
                  <a:pt x="2129493" y="0"/>
                  <a:pt x="2129493" y="0"/>
                </a:cubicBezTo>
              </a:path>
            </a:pathLst>
          </a:custGeom>
          <a:ln w="38100" cmpd="sng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srgbClr val="000000"/>
              </a:solidFill>
              <a:latin typeface="Gill Sans M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loud Callout 23"/>
          <p:cNvSpPr/>
          <p:nvPr/>
        </p:nvSpPr>
        <p:spPr>
          <a:xfrm>
            <a:off x="5770438" y="1571181"/>
            <a:ext cx="1479228" cy="831907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4678" y="1816672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27628" y="1786888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27628" y="1816672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3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284794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loud Callout 17"/>
          <p:cNvSpPr/>
          <p:nvPr/>
        </p:nvSpPr>
        <p:spPr>
          <a:xfrm>
            <a:off x="6661476" y="2157654"/>
            <a:ext cx="1479228" cy="831907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2428" y="2397075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FF0000"/>
                </a:solidFill>
                <a:latin typeface="Gill Sans MT"/>
              </a:rPr>
              <a:t>4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18253" y="424066"/>
            <a:ext cx="8229600" cy="1055077"/>
          </a:xfrm>
          <a:prstGeom prst="rect">
            <a:avLst/>
          </a:prstGeom>
        </p:spPr>
        <p:txBody>
          <a:bodyPr vert="horz" lIns="84406" tIns="42203" rIns="84406" bIns="42203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pPr defTabSz="422041"/>
            <a:r>
              <a:rPr lang="en-US" sz="4062" dirty="0">
                <a:solidFill>
                  <a:srgbClr val="000000"/>
                </a:solidFill>
                <a:latin typeface="Gill Sans Light"/>
                <a:cs typeface="Gill Sans Light"/>
              </a:rPr>
              <a:t>Scalar Timing Theory</a:t>
            </a:r>
          </a:p>
        </p:txBody>
      </p:sp>
      <p:sp>
        <p:nvSpPr>
          <p:cNvPr id="32" name="Oval 31"/>
          <p:cNvSpPr/>
          <p:nvPr/>
        </p:nvSpPr>
        <p:spPr>
          <a:xfrm>
            <a:off x="2195185" y="4745809"/>
            <a:ext cx="214034" cy="1975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478887" y="4745809"/>
            <a:ext cx="214034" cy="1975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196164" y="4745809"/>
            <a:ext cx="214034" cy="1975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681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4299E-6 3.96113E-6 L 0.32066 3.96113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4299E-6 3.96113E-6 L 0.32066 3.96113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4299E-6 1.2124E-6 L 0.32066 1.2124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3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 animBg="1"/>
      <p:bldP spid="23" grpId="0"/>
      <p:bldP spid="23" grpId="1"/>
      <p:bldP spid="25" grpId="0"/>
      <p:bldP spid="25" grpId="1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215 metronom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5879" y="1422465"/>
            <a:ext cx="2127249" cy="1963614"/>
          </a:xfrm>
          <a:prstGeom prst="rect">
            <a:avLst/>
          </a:prstGeom>
        </p:spPr>
      </p:pic>
      <p:pic>
        <p:nvPicPr>
          <p:cNvPr id="22" name="Picture 21" descr="maatbeker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569" y="1752898"/>
            <a:ext cx="1185423" cy="1273850"/>
          </a:xfrm>
          <a:prstGeom prst="rect">
            <a:avLst/>
          </a:prstGeom>
        </p:spPr>
      </p:pic>
      <p:pic>
        <p:nvPicPr>
          <p:cNvPr id="25" name="Picture 24" descr="kraa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1120" y="1920688"/>
            <a:ext cx="1145406" cy="837028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252370" y="2605398"/>
            <a:ext cx="0" cy="3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4" y="2404266"/>
            <a:ext cx="7137400" cy="2297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305" y="4440750"/>
            <a:ext cx="3629752" cy="5897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152" y="4071761"/>
            <a:ext cx="2077365" cy="1917568"/>
          </a:xfrm>
          <a:prstGeom prst="rect">
            <a:avLst/>
          </a:prstGeom>
        </p:spPr>
      </p:pic>
      <p:sp>
        <p:nvSpPr>
          <p:cNvPr id="24" name="Cloud Callout 23"/>
          <p:cNvSpPr/>
          <p:nvPr/>
        </p:nvSpPr>
        <p:spPr>
          <a:xfrm>
            <a:off x="5770438" y="1571181"/>
            <a:ext cx="1479228" cy="831907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4678" y="1816672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000000"/>
                </a:solidFill>
                <a:latin typeface="Gill Sans MT"/>
              </a:rPr>
              <a:t>3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6661476" y="2157654"/>
            <a:ext cx="1479228" cy="831907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2428" y="2397075"/>
            <a:ext cx="29046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FF0000"/>
                </a:solidFill>
                <a:latin typeface="Gill Sans MT"/>
              </a:rPr>
              <a:t>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53195" y="2313022"/>
            <a:ext cx="1470518" cy="2490488"/>
            <a:chOff x="5453194" y="2220020"/>
            <a:chExt cx="1470518" cy="2698029"/>
          </a:xfrm>
        </p:grpSpPr>
        <p:sp>
          <p:nvSpPr>
            <p:cNvPr id="20" name="Freeform 19"/>
            <p:cNvSpPr/>
            <p:nvPr/>
          </p:nvSpPr>
          <p:spPr>
            <a:xfrm rot="19854128" flipH="1" flipV="1">
              <a:off x="5453194" y="2220020"/>
              <a:ext cx="1318210" cy="2411941"/>
            </a:xfrm>
            <a:custGeom>
              <a:avLst/>
              <a:gdLst>
                <a:gd name="connsiteX0" fmla="*/ 8337 w 2129493"/>
                <a:gd name="connsiteY0" fmla="*/ 1814378 h 1822290"/>
                <a:gd name="connsiteX1" fmla="*/ 161841 w 2129493"/>
                <a:gd name="connsiteY1" fmla="*/ 1772507 h 1822290"/>
                <a:gd name="connsiteX2" fmla="*/ 1110780 w 2129493"/>
                <a:gd name="connsiteY2" fmla="*/ 1437545 h 1822290"/>
                <a:gd name="connsiteX3" fmla="*/ 1934124 w 2129493"/>
                <a:gd name="connsiteY3" fmla="*/ 767621 h 1822290"/>
                <a:gd name="connsiteX4" fmla="*/ 2129493 w 2129493"/>
                <a:gd name="connsiteY4" fmla="*/ 0 h 182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493" h="1822290">
                  <a:moveTo>
                    <a:pt x="8337" y="1814378"/>
                  </a:moveTo>
                  <a:cubicBezTo>
                    <a:pt x="-6782" y="1824845"/>
                    <a:pt x="-21900" y="1835313"/>
                    <a:pt x="161841" y="1772507"/>
                  </a:cubicBezTo>
                  <a:cubicBezTo>
                    <a:pt x="345582" y="1709701"/>
                    <a:pt x="815400" y="1605026"/>
                    <a:pt x="1110780" y="1437545"/>
                  </a:cubicBezTo>
                  <a:cubicBezTo>
                    <a:pt x="1406160" y="1270064"/>
                    <a:pt x="1764338" y="1007212"/>
                    <a:pt x="1934124" y="767621"/>
                  </a:cubicBezTo>
                  <a:cubicBezTo>
                    <a:pt x="2103910" y="528030"/>
                    <a:pt x="2129493" y="0"/>
                    <a:pt x="2129493" y="0"/>
                  </a:cubicBezTo>
                </a:path>
              </a:pathLst>
            </a:custGeom>
            <a:ln w="38100" cmpd="sng">
              <a:solidFill>
                <a:srgbClr val="7F7F7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22041"/>
              <a:endParaRPr lang="en-US" sz="1662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2319978" flipV="1">
              <a:off x="6452124" y="2570432"/>
              <a:ext cx="471588" cy="2347617"/>
            </a:xfrm>
            <a:custGeom>
              <a:avLst/>
              <a:gdLst>
                <a:gd name="connsiteX0" fmla="*/ 8337 w 2129493"/>
                <a:gd name="connsiteY0" fmla="*/ 1814378 h 1822290"/>
                <a:gd name="connsiteX1" fmla="*/ 161841 w 2129493"/>
                <a:gd name="connsiteY1" fmla="*/ 1772507 h 1822290"/>
                <a:gd name="connsiteX2" fmla="*/ 1110780 w 2129493"/>
                <a:gd name="connsiteY2" fmla="*/ 1437545 h 1822290"/>
                <a:gd name="connsiteX3" fmla="*/ 1934124 w 2129493"/>
                <a:gd name="connsiteY3" fmla="*/ 767621 h 1822290"/>
                <a:gd name="connsiteX4" fmla="*/ 2129493 w 2129493"/>
                <a:gd name="connsiteY4" fmla="*/ 0 h 182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493" h="1822290">
                  <a:moveTo>
                    <a:pt x="8337" y="1814378"/>
                  </a:moveTo>
                  <a:cubicBezTo>
                    <a:pt x="-6782" y="1824845"/>
                    <a:pt x="-21900" y="1835313"/>
                    <a:pt x="161841" y="1772507"/>
                  </a:cubicBezTo>
                  <a:cubicBezTo>
                    <a:pt x="345582" y="1709701"/>
                    <a:pt x="815400" y="1605026"/>
                    <a:pt x="1110780" y="1437545"/>
                  </a:cubicBezTo>
                  <a:cubicBezTo>
                    <a:pt x="1406160" y="1270064"/>
                    <a:pt x="1764338" y="1007212"/>
                    <a:pt x="1934124" y="767621"/>
                  </a:cubicBezTo>
                  <a:cubicBezTo>
                    <a:pt x="2103910" y="528030"/>
                    <a:pt x="2129493" y="0"/>
                    <a:pt x="2129493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22041"/>
              <a:endParaRPr lang="en-US" sz="1662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518253" y="424066"/>
            <a:ext cx="8229600" cy="1055077"/>
          </a:xfrm>
          <a:prstGeom prst="rect">
            <a:avLst/>
          </a:prstGeom>
        </p:spPr>
        <p:txBody>
          <a:bodyPr vert="horz" lIns="84406" tIns="42203" rIns="84406" bIns="42203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pPr defTabSz="422041"/>
            <a:r>
              <a:rPr lang="en-US" sz="4062" dirty="0">
                <a:solidFill>
                  <a:srgbClr val="000000"/>
                </a:solidFill>
                <a:latin typeface="Gill Sans Light"/>
                <a:cs typeface="Gill Sans Light"/>
              </a:rPr>
              <a:t>Scalar Timing Theory</a:t>
            </a:r>
          </a:p>
        </p:txBody>
      </p:sp>
      <p:sp>
        <p:nvSpPr>
          <p:cNvPr id="32" name="Rectangle 31"/>
          <p:cNvSpPr/>
          <p:nvPr/>
        </p:nvSpPr>
        <p:spPr>
          <a:xfrm rot="969193">
            <a:off x="5481700" y="4763147"/>
            <a:ext cx="1329432" cy="852363"/>
          </a:xfrm>
          <a:prstGeom prst="rect">
            <a:avLst/>
          </a:prstGeom>
          <a:noFill/>
        </p:spPr>
        <p:txBody>
          <a:bodyPr wrap="none" lIns="84406" tIns="42203" rIns="84406" bIns="42203">
            <a:spAutoFit/>
          </a:bodyPr>
          <a:lstStyle/>
          <a:p>
            <a:pPr algn="ctr" defTabSz="422041"/>
            <a:r>
              <a:rPr lang="en-US" sz="4985" b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glow rad="139700">
                    <a:srgbClr val="CC0000">
                      <a:alpha val="4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ill Sans MT"/>
              </a:rPr>
              <a:t>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5061" y="4689617"/>
            <a:ext cx="1464375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sz="1662" dirty="0">
                <a:solidFill>
                  <a:srgbClr val="FFFFFF"/>
                </a:solidFill>
                <a:latin typeface="Gill Sans MT"/>
              </a:rPr>
              <a:t>Green or Red?</a:t>
            </a:r>
          </a:p>
        </p:txBody>
      </p:sp>
    </p:spTree>
    <p:extLst>
      <p:ext uri="{BB962C8B-B14F-4D97-AF65-F5344CB8AC3E}">
        <p14:creationId xmlns:p14="http://schemas.microsoft.com/office/powerpoint/2010/main" val="2497319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518253" y="424066"/>
            <a:ext cx="8229600" cy="1055077"/>
          </a:xfrm>
          <a:prstGeom prst="rect">
            <a:avLst/>
          </a:prstGeom>
        </p:spPr>
        <p:txBody>
          <a:bodyPr vert="horz" lIns="84406" tIns="42203" rIns="84406" bIns="42203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</a:lstStyle>
          <a:p>
            <a:pPr defTabSz="422041"/>
            <a:r>
              <a:rPr lang="en-US" sz="4062">
                <a:solidFill>
                  <a:srgbClr val="000000"/>
                </a:solidFill>
              </a:rPr>
              <a:t>IP Models of Interval Timing</a:t>
            </a:r>
            <a:endParaRPr lang="en-US" sz="4062" dirty="0">
              <a:solidFill>
                <a:srgbClr val="0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03305" y="2404266"/>
            <a:ext cx="7137400" cy="2626273"/>
            <a:chOff x="1003300" y="2318871"/>
            <a:chExt cx="7137400" cy="284512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300" y="2318871"/>
              <a:ext cx="7137400" cy="248920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1003301" y="4525055"/>
              <a:ext cx="3629752" cy="6389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22041"/>
              <a:endParaRPr lang="en-US" sz="1662">
                <a:solidFill>
                  <a:srgbClr val="000000"/>
                </a:solidFill>
                <a:latin typeface="Gill Sans MT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84" y="1630054"/>
            <a:ext cx="7553738" cy="34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9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FBF8FD-4186-D5BB-A037-815D65E4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3027"/>
            <a:ext cx="7772400" cy="54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822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Idea: Metronome that starts ticking fast, but gradually slows down</a:t>
            </a:r>
          </a:p>
          <a:p>
            <a:r>
              <a:rPr lang="en-US" dirty="0"/>
              <a:t>The current value of the accumulator is available to the rest of cognition</a:t>
            </a:r>
          </a:p>
          <a:p>
            <a:r>
              <a:rPr lang="en-US" dirty="0"/>
              <a:t>At any moment, the accumulator can be read or matched in the condition of a production</a:t>
            </a:r>
          </a:p>
        </p:txBody>
      </p:sp>
      <p:pic>
        <p:nvPicPr>
          <p:cNvPr id="4" name="Picture 3" descr="screenshot_6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8" y="4659639"/>
            <a:ext cx="8276492" cy="1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20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 = length of starting pulse</a:t>
            </a:r>
          </a:p>
          <a:p>
            <a:r>
              <a:rPr lang="en-US" dirty="0"/>
              <a:t>t</a:t>
            </a:r>
            <a:r>
              <a:rPr lang="en-US" baseline="-25000" dirty="0"/>
              <a:t>n+1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dirty="0"/>
              <a:t>x</a:t>
            </a:r>
            <a:r>
              <a:rPr lang="en-US" i="1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+ noise(M=0, SD=b x </a:t>
            </a:r>
            <a:r>
              <a:rPr lang="en-US" i="1" dirty="0"/>
              <a:t>a</a:t>
            </a:r>
            <a:r>
              <a:rPr lang="en-US" dirty="0"/>
              <a:t> x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Noise = logistic noise (ACT-R default, normal-like)</a:t>
            </a:r>
          </a:p>
          <a:p>
            <a:r>
              <a:rPr lang="en-US" dirty="0"/>
              <a:t>Two sets of parameters:</a:t>
            </a:r>
          </a:p>
          <a:p>
            <a:pPr lvl="1"/>
            <a:r>
              <a:rPr lang="is-IS" i="1" dirty="0"/>
              <a:t>t</a:t>
            </a:r>
            <a:r>
              <a:rPr lang="is-IS" baseline="-25000" dirty="0"/>
              <a:t>0</a:t>
            </a:r>
            <a:r>
              <a:rPr lang="is-IS" dirty="0"/>
              <a:t> = 11 ms, a = 1.1, b = 0.015</a:t>
            </a:r>
            <a:br>
              <a:rPr lang="is-IS" dirty="0"/>
            </a:br>
            <a:r>
              <a:rPr lang="sk-SK" i="1" dirty="0"/>
              <a:t>t</a:t>
            </a:r>
            <a:r>
              <a:rPr lang="sk-SK" baseline="-25000" dirty="0"/>
              <a:t>0</a:t>
            </a:r>
            <a:r>
              <a:rPr lang="sk-SK" dirty="0"/>
              <a:t> = 100 ms, a = 1.02, b = 0.015 </a:t>
            </a:r>
          </a:p>
          <a:p>
            <a:pPr lvl="1"/>
            <a:endParaRPr lang="is-I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16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3CE5-E0BD-914E-A92A-F878ED2A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25142-3E9D-C52A-C1CE-D871909B5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 buffer with three slots:</a:t>
            </a:r>
          </a:p>
          <a:p>
            <a:r>
              <a:rPr lang="en-US" dirty="0"/>
              <a:t>T1 has the current pulse count</a:t>
            </a:r>
          </a:p>
          <a:p>
            <a:r>
              <a:rPr lang="en-US" dirty="0"/>
              <a:t>T2 is set to T whenever the pulse count is incremented (allowing the model to respond, and set it back to nil)</a:t>
            </a:r>
          </a:p>
          <a:p>
            <a:r>
              <a:rPr lang="en-US" dirty="0"/>
              <a:t>T3 is used to control the timer:</a:t>
            </a:r>
          </a:p>
          <a:p>
            <a:pPr lvl="1"/>
            <a:r>
              <a:rPr lang="en-US" dirty="0"/>
              <a:t>Put “start” in it to start the timer</a:t>
            </a:r>
          </a:p>
          <a:p>
            <a:pPr lvl="1"/>
            <a:r>
              <a:rPr lang="en-US" dirty="0"/>
              <a:t>Put “stop” in it to stop the timer</a:t>
            </a:r>
          </a:p>
        </p:txBody>
      </p:sp>
    </p:spTree>
    <p:extLst>
      <p:ext uri="{BB962C8B-B14F-4D97-AF65-F5344CB8AC3E}">
        <p14:creationId xmlns:p14="http://schemas.microsoft.com/office/powerpoint/2010/main" val="1462080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3AF9-7FB8-2FCB-BF3C-6388A3B5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DB7F-6107-0520-0D48-34FACDC59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98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E10C22-9AEE-6BD3-735F-DC76C612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time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FCC348-DEC5-74A9-E945-0AD9050E89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register-start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V1 = start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T1 = nil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==&gt;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start -&gt; T3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 -&gt; AC1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2AF275-532E-3031-7DCD-C2AF945895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register-stop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V1 = stop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WM1 = nil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==&gt;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interval -&gt; WM1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T1 -&gt; WM2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nil -&gt; WM0  // push it into declarative memory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-&gt; T3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 -&gt; AC1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4256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C366-5F86-42D5-014F-499F0E47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89FD-B4F6-7EDA-55C5-D82E989CF0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start-reproduce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V1 = reproduce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T1 = nil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==&gt;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start -&gt; T3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01BC-19EF-F932-3FFB-C90E35CF71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retrieve-time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V1 = reproduce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RT1 = nil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==&gt;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interval -&gt; RT1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19417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C366-5F86-42D5-014F-499F0E47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89FD-B4F6-7EDA-55C5-D82E989CF0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time-is-reached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V1 = reproduce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T1 = RT2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==&gt;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press -&gt; AC1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-&gt; T3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01BC-19EF-F932-3FFB-C90E35CF71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time-is-not-reached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V1 = reproduce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T1 &lt;&gt; RT2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==&gt;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focus -&gt; AC1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8164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FA82-5D95-5FB9-A9FD-CFC08FB2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other interesting aspects of the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8C392C-C065-F80D-607C-282205871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“blending” for its retrieval, so it mixes past experiences</a:t>
            </a:r>
          </a:p>
          <a:p>
            <a:r>
              <a:rPr lang="en-US" dirty="0"/>
              <a:t>The to be estimated interval can be set in the batch script</a:t>
            </a:r>
          </a:p>
        </p:txBody>
      </p:sp>
    </p:spTree>
    <p:extLst>
      <p:ext uri="{BB962C8B-B14F-4D97-AF65-F5344CB8AC3E}">
        <p14:creationId xmlns:p14="http://schemas.microsoft.com/office/powerpoint/2010/main" val="357092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4F08-B133-E110-FBB8-61D61EC5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parameters in the batch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E1F4-E4D0-0470-1212-AF038FEC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Helvetica" pitchFamily="2" charset="0"/>
                <a:cs typeface="Courier New" panose="02070309020205020404" pitchFamily="49" charset="0"/>
              </a:rPr>
              <a:t>In </a:t>
            </a:r>
            <a:r>
              <a:rPr lang="en-US" sz="1600" b="1">
                <a:latin typeface="Helvetica" pitchFamily="2" charset="0"/>
                <a:cs typeface="Courier New" panose="02070309020205020404" pitchFamily="49" charset="0"/>
              </a:rPr>
              <a:t>the batch </a:t>
            </a:r>
            <a:r>
              <a:rPr lang="en-US" sz="1600" b="1" dirty="0">
                <a:latin typeface="Helvetica" pitchFamily="2" charset="0"/>
                <a:cs typeface="Courier New" panose="02070309020205020404" pitchFamily="49" charset="0"/>
              </a:rPr>
              <a:t>script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repeat 10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 peak-time peak-time8 300 8.0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 peak-time peak-time12 300 12.0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 peak-time peak-time21 300 21.0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Helvetica" pitchFamily="2" charset="0"/>
                <a:cs typeface="Courier New" panose="02070309020205020404" pitchFamily="49" charset="0"/>
              </a:rPr>
              <a:t>In the model script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= batch-parameters()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(parameters != "NA")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runtime = parameters[0]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689714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5EB4-5351-D44A-8CCB-4D06CFF8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Peak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74928-82B2-CB42-98EE-BC9272587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bother with time?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801906"/>
            <a:ext cx="8229600" cy="462398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0"/>
              </a:rPr>
              <a:t>Timing is automatic, and implicit.</a:t>
            </a:r>
          </a:p>
          <a:p>
            <a:pPr eaLnBrk="1" hangingPunct="1"/>
            <a:r>
              <a:rPr lang="en-US" dirty="0">
                <a:ea typeface="ＭＳ Ｐゴシック" charset="0"/>
              </a:rPr>
              <a:t>Timing is implicit in </a:t>
            </a:r>
            <a:r>
              <a:rPr lang="en-US" i="1" dirty="0">
                <a:ea typeface="ＭＳ Ｐゴシック" charset="0"/>
              </a:rPr>
              <a:t>many</a:t>
            </a:r>
            <a:r>
              <a:rPr lang="en-US" dirty="0">
                <a:ea typeface="ＭＳ Ｐゴシック" charset="0"/>
              </a:rPr>
              <a:t> tasks / settings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Language: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Using pauses as a rhetorical tool. 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Turn-taking in conversation.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Human-Environment Interaction: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Adapting to the pace of the environment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Psychological Experiments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1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A6588F-34BA-21B0-08A2-265226654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2596"/>
            <a:ext cx="7772400" cy="66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41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Temporal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0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617070" y="291554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28975" y="291554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1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19" y="1111736"/>
            <a:ext cx="5361872" cy="49494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617070" y="2915543"/>
            <a:ext cx="544244" cy="502379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28975" y="2915543"/>
            <a:ext cx="544244" cy="5023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en-US" sz="1662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7" name="Picture 6" descr="Keyboard_ANSI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923852"/>
            <a:ext cx="174811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"/>
    </mc:Choice>
    <mc:Fallback xmlns="">
      <p:transition xmlns:p14="http://schemas.microsoft.com/office/powerpoint/2010/main" advClick="0" advTm="1500"/>
    </mc:Fallback>
  </mc:AlternateContent>
</p:sld>
</file>

<file path=ppt/theme/theme1.xml><?xml version="1.0" encoding="utf-8"?>
<a:theme xmlns:a="http://schemas.openxmlformats.org/drawingml/2006/main" name="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-template2011">
  <a:themeElements>
    <a:clrScheme name="Simple Red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CC0000"/>
      </a:accent1>
      <a:accent2>
        <a:srgbClr val="007F23"/>
      </a:accent2>
      <a:accent3>
        <a:srgbClr val="06517F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CogModDistraction.thmx</Template>
  <TotalTime>1107</TotalTime>
  <Words>823</Words>
  <Application>Microsoft Macintosh PowerPoint</Application>
  <PresentationFormat>On-screen Show (4:3)</PresentationFormat>
  <Paragraphs>149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Arial</vt:lpstr>
      <vt:lpstr>Calibri</vt:lpstr>
      <vt:lpstr>Courier New</vt:lpstr>
      <vt:lpstr>Georgia</vt:lpstr>
      <vt:lpstr>Gill Sans</vt:lpstr>
      <vt:lpstr>Gill Sans Light</vt:lpstr>
      <vt:lpstr>Gill Sans MT</vt:lpstr>
      <vt:lpstr>Helvetica</vt:lpstr>
      <vt:lpstr>Helvetica Neue Light</vt:lpstr>
      <vt:lpstr>Helvetica Neue Medium</vt:lpstr>
      <vt:lpstr>Monotype Sorts</vt:lpstr>
      <vt:lpstr>Optima</vt:lpstr>
      <vt:lpstr>Wingdings</vt:lpstr>
      <vt:lpstr>CogModDistraction</vt:lpstr>
      <vt:lpstr>presentation-template2011</vt:lpstr>
      <vt:lpstr>Cognitive Modeling Lecture 2 Time Estimation</vt:lpstr>
      <vt:lpstr>PowerPoint Presentation</vt:lpstr>
      <vt:lpstr>PowerPoint Presentation</vt:lpstr>
      <vt:lpstr>PowerPoint Presentation</vt:lpstr>
      <vt:lpstr>Why bother with time?</vt:lpstr>
      <vt:lpstr>PowerPoint Presentation</vt:lpstr>
      <vt:lpstr>Temporal Decision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Ready-Set-Go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Scalar Property</vt:lpstr>
      <vt:lpstr>Peak Procedure</vt:lpstr>
      <vt:lpstr>Scalar Property</vt:lpstr>
      <vt:lpstr>What drives interval timing?</vt:lpstr>
      <vt:lpstr>Information Processing Approaches to Interval Timing</vt:lpstr>
      <vt:lpstr>IP Models of Interval Timing</vt:lpstr>
      <vt:lpstr>Scalar Timing Theory</vt:lpstr>
      <vt:lpstr>Scalar Timing Theory</vt:lpstr>
      <vt:lpstr>PowerPoint Presentation</vt:lpstr>
      <vt:lpstr>PowerPoint Presentation</vt:lpstr>
      <vt:lpstr>PowerPoint Presentation</vt:lpstr>
      <vt:lpstr>Timing Module</vt:lpstr>
      <vt:lpstr>Stochastic Process</vt:lpstr>
      <vt:lpstr>PRIMs implementation</vt:lpstr>
      <vt:lpstr>PowerPoint Presentation</vt:lpstr>
      <vt:lpstr>Peak time model</vt:lpstr>
      <vt:lpstr>Reproduce</vt:lpstr>
      <vt:lpstr>Reproduce</vt:lpstr>
      <vt:lpstr>Two other interesting aspects of the model</vt:lpstr>
      <vt:lpstr>Setting parameters in the batch script</vt:lpstr>
      <vt:lpstr>Demo: Peak procedure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Taatgen</dc:creator>
  <cp:lastModifiedBy>Niels Taatgen</cp:lastModifiedBy>
  <cp:revision>86</cp:revision>
  <cp:lastPrinted>2022-11-21T14:02:46Z</cp:lastPrinted>
  <dcterms:created xsi:type="dcterms:W3CDTF">2016-11-28T14:13:20Z</dcterms:created>
  <dcterms:modified xsi:type="dcterms:W3CDTF">2023-03-31T07:33:33Z</dcterms:modified>
</cp:coreProperties>
</file>