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305" r:id="rId6"/>
    <p:sldId id="259" r:id="rId7"/>
    <p:sldId id="260" r:id="rId8"/>
    <p:sldId id="284" r:id="rId9"/>
    <p:sldId id="261" r:id="rId10"/>
    <p:sldId id="3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80" r:id="rId27"/>
    <p:sldId id="355" r:id="rId28"/>
    <p:sldId id="366" r:id="rId29"/>
    <p:sldId id="367" r:id="rId30"/>
    <p:sldId id="368" r:id="rId31"/>
    <p:sldId id="369" r:id="rId32"/>
    <p:sldId id="375" r:id="rId33"/>
    <p:sldId id="370" r:id="rId34"/>
    <p:sldId id="371" r:id="rId35"/>
    <p:sldId id="37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Operator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r>
              <a:rPr lang="en-US" dirty="0"/>
              <a:t>Reuse skills</a:t>
            </a:r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learn operators from primitive operations?</a:t>
            </a:r>
          </a:p>
          <a:p>
            <a:pPr lvl="1"/>
            <a:r>
              <a:rPr lang="en-US" dirty="0"/>
              <a:t>Construct basic operators with a single primitive operation</a:t>
            </a:r>
          </a:p>
          <a:p>
            <a:pPr lvl="1"/>
            <a:r>
              <a:rPr lang="en-US" dirty="0"/>
              <a:t>Use “operator compilation” and reinforcement learning to discover the knowledge needed for a task</a:t>
            </a:r>
          </a:p>
        </p:txBody>
      </p:sp>
    </p:spTree>
    <p:extLst>
      <p:ext uri="{BB962C8B-B14F-4D97-AF65-F5344CB8AC3E}">
        <p14:creationId xmlns:p14="http://schemas.microsoft.com/office/powerpoint/2010/main" val="40697191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Choice-reaction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(f1 associate vanilla thumb)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(f2 associate ice ring)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(f3 associate paper pinkie)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(fa1 taste vanilla sweet)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(fa2 temperature ice cold)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(fa3 weight paper small)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(fb1 color vanilla yellow)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(fb2 texture ice slippery)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(fb3 color paper white)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78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basic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V1toRT</a:t>
            </a:r>
            <a:r>
              <a:rPr lang="en-US" sz="2000" dirty="0">
                <a:latin typeface="Courier"/>
                <a:cs typeface="Courier"/>
              </a:rPr>
              <a:t>2</a:t>
            </a:r>
            <a:r>
              <a:rPr lang="mr-IN" sz="20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V1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V1 -&gt; RT</a:t>
            </a:r>
            <a:r>
              <a:rPr lang="en-US" sz="2000" dirty="0">
                <a:latin typeface="Courier"/>
                <a:cs typeface="Courier"/>
              </a:rPr>
              <a:t>2</a:t>
            </a:r>
            <a:endParaRPr lang="mr-IN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nil -&gt; V1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RT2toRT1 {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RT2 -&gt; RT1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RT1equalC1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RT1 = *fact-type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1654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pic>
        <p:nvPicPr>
          <p:cNvPr id="6" name="Picture 5" descr="CRTexampleIn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478" y="-495406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76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skill, we increase the association with that skill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learning</a:t>
            </a:r>
          </a:p>
        </p:txBody>
      </p:sp>
      <p:pic>
        <p:nvPicPr>
          <p:cNvPr id="3" name="Picture 2" descr="CRT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3" y="936768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00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10686-38EC-AC48-9EB8-103193E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3EA1-5DAD-4148-B1FE-DC7C12BDF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V1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V1 -&gt; RT2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*fact-type -&gt; RT1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58CBAA-7398-4342-813F-C3E022DB3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RT1 = *fact-type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RT3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action -&gt; AC1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RT3 -&gt; AC2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77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(fac1 category goat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(fac2 category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(fac3 category cabbage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(fac4 category tulip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(altfac1 property goat hair)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(altfac2 property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notfly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(altfac3 property cabbage food)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(altfac4 property tulip mania)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(fca1 response animal left)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(fca2 response plant right)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(fca3 response </a:t>
            </a:r>
            <a:r>
              <a:rPr lang="en-US" sz="1400" dirty="0" err="1">
                <a:latin typeface="Courier"/>
                <a:cs typeface="Courier"/>
              </a:rPr>
              <a:t>somethingelse</a:t>
            </a:r>
            <a:r>
              <a:rPr lang="en-US" sz="1400" dirty="0">
                <a:latin typeface="Courier"/>
                <a:cs typeface="Courier"/>
              </a:rPr>
              <a:t> middle)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(fca4 response </a:t>
            </a:r>
            <a:r>
              <a:rPr lang="en-US" sz="1400" dirty="0" err="1">
                <a:latin typeface="Courier"/>
                <a:cs typeface="Courier"/>
              </a:rPr>
              <a:t>differentyet</a:t>
            </a:r>
            <a:r>
              <a:rPr lang="en-US" sz="1400" dirty="0">
                <a:latin typeface="Courier"/>
                <a:cs typeface="Courier"/>
              </a:rPr>
              <a:t> upper)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(fca5 response </a:t>
            </a:r>
            <a:r>
              <a:rPr lang="en-US" sz="1400" dirty="0" err="1">
                <a:latin typeface="Courier"/>
                <a:cs typeface="Courier"/>
              </a:rPr>
              <a:t>noguessing</a:t>
            </a:r>
            <a:r>
              <a:rPr lang="en-US" sz="1400" dirty="0">
                <a:latin typeface="Courier"/>
                <a:cs typeface="Courier"/>
              </a:rPr>
              <a:t> lower)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(altfca1 property animal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(altfca2 property plant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412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ategory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9" y="-144118"/>
            <a:ext cx="70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16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egoryResul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92" y="1284735"/>
            <a:ext cx="7304392" cy="57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more successful with prior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4122" y="452170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prior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8700" y="288163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CRT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476" y="3066305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CRT task</a:t>
            </a:r>
          </a:p>
        </p:txBody>
      </p:sp>
    </p:spTree>
    <p:extLst>
      <p:ext uri="{BB962C8B-B14F-4D97-AF65-F5344CB8AC3E}">
        <p14:creationId xmlns:p14="http://schemas.microsoft.com/office/powerpoint/2010/main" val="41051082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associations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6111" y="2159000"/>
            <a:ext cx="1509889" cy="28081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Goal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663982" y="2340187"/>
            <a:ext cx="1244036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Count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63982" y="3045178"/>
            <a:ext cx="1752035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Daydream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61000" y="148166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Start-Count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61000" y="3203222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Iterate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61000" y="505177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Final</a:t>
            </a:r>
          </a:p>
        </p:txBody>
      </p:sp>
      <p:cxnSp>
        <p:nvCxnSpPr>
          <p:cNvPr id="38" name="Curved Connector 37"/>
          <p:cNvCxnSpPr>
            <a:stCxn id="7" idx="7"/>
            <a:endCxn id="7" idx="0"/>
          </p:cNvCxnSpPr>
          <p:nvPr/>
        </p:nvCxnSpPr>
        <p:spPr bwMode="auto">
          <a:xfrm rot="16200000" flipV="1">
            <a:off x="6389082" y="1315585"/>
            <a:ext cx="206652" cy="538815"/>
          </a:xfrm>
          <a:prstGeom prst="curvedConnector3">
            <a:avLst>
              <a:gd name="adj1" fmla="val 299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1" name="Curved Connector 40"/>
          <p:cNvCxnSpPr>
            <a:stCxn id="8" idx="4"/>
            <a:endCxn id="8" idx="3"/>
          </p:cNvCxnSpPr>
          <p:nvPr/>
        </p:nvCxnSpPr>
        <p:spPr bwMode="auto">
          <a:xfrm rot="5400000" flipH="1">
            <a:off x="5850267" y="4241600"/>
            <a:ext cx="206652" cy="538815"/>
          </a:xfrm>
          <a:prstGeom prst="curvedConnector3">
            <a:avLst>
              <a:gd name="adj1" fmla="val -11062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3" name="Curved Connector 42"/>
          <p:cNvCxnSpPr>
            <a:stCxn id="9" idx="5"/>
            <a:endCxn id="9" idx="3"/>
          </p:cNvCxnSpPr>
          <p:nvPr/>
        </p:nvCxnSpPr>
        <p:spPr bwMode="auto">
          <a:xfrm rot="5400000">
            <a:off x="6223000" y="5717421"/>
            <a:ext cx="12700" cy="1077630"/>
          </a:xfrm>
          <a:prstGeom prst="curvedConnector3">
            <a:avLst>
              <a:gd name="adj1" fmla="val 34271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C2207B-BAF5-E94E-BE2E-F656FD9730F3}"/>
              </a:ext>
            </a:extLst>
          </p:cNvPr>
          <p:cNvGrpSpPr/>
          <p:nvPr/>
        </p:nvGrpSpPr>
        <p:grpSpPr>
          <a:xfrm>
            <a:off x="2908018" y="1834444"/>
            <a:ext cx="4807938" cy="3922889"/>
            <a:chOff x="2908018" y="1834444"/>
            <a:chExt cx="4807938" cy="3922889"/>
          </a:xfrm>
        </p:grpSpPr>
        <p:cxnSp>
          <p:nvCxnSpPr>
            <p:cNvPr id="32" name="Curved Connector 31"/>
            <p:cNvCxnSpPr>
              <a:stCxn id="8" idx="6"/>
              <a:endCxn id="9" idx="6"/>
            </p:cNvCxnSpPr>
            <p:nvPr/>
          </p:nvCxnSpPr>
          <p:spPr bwMode="auto">
            <a:xfrm>
              <a:off x="6985000" y="3908778"/>
              <a:ext cx="12700" cy="184855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CF92F0-6B7E-C047-9143-B03B2854EEEF}"/>
                </a:ext>
              </a:extLst>
            </p:cNvPr>
            <p:cNvGrpSpPr/>
            <p:nvPr/>
          </p:nvGrpSpPr>
          <p:grpSpPr>
            <a:xfrm>
              <a:off x="2908018" y="1834444"/>
              <a:ext cx="4807938" cy="3922889"/>
              <a:chOff x="2908018" y="1834444"/>
              <a:chExt cx="4807938" cy="3922889"/>
            </a:xfrm>
          </p:grpSpPr>
          <p:cxnSp>
            <p:nvCxnSpPr>
              <p:cNvPr id="11" name="Straight Arrow Connector 10"/>
              <p:cNvCxnSpPr>
                <a:stCxn id="5" idx="3"/>
                <a:endCxn id="7" idx="2"/>
              </p:cNvCxnSpPr>
              <p:nvPr/>
            </p:nvCxnSpPr>
            <p:spPr bwMode="auto">
              <a:xfrm flipV="1">
                <a:off x="2908018" y="2187223"/>
                <a:ext cx="2552982" cy="4292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5" idx="3"/>
                <a:endCxn id="8" idx="2"/>
              </p:cNvCxnSpPr>
              <p:nvPr/>
            </p:nvCxnSpPr>
            <p:spPr bwMode="auto">
              <a:xfrm>
                <a:off x="2908018" y="2616483"/>
                <a:ext cx="2552982" cy="12922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5" idx="3"/>
                <a:endCxn id="9" idx="2"/>
              </p:cNvCxnSpPr>
              <p:nvPr/>
            </p:nvCxnSpPr>
            <p:spPr bwMode="auto">
              <a:xfrm>
                <a:off x="2908018" y="2616483"/>
                <a:ext cx="2552982" cy="31408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4" name="Curved Connector 23"/>
              <p:cNvCxnSpPr>
                <a:stCxn id="7" idx="6"/>
                <a:endCxn id="8" idx="6"/>
              </p:cNvCxnSpPr>
              <p:nvPr/>
            </p:nvCxnSpPr>
            <p:spPr bwMode="auto">
              <a:xfrm>
                <a:off x="6985000" y="2187223"/>
                <a:ext cx="12700" cy="1721555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6" name="Curved Connector 25"/>
              <p:cNvCxnSpPr>
                <a:stCxn id="7" idx="6"/>
                <a:endCxn id="9" idx="6"/>
              </p:cNvCxnSpPr>
              <p:nvPr/>
            </p:nvCxnSpPr>
            <p:spPr bwMode="auto">
              <a:xfrm>
                <a:off x="6985000" y="2187223"/>
                <a:ext cx="12700" cy="3570110"/>
              </a:xfrm>
              <a:prstGeom prst="curvedConnector3">
                <a:avLst>
                  <a:gd name="adj1" fmla="val 568889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19AB59-4047-C74A-A442-E73613BD7664}"/>
                  </a:ext>
                </a:extLst>
              </p:cNvPr>
              <p:cNvGrpSpPr/>
              <p:nvPr/>
            </p:nvGrpSpPr>
            <p:grpSpPr>
              <a:xfrm>
                <a:off x="3719125" y="1834444"/>
                <a:ext cx="3996831" cy="3070296"/>
                <a:chOff x="3719125" y="1834444"/>
                <a:chExt cx="3996831" cy="3070296"/>
              </a:xfrm>
            </p:grpSpPr>
            <p:sp>
              <p:nvSpPr>
                <p:cNvPr id="44" name="Plus 43"/>
                <p:cNvSpPr/>
                <p:nvPr/>
              </p:nvSpPr>
              <p:spPr bwMode="auto">
                <a:xfrm>
                  <a:off x="3850076" y="1834444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Plus 44"/>
                <p:cNvSpPr/>
                <p:nvPr/>
              </p:nvSpPr>
              <p:spPr bwMode="auto">
                <a:xfrm>
                  <a:off x="4416778" y="3045178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Plus 45"/>
                <p:cNvSpPr/>
                <p:nvPr/>
              </p:nvSpPr>
              <p:spPr bwMode="auto">
                <a:xfrm>
                  <a:off x="3719125" y="4323926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Plus 46"/>
                <p:cNvSpPr/>
                <p:nvPr/>
              </p:nvSpPr>
              <p:spPr bwMode="auto">
                <a:xfrm>
                  <a:off x="7149254" y="3618371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Minus 47"/>
          <p:cNvSpPr/>
          <p:nvPr/>
        </p:nvSpPr>
        <p:spPr bwMode="auto">
          <a:xfrm>
            <a:off x="6292144" y="564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Minus 48"/>
          <p:cNvSpPr/>
          <p:nvPr/>
        </p:nvSpPr>
        <p:spPr bwMode="auto">
          <a:xfrm>
            <a:off x="5171722" y="4323926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Minus 49"/>
          <p:cNvSpPr/>
          <p:nvPr/>
        </p:nvSpPr>
        <p:spPr bwMode="auto">
          <a:xfrm>
            <a:off x="6695722" y="6279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10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skill-operator-learning: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the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Karbach</a:t>
            </a:r>
            <a:r>
              <a:rPr lang="en-US" dirty="0"/>
              <a:t> and </a:t>
            </a:r>
            <a:r>
              <a:rPr lang="en-US" dirty="0" err="1"/>
              <a:t>Kray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people on task-switching, and found improved proactive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24200"/>
            <a:ext cx="8724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18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286</TotalTime>
  <Words>1112</Words>
  <Application>Microsoft Macintosh PowerPoint</Application>
  <PresentationFormat>On-screen Show (4:3)</PresentationFormat>
  <Paragraphs>238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Courier</vt:lpstr>
      <vt:lpstr>Georgia</vt:lpstr>
      <vt:lpstr>Helvetica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PRIMs associations</vt:lpstr>
      <vt:lpstr>PowerPoint Presentation</vt:lpstr>
      <vt:lpstr>Equations</vt:lpstr>
      <vt:lpstr>Similarities and differences from ACT-R</vt:lpstr>
      <vt:lpstr>Far transfer</vt:lpstr>
      <vt:lpstr>Karbach and Kray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Lower level of abstraction</vt:lpstr>
      <vt:lpstr>Example: Choice-reaction task</vt:lpstr>
      <vt:lpstr>Example basic operators</vt:lpstr>
      <vt:lpstr>Initial model</vt:lpstr>
      <vt:lpstr>After learning</vt:lpstr>
      <vt:lpstr>One possible solution</vt:lpstr>
      <vt:lpstr>More complex task</vt:lpstr>
      <vt:lpstr>PowerPoint Presentation</vt:lpstr>
      <vt:lpstr>Learning is more successful with prior learning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30</cp:revision>
  <dcterms:created xsi:type="dcterms:W3CDTF">2018-04-10T12:30:59Z</dcterms:created>
  <dcterms:modified xsi:type="dcterms:W3CDTF">2023-03-30T10:18:52Z</dcterms:modified>
</cp:coreProperties>
</file>