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9F9D-BBB3-2341-90F3-75236C82D8B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292B-2E3C-0949-81E0-BF37278B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775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75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859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9985803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71780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80981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988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358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12576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1152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10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2595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510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6689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89115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326600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326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351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042081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2094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88062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6508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939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896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714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546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027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013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4: </a:t>
            </a:r>
            <a:r>
              <a:rPr lang="en-US" dirty="0" err="1" smtClean="0"/>
              <a:t>Composable</a:t>
            </a:r>
            <a:r>
              <a:rPr lang="en-US" dirty="0" smtClean="0"/>
              <a:t>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7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to More-Fish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7570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RITL experiment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00200"/>
            <a:ext cx="8940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0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0" t="8242" r="64348" b="48626"/>
          <a:stretch/>
        </p:blipFill>
        <p:spPr>
          <a:xfrm>
            <a:off x="419251" y="2617550"/>
            <a:ext cx="2456358" cy="1600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6411106" y="3036282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10" idx="6"/>
            <a:endCxn id="6" idx="2"/>
          </p:cNvCxnSpPr>
          <p:nvPr/>
        </p:nvCxnSpPr>
        <p:spPr bwMode="auto">
          <a:xfrm>
            <a:off x="5681765" y="3150582"/>
            <a:ext cx="729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10" idx="3"/>
            <a:endCxn id="12" idx="0"/>
          </p:cNvCxnSpPr>
          <p:nvPr/>
        </p:nvCxnSpPr>
        <p:spPr bwMode="auto">
          <a:xfrm flipH="1">
            <a:off x="5232125" y="3231404"/>
            <a:ext cx="254518" cy="380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453165" y="3036282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17825" y="3612244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3232" y="2697728"/>
            <a:ext cx="71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Same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1519" y="3502290"/>
            <a:ext cx="132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has-attribute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4908714" y="3827486"/>
            <a:ext cx="254518" cy="380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738587" y="4201006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6874" y="4104256"/>
            <a:ext cx="132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Helvetica"/>
                <a:cs typeface="Helvetica"/>
              </a:rPr>
              <a:t>sweet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62961" y="2617550"/>
            <a:ext cx="2267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Conditional-action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38" name="Straight Arrow Connector 37"/>
          <p:cNvCxnSpPr>
            <a:stCxn id="6" idx="7"/>
          </p:cNvCxnSpPr>
          <p:nvPr/>
        </p:nvCxnSpPr>
        <p:spPr bwMode="auto">
          <a:xfrm>
            <a:off x="6606228" y="3069760"/>
            <a:ext cx="9770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6" idx="6"/>
          </p:cNvCxnSpPr>
          <p:nvPr/>
        </p:nvCxnSpPr>
        <p:spPr bwMode="auto">
          <a:xfrm>
            <a:off x="6639706" y="3150582"/>
            <a:ext cx="1009983" cy="351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6" idx="5"/>
          </p:cNvCxnSpPr>
          <p:nvPr/>
        </p:nvCxnSpPr>
        <p:spPr bwMode="auto">
          <a:xfrm>
            <a:off x="6606228" y="3231404"/>
            <a:ext cx="1043461" cy="733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583234" y="2956104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11835" y="2843721"/>
            <a:ext cx="84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press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649689" y="3451602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8290" y="3339219"/>
            <a:ext cx="84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Helvetica"/>
                <a:cs typeface="Helvetica"/>
              </a:rPr>
              <a:t>L.index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18519" y="3923825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42261" y="3913462"/>
            <a:ext cx="97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Helvetica"/>
                <a:cs typeface="Helvetica"/>
              </a:rPr>
              <a:t>R.index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34906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goal that generates the goal structure based on the instruction</a:t>
            </a:r>
          </a:p>
          <a:p>
            <a:r>
              <a:rPr lang="en-US" dirty="0" smtClean="0"/>
              <a:t>In our case they are just three words from restricted sets, so that is simple</a:t>
            </a:r>
          </a:p>
        </p:txBody>
      </p:sp>
    </p:spTree>
    <p:extLst>
      <p:ext uri="{BB962C8B-B14F-4D97-AF65-F5344CB8AC3E}">
        <p14:creationId xmlns:p14="http://schemas.microsoft.com/office/powerpoint/2010/main" val="2820604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may be necessary to define and study multiple levels of abstraction to understand the human mind</a:t>
            </a:r>
          </a:p>
          <a:p>
            <a:r>
              <a:rPr lang="en-US" dirty="0" smtClean="0"/>
              <a:t>We need to link these levels together</a:t>
            </a:r>
          </a:p>
          <a:p>
            <a:r>
              <a:rPr lang="en-US" dirty="0" smtClean="0"/>
              <a:t>Lower levels are mechanical</a:t>
            </a:r>
          </a:p>
          <a:p>
            <a:r>
              <a:rPr lang="en-US" dirty="0" smtClean="0"/>
              <a:t>Higher levels deal with meaning and semantics</a:t>
            </a:r>
          </a:p>
          <a:p>
            <a:r>
              <a:rPr lang="en-US" dirty="0" smtClean="0"/>
              <a:t>Work in progress!</a:t>
            </a:r>
          </a:p>
          <a:p>
            <a:r>
              <a:rPr lang="en-US" dirty="0" smtClean="0"/>
              <a:t>Lower levels? Spiking neurons</a:t>
            </a:r>
            <a:r>
              <a:rPr lang="en-US" smtClean="0"/>
              <a:t>, learning...</a:t>
            </a:r>
            <a:endParaRPr lang="en-US" dirty="0" smtClean="0"/>
          </a:p>
          <a:p>
            <a:r>
              <a:rPr lang="en-US" dirty="0" smtClean="0"/>
              <a:t>Even higher levels? Language, metacognition....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11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tasks we have all the skills for?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5098"/>
            <a:ext cx="8216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846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0"/>
            <a:ext cx="9144000" cy="20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630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problem left: how do goals communicate their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35" y="4531794"/>
            <a:ext cx="7772400" cy="1346117"/>
          </a:xfrm>
        </p:spPr>
        <p:txBody>
          <a:bodyPr/>
          <a:lstStyle/>
          <a:p>
            <a:r>
              <a:rPr lang="en-US" dirty="0" smtClean="0"/>
              <a:t>Working memory is limited to a single chunk</a:t>
            </a:r>
          </a:p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949048" y="2156314"/>
            <a:ext cx="3231754" cy="1845109"/>
            <a:chOff x="2949048" y="2156314"/>
            <a:chExt cx="3231754" cy="1845109"/>
          </a:xfrm>
        </p:grpSpPr>
        <p:sp>
          <p:nvSpPr>
            <p:cNvPr id="7" name="Rectangle 6"/>
            <p:cNvSpPr/>
            <p:nvPr/>
          </p:nvSpPr>
          <p:spPr bwMode="auto">
            <a:xfrm>
              <a:off x="3895606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267200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48200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2617978"/>
              <a:ext cx="381000" cy="381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19500" y="216077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WM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962400" y="2712177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345180" y="270699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714373" y="270699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57522" y="2156314"/>
              <a:ext cx="671151" cy="589341"/>
              <a:chOff x="4157522" y="2156314"/>
              <a:chExt cx="671151" cy="589341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345180" y="21563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4"/>
                <a:endCxn id="18" idx="7"/>
              </p:cNvCxnSpPr>
              <p:nvPr/>
            </p:nvCxnSpPr>
            <p:spPr bwMode="auto">
              <a:xfrm flipH="1">
                <a:off x="4157522" y="2384914"/>
                <a:ext cx="301958" cy="36074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>
                <a:endCxn id="19" idx="0"/>
              </p:cNvCxnSpPr>
              <p:nvPr/>
            </p:nvCxnSpPr>
            <p:spPr bwMode="auto">
              <a:xfrm>
                <a:off x="4459480" y="2384914"/>
                <a:ext cx="0" cy="32208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5" name="Straight Arrow Connector 24"/>
              <p:cNvCxnSpPr>
                <a:stCxn id="22" idx="4"/>
                <a:endCxn id="20" idx="0"/>
              </p:cNvCxnSpPr>
              <p:nvPr/>
            </p:nvCxnSpPr>
            <p:spPr bwMode="auto">
              <a:xfrm>
                <a:off x="4459480" y="2384914"/>
                <a:ext cx="369193" cy="32208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2949048" y="2935598"/>
              <a:ext cx="3231754" cy="1065825"/>
              <a:chOff x="2949048" y="2935598"/>
              <a:chExt cx="3231754" cy="1065825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2949048" y="342577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3331828" y="342059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3701021" y="342059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4036820" y="3772823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4419600" y="376764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4788793" y="376764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5200229" y="342577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5583009" y="342059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5952202" y="342059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36" name="Straight Arrow Connector 35"/>
              <p:cNvCxnSpPr>
                <a:stCxn id="18" idx="4"/>
                <a:endCxn id="27" idx="0"/>
              </p:cNvCxnSpPr>
              <p:nvPr/>
            </p:nvCxnSpPr>
            <p:spPr bwMode="auto">
              <a:xfrm flipH="1">
                <a:off x="3063348" y="2940777"/>
                <a:ext cx="1013352" cy="48499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>
                <a:stCxn id="18" idx="4"/>
                <a:endCxn id="28" idx="0"/>
              </p:cNvCxnSpPr>
              <p:nvPr/>
            </p:nvCxnSpPr>
            <p:spPr bwMode="auto">
              <a:xfrm flipH="1">
                <a:off x="3446128" y="2940777"/>
                <a:ext cx="630572" cy="47981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/>
              <p:cNvCxnSpPr>
                <a:stCxn id="18" idx="4"/>
                <a:endCxn id="29" idx="7"/>
              </p:cNvCxnSpPr>
              <p:nvPr/>
            </p:nvCxnSpPr>
            <p:spPr bwMode="auto">
              <a:xfrm flipH="1">
                <a:off x="3896143" y="2940777"/>
                <a:ext cx="180557" cy="51329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19" idx="4"/>
                <a:endCxn id="30" idx="0"/>
              </p:cNvCxnSpPr>
              <p:nvPr/>
            </p:nvCxnSpPr>
            <p:spPr bwMode="auto">
              <a:xfrm flipH="1">
                <a:off x="4151120" y="2935598"/>
                <a:ext cx="308360" cy="83722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8" idx="2"/>
                <a:endCxn id="31" idx="0"/>
              </p:cNvCxnSpPr>
              <p:nvPr/>
            </p:nvCxnSpPr>
            <p:spPr bwMode="auto">
              <a:xfrm>
                <a:off x="4457700" y="2998978"/>
                <a:ext cx="76200" cy="7686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/>
              <p:cNvCxnSpPr>
                <a:stCxn id="19" idx="4"/>
                <a:endCxn id="32" idx="1"/>
              </p:cNvCxnSpPr>
              <p:nvPr/>
            </p:nvCxnSpPr>
            <p:spPr bwMode="auto">
              <a:xfrm>
                <a:off x="4459480" y="2935598"/>
                <a:ext cx="362791" cy="8655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>
                <a:stCxn id="20" idx="4"/>
                <a:endCxn id="33" idx="1"/>
              </p:cNvCxnSpPr>
              <p:nvPr/>
            </p:nvCxnSpPr>
            <p:spPr bwMode="auto">
              <a:xfrm>
                <a:off x="4828673" y="2935598"/>
                <a:ext cx="405034" cy="5236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Straight Arrow Connector 42"/>
              <p:cNvCxnSpPr>
                <a:stCxn id="20" idx="4"/>
                <a:endCxn id="34" idx="1"/>
              </p:cNvCxnSpPr>
              <p:nvPr/>
            </p:nvCxnSpPr>
            <p:spPr bwMode="auto">
              <a:xfrm>
                <a:off x="4828673" y="2935598"/>
                <a:ext cx="787814" cy="5184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>
                <a:stCxn id="20" idx="4"/>
                <a:endCxn id="35" idx="1"/>
              </p:cNvCxnSpPr>
              <p:nvPr/>
            </p:nvCxnSpPr>
            <p:spPr bwMode="auto">
              <a:xfrm>
                <a:off x="4828673" y="2935598"/>
                <a:ext cx="1157007" cy="5184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7" name="TextBox 56"/>
          <p:cNvSpPr txBox="1"/>
          <p:nvPr/>
        </p:nvSpPr>
        <p:spPr>
          <a:xfrm>
            <a:off x="6753375" y="2813537"/>
            <a:ext cx="2162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&gt;&gt;WM3</a:t>
            </a:r>
          </a:p>
          <a:p>
            <a:r>
              <a:rPr lang="en-US" sz="2800" dirty="0" smtClean="0">
                <a:latin typeface="Courier"/>
                <a:cs typeface="Courier"/>
              </a:rPr>
              <a:t>WM&lt;&lt;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6219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perform &gt;&gt;WM1, and WM1 is empty, we create a new chunk in that slot and shift attention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542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operator </a:t>
            </a:r>
            <a:r>
              <a:rPr lang="en-US" sz="1600" dirty="0" err="1">
                <a:latin typeface="Courier"/>
                <a:cs typeface="Courier"/>
              </a:rPr>
              <a:t>init</a:t>
            </a:r>
            <a:r>
              <a:rPr lang="en-US" sz="1600" dirty="0">
                <a:latin typeface="Courier"/>
                <a:cs typeface="Courier"/>
              </a:rPr>
              <a:t>-add-all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WM1=nil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V1=screen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==&gt;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&gt;&gt;V3  // shift to the first container (placemat)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overall-total -&gt; WM1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zero -&gt; WM3 // that is the current total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&gt;&gt;WM4 // this creates a new chunk that is placed in </a:t>
            </a:r>
            <a:r>
              <a:rPr lang="en-US" sz="1600" dirty="0" smtClean="0">
                <a:latin typeface="Courier"/>
                <a:cs typeface="Courier"/>
              </a:rPr>
              <a:t>		// WM4</a:t>
            </a:r>
            <a:r>
              <a:rPr lang="en-US" sz="1600" dirty="0">
                <a:latin typeface="Courier"/>
                <a:cs typeface="Courier"/>
              </a:rPr>
              <a:t>, and shifts focus to that chunk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total-count -&gt; WM1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push-goal -&gt; AC1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subtask -&gt; AC2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3116396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operator </a:t>
            </a:r>
            <a:r>
              <a:rPr lang="en-US" sz="1800" dirty="0" err="1">
                <a:latin typeface="Courier"/>
                <a:cs typeface="Courier"/>
              </a:rPr>
              <a:t>init-countgoal</a:t>
            </a:r>
            <a:r>
              <a:rPr lang="en-US" sz="1800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WM1 = total-count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WM3 = nil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V1 = container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==&gt;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zero -&gt; WM3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&gt;&gt;V3 // shift to first item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&gt;&gt;WM4 // Determine whether this is </a:t>
            </a:r>
            <a:r>
              <a:rPr lang="en-US" sz="1800" dirty="0" smtClean="0">
                <a:latin typeface="Courier"/>
                <a:cs typeface="Courier"/>
              </a:rPr>
              <a:t>something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// </a:t>
            </a:r>
            <a:r>
              <a:rPr lang="en-US" sz="1800" dirty="0">
                <a:latin typeface="Courier"/>
                <a:cs typeface="Courier"/>
              </a:rPr>
              <a:t>that we need to count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member -&gt; WM1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push-goal -&gt; AC1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subsubtask -&gt; AC2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6685208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operator answer-yes {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      WM1 = </a:t>
            </a:r>
            <a:r>
              <a:rPr lang="de-DE" sz="2000" dirty="0" err="1">
                <a:latin typeface="Courier"/>
                <a:cs typeface="Courier"/>
              </a:rPr>
              <a:t>member</a:t>
            </a:r>
            <a:endParaRPr lang="de-DE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V1 = item-type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V4 = target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yes -&gt; WM2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WM&lt;&lt;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remove-goal -&gt; AC1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163032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operator retrieve-count-fact-for-countable-item {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WM1 = total-count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&gt;&gt;WM4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WM2 = yes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WM&lt;&lt;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count-fact -&gt; RT1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WM3 -&gt; RT2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    nil -&gt; WM4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9884544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CogModDistraction.thmx</Template>
  <TotalTime>388</TotalTime>
  <Words>397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CogModDistraction</vt:lpstr>
      <vt:lpstr>1_CogModDistraction</vt:lpstr>
      <vt:lpstr>PRIMs tutorial</vt:lpstr>
      <vt:lpstr>How to do tasks we have all the skills for?</vt:lpstr>
      <vt:lpstr>PowerPoint Presentation</vt:lpstr>
      <vt:lpstr>One problem left: how do goals communicate their results?</vt:lpstr>
      <vt:lpstr>New aspect</vt:lpstr>
      <vt:lpstr>Spoons example</vt:lpstr>
      <vt:lpstr>PowerPoint Presentation</vt:lpstr>
      <vt:lpstr>PowerPoint Presentation</vt:lpstr>
      <vt:lpstr>PowerPoint Presentation</vt:lpstr>
      <vt:lpstr>Transfer to More-Fish</vt:lpstr>
      <vt:lpstr>Example: RITL experiment</vt:lpstr>
      <vt:lpstr>PowerPoint Presentation</vt:lpstr>
      <vt:lpstr>One last component</vt:lpstr>
      <vt:lpstr>Discussion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PRIMs tutorial</dc:title>
  <dc:creator>Niels Taatgen</dc:creator>
  <cp:lastModifiedBy>Niels Taatgen</cp:lastModifiedBy>
  <cp:revision>79</cp:revision>
  <dcterms:created xsi:type="dcterms:W3CDTF">2015-07-13T17:04:09Z</dcterms:created>
  <dcterms:modified xsi:type="dcterms:W3CDTF">2017-04-07T09:49:54Z</dcterms:modified>
</cp:coreProperties>
</file>