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9" r:id="rId2"/>
  </p:sldMasterIdLst>
  <p:sldIdLst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9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dirty="0" smtClean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  <a:endParaRPr lang="en-US" sz="900" b="1" dirty="0">
              <a:solidFill>
                <a:srgbClr val="D90000"/>
              </a:solidFill>
              <a:latin typeface="Georgia"/>
              <a:cs typeface="Georgia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dirty="0" smtClean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  <a:endParaRPr lang="en-US" sz="900" b="1" dirty="0">
              <a:solidFill>
                <a:srgbClr val="D90000"/>
              </a:solidFill>
              <a:latin typeface="Georgia"/>
              <a:cs typeface="Georgia"/>
            </a:endParaRP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6946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99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069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77492748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79875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966564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dirty="0" smtClean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  <a:endParaRPr lang="en-US" sz="900" b="1" dirty="0">
              <a:solidFill>
                <a:srgbClr val="D90000"/>
              </a:solidFill>
              <a:latin typeface="Georgia"/>
              <a:cs typeface="Georgia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dirty="0" smtClean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  <a:endParaRPr lang="en-US" sz="900" b="1" dirty="0">
              <a:solidFill>
                <a:srgbClr val="D90000"/>
              </a:solidFill>
              <a:latin typeface="Georgia"/>
              <a:cs typeface="Georgia"/>
            </a:endParaRP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8779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01168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331883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6170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9561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6993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21573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502747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55822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740203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74831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67256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6915649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129460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60883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23825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9965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6758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99986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497231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143141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113604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emf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6" Type="http://schemas.openxmlformats.org/officeDocument/2006/relationships/image" Target="../media/image1.emf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ransition xmlns:p14="http://schemas.microsoft.com/office/powerpoint/2010/main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3200">
          <a:solidFill>
            <a:schemeClr val="tx1"/>
          </a:solidFill>
          <a:effectLst/>
          <a:latin typeface="Helvetica Neue Light"/>
          <a:ea typeface="ＭＳ Ｐゴシック" charset="-128"/>
          <a:cs typeface="ＭＳ Ｐゴシック" charset="-128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Helvetica Neue Ligh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Helvetica Neue Ligh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 xmlns:p14="http://schemas.microsoft.com/office/powerpoint/2010/main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3: Operator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06706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 in task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operator prepare-for-stimulus {</a:t>
            </a:r>
          </a:p>
          <a:p>
            <a:pPr marL="0" indent="0">
              <a:buNone/>
            </a:pPr>
            <a:r>
              <a:rPr lang="pt-BR" dirty="0"/>
              <a:t>        V1 = </a:t>
            </a:r>
            <a:r>
              <a:rPr lang="pt-BR" dirty="0" err="1"/>
              <a:t>fixation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G2 = </a:t>
            </a:r>
            <a:r>
              <a:rPr lang="pt-BR" dirty="0" err="1"/>
              <a:t>nil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==&gt;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*prepare -</a:t>
            </a:r>
            <a:r>
              <a:rPr lang="en-US" dirty="0"/>
              <a:t>&gt; G2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Here, prepare is bound to a skill that determines the next task (prepare-next)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6299069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define </a:t>
            </a:r>
            <a:r>
              <a:rPr lang="en-US" sz="1800" dirty="0" smtClean="0"/>
              <a:t>skill prepare</a:t>
            </a:r>
            <a:r>
              <a:rPr lang="en-US" sz="1800" dirty="0"/>
              <a:t>-next {</a:t>
            </a:r>
          </a:p>
          <a:p>
            <a:pPr marL="0" indent="0">
              <a:buNone/>
            </a:pPr>
            <a:r>
              <a:rPr lang="en-US" sz="1800" dirty="0"/>
              <a:t>    operator set-first-task {</a:t>
            </a:r>
          </a:p>
          <a:p>
            <a:pPr marL="0" indent="0">
              <a:buNone/>
            </a:pPr>
            <a:r>
              <a:rPr lang="pt-BR" sz="1800" dirty="0"/>
              <a:t>        V1 = </a:t>
            </a:r>
            <a:r>
              <a:rPr lang="pt-BR" sz="1800" dirty="0" err="1"/>
              <a:t>fixation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WM1 = </a:t>
            </a:r>
            <a:r>
              <a:rPr lang="pt-BR" sz="1800" dirty="0" err="1"/>
              <a:t>nil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==</a:t>
            </a:r>
            <a:r>
              <a:rPr lang="pt-BR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	 one </a:t>
            </a:r>
            <a:r>
              <a:rPr lang="en-US" sz="1800" dirty="0"/>
              <a:t>-&gt; </a:t>
            </a:r>
            <a:r>
              <a:rPr lang="en-US" sz="1800" dirty="0" smtClean="0"/>
              <a:t>WM2</a:t>
            </a:r>
          </a:p>
          <a:p>
            <a:pPr marL="0" indent="0">
              <a:buNone/>
            </a:pPr>
            <a:r>
              <a:rPr lang="cs-CZ" sz="1800" dirty="0"/>
              <a:t> </a:t>
            </a:r>
            <a:r>
              <a:rPr lang="cs-CZ" sz="1800" dirty="0" smtClean="0"/>
              <a:t>       </a:t>
            </a:r>
            <a:r>
              <a:rPr lang="cs-CZ" sz="1800" dirty="0" err="1" smtClean="0"/>
              <a:t>nil</a:t>
            </a:r>
            <a:r>
              <a:rPr lang="cs-CZ" sz="1800" dirty="0" smtClean="0"/>
              <a:t> </a:t>
            </a:r>
            <a:r>
              <a:rPr lang="cs-CZ" sz="1800" dirty="0"/>
              <a:t>-&gt; G2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...</a:t>
            </a:r>
            <a:endParaRPr lang="en-US" sz="1800" dirty="0"/>
          </a:p>
          <a:p>
            <a:pPr marL="0" indent="0">
              <a:buNone/>
            </a:pPr>
            <a:r>
              <a:rPr lang="en-US" sz="1600" baseline="30000" dirty="0" smtClean="0"/>
              <a:t>}</a:t>
            </a:r>
            <a:endParaRPr lang="en-US" sz="1600" baseline="30000" dirty="0"/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9371491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operator determine-next-task-retrieve-count {</a:t>
            </a:r>
          </a:p>
          <a:p>
            <a:pPr marL="0" indent="0">
              <a:buNone/>
            </a:pPr>
            <a:r>
              <a:rPr lang="pt-BR" sz="2000" dirty="0" smtClean="0"/>
              <a:t>	  RT1 </a:t>
            </a:r>
            <a:r>
              <a:rPr lang="pt-BR" sz="2000" dirty="0"/>
              <a:t>= </a:t>
            </a:r>
            <a:r>
              <a:rPr lang="pt-BR" sz="2000" dirty="0" err="1"/>
              <a:t>nil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WM1 &lt;&gt; </a:t>
            </a:r>
            <a:r>
              <a:rPr lang="pt-BR" sz="2000" dirty="0" err="1"/>
              <a:t>nil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==&gt;</a:t>
            </a:r>
          </a:p>
          <a:p>
            <a:pPr marL="0" indent="0">
              <a:buNone/>
            </a:pPr>
            <a:r>
              <a:rPr lang="en-US" sz="2000" dirty="0"/>
              <a:t>        count-</a:t>
            </a:r>
            <a:r>
              <a:rPr lang="en-US" sz="2000" dirty="0" smtClean="0"/>
              <a:t>fact -&gt; RT1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WM2 -&gt; RT2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8131697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85799" y="1981200"/>
            <a:ext cx="7910663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operator determine-next-task-decide-to-stay {</a:t>
            </a:r>
          </a:p>
          <a:p>
            <a:pPr marL="0" indent="0">
              <a:buNone/>
            </a:pPr>
            <a:r>
              <a:rPr lang="en-US" sz="1800" dirty="0"/>
              <a:t>        RT1 = count-fact</a:t>
            </a:r>
          </a:p>
          <a:p>
            <a:pPr marL="0" indent="0">
              <a:buNone/>
            </a:pPr>
            <a:r>
              <a:rPr lang="en-US" sz="1800" dirty="0"/>
              <a:t>        RT3 = two</a:t>
            </a:r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RT3 -&gt; WM2</a:t>
            </a:r>
          </a:p>
          <a:p>
            <a:pPr marL="0" indent="0">
              <a:buNone/>
            </a:pPr>
            <a:r>
              <a:rPr lang="en-US" sz="1800" dirty="0"/>
              <a:t>        nil -&gt; G2</a:t>
            </a:r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5601765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operator determine-next-task-decide-to-switch {</a:t>
            </a:r>
          </a:p>
          <a:p>
            <a:pPr marL="0" indent="0">
              <a:buNone/>
            </a:pPr>
            <a:r>
              <a:rPr lang="en-US" sz="1800" dirty="0"/>
              <a:t>        RT1 = count-fact</a:t>
            </a:r>
          </a:p>
          <a:p>
            <a:pPr marL="0" indent="0">
              <a:buNone/>
            </a:pPr>
            <a:r>
              <a:rPr lang="en-US" sz="1800" dirty="0"/>
              <a:t>        RT3 = three</a:t>
            </a:r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one -&gt; WM2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othertask</a:t>
            </a:r>
            <a:r>
              <a:rPr lang="en-US" sz="1800" dirty="0"/>
              <a:t> -&gt; RT1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G1 -</a:t>
            </a:r>
            <a:r>
              <a:rPr lang="en-US" sz="1800" dirty="0"/>
              <a:t>&gt; RT2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operator set-other-task {</a:t>
            </a:r>
          </a:p>
          <a:p>
            <a:pPr marL="0" indent="0">
              <a:buNone/>
            </a:pPr>
            <a:r>
              <a:rPr lang="en-US" sz="1800" dirty="0"/>
              <a:t>        RT1 = </a:t>
            </a:r>
            <a:r>
              <a:rPr lang="en-US" sz="1800" dirty="0" err="1"/>
              <a:t>othertask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RT3 -&gt; </a:t>
            </a:r>
            <a:r>
              <a:rPr lang="en-US" sz="1800" dirty="0" smtClean="0"/>
              <a:t>G1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nil -&gt; G2</a:t>
            </a:r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91086162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choices for preparation in Stroop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choice is in a separate goal that is not initially associated with Stroop:</a:t>
            </a:r>
          </a:p>
          <a:p>
            <a:pPr lvl="1"/>
            <a:r>
              <a:rPr lang="en-US" dirty="0" smtClean="0"/>
              <a:t>default attend</a:t>
            </a:r>
          </a:p>
          <a:p>
            <a:pPr lvl="1"/>
            <a:r>
              <a:rPr lang="en-US" dirty="0" smtClean="0"/>
              <a:t>attend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22094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Stroop we need to do a similar thing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operator prepare-for-stimulus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pt-BR" sz="1800" dirty="0" smtClean="0"/>
              <a:t>   V1 = </a:t>
            </a:r>
            <a:r>
              <a:rPr lang="pt-BR" sz="1800" dirty="0" err="1" smtClean="0"/>
              <a:t>fixation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   G2 = </a:t>
            </a:r>
            <a:r>
              <a:rPr lang="pt-BR" sz="1800" dirty="0" err="1" smtClean="0"/>
              <a:t>nil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    ==&gt;</a:t>
            </a:r>
          </a:p>
          <a:p>
            <a:pPr marL="0" indent="0">
              <a:buNone/>
            </a:pPr>
            <a:r>
              <a:rPr lang="ro-RO" sz="1800" dirty="0" smtClean="0"/>
              <a:t>   *prepare -&gt; G2</a:t>
            </a:r>
          </a:p>
          <a:p>
            <a:pPr marL="0" indent="0">
              <a:buNone/>
            </a:pPr>
            <a:r>
              <a:rPr lang="ro-RO" sz="1800" dirty="0" smtClean="0"/>
              <a:t> 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Now prepare is bound to focus-color</a:t>
            </a:r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199" y="1981200"/>
            <a:ext cx="4137113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define </a:t>
            </a:r>
            <a:r>
              <a:rPr lang="en-US" sz="1800" dirty="0" smtClean="0"/>
              <a:t>skill focus-color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operator attend-just-color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</a:t>
            </a:r>
            <a:r>
              <a:rPr lang="en-US" sz="1800" dirty="0"/>
              <a:t>V1 = </a:t>
            </a:r>
            <a:r>
              <a:rPr lang="en-US" sz="1800" dirty="0" err="1"/>
              <a:t>stim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/>
              <a:t>V2 = nil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==&gt; </a:t>
            </a:r>
          </a:p>
          <a:p>
            <a:pPr marL="0" indent="0">
              <a:buNone/>
            </a:pPr>
            <a:r>
              <a:rPr lang="en-US" sz="1800" dirty="0" smtClean="0"/>
              <a:t>     attend-color </a:t>
            </a:r>
            <a:r>
              <a:rPr lang="en-US" sz="1800" dirty="0"/>
              <a:t>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321905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operator attend-just-color {</a:t>
            </a:r>
          </a:p>
          <a:p>
            <a:pPr marL="0" indent="0">
              <a:buNone/>
            </a:pPr>
            <a:r>
              <a:rPr lang="en-US" sz="1800" dirty="0"/>
              <a:t>     V1 = </a:t>
            </a:r>
            <a:r>
              <a:rPr lang="en-US" sz="1800" dirty="0" err="1"/>
              <a:t>stim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V2 = nil</a:t>
            </a:r>
          </a:p>
          <a:p>
            <a:pPr marL="0" indent="0">
              <a:buNone/>
            </a:pPr>
            <a:r>
              <a:rPr lang="en-US" sz="1800" dirty="0"/>
              <a:t>     ==&gt; </a:t>
            </a:r>
          </a:p>
          <a:p>
            <a:pPr marL="0" indent="0">
              <a:buNone/>
            </a:pPr>
            <a:r>
              <a:rPr lang="en-US" sz="1800" dirty="0"/>
              <a:t>     attend-color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800" dirty="0"/>
              <a:t> operator </a:t>
            </a:r>
            <a:r>
              <a:rPr lang="sv-SE" sz="1800" dirty="0" err="1" smtClean="0"/>
              <a:t>attend</a:t>
            </a:r>
            <a:r>
              <a:rPr lang="sv-SE" sz="1800" dirty="0" smtClean="0"/>
              <a:t> (</a:t>
            </a:r>
            <a:r>
              <a:rPr lang="sv-SE" sz="1800" dirty="0" err="1"/>
              <a:t>activation</a:t>
            </a:r>
            <a:r>
              <a:rPr lang="sv-SE" sz="1800" dirty="0"/>
              <a:t>=1.5) {</a:t>
            </a:r>
          </a:p>
          <a:p>
            <a:pPr marL="0" indent="0">
              <a:buNone/>
            </a:pPr>
            <a:r>
              <a:rPr lang="sv-SE" sz="1800" dirty="0"/>
              <a:t>        V1 = stim</a:t>
            </a:r>
          </a:p>
          <a:p>
            <a:pPr marL="0" indent="0">
              <a:buNone/>
            </a:pPr>
            <a:r>
              <a:rPr lang="sv-SE" sz="1800" dirty="0"/>
              <a:t>        V2 = </a:t>
            </a:r>
            <a:r>
              <a:rPr lang="sv-SE" sz="1800" dirty="0" err="1"/>
              <a:t>nil</a:t>
            </a:r>
            <a:endParaRPr lang="sv-SE" sz="1800" dirty="0"/>
          </a:p>
          <a:p>
            <a:pPr marL="0" indent="0">
              <a:buNone/>
            </a:pPr>
            <a:r>
              <a:rPr lang="sv-SE" sz="1800" dirty="0"/>
              <a:t>        ==&gt;</a:t>
            </a:r>
          </a:p>
          <a:p>
            <a:pPr marL="0" indent="0">
              <a:buNone/>
            </a:pPr>
            <a:r>
              <a:rPr lang="sv-SE" sz="1800" dirty="0"/>
              <a:t>        </a:t>
            </a:r>
            <a:r>
              <a:rPr lang="sv-SE" sz="1800" dirty="0" err="1"/>
              <a:t>attend</a:t>
            </a:r>
            <a:r>
              <a:rPr lang="sv-SE" sz="1800" dirty="0"/>
              <a:t> -&gt; AC1</a:t>
            </a:r>
          </a:p>
          <a:p>
            <a:pPr marL="0" indent="0">
              <a:buNone/>
            </a:pPr>
            <a:r>
              <a:rPr lang="sv-SE" sz="1800" dirty="0"/>
              <a:t>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6833066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model multiple times: </a:t>
            </a:r>
            <a:r>
              <a:rPr lang="en-US" dirty="0" err="1" smtClean="0"/>
              <a:t>taskswitchstrooptransfer.bprims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repeat 10</a:t>
            </a:r>
          </a:p>
          <a:p>
            <a:pPr marL="0" indent="0">
              <a:buNone/>
            </a:pPr>
            <a:r>
              <a:rPr lang="en-US" dirty="0"/>
              <a:t>reset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stroop</a:t>
            </a:r>
            <a:r>
              <a:rPr lang="en-US" dirty="0"/>
              <a:t> </a:t>
            </a:r>
            <a:r>
              <a:rPr lang="en-US" dirty="0" err="1"/>
              <a:t>stroopcontrol</a:t>
            </a:r>
            <a:r>
              <a:rPr lang="en-US" dirty="0"/>
              <a:t> 50</a:t>
            </a:r>
          </a:p>
          <a:p>
            <a:pPr marL="0" indent="0">
              <a:buNone/>
            </a:pPr>
            <a:r>
              <a:rPr lang="en-US" dirty="0"/>
              <a:t>reset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taskswitching</a:t>
            </a:r>
            <a:r>
              <a:rPr lang="en-US" dirty="0"/>
              <a:t> </a:t>
            </a:r>
            <a:r>
              <a:rPr lang="en-US" dirty="0" err="1"/>
              <a:t>taskswitching</a:t>
            </a:r>
            <a:r>
              <a:rPr lang="en-US" dirty="0"/>
              <a:t> 300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stroop</a:t>
            </a:r>
            <a:r>
              <a:rPr lang="en-US" dirty="0"/>
              <a:t> </a:t>
            </a:r>
            <a:r>
              <a:rPr lang="en-US" dirty="0" err="1"/>
              <a:t>strooptransfer</a:t>
            </a:r>
            <a:r>
              <a:rPr lang="en-US" dirty="0"/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814745430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 task-switching before Stroop, the prepare operator will receive extra activation, and is therefore more likely to be chosen</a:t>
            </a:r>
          </a:p>
          <a:p>
            <a:r>
              <a:rPr lang="en-US" dirty="0" smtClean="0"/>
              <a:t>If we do Stroop without preparation, the just-wait operator is the more likely candidate, because it has a higher base-level activation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53173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discover what to do in a new task?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new operators</a:t>
            </a:r>
          </a:p>
          <a:p>
            <a:r>
              <a:rPr lang="en-US" dirty="0" smtClean="0"/>
              <a:t>Reuse old operators</a:t>
            </a:r>
          </a:p>
          <a:p>
            <a:endParaRPr lang="en-US" dirty="0"/>
          </a:p>
          <a:p>
            <a:r>
              <a:rPr lang="en-US" dirty="0" smtClean="0"/>
              <a:t>Trial-and-error</a:t>
            </a:r>
          </a:p>
          <a:p>
            <a:r>
              <a:rPr lang="en-US" dirty="0" smtClean="0"/>
              <a:t>Using examples</a:t>
            </a:r>
          </a:p>
          <a:p>
            <a:r>
              <a:rPr lang="en-US" dirty="0" smtClean="0"/>
              <a:t>Using instruction</a:t>
            </a:r>
          </a:p>
          <a:p>
            <a:r>
              <a:rPr lang="en-US" dirty="0" smtClean="0"/>
              <a:t>Using explicit reasoning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44629"/>
      </p:ext>
    </p:extLst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the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07" y="1600200"/>
            <a:ext cx="68707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1773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operators from primitive operations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Count-learn was an example of learning a skill based on individual operators</a:t>
            </a:r>
          </a:p>
          <a:p>
            <a:r>
              <a:rPr lang="en-US" dirty="0" smtClean="0"/>
              <a:t>Stroop/Task Switching was an example of learning a task based on existing skills</a:t>
            </a:r>
          </a:p>
          <a:p>
            <a:r>
              <a:rPr lang="en-US" dirty="0" smtClean="0"/>
              <a:t>But can we also learn Operators out of PRIMs?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34760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operators that only perform a single PRIM</a:t>
            </a:r>
          </a:p>
          <a:p>
            <a:r>
              <a:rPr lang="en-US" dirty="0" smtClean="0"/>
              <a:t>Use reinforcement learning to discover which PRIMs go well with a certain task/skill</a:t>
            </a:r>
          </a:p>
          <a:p>
            <a:r>
              <a:rPr lang="en-US" dirty="0" smtClean="0"/>
              <a:t>Use operator compilation to combine PRIMs into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92352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/>
              <a:t>operator </a:t>
            </a:r>
            <a:r>
              <a:rPr lang="mr-IN" dirty="0" smtClean="0"/>
              <a:t>V1toRT</a:t>
            </a:r>
            <a:r>
              <a:rPr lang="en-US" dirty="0" smtClean="0"/>
              <a:t>2</a:t>
            </a:r>
            <a:r>
              <a:rPr lang="mr-IN" dirty="0" smtClean="0"/>
              <a:t> </a:t>
            </a:r>
            <a:r>
              <a:rPr lang="mr-IN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mr-IN" dirty="0" smtClean="0"/>
              <a:t>V1 </a:t>
            </a:r>
            <a:r>
              <a:rPr lang="mr-IN" dirty="0"/>
              <a:t>&lt;&gt; nil</a:t>
            </a:r>
          </a:p>
          <a:p>
            <a:pPr marL="0" indent="0">
              <a:buNone/>
            </a:pPr>
            <a:r>
              <a:rPr lang="mr-IN" dirty="0"/>
              <a:t>==&gt;</a:t>
            </a:r>
          </a:p>
          <a:p>
            <a:pPr marL="0" indent="0">
              <a:buNone/>
            </a:pPr>
            <a:r>
              <a:rPr lang="mr-IN" dirty="0"/>
              <a:t>    V1 -&gt; </a:t>
            </a:r>
            <a:r>
              <a:rPr lang="en-US" smtClean="0"/>
              <a:t>RT2</a:t>
            </a:r>
            <a:endParaRPr lang="mr-IN" dirty="0"/>
          </a:p>
          <a:p>
            <a:pPr marL="0" indent="0">
              <a:buNone/>
            </a:pPr>
            <a:r>
              <a:rPr lang="mr-IN" dirty="0"/>
              <a:t>    nil -&gt; V1</a:t>
            </a:r>
          </a:p>
          <a:p>
            <a:pPr marL="0" indent="0">
              <a:buNone/>
            </a:pPr>
            <a:r>
              <a:rPr lang="mr-IN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/>
              <a:t>operator C1toRT1 {</a:t>
            </a:r>
          </a:p>
          <a:p>
            <a:pPr marL="0" indent="0">
              <a:buNone/>
            </a:pPr>
            <a:r>
              <a:rPr lang="mr-IN" dirty="0"/>
              <a:t>	G1 &lt;&gt; nil</a:t>
            </a:r>
          </a:p>
          <a:p>
            <a:pPr marL="0" indent="0">
              <a:buNone/>
            </a:pPr>
            <a:r>
              <a:rPr lang="mr-IN" dirty="0"/>
              <a:t>==&gt;</a:t>
            </a:r>
          </a:p>
          <a:p>
            <a:pPr marL="0" indent="0">
              <a:buNone/>
            </a:pPr>
            <a:r>
              <a:rPr lang="mr-IN" dirty="0"/>
              <a:t>	*fact-type -&gt; RT1</a:t>
            </a:r>
          </a:p>
          <a:p>
            <a:pPr marL="0" indent="0">
              <a:buNone/>
            </a:pPr>
            <a:r>
              <a:rPr lang="mr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69318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6411576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operator V1toRT2+C1toRT1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V1 &lt;&gt; nil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G1 &lt;&gt; nil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==&gt;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V1 -&gt; RT2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*fact-type -&gt; RT1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nil -&gt; V1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2616413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out the simple tasks in the “bottom-up learning” folder in Unit 3</a:t>
            </a:r>
          </a:p>
          <a:p>
            <a:r>
              <a:rPr lang="en-US" dirty="0" err="1" smtClean="0"/>
              <a:t>primitives.prims</a:t>
            </a:r>
            <a:r>
              <a:rPr lang="en-US" dirty="0" smtClean="0"/>
              <a:t> contains the primitive operations</a:t>
            </a:r>
          </a:p>
          <a:p>
            <a:r>
              <a:rPr lang="en-US" dirty="0" smtClean="0"/>
              <a:t>The other files just contain task definitions, scripts and facts (so no skills)</a:t>
            </a:r>
          </a:p>
          <a:p>
            <a:r>
              <a:rPr lang="en-US" dirty="0" smtClean="0"/>
              <a:t>You can also define your own tasks and test the limitations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22406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Trial-and-error (possibly guided)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are successful in using an operator for a particular goal, we increase the association with that goal</a:t>
            </a:r>
          </a:p>
          <a:p>
            <a:r>
              <a:rPr lang="en-US" dirty="0" smtClean="0"/>
              <a:t>We also increase the base-level activation of the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34038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define task count-learn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initial-goals: (count-learn)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default-activation: 1.0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ol</a:t>
            </a:r>
            <a:r>
              <a:rPr lang="en-US" sz="1600" dirty="0">
                <a:latin typeface="Courier"/>
                <a:cs typeface="Courier"/>
              </a:rPr>
              <a:t>: 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rt</a:t>
            </a:r>
            <a:r>
              <a:rPr lang="en-US" sz="1600" dirty="0">
                <a:latin typeface="Courier"/>
                <a:cs typeface="Courier"/>
              </a:rPr>
              <a:t>: -2.0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lf: 0.2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default-operator-self-</a:t>
            </a:r>
            <a:r>
              <a:rPr lang="en-US" sz="1600" dirty="0" err="1">
                <a:latin typeface="Courier"/>
                <a:cs typeface="Courier"/>
              </a:rPr>
              <a:t>assoc</a:t>
            </a:r>
            <a:r>
              <a:rPr lang="en-US" sz="1600" dirty="0">
                <a:latin typeface="Courier"/>
                <a:cs typeface="Courier"/>
              </a:rPr>
              <a:t>: 0.0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goal-operator-learning: 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reward: 10.0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beta: 0.1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43440349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5" y="3383300"/>
            <a:ext cx="8117577" cy="383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25" y="4178180"/>
            <a:ext cx="7245805" cy="382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25" y="2398340"/>
            <a:ext cx="4499262" cy="4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08437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between tasks that do not resemble each other</a:t>
            </a:r>
          </a:p>
          <a:p>
            <a:r>
              <a:rPr lang="en-US" dirty="0" smtClean="0"/>
              <a:t>Overlap is in a few key operators that determine the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94394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410200" y="2662535"/>
            <a:ext cx="1428044" cy="1752600"/>
            <a:chOff x="6858000" y="1905000"/>
            <a:chExt cx="1428044" cy="17526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8580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2800" y="2400968"/>
              <a:ext cx="857693" cy="64703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267200" y="2814935"/>
            <a:ext cx="1428044" cy="1752600"/>
            <a:chOff x="5257800" y="1905000"/>
            <a:chExt cx="1428044" cy="17526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52578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9868"/>
            <a:stretch/>
          </p:blipFill>
          <p:spPr>
            <a:xfrm>
              <a:off x="5334000" y="2133600"/>
              <a:ext cx="1236246" cy="120305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838200"/>
          </a:xfrm>
        </p:spPr>
        <p:txBody>
          <a:bodyPr/>
          <a:lstStyle/>
          <a:p>
            <a:r>
              <a:rPr lang="en-US" dirty="0" smtClean="0"/>
              <a:t>Task Switching (food/size)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67756" y="2967335"/>
            <a:ext cx="1428044" cy="1752600"/>
            <a:chOff x="3657600" y="1905000"/>
            <a:chExt cx="1428044" cy="17526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6576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6200" y="2514600"/>
              <a:ext cx="761499" cy="5334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981200" y="3119735"/>
            <a:ext cx="1428044" cy="1752600"/>
            <a:chOff x="2057400" y="1905000"/>
            <a:chExt cx="1428044" cy="17526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20574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8400" y="2438400"/>
              <a:ext cx="609600" cy="57397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762000" y="3348335"/>
            <a:ext cx="1428044" cy="1752600"/>
            <a:chOff x="457200" y="1905000"/>
            <a:chExt cx="1428044" cy="1752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4572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00" y="2133600"/>
              <a:ext cx="1271427" cy="114300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066800" y="5024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Optima"/>
              </a:rPr>
              <a:t>left</a:t>
            </a:r>
            <a:endParaRPr lang="en-US" dirty="0">
              <a:solidFill>
                <a:srgbClr val="000000"/>
              </a:solidFill>
              <a:latin typeface="Optim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2200" y="47961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Optima"/>
              </a:rPr>
              <a:t>right</a:t>
            </a:r>
            <a:endParaRPr lang="en-US" dirty="0">
              <a:solidFill>
                <a:srgbClr val="000000"/>
              </a:solidFill>
              <a:latin typeface="Optim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4400" y="448687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Optima"/>
              </a:rPr>
              <a:t>left</a:t>
            </a:r>
            <a:endParaRPr lang="en-US" dirty="0">
              <a:solidFill>
                <a:srgbClr val="000000"/>
              </a:solidFill>
              <a:latin typeface="Optim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5200" y="4643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Optima"/>
              </a:rPr>
              <a:t>right</a:t>
            </a:r>
            <a:endParaRPr lang="en-US" dirty="0">
              <a:solidFill>
                <a:srgbClr val="000000"/>
              </a:solidFill>
              <a:latin typeface="Optim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3600" y="43389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Optima"/>
              </a:rPr>
              <a:t>left</a:t>
            </a:r>
            <a:endParaRPr lang="en-US" dirty="0">
              <a:solidFill>
                <a:srgbClr val="000000"/>
              </a:solidFill>
              <a:latin typeface="Optima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8200" y="28911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2433935"/>
            <a:ext cx="229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Optima"/>
              </a:rPr>
              <a:t>Respond to fruit/veg</a:t>
            </a:r>
            <a:endParaRPr lang="en-US" sz="2000" dirty="0">
              <a:solidFill>
                <a:srgbClr val="000000"/>
              </a:solidFill>
              <a:latin typeface="Optima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5486400" y="24339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334000" y="1976735"/>
            <a:ext cx="229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Optima"/>
              </a:rPr>
              <a:t>Respond to fruit/veg</a:t>
            </a:r>
            <a:endParaRPr lang="en-US" sz="2000" dirty="0">
              <a:solidFill>
                <a:srgbClr val="000000"/>
              </a:solidFill>
              <a:latin typeface="Optima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24200" y="26625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971800" y="2205335"/>
            <a:ext cx="180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Optima"/>
              </a:rPr>
              <a:t>Respond to size</a:t>
            </a:r>
            <a:endParaRPr lang="en-US" sz="2000" dirty="0">
              <a:solidFill>
                <a:srgbClr val="000000"/>
              </a:solidFill>
              <a:latin typeface="Optim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4200" y="319593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Optima"/>
              </a:rPr>
              <a:t>. . .</a:t>
            </a:r>
            <a:endParaRPr lang="en-US" sz="3600" dirty="0">
              <a:solidFill>
                <a:srgbClr val="000000"/>
              </a:solidFill>
              <a:latin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2911282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Stroop task: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BLUE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6600"/>
                </a:solidFill>
              </a:rPr>
              <a:t>PIANO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8000"/>
                </a:solidFill>
              </a:rPr>
              <a:t>RED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Name the color of the ink as fast as possible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Typical result: people are slower when there is a mismatch between the word and the ink.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6433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Proactive: anticipate next trial</a:t>
            </a:r>
          </a:p>
          <a:p>
            <a:r>
              <a:rPr lang="en-US" dirty="0" smtClean="0"/>
              <a:t>Reactive: wait for stimulus, the decide</a:t>
            </a:r>
          </a:p>
          <a:p>
            <a:endParaRPr lang="en-US" dirty="0"/>
          </a:p>
          <a:p>
            <a:r>
              <a:rPr lang="en-US" dirty="0" smtClean="0"/>
              <a:t>This version of task switching requires a proactive strategy</a:t>
            </a:r>
          </a:p>
          <a:p>
            <a:r>
              <a:rPr lang="en-US" dirty="0" smtClean="0"/>
              <a:t>Key: preparation is a separate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12494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49</TotalTime>
  <Words>868</Words>
  <Application>Microsoft Macintosh PowerPoint</Application>
  <PresentationFormat>On-screen Show (4:3)</PresentationFormat>
  <Paragraphs>176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CogModDistraction</vt:lpstr>
      <vt:lpstr>1_CogModDistraction</vt:lpstr>
      <vt:lpstr>Unit 3: Operator Selection</vt:lpstr>
      <vt:lpstr>How to discover what to do in a new task?</vt:lpstr>
      <vt:lpstr>Trial-and-error (possibly guided)</vt:lpstr>
      <vt:lpstr>PowerPoint Presentation</vt:lpstr>
      <vt:lpstr>Equations</vt:lpstr>
      <vt:lpstr>Far transfer</vt:lpstr>
      <vt:lpstr>Task Switching (food/size)</vt:lpstr>
      <vt:lpstr>Stroop</vt:lpstr>
      <vt:lpstr>Two strategies</vt:lpstr>
      <vt:lpstr>First step in task switching</vt:lpstr>
      <vt:lpstr>PowerPoint Presentation</vt:lpstr>
      <vt:lpstr>PowerPoint Presentation</vt:lpstr>
      <vt:lpstr>PowerPoint Presentation</vt:lpstr>
      <vt:lpstr>PowerPoint Presentation</vt:lpstr>
      <vt:lpstr>Two choices for preparation in Stroop</vt:lpstr>
      <vt:lpstr>In Stroop we need to do a similar thing</vt:lpstr>
      <vt:lpstr>Competition</vt:lpstr>
      <vt:lpstr>Running the model multiple times: taskswitchstrooptransfer.bprims</vt:lpstr>
      <vt:lpstr>Transfer</vt:lpstr>
      <vt:lpstr>Results of the model</vt:lpstr>
      <vt:lpstr>Learning operators from primitive operations</vt:lpstr>
      <vt:lpstr>Approach</vt:lpstr>
      <vt:lpstr>Examples</vt:lpstr>
      <vt:lpstr>PowerPoint Presentation</vt:lpstr>
      <vt:lpstr>Assignment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discover what to do in a new task?</dc:title>
  <dc:creator>Niels Taatgen</dc:creator>
  <cp:lastModifiedBy>Niels Taatgen</cp:lastModifiedBy>
  <cp:revision>22</cp:revision>
  <dcterms:created xsi:type="dcterms:W3CDTF">2018-04-10T12:30:59Z</dcterms:created>
  <dcterms:modified xsi:type="dcterms:W3CDTF">2018-04-13T07:35:09Z</dcterms:modified>
</cp:coreProperties>
</file>