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89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87" r:id="rId13"/>
    <p:sldId id="265" r:id="rId14"/>
    <p:sldId id="266" r:id="rId15"/>
    <p:sldId id="269" r:id="rId16"/>
    <p:sldId id="270" r:id="rId17"/>
    <p:sldId id="272" r:id="rId18"/>
    <p:sldId id="271" r:id="rId19"/>
    <p:sldId id="278" r:id="rId20"/>
    <p:sldId id="279" r:id="rId21"/>
    <p:sldId id="280" r:id="rId22"/>
    <p:sldId id="281" r:id="rId23"/>
    <p:sldId id="284" r:id="rId24"/>
    <p:sldId id="290" r:id="rId25"/>
    <p:sldId id="285" r:id="rId26"/>
    <p:sldId id="286" r:id="rId27"/>
    <p:sldId id="291" r:id="rId28"/>
    <p:sldId id="29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51"/>
    <p:restoredTop sz="94766"/>
  </p:normalViewPr>
  <p:slideViewPr>
    <p:cSldViewPr snapToGrid="0" snapToObjects="1">
      <p:cViewPr varScale="1">
        <p:scale>
          <a:sx n="90" d="100"/>
          <a:sy n="90" d="100"/>
        </p:scale>
        <p:origin x="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E6734-06E5-0049-8A05-BEEDABB1367B}" type="datetimeFigureOut">
              <a:rPr lang="en-US" smtClean="0"/>
              <a:t>8/1/19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A4D87-95D0-8E46-BC55-3D02FB11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0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A4D87-95D0-8E46-BC55-3D02FB11E7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4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7C7-BB89-B54F-A395-BCD487DE6479}" type="datetime1">
              <a:rPr lang="en-IN" smtClean="0"/>
              <a:t>01/08/19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605F-298F-E64B-A421-DB38FEC6A0BB}" type="datetime1">
              <a:rPr lang="en-IN" smtClean="0"/>
              <a:t>01/08/19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3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AAD4-204A-1044-BE47-5BEF1BA5A7E8}" type="datetime1">
              <a:rPr lang="en-IN" smtClean="0"/>
              <a:t>01/08/19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9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62A6-F7D0-6943-997E-592B53393D4D}" type="datetime1">
              <a:rPr lang="en-IN" smtClean="0"/>
              <a:t>01/08/19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ED2F-A7BB-D146-990D-E2A4CAD1A0B4}" type="datetime1">
              <a:rPr lang="en-IN" smtClean="0"/>
              <a:t>01/08/19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9C01-37EB-7043-B00C-6C384B262492}" type="datetime1">
              <a:rPr lang="en-IN" smtClean="0"/>
              <a:t>01/08/19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7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79E1-008B-584A-8D3F-C736CFF6D83B}" type="datetime1">
              <a:rPr lang="en-IN" smtClean="0"/>
              <a:t>01/08/19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BE64-F7C9-A24B-81C7-16C17EBAF83D}" type="datetime1">
              <a:rPr lang="en-IN" smtClean="0"/>
              <a:t>01/08/19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FE22-62E8-2D44-9240-D1697A56750E}" type="datetime1">
              <a:rPr lang="en-IN" smtClean="0"/>
              <a:t>01/08/19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5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44DC-DFF1-0448-B446-9C2E6761CE18}" type="datetime1">
              <a:rPr lang="en-IN" smtClean="0"/>
              <a:t>01/08/19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7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D054-87E6-7647-AE48-E6DDE8EE3E32}" type="datetime1">
              <a:rPr lang="en-IN" smtClean="0"/>
              <a:t>01/08/19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1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DD3FF-74E3-6A44-8B10-B644A1EEB009}" type="datetime1">
              <a:rPr lang="en-IN" smtClean="0"/>
              <a:t>01/08/19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CD0DF-9DA8-A748-8CA9-88FBDCDEE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448972" y="435690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Contextualized Diachronic Word Representations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139483" y="3179298"/>
            <a:ext cx="9762979" cy="26025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B050"/>
                </a:solidFill>
              </a:rPr>
              <a:t>Ganesh Jawahar      </a:t>
            </a:r>
            <a:r>
              <a:rPr lang="en-US" sz="2800" b="1" dirty="0" err="1">
                <a:solidFill>
                  <a:srgbClr val="00B050"/>
                </a:solidFill>
              </a:rPr>
              <a:t>Djam</a:t>
            </a:r>
            <a:r>
              <a:rPr lang="fr-FR" sz="2800" b="1" dirty="0" err="1">
                <a:solidFill>
                  <a:srgbClr val="00B050"/>
                </a:solidFill>
              </a:rPr>
              <a:t>é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Seddah</a:t>
            </a:r>
            <a:endParaRPr lang="en-US" sz="28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Inria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, France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{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firstname.lastname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}@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inria.fr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79EC1B4-B9C7-8341-B48C-B549ECA1A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7" y="5566047"/>
            <a:ext cx="2897579" cy="11435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30" y="6114080"/>
            <a:ext cx="4111686" cy="4671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86200" y="6137830"/>
            <a:ext cx="3518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Helvetica" charset="0"/>
              </a:rPr>
              <a:t>French-Israeli PHC </a:t>
            </a:r>
            <a:r>
              <a:rPr lang="en-US" b="1" dirty="0" err="1">
                <a:solidFill>
                  <a:srgbClr val="7030A0"/>
                </a:solidFill>
                <a:latin typeface="Helvetica" charset="0"/>
              </a:rPr>
              <a:t>Maimonide</a:t>
            </a:r>
            <a:endParaRPr lang="en-US" b="1" dirty="0">
              <a:solidFill>
                <a:srgbClr val="7030A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72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092" cy="1325563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rgbClr val="00B0F0"/>
                </a:solidFill>
              </a:rPr>
              <a:t>Exponential Family </a:t>
            </a:r>
            <a:r>
              <a:rPr lang="en-US" sz="3800" b="1" dirty="0" err="1" smtClean="0">
                <a:solidFill>
                  <a:srgbClr val="00B0F0"/>
                </a:solidFill>
              </a:rPr>
              <a:t>Embeddings</a:t>
            </a:r>
            <a:r>
              <a:rPr lang="en-US" sz="3800" b="1" dirty="0" smtClean="0">
                <a:solidFill>
                  <a:srgbClr val="00B0F0"/>
                </a:solidFill>
              </a:rPr>
              <a:t> </a:t>
            </a:r>
            <a:r>
              <a:rPr lang="en-US" sz="3800" b="1" dirty="0">
                <a:solidFill>
                  <a:srgbClr val="00B0F0"/>
                </a:solidFill>
              </a:rPr>
              <a:t>(Rudolph et al., NeurIPS’16)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43344" cy="426427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Extend the </a:t>
            </a:r>
            <a:r>
              <a:rPr lang="en-US" sz="2400" dirty="0"/>
              <a:t>idea of </a:t>
            </a:r>
            <a:r>
              <a:rPr lang="en-US" sz="2400" dirty="0" smtClean="0"/>
              <a:t>Word2vec </a:t>
            </a:r>
            <a:r>
              <a:rPr lang="en-US" sz="2400" dirty="0"/>
              <a:t>to other types of data:</a:t>
            </a:r>
          </a:p>
          <a:p>
            <a:pPr lvl="1"/>
            <a:r>
              <a:rPr lang="en-US" dirty="0"/>
              <a:t>Count data from market based analysis (Context: other items in shopping cart)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Target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= </a:t>
            </a:r>
            <a:r>
              <a:rPr lang="en-US" sz="2400" dirty="0" err="1"/>
              <a:t>i</a:t>
            </a:r>
            <a:endParaRPr lang="en-US" sz="2400" dirty="0"/>
          </a:p>
          <a:p>
            <a:r>
              <a:rPr lang="en-US" sz="2400" b="1" dirty="0">
                <a:solidFill>
                  <a:srgbClr val="00B050"/>
                </a:solidFill>
              </a:rPr>
              <a:t>Context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of </a:t>
            </a:r>
            <a:r>
              <a:rPr lang="en-US" sz="2400" dirty="0" err="1"/>
              <a:t>i</a:t>
            </a:r>
            <a:r>
              <a:rPr lang="en-US" sz="2400" dirty="0"/>
              <a:t> = c</a:t>
            </a:r>
            <a:r>
              <a:rPr lang="en-US" sz="2400" baseline="-25000" dirty="0"/>
              <a:t>i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Conditional Exponential Family </a:t>
            </a:r>
            <a:r>
              <a:rPr lang="en-US" sz="2400" dirty="0"/>
              <a:t>(for </a:t>
            </a:r>
            <a:r>
              <a:rPr lang="en-US" sz="2400" dirty="0" smtClean="0"/>
              <a:t>Word2vec</a:t>
            </a:r>
            <a:r>
              <a:rPr lang="en-US" sz="2400" dirty="0"/>
              <a:t>, its categorical. For count data, it could be Poisson.)</a:t>
            </a:r>
          </a:p>
          <a:p>
            <a:r>
              <a:rPr lang="en-US" sz="2400" u="sng" dirty="0"/>
              <a:t>Objective Function: </a:t>
            </a:r>
            <a:r>
              <a:rPr lang="en-US" sz="2400" dirty="0"/>
              <a:t>Log probability functions as </a:t>
            </a:r>
            <a:r>
              <a:rPr lang="en-US" sz="2400" dirty="0" err="1"/>
              <a:t>regularizers</a:t>
            </a:r>
            <a:r>
              <a:rPr lang="en-US" sz="2400" dirty="0"/>
              <a:t> (Gaussian would make it L2 reg.)</a:t>
            </a:r>
          </a:p>
          <a:p>
            <a:endParaRPr lang="en-US" sz="2400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056" y="4133387"/>
            <a:ext cx="3666236" cy="407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036" y="4741915"/>
            <a:ext cx="3191764" cy="8005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588" y="5542455"/>
            <a:ext cx="5350488" cy="75560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2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Dynamic </a:t>
            </a:r>
            <a:r>
              <a:rPr lang="en-US" sz="3000" b="1" dirty="0" err="1">
                <a:solidFill>
                  <a:srgbClr val="00B0F0"/>
                </a:solidFill>
              </a:rPr>
              <a:t>Embeddings</a:t>
            </a:r>
            <a:r>
              <a:rPr lang="en-US" sz="3000" b="1" dirty="0">
                <a:solidFill>
                  <a:srgbClr val="00B0F0"/>
                </a:solidFill>
              </a:rPr>
              <a:t> for Language Evolution </a:t>
            </a:r>
            <a:r>
              <a:rPr lang="en-US" sz="3000" b="1" dirty="0" smtClean="0">
                <a:solidFill>
                  <a:srgbClr val="00B0F0"/>
                </a:solidFill>
              </a:rPr>
              <a:t>(Rudolph et al., WWW’18</a:t>
            </a:r>
            <a:r>
              <a:rPr lang="en-US" sz="3000" b="1" dirty="0">
                <a:solidFill>
                  <a:srgbClr val="00B0F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4263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Adapt EFE for capturing how the meanings of word change over time.</a:t>
            </a:r>
          </a:p>
          <a:p>
            <a:r>
              <a:rPr lang="en-US" sz="2400" u="sng" dirty="0"/>
              <a:t>Sequence of words: </a:t>
            </a:r>
            <a:r>
              <a:rPr lang="en-US" sz="2400" dirty="0"/>
              <a:t>(x</a:t>
            </a:r>
            <a:r>
              <a:rPr lang="en-US" sz="2400" baseline="-25000" dirty="0"/>
              <a:t>1</a:t>
            </a:r>
            <a:r>
              <a:rPr lang="en-US" sz="2400" dirty="0"/>
              <a:t>,</a:t>
            </a:r>
            <a:r>
              <a:rPr lang="mr-IN" sz="2400" dirty="0"/>
              <a:t>…</a:t>
            </a:r>
            <a:r>
              <a:rPr lang="en-US" sz="2400" dirty="0"/>
              <a:t>,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 (one-hot)</a:t>
            </a:r>
          </a:p>
          <a:p>
            <a:r>
              <a:rPr lang="en-US" sz="2400" dirty="0"/>
              <a:t>Conditional distribution: x</a:t>
            </a:r>
            <a:r>
              <a:rPr lang="en-US" sz="2400" baseline="-25000" dirty="0"/>
              <a:t>iv</a:t>
            </a:r>
          </a:p>
          <a:p>
            <a:endParaRPr lang="en-US" sz="2400" dirty="0" smtClean="0"/>
          </a:p>
          <a:p>
            <a:r>
              <a:rPr lang="en-US" sz="2400" dirty="0" smtClean="0"/>
              <a:t>Inner product between target vector and context vectors (non-dynamic)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18" y="3469600"/>
            <a:ext cx="2294160" cy="444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86" y="4778550"/>
            <a:ext cx="3286936" cy="5066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8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Dynamic </a:t>
            </a:r>
            <a:r>
              <a:rPr lang="en-US" sz="3000" b="1" dirty="0" err="1">
                <a:solidFill>
                  <a:srgbClr val="00B0F0"/>
                </a:solidFill>
              </a:rPr>
              <a:t>Embeddings</a:t>
            </a:r>
            <a:r>
              <a:rPr lang="en-US" sz="3000" b="1" dirty="0">
                <a:solidFill>
                  <a:srgbClr val="00B0F0"/>
                </a:solidFill>
              </a:rPr>
              <a:t> for Language Evolution (Rudolph et al., WWW’18)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42632" cy="4351338"/>
          </a:xfrm>
        </p:spPr>
        <p:txBody>
          <a:bodyPr>
            <a:normAutofit/>
          </a:bodyPr>
          <a:lstStyle/>
          <a:p>
            <a:r>
              <a:rPr lang="en-US" sz="2400" u="sng" dirty="0" smtClean="0"/>
              <a:t>Problem </a:t>
            </a:r>
            <a:r>
              <a:rPr lang="en-US" sz="2400" u="sng" dirty="0"/>
              <a:t>1: </a:t>
            </a:r>
            <a:r>
              <a:rPr lang="en-US" sz="2400" b="1" dirty="0">
                <a:solidFill>
                  <a:srgbClr val="FF0000"/>
                </a:solidFill>
              </a:rPr>
              <a:t>How to ensure the word </a:t>
            </a:r>
            <a:r>
              <a:rPr lang="en-US" sz="2400" b="1" dirty="0" err="1">
                <a:solidFill>
                  <a:srgbClr val="FF0000"/>
                </a:solidFill>
              </a:rPr>
              <a:t>embeddings</a:t>
            </a:r>
            <a:r>
              <a:rPr lang="en-US" sz="2400" b="1" dirty="0">
                <a:solidFill>
                  <a:srgbClr val="FF0000"/>
                </a:solidFill>
              </a:rPr>
              <a:t> across time slices are grounded in same space?</a:t>
            </a:r>
          </a:p>
          <a:p>
            <a:r>
              <a:rPr lang="en-US" sz="2400" dirty="0"/>
              <a:t>Inner product between target vector and context vectors (dynamic)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u="sng" dirty="0"/>
              <a:t>Solution: </a:t>
            </a:r>
            <a:r>
              <a:rPr lang="en-US" sz="2400" b="1" dirty="0">
                <a:solidFill>
                  <a:srgbClr val="00B050"/>
                </a:solidFill>
              </a:rPr>
              <a:t>Sharing the context vectors across the time slices helps ground the target vectors in the same semantic space.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243" y="3557238"/>
            <a:ext cx="4016546" cy="5758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9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8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Dynamic </a:t>
            </a:r>
            <a:r>
              <a:rPr lang="en-US" sz="3000" b="1" dirty="0" err="1">
                <a:solidFill>
                  <a:srgbClr val="00B0F0"/>
                </a:solidFill>
              </a:rPr>
              <a:t>Embeddings</a:t>
            </a:r>
            <a:r>
              <a:rPr lang="en-US" sz="3000" b="1" dirty="0">
                <a:solidFill>
                  <a:srgbClr val="00B0F0"/>
                </a:solidFill>
              </a:rPr>
              <a:t> for Language Evolution (Rudolph et al., WWW’18)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92612" cy="4351338"/>
          </a:xfrm>
        </p:spPr>
        <p:txBody>
          <a:bodyPr>
            <a:norm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Problem 2: </a:t>
            </a:r>
            <a:r>
              <a:rPr lang="en-US" sz="2400" dirty="0">
                <a:solidFill>
                  <a:srgbClr val="FF0000"/>
                </a:solidFill>
              </a:rPr>
              <a:t>How to prevent the word embedding across adjacent time slices from drifting too apart?</a:t>
            </a:r>
          </a:p>
          <a:p>
            <a:r>
              <a:rPr lang="en-US" sz="2400" u="sng" dirty="0">
                <a:solidFill>
                  <a:srgbClr val="00B050"/>
                </a:solidFill>
              </a:rPr>
              <a:t>Solution: </a:t>
            </a:r>
            <a:r>
              <a:rPr lang="en-US" sz="2400" dirty="0">
                <a:solidFill>
                  <a:srgbClr val="00B050"/>
                </a:solidFill>
              </a:rPr>
              <a:t>Prefer parameter settings for which the norm of their difference is small.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356" y="948700"/>
            <a:ext cx="5899900" cy="56982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How do we fuse the contextual information with the existing information exploited by DWEM (i.e., neighboring words and time</a:t>
            </a:r>
            <a:r>
              <a:rPr lang="en-US" sz="2800" b="1" dirty="0" smtClean="0">
                <a:solidFill>
                  <a:srgbClr val="00B0F0"/>
                </a:solidFill>
              </a:rPr>
              <a:t>)?</a:t>
            </a:r>
            <a:r>
              <a:rPr lang="en-US" sz="2800" b="1" dirty="0">
                <a:solidFill>
                  <a:srgbClr val="00B0F0"/>
                </a:solidFill>
              </a:rPr>
              <a:t/>
            </a:r>
            <a:br>
              <a:rPr lang="en-US" sz="2800" b="1" dirty="0">
                <a:solidFill>
                  <a:srgbClr val="00B0F0"/>
                </a:solidFill>
              </a:rPr>
            </a:b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63386" cy="4351338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Idea: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Let the network decide which </a:t>
            </a:r>
            <a:r>
              <a:rPr lang="en-US" sz="2400" dirty="0" smtClean="0">
                <a:solidFill>
                  <a:srgbClr val="00B050"/>
                </a:solidFill>
              </a:rPr>
              <a:t>extra-linguistic signal </a:t>
            </a:r>
            <a:r>
              <a:rPr lang="en-US" sz="2400" dirty="0">
                <a:solidFill>
                  <a:srgbClr val="00B050"/>
                </a:solidFill>
              </a:rPr>
              <a:t>is good for a given target word.</a:t>
            </a:r>
          </a:p>
          <a:p>
            <a:r>
              <a:rPr lang="en-US" sz="2400" b="1" u="sng" dirty="0"/>
              <a:t>Techniques: </a:t>
            </a:r>
            <a:endParaRPr lang="en-US" sz="2000" b="1" u="sng" dirty="0"/>
          </a:p>
          <a:p>
            <a:pPr lvl="1"/>
            <a:r>
              <a:rPr lang="en-US" dirty="0" smtClean="0"/>
              <a:t>No attention</a:t>
            </a:r>
          </a:p>
          <a:p>
            <a:pPr lvl="1"/>
            <a:r>
              <a:rPr lang="en-US" dirty="0" smtClean="0"/>
              <a:t>Self attention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Contextual </a:t>
            </a:r>
            <a:r>
              <a:rPr lang="en-US" dirty="0" smtClean="0"/>
              <a:t>attention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(borrowed </a:t>
            </a:r>
            <a:r>
              <a:rPr lang="en-US" dirty="0" smtClean="0"/>
              <a:t>from </a:t>
            </a:r>
            <a:r>
              <a:rPr lang="en-US" dirty="0" err="1" smtClean="0"/>
              <a:t>Kiela</a:t>
            </a:r>
            <a:r>
              <a:rPr lang="en-US" dirty="0" smtClean="0"/>
              <a:t> </a:t>
            </a:r>
            <a:r>
              <a:rPr lang="en-US" dirty="0"/>
              <a:t>et al., </a:t>
            </a:r>
            <a:r>
              <a:rPr lang="en-US" dirty="0" smtClean="0"/>
              <a:t>EMNLP’18)</a:t>
            </a:r>
            <a:endParaRPr lang="en-US" dirty="0"/>
          </a:p>
          <a:p>
            <a:r>
              <a:rPr lang="en-US" sz="2400" b="1" u="sng" dirty="0"/>
              <a:t>Pros: </a:t>
            </a:r>
            <a:r>
              <a:rPr lang="en-US" sz="2400" dirty="0"/>
              <a:t>Get to understand when a particular </a:t>
            </a:r>
            <a:r>
              <a:rPr lang="en-US" sz="2400" dirty="0" smtClean="0"/>
              <a:t>extra-linguistic signal </a:t>
            </a:r>
            <a:r>
              <a:rPr lang="en-US" sz="2400" dirty="0"/>
              <a:t>is useful.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293" y="1825625"/>
            <a:ext cx="3352800" cy="863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65" y="2835950"/>
            <a:ext cx="5279903" cy="9445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11" y="3711797"/>
            <a:ext cx="5348957" cy="12412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315" y="3716906"/>
            <a:ext cx="4187367" cy="5687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05" y="4520139"/>
            <a:ext cx="3473970" cy="50789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DC072D-91B4-0846-8E5E-656E62DD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E10E81-138C-4B43-B933-39A9C1270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53452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Baseline</a:t>
            </a:r>
          </a:p>
          <a:p>
            <a:r>
              <a:rPr lang="en-US" b="1" dirty="0">
                <a:solidFill>
                  <a:srgbClr val="00B050"/>
                </a:solidFill>
              </a:rPr>
              <a:t>Vanilla </a:t>
            </a:r>
            <a:r>
              <a:rPr lang="en-US" dirty="0"/>
              <a:t>-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Word2vec (non-dynamic)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HistWords</a:t>
            </a:r>
            <a:r>
              <a:rPr lang="en-US" dirty="0"/>
              <a:t> - Word2vec Dynamic Rotation (rotating cur. year word </a:t>
            </a:r>
            <a:r>
              <a:rPr lang="en-US" dirty="0" err="1"/>
              <a:t>vec</a:t>
            </a:r>
            <a:r>
              <a:rPr lang="en-US" dirty="0"/>
              <a:t>. to match prev. year word </a:t>
            </a:r>
            <a:r>
              <a:rPr lang="en-US" dirty="0" err="1"/>
              <a:t>vec</a:t>
            </a:r>
            <a:r>
              <a:rPr lang="en-US" dirty="0"/>
              <a:t>.) (Hamilton</a:t>
            </a:r>
            <a:r>
              <a:rPr lang="en-US" b="1" dirty="0"/>
              <a:t> </a:t>
            </a:r>
            <a:r>
              <a:rPr lang="en-US" dirty="0"/>
              <a:t>et al., ACL’16)</a:t>
            </a:r>
          </a:p>
          <a:p>
            <a:r>
              <a:rPr lang="en-US" b="1" dirty="0">
                <a:solidFill>
                  <a:srgbClr val="00B050"/>
                </a:solidFill>
              </a:rPr>
              <a:t>DBE</a:t>
            </a:r>
            <a:r>
              <a:rPr lang="en-US" dirty="0"/>
              <a:t> - Joint Learning by sharing context vectors (Rudolph et al., WWW’18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Proposed (extension of DBE)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No </a:t>
            </a:r>
            <a:r>
              <a:rPr lang="en-US" b="1" dirty="0">
                <a:solidFill>
                  <a:srgbClr val="00B050"/>
                </a:solidFill>
              </a:rPr>
              <a:t>attention </a:t>
            </a:r>
            <a:r>
              <a:rPr lang="en-US" dirty="0"/>
              <a:t>(unweighted sum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Self attention</a:t>
            </a:r>
          </a:p>
          <a:p>
            <a:r>
              <a:rPr lang="en-US" b="1" dirty="0">
                <a:solidFill>
                  <a:srgbClr val="00B050"/>
                </a:solidFill>
              </a:rPr>
              <a:t>Contextual attention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4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1BAD3F-2F9F-3F4C-BF43-4DF9AFAB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Evaluation – Embedding Neighborhood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7A9DCD-8369-AE4D-91B1-301D10676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A3CC239-3CA1-1C44-90A8-63B084C92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24" y="1354440"/>
            <a:ext cx="10244709" cy="484295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22FBFE93-BF8A-1B4D-B2AB-16BA4834815C}"/>
              </a:ext>
            </a:extLst>
          </p:cNvPr>
          <p:cNvSpPr txBox="1">
            <a:spLocks/>
          </p:cNvSpPr>
          <p:nvPr/>
        </p:nvSpPr>
        <p:spPr>
          <a:xfrm>
            <a:off x="3869636" y="6197393"/>
            <a:ext cx="4891087" cy="54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b="1" dirty="0" err="1">
                <a:solidFill>
                  <a:srgbClr val="00B050"/>
                </a:solidFill>
              </a:rPr>
              <a:t>bataclan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8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1BAD3F-2F9F-3F4C-BF43-4DF9AFAB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Evaluation – Embedding Neighborhood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6" y="2297197"/>
            <a:ext cx="11999167" cy="2328635"/>
          </a:xfrm>
        </p:spPr>
      </p:pic>
      <p:sp>
        <p:nvSpPr>
          <p:cNvPr id="6" name="TextBox 5"/>
          <p:cNvSpPr txBox="1"/>
          <p:nvPr/>
        </p:nvSpPr>
        <p:spPr>
          <a:xfrm>
            <a:off x="1" y="462583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</a:rPr>
              <a:t>EMMANUEL </a:t>
            </a:r>
            <a:r>
              <a:rPr lang="en-US" sz="2400" dirty="0" smtClean="0">
                <a:solidFill>
                  <a:srgbClr val="00B050"/>
                </a:solidFill>
              </a:rPr>
              <a:t>(First name of France President)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9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10173B-E156-2A41-AA26-9F4CCE1F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Smoothness </a:t>
            </a:r>
            <a:r>
              <a:rPr lang="en-US" b="1" dirty="0" smtClean="0">
                <a:solidFill>
                  <a:srgbClr val="00B0F0"/>
                </a:solidFill>
              </a:rPr>
              <a:t>of temporal </a:t>
            </a:r>
            <a:r>
              <a:rPr lang="en-US" b="1" dirty="0">
                <a:solidFill>
                  <a:srgbClr val="00B0F0"/>
                </a:solidFill>
              </a:rPr>
              <a:t>trajectories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EEDD61-5CAD-E144-9ED0-8AE5AB2F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7109"/>
            <a:ext cx="4891087" cy="5425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 err="1">
                <a:solidFill>
                  <a:srgbClr val="00B050"/>
                </a:solidFill>
              </a:rPr>
              <a:t>equipedefrance</a:t>
            </a:r>
            <a:r>
              <a:rPr lang="en-US" sz="2400" b="1" dirty="0">
                <a:solidFill>
                  <a:srgbClr val="00B050"/>
                </a:solidFill>
              </a:rPr>
              <a:t> (</a:t>
            </a:r>
            <a:r>
              <a:rPr lang="en-US" sz="2400" b="1" dirty="0" err="1">
                <a:solidFill>
                  <a:srgbClr val="00B050"/>
                </a:solidFill>
              </a:rPr>
              <a:t>french</a:t>
            </a:r>
            <a:r>
              <a:rPr lang="en-US" sz="2400" b="1" dirty="0">
                <a:solidFill>
                  <a:srgbClr val="00B050"/>
                </a:solidFill>
              </a:rPr>
              <a:t> football team) and euro2016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6DD8795-5424-314E-8E35-9276EE759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8508"/>
            <a:ext cx="12077340" cy="338205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B68AA94C-E821-6044-9FD2-C2F98EDC9D25}"/>
              </a:ext>
            </a:extLst>
          </p:cNvPr>
          <p:cNvSpPr txBox="1">
            <a:spLocks/>
          </p:cNvSpPr>
          <p:nvPr/>
        </p:nvSpPr>
        <p:spPr>
          <a:xfrm>
            <a:off x="6601925" y="5437109"/>
            <a:ext cx="4751875" cy="337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b="1" dirty="0" err="1">
                <a:solidFill>
                  <a:srgbClr val="00B050"/>
                </a:solidFill>
              </a:rPr>
              <a:t>marcon</a:t>
            </a:r>
            <a:r>
              <a:rPr lang="en-US" sz="2400" b="1" dirty="0">
                <a:solidFill>
                  <a:srgbClr val="00B050"/>
                </a:solidFill>
              </a:rPr>
              <a:t> and president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50" y="6285484"/>
            <a:ext cx="9207500" cy="4445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Law of Prototypicality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264"/>
            <a:ext cx="5843016" cy="4619504"/>
          </a:xfrm>
        </p:spPr>
        <p:txBody>
          <a:bodyPr>
            <a:noAutofit/>
          </a:bodyPr>
          <a:lstStyle/>
          <a:p>
            <a:r>
              <a:rPr lang="en-US" sz="2400" b="1" u="sng" dirty="0" smtClean="0"/>
              <a:t>Law: </a:t>
            </a:r>
            <a:r>
              <a:rPr lang="en-US" sz="2400" dirty="0" smtClean="0"/>
              <a:t>Likelihood of changes in a word’s meaning correlates with its position within its cluster ” (</a:t>
            </a:r>
            <a:r>
              <a:rPr lang="en-US" sz="2400" dirty="0" err="1" smtClean="0"/>
              <a:t>Dubossarsky</a:t>
            </a:r>
            <a:r>
              <a:rPr lang="en-US" sz="2400" dirty="0" smtClean="0"/>
              <a:t> et al., NetWords’15)</a:t>
            </a:r>
          </a:p>
          <a:p>
            <a:r>
              <a:rPr lang="en-US" sz="2400" b="1" u="sng" dirty="0" err="1" smtClean="0"/>
              <a:t>Prototypicality</a:t>
            </a:r>
            <a:r>
              <a:rPr lang="en-US" sz="2400" b="1" u="sng" dirty="0" smtClean="0"/>
              <a:t> measure: </a:t>
            </a:r>
            <a:r>
              <a:rPr lang="en-US" sz="2400" dirty="0" smtClean="0"/>
              <a:t>Word’s distance from its cluster centroid. (Sword is a more prototypical exemplar than spear or dagger)</a:t>
            </a:r>
          </a:p>
          <a:p>
            <a:r>
              <a:rPr lang="en-US" sz="2400" b="1" u="sng" dirty="0" smtClean="0"/>
              <a:t>Task: </a:t>
            </a:r>
            <a:r>
              <a:rPr lang="en-US" sz="2400" dirty="0" smtClean="0"/>
              <a:t>Correlate</a:t>
            </a:r>
          </a:p>
          <a:p>
            <a:pPr lvl="1"/>
            <a:r>
              <a:rPr lang="en-US" dirty="0" smtClean="0"/>
              <a:t>Distance of word vector corresponding to 2014 and 2018.</a:t>
            </a:r>
          </a:p>
          <a:p>
            <a:pPr lvl="1"/>
            <a:r>
              <a:rPr lang="en-US" dirty="0" smtClean="0"/>
              <a:t>Distance the word vector corresponding to 2014 (2018) moved from its cluster center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DB99105-DC3D-D848-8241-28B525C40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216" y="2428135"/>
            <a:ext cx="5459984" cy="29479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0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500" b="1" dirty="0" smtClean="0"/>
              <a:t>We are interested in 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B0F0"/>
                </a:solidFill>
              </a:rPr>
              <a:t>tracking semantic/usage shifts </a:t>
            </a:r>
          </a:p>
          <a:p>
            <a:pPr marL="0" indent="0" algn="ctr">
              <a:buNone/>
            </a:pPr>
            <a:r>
              <a:rPr lang="en-US" sz="3500" b="1" dirty="0" smtClean="0"/>
              <a:t>in a 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B050"/>
                </a:solidFill>
              </a:rPr>
              <a:t>large Twitter corpus </a:t>
            </a:r>
          </a:p>
          <a:p>
            <a:pPr marL="0" indent="0" algn="ctr">
              <a:buNone/>
            </a:pPr>
            <a:r>
              <a:rPr lang="en-US" b="1" dirty="0" smtClean="0"/>
              <a:t>over 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five years.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2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Log-likelihood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0535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Calculating the log-likelihood for positive sample along with 20 negative samples each</a:t>
            </a:r>
          </a:p>
          <a:p>
            <a:r>
              <a:rPr lang="en-US" sz="2400" dirty="0"/>
              <a:t>Used in several works: EFE (Rudolph et al., NeurIPS’16), S-EFE (Rudolph et al., NeurIPS’17) and DBE (Rudolph et al., WWW’18)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Our model with contextual attention performs the best.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68088"/>
              </p:ext>
            </p:extLst>
          </p:nvPr>
        </p:nvGraphicFramePr>
        <p:xfrm>
          <a:off x="6689344" y="2064862"/>
          <a:ext cx="4284409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637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06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Log-likelihood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>
                          <a:effectLst/>
                        </a:rPr>
                        <a:t>-7.708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No Attn.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>
                          <a:effectLst/>
                        </a:rPr>
                        <a:t>-8.059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Self Attn.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effectLst/>
                        </a:rPr>
                        <a:t>-7.840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Context Attn.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-7.425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5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Semantic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956"/>
            <a:ext cx="5891213" cy="5026132"/>
          </a:xfrm>
        </p:spPr>
        <p:txBody>
          <a:bodyPr>
            <a:noAutofit/>
          </a:bodyPr>
          <a:lstStyle/>
          <a:p>
            <a:r>
              <a:rPr lang="en-US" sz="2200" dirty="0"/>
              <a:t>Introduced by </a:t>
            </a:r>
            <a:r>
              <a:rPr lang="en-US" sz="2200" dirty="0" smtClean="0"/>
              <a:t>Yao </a:t>
            </a:r>
            <a:r>
              <a:rPr lang="en-US" sz="2200" dirty="0"/>
              <a:t>et al., </a:t>
            </a:r>
            <a:r>
              <a:rPr lang="en-US" sz="2200" dirty="0" smtClean="0"/>
              <a:t>WSDM’18</a:t>
            </a:r>
            <a:endParaRPr lang="en-US" sz="2200" dirty="0"/>
          </a:p>
          <a:p>
            <a:r>
              <a:rPr lang="en-US" sz="2200" dirty="0"/>
              <a:t>Tests if words can be categorized by meaning based on </a:t>
            </a:r>
            <a:r>
              <a:rPr lang="en-US" sz="2200" dirty="0" err="1"/>
              <a:t>embeddings</a:t>
            </a:r>
            <a:r>
              <a:rPr lang="en-US" sz="2200" dirty="0"/>
              <a:t>.</a:t>
            </a:r>
          </a:p>
          <a:p>
            <a:r>
              <a:rPr lang="en-US" sz="2200" u="sng" dirty="0"/>
              <a:t>Idea: </a:t>
            </a:r>
            <a:r>
              <a:rPr lang="en-US" sz="2200" b="1" dirty="0">
                <a:solidFill>
                  <a:srgbClr val="00B050"/>
                </a:solidFill>
              </a:rPr>
              <a:t>If a word is extremely frequent in a particular section, we associate that word with that section and use that as ground truth.</a:t>
            </a:r>
          </a:p>
          <a:p>
            <a:r>
              <a:rPr lang="en-US" sz="2200" dirty="0"/>
              <a:t>Automatically create triplets such as: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Perform clustering and report normalized mutual info on train set</a:t>
            </a:r>
          </a:p>
          <a:p>
            <a:endParaRPr lang="en-US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26958"/>
              </p:ext>
            </p:extLst>
          </p:nvPr>
        </p:nvGraphicFramePr>
        <p:xfrm>
          <a:off x="7819645" y="2178197"/>
          <a:ext cx="2210180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619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8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Vanilla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dirty="0">
                          <a:effectLst/>
                        </a:rPr>
                        <a:t>0.034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HistWords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dirty="0">
                          <a:effectLst/>
                        </a:rPr>
                        <a:t>0.042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dirty="0">
                          <a:effectLst/>
                        </a:rPr>
                        <a:t>0.065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Attn.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800" kern="1200" dirty="0">
                          <a:effectLst/>
                        </a:rPr>
                        <a:t>0.058</a:t>
                      </a:r>
                      <a:endParaRPr lang="nb-NO" b="0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Self Attn.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dirty="0">
                          <a:effectLst/>
                        </a:rPr>
                        <a:t>0.061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Context Attn.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1" kern="1200" dirty="0">
                          <a:effectLst/>
                        </a:rPr>
                        <a:t>0.068</a:t>
                      </a:r>
                      <a:endParaRPr lang="is-IS" b="1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239081"/>
              </p:ext>
            </p:extLst>
          </p:nvPr>
        </p:nvGraphicFramePr>
        <p:xfrm>
          <a:off x="1941575" y="4060845"/>
          <a:ext cx="311874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60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91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35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2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rgbClr val="00B0F0"/>
                </a:solidFill>
              </a:rPr>
              <a:t>Synthetic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5"/>
            <a:ext cx="6365033" cy="4814888"/>
          </a:xfrm>
        </p:spPr>
        <p:txBody>
          <a:bodyPr>
            <a:noAutofit/>
          </a:bodyPr>
          <a:lstStyle/>
          <a:p>
            <a:r>
              <a:rPr lang="en-US" sz="2400" u="sng" dirty="0" smtClean="0"/>
              <a:t>Idea: </a:t>
            </a:r>
            <a:r>
              <a:rPr lang="en-US" sz="2400" b="1" dirty="0" smtClean="0">
                <a:solidFill>
                  <a:srgbClr val="00B050"/>
                </a:solidFill>
              </a:rPr>
              <a:t>Synthetically introduce changes to a word’s usage to model linguistic shift. </a:t>
            </a:r>
            <a:r>
              <a:rPr lang="en-US" sz="2400" dirty="0"/>
              <a:t>(Kulkarni et al., WWW’15)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Sample </a:t>
            </a:r>
            <a:r>
              <a:rPr lang="en-US" sz="2400" dirty="0"/>
              <a:t>donor and receptor words, replace donor words with receptor words with certain probability in 2 ways:</a:t>
            </a:r>
          </a:p>
          <a:p>
            <a:pPr lvl="1"/>
            <a:r>
              <a:rPr lang="en-US" b="1" dirty="0"/>
              <a:t>Syntactic</a:t>
            </a:r>
            <a:r>
              <a:rPr lang="en-US" dirty="0"/>
              <a:t> way </a:t>
            </a:r>
            <a:r>
              <a:rPr lang="mr-IN" dirty="0"/>
              <a:t>–</a:t>
            </a:r>
            <a:r>
              <a:rPr lang="en-US" dirty="0"/>
              <a:t> If both donor and receptor share the same most </a:t>
            </a:r>
            <a:r>
              <a:rPr lang="en-US" dirty="0" smtClean="0"/>
              <a:t>frequent </a:t>
            </a:r>
            <a:r>
              <a:rPr lang="en-US" dirty="0" err="1"/>
              <a:t>PoS</a:t>
            </a:r>
            <a:r>
              <a:rPr lang="en-US" dirty="0"/>
              <a:t> tag.</a:t>
            </a:r>
          </a:p>
          <a:p>
            <a:pPr lvl="1"/>
            <a:r>
              <a:rPr lang="en-US" b="1" dirty="0"/>
              <a:t>Frequent</a:t>
            </a:r>
            <a:r>
              <a:rPr lang="en-US" dirty="0"/>
              <a:t> way </a:t>
            </a:r>
            <a:r>
              <a:rPr lang="mr-IN" dirty="0"/>
              <a:t>–</a:t>
            </a:r>
            <a:r>
              <a:rPr lang="en-US" dirty="0"/>
              <a:t> Without syntactic constraint.</a:t>
            </a:r>
          </a:p>
          <a:p>
            <a:r>
              <a:rPr lang="en-US" sz="2400" dirty="0"/>
              <a:t>Rank all the words according to their p-value and report the Mean Reciprocal Rank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368" y="915860"/>
            <a:ext cx="4354256" cy="2395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368" y="4051894"/>
            <a:ext cx="4175802" cy="2271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243" y="6450076"/>
            <a:ext cx="9207500" cy="4445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BFEEDD61-5CAD-E144-9ED0-8AE5AB2F773D}"/>
              </a:ext>
            </a:extLst>
          </p:cNvPr>
          <p:cNvSpPr txBox="1">
            <a:spLocks/>
          </p:cNvSpPr>
          <p:nvPr/>
        </p:nvSpPr>
        <p:spPr>
          <a:xfrm>
            <a:off x="7300913" y="518118"/>
            <a:ext cx="4891087" cy="542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(a</a:t>
            </a:r>
            <a:r>
              <a:rPr lang="en-US" sz="2400" b="1" smtClean="0">
                <a:solidFill>
                  <a:srgbClr val="00B050"/>
                </a:solidFill>
              </a:rPr>
              <a:t>) frequent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BFEEDD61-5CAD-E144-9ED0-8AE5AB2F773D}"/>
              </a:ext>
            </a:extLst>
          </p:cNvPr>
          <p:cNvSpPr txBox="1">
            <a:spLocks/>
          </p:cNvSpPr>
          <p:nvPr/>
        </p:nvSpPr>
        <p:spPr>
          <a:xfrm>
            <a:off x="7203233" y="3657008"/>
            <a:ext cx="4891087" cy="542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(b) syntactic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7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D6035D-878E-D144-8CC6-856D3E04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Interpretation via Erasure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307241-10A8-2746-9559-CB779B011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8205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Compute the importance of a contextualized feature by observing the change in confidence when the contextualized feature is erased.</a:t>
            </a:r>
          </a:p>
          <a:p>
            <a:r>
              <a:rPr lang="en-US" sz="2600" b="1" dirty="0">
                <a:solidFill>
                  <a:srgbClr val="00B050"/>
                </a:solidFill>
              </a:rPr>
              <a:t>Most of the contextualized features are ‘equally’ important to the performance of our model.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66DDEAE-88EC-9F45-A1AA-D584B6A53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577" y="710293"/>
            <a:ext cx="4612823" cy="589911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7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Revisiting Challenges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1488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How do we </a:t>
            </a:r>
            <a:r>
              <a:rPr lang="en-US" sz="2400" b="1" dirty="0">
                <a:solidFill>
                  <a:srgbClr val="00B050"/>
                </a:solidFill>
              </a:rPr>
              <a:t>fuse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the contextual information with the existing information exploited by DWEM (i.e., neighboring words and time) ?</a:t>
            </a:r>
          </a:p>
          <a:p>
            <a:r>
              <a:rPr lang="en-US" sz="2400" dirty="0"/>
              <a:t>Can DWEM adapt well to the language evolution seen in </a:t>
            </a:r>
            <a:r>
              <a:rPr lang="en-US" sz="2400" b="1" dirty="0">
                <a:solidFill>
                  <a:srgbClr val="00B050"/>
                </a:solidFill>
              </a:rPr>
              <a:t>Twitter</a:t>
            </a:r>
            <a:r>
              <a:rPr lang="en-US" sz="2400" dirty="0"/>
              <a:t>?</a:t>
            </a:r>
          </a:p>
          <a:p>
            <a:r>
              <a:rPr lang="en-US" sz="2400" dirty="0"/>
              <a:t>Can DWEM work well for </a:t>
            </a:r>
            <a:r>
              <a:rPr lang="en-US" sz="2400" b="1" dirty="0" err="1">
                <a:solidFill>
                  <a:srgbClr val="00B050"/>
                </a:solidFill>
              </a:rPr>
              <a:t>non-english</a:t>
            </a:r>
            <a:r>
              <a:rPr lang="en-US" sz="2400" dirty="0"/>
              <a:t> text?</a:t>
            </a:r>
          </a:p>
          <a:p>
            <a:r>
              <a:rPr lang="en-US" sz="2400" dirty="0"/>
              <a:t>How to build methods to </a:t>
            </a:r>
            <a:r>
              <a:rPr lang="en-US" sz="2400" b="1" dirty="0">
                <a:solidFill>
                  <a:srgbClr val="00B050"/>
                </a:solidFill>
              </a:rPr>
              <a:t>evaluate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how well DWEM works for French tweets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39953" y="1959489"/>
            <a:ext cx="4052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use word-based attention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9953" y="2892546"/>
            <a:ext cx="3908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y</a:t>
            </a:r>
            <a:r>
              <a:rPr lang="en-US" sz="2400" b="1" dirty="0" smtClean="0">
                <a:solidFill>
                  <a:srgbClr val="FF0000"/>
                </a:solidFill>
              </a:rPr>
              <a:t>es, with extra-linguistic features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39953" y="4120904"/>
            <a:ext cx="3520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Need more work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0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698E4C-506C-504F-B9A2-26044560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E7F42B-9A42-2E40-B2E5-39840AFFC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5650" cy="4351338"/>
          </a:xfrm>
        </p:spPr>
        <p:txBody>
          <a:bodyPr/>
          <a:lstStyle/>
          <a:p>
            <a:r>
              <a:rPr lang="en-US" dirty="0"/>
              <a:t>Contextualized features act as good inductive biases to provide better fits to a social media corpus.</a:t>
            </a:r>
          </a:p>
          <a:p>
            <a:r>
              <a:rPr lang="en-US" b="1" dirty="0">
                <a:solidFill>
                  <a:srgbClr val="00B050"/>
                </a:solidFill>
              </a:rPr>
              <a:t>Future work:</a:t>
            </a:r>
          </a:p>
          <a:p>
            <a:pPr lvl="1"/>
            <a:r>
              <a:rPr lang="en-US" dirty="0"/>
              <a:t>Annotate for short-term changes</a:t>
            </a:r>
          </a:p>
          <a:p>
            <a:pPr lvl="1"/>
            <a:r>
              <a:rPr lang="en-US" dirty="0"/>
              <a:t>Characterize usage change and semantic change</a:t>
            </a:r>
          </a:p>
          <a:p>
            <a:pPr lvl="1"/>
            <a:r>
              <a:rPr lang="en-US" dirty="0"/>
              <a:t>Consider temporal nature of contextualized feature (ex. dynamic co-mention network)</a:t>
            </a:r>
          </a:p>
          <a:p>
            <a:pPr lvl="1"/>
            <a:r>
              <a:rPr lang="en-US" dirty="0"/>
              <a:t>Perform a fine-grained analysis of each feature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1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B0F0"/>
                </a:solidFill>
              </a:rPr>
              <a:t>Thank you</a:t>
            </a:r>
          </a:p>
          <a:p>
            <a:pPr marL="0" indent="0" algn="ctr">
              <a:buNone/>
            </a:pPr>
            <a:endParaRPr lang="en-US" b="1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00B050"/>
                </a:solidFill>
              </a:rPr>
              <a:t>Questions?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7030A0"/>
                </a:solidFill>
              </a:rPr>
              <a:t>https://</a:t>
            </a:r>
            <a:r>
              <a:rPr lang="en-US" b="1" dirty="0" err="1">
                <a:solidFill>
                  <a:srgbClr val="7030A0"/>
                </a:solidFill>
              </a:rPr>
              <a:t>github.com</a:t>
            </a:r>
            <a:r>
              <a:rPr lang="en-US" b="1" dirty="0">
                <a:solidFill>
                  <a:srgbClr val="7030A0"/>
                </a:solidFill>
              </a:rPr>
              <a:t>/</a:t>
            </a:r>
            <a:r>
              <a:rPr lang="en-US" b="1" dirty="0" err="1">
                <a:solidFill>
                  <a:srgbClr val="7030A0"/>
                </a:solidFill>
              </a:rPr>
              <a:t>ganeshjawahar</a:t>
            </a:r>
            <a:r>
              <a:rPr lang="en-US" b="1" dirty="0">
                <a:solidFill>
                  <a:srgbClr val="7030A0"/>
                </a:solidFill>
              </a:rPr>
              <a:t>/</a:t>
            </a:r>
            <a:r>
              <a:rPr lang="en-US" b="1" dirty="0" err="1">
                <a:solidFill>
                  <a:srgbClr val="7030A0"/>
                </a:solidFill>
              </a:rPr>
              <a:t>social_word_emb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0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3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rgbClr val="00B0F0"/>
                </a:solidFill>
              </a:rPr>
              <a:t>Text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488" y="1475709"/>
            <a:ext cx="608380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u="sng" dirty="0"/>
              <a:t>Proposed Approach:</a:t>
            </a:r>
          </a:p>
          <a:p>
            <a:r>
              <a:rPr lang="en-US" sz="2400" dirty="0"/>
              <a:t>Weakly label a sample of tweets from </a:t>
            </a:r>
            <a:r>
              <a:rPr lang="en-US" sz="2400" dirty="0" err="1"/>
              <a:t>SoSweet</a:t>
            </a:r>
            <a:endParaRPr lang="en-US" sz="2400" dirty="0"/>
          </a:p>
          <a:p>
            <a:r>
              <a:rPr lang="en-US" sz="2400" dirty="0"/>
              <a:t>Represent a tweet feature vector based on the sum of dynamic word </a:t>
            </a:r>
            <a:r>
              <a:rPr lang="en-US" sz="2400" dirty="0" err="1"/>
              <a:t>embeddings</a:t>
            </a:r>
            <a:endParaRPr lang="en-US" sz="2400" dirty="0"/>
          </a:p>
          <a:p>
            <a:r>
              <a:rPr lang="en-US" sz="2400" dirty="0"/>
              <a:t>Train a simple ML model and report its F-score on test set.</a:t>
            </a:r>
          </a:p>
          <a:p>
            <a:pPr marL="0" indent="0">
              <a:buNone/>
            </a:pPr>
            <a:r>
              <a:rPr lang="en-US" sz="2400" u="sng" dirty="0"/>
              <a:t>Idea: </a:t>
            </a:r>
            <a:r>
              <a:rPr lang="en-US" sz="2400" dirty="0"/>
              <a:t>Test the real world application potential of DWE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3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rgbClr val="00B0F0"/>
                </a:solidFill>
              </a:rPr>
              <a:t>Text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33" y="963645"/>
            <a:ext cx="608380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u="sng" dirty="0" smtClean="0"/>
              <a:t>Tasks</a:t>
            </a:r>
            <a:r>
              <a:rPr lang="en-US" sz="2400" u="sng" dirty="0"/>
              <a:t>:</a:t>
            </a:r>
          </a:p>
          <a:p>
            <a:pPr marL="457200" indent="-457200">
              <a:buAutoNum type="arabicPeriod"/>
            </a:pPr>
            <a:r>
              <a:rPr lang="en-US" sz="2400" b="1" dirty="0"/>
              <a:t>Sentiment Analysis </a:t>
            </a:r>
            <a:r>
              <a:rPr lang="mr-IN" sz="2400" dirty="0"/>
              <a:t>–</a:t>
            </a:r>
            <a:r>
              <a:rPr lang="en-US" sz="2400" dirty="0"/>
              <a:t> Tweets are labelled as positive (negative) if they contain positive (negative) emoticons. (Go et al., Stanford Report’09)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Hashtag Prediction </a:t>
            </a:r>
            <a:r>
              <a:rPr lang="mr-IN" sz="2400" dirty="0"/>
              <a:t>–</a:t>
            </a:r>
            <a:r>
              <a:rPr lang="en-US" sz="2400" dirty="0"/>
              <a:t> Hashtags within the tweet are predicted given the tweet. (Weston et al., EMNLP’14)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Topic Categorization </a:t>
            </a:r>
            <a:r>
              <a:rPr lang="mr-IN" sz="2400" dirty="0"/>
              <a:t>–</a:t>
            </a:r>
            <a:r>
              <a:rPr lang="en-US" sz="2400" dirty="0"/>
              <a:t> Tweet category is obtained from the category of the YouTube video accompanying the tweet. (Magdy et al., ICWSM’15)</a:t>
            </a:r>
          </a:p>
          <a:p>
            <a:pPr marL="457200" indent="-457200">
              <a:buAutoNum type="arabicPeriod"/>
            </a:pPr>
            <a:r>
              <a:rPr lang="en-US" sz="2400" b="1" dirty="0"/>
              <a:t>Conversation Prediction</a:t>
            </a:r>
            <a:r>
              <a:rPr lang="en-US" sz="2400" dirty="0"/>
              <a:t> – Predict if a tweet will receive a reply or not. (Elazar et al., EMNLP’18)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0BFE1A77-70B4-4D4B-BED9-04A87EF0C13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25450" y="1987678"/>
          <a:ext cx="4582858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39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97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9721">
                  <a:extLst>
                    <a:ext uri="{9D8B030D-6E8A-4147-A177-3AD203B41FA5}">
                      <a16:colId xmlns:a16="http://schemas.microsoft.com/office/drawing/2014/main" xmlns="" val="1296858104"/>
                    </a:ext>
                  </a:extLst>
                </a:gridCol>
                <a:gridCol w="769721">
                  <a:extLst>
                    <a:ext uri="{9D8B030D-6E8A-4147-A177-3AD203B41FA5}">
                      <a16:colId xmlns:a16="http://schemas.microsoft.com/office/drawing/2014/main" xmlns="" val="3569068632"/>
                    </a:ext>
                  </a:extLst>
                </a:gridCol>
                <a:gridCol w="769721">
                  <a:extLst>
                    <a:ext uri="{9D8B030D-6E8A-4147-A177-3AD203B41FA5}">
                      <a16:colId xmlns:a16="http://schemas.microsoft.com/office/drawing/2014/main" xmlns="" val="12433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Senti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Vanilla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dirty="0">
                          <a:effectLst/>
                        </a:rPr>
                        <a:t>71.54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dirty="0">
                          <a:effectLst/>
                        </a:rPr>
                        <a:t>37.32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dirty="0">
                          <a:effectLst/>
                        </a:rPr>
                        <a:t>34.98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dirty="0">
                          <a:effectLst/>
                        </a:rPr>
                        <a:t>70.04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HistWords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b="1" dirty="0">
                          <a:effectLst/>
                        </a:rPr>
                        <a:t>73.69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dirty="0">
                          <a:effectLst/>
                        </a:rPr>
                        <a:t>36.75</a:t>
                      </a:r>
                      <a:endParaRPr lang="nb-NO" b="0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dirty="0">
                          <a:effectLst/>
                        </a:rPr>
                        <a:t>36.85</a:t>
                      </a:r>
                      <a:endParaRPr lang="nb-NO" b="0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dirty="0">
                          <a:effectLst/>
                        </a:rPr>
                        <a:t>70.17</a:t>
                      </a:r>
                      <a:endParaRPr lang="nb-NO" b="0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dirty="0">
                          <a:effectLst/>
                        </a:rPr>
                        <a:t>73.00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dirty="0">
                          <a:effectLst/>
                        </a:rPr>
                        <a:t>41.83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b="1" dirty="0">
                          <a:effectLst/>
                        </a:rPr>
                        <a:t>40.01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dirty="0">
                          <a:effectLst/>
                        </a:rPr>
                        <a:t>70.98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Attn.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l-PL" sz="1800" kern="1200" dirty="0">
                          <a:effectLst/>
                        </a:rPr>
                        <a:t>73.22</a:t>
                      </a:r>
                      <a:endParaRPr lang="nb-NO" b="0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dirty="0">
                          <a:effectLst/>
                        </a:rPr>
                        <a:t>42.11</a:t>
                      </a:r>
                      <a:endParaRPr lang="nb-NO" b="0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dirty="0">
                          <a:effectLst/>
                        </a:rPr>
                        <a:t>39.61</a:t>
                      </a:r>
                      <a:endParaRPr lang="nb-NO" b="0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nb-NO" b="1" dirty="0">
                          <a:effectLst/>
                        </a:rPr>
                        <a:t>71.21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Self Attn.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dirty="0">
                          <a:effectLst/>
                        </a:rPr>
                        <a:t>73.18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b="1" dirty="0">
                          <a:effectLst/>
                        </a:rPr>
                        <a:t>42.19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dirty="0">
                          <a:effectLst/>
                        </a:rPr>
                        <a:t>39.67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dirty="0">
                          <a:effectLst/>
                        </a:rPr>
                        <a:t>71.10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Context Attn.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kern="1200" dirty="0">
                          <a:effectLst/>
                        </a:rPr>
                        <a:t>73.19</a:t>
                      </a:r>
                      <a:endParaRPr lang="is-IS" b="0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dirty="0">
                          <a:effectLst/>
                        </a:rPr>
                        <a:t>41.88</a:t>
                      </a:r>
                      <a:endParaRPr lang="is-IS" b="0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dirty="0">
                          <a:effectLst/>
                        </a:rPr>
                        <a:t>39.65</a:t>
                      </a:r>
                      <a:endParaRPr lang="is-IS" b="0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s-IS" dirty="0">
                          <a:effectLst/>
                        </a:rPr>
                        <a:t>71.15</a:t>
                      </a:r>
                      <a:endParaRPr lang="is-IS" b="0" dirty="0">
                        <a:effectLst/>
                      </a:endParaRP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Distributional Hypothesis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662"/>
            <a:ext cx="10515600" cy="86125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“You shall know a word by the company it keeps” (Firth)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5056" y="2136649"/>
            <a:ext cx="5739460" cy="35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12520" y="5890070"/>
            <a:ext cx="10515600" cy="861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3000" b="1" dirty="0" smtClean="0">
                <a:solidFill>
                  <a:srgbClr val="00B050"/>
                </a:solidFill>
              </a:rPr>
              <a:t>Are surrounding words </a:t>
            </a:r>
            <a:r>
              <a:rPr lang="en-US" sz="3000" b="1" dirty="0">
                <a:solidFill>
                  <a:srgbClr val="00B050"/>
                </a:solidFill>
              </a:rPr>
              <a:t>enough for modeling the context?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6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Going beyond lexical context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8447"/>
            <a:ext cx="10672482" cy="4258516"/>
          </a:xfrm>
        </p:spPr>
        <p:txBody>
          <a:bodyPr>
            <a:normAutofit/>
          </a:bodyPr>
          <a:lstStyle/>
          <a:p>
            <a:r>
              <a:rPr lang="en-US" sz="2400" dirty="0"/>
              <a:t>Tweets are </a:t>
            </a:r>
            <a:r>
              <a:rPr lang="en-US" sz="2400" b="1" dirty="0">
                <a:solidFill>
                  <a:srgbClr val="FF0000"/>
                </a:solidFill>
              </a:rPr>
              <a:t>short</a:t>
            </a:r>
            <a:r>
              <a:rPr lang="en-US" sz="2400" dirty="0"/>
              <a:t>. =&gt; surrounding words as a context </a:t>
            </a:r>
            <a:r>
              <a:rPr lang="en-US" sz="2400" dirty="0" smtClean="0"/>
              <a:t>are </a:t>
            </a:r>
            <a:r>
              <a:rPr lang="en-US" sz="2400" dirty="0"/>
              <a:t>probably not enough.</a:t>
            </a:r>
          </a:p>
          <a:p>
            <a:r>
              <a:rPr lang="en-US" sz="2400" dirty="0"/>
              <a:t>Meaning of a word can also depend on factors: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Temporal</a:t>
            </a:r>
            <a:r>
              <a:rPr lang="en-US" dirty="0"/>
              <a:t> (ex: ‘</a:t>
            </a:r>
            <a:r>
              <a:rPr lang="en-US" dirty="0" err="1"/>
              <a:t>Bataclan</a:t>
            </a:r>
            <a:r>
              <a:rPr lang="en-US" dirty="0"/>
              <a:t>’ =&gt; theatre vs Paris attacks spot)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Spatial </a:t>
            </a:r>
            <a:r>
              <a:rPr lang="en-US" dirty="0"/>
              <a:t>(ex: Chocolate bread  =&gt; </a:t>
            </a:r>
            <a:r>
              <a:rPr lang="en-US" dirty="0" err="1"/>
              <a:t>chocolatine</a:t>
            </a:r>
            <a:r>
              <a:rPr lang="en-US" dirty="0"/>
              <a:t> (south-west) vs pain au </a:t>
            </a:r>
            <a:r>
              <a:rPr lang="en-US" dirty="0" err="1"/>
              <a:t>chocolat</a:t>
            </a:r>
            <a:r>
              <a:rPr lang="en-US" dirty="0"/>
              <a:t>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Network </a:t>
            </a:r>
            <a:r>
              <a:rPr lang="en-US" dirty="0" smtClean="0"/>
              <a:t>(ex: FDP == </a:t>
            </a:r>
            <a:r>
              <a:rPr lang="en-US" dirty="0" err="1" smtClean="0"/>
              <a:t>Francais</a:t>
            </a:r>
            <a:r>
              <a:rPr lang="en-US" dirty="0" smtClean="0"/>
              <a:t> de papier (alt-right) vs </a:t>
            </a:r>
            <a:r>
              <a:rPr lang="en-US" dirty="0" err="1" smtClean="0"/>
              <a:t>Fils</a:t>
            </a:r>
            <a:r>
              <a:rPr lang="en-US" dirty="0" smtClean="0"/>
              <a:t> de P..E  (suburb))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Topic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Socio-economic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Interests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Knowledge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0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Our hypothesis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Utilizing signals such as:</a:t>
            </a:r>
          </a:p>
          <a:p>
            <a:pPr lvl="1"/>
            <a:r>
              <a:rPr lang="en-US" dirty="0"/>
              <a:t>User’s </a:t>
            </a:r>
            <a:r>
              <a:rPr lang="en-US" b="1" dirty="0">
                <a:solidFill>
                  <a:srgbClr val="00B050"/>
                </a:solidFill>
              </a:rPr>
              <a:t>spatial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info (department, region)</a:t>
            </a:r>
          </a:p>
          <a:p>
            <a:pPr lvl="1"/>
            <a:r>
              <a:rPr lang="en-US" dirty="0"/>
              <a:t>User’s </a:t>
            </a:r>
            <a:r>
              <a:rPr lang="en-US" b="1" dirty="0">
                <a:solidFill>
                  <a:srgbClr val="00B050"/>
                </a:solidFill>
              </a:rPr>
              <a:t>network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info (co-mention network)</a:t>
            </a:r>
          </a:p>
          <a:p>
            <a:pPr lvl="1"/>
            <a:r>
              <a:rPr lang="en-US" dirty="0"/>
              <a:t>User’s </a:t>
            </a:r>
            <a:r>
              <a:rPr lang="en-US" b="1" dirty="0">
                <a:solidFill>
                  <a:srgbClr val="00B050"/>
                </a:solidFill>
              </a:rPr>
              <a:t>economic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info (income)</a:t>
            </a:r>
          </a:p>
          <a:p>
            <a:pPr lvl="1"/>
            <a:r>
              <a:rPr lang="en-US" dirty="0"/>
              <a:t>User as a </a:t>
            </a:r>
            <a:r>
              <a:rPr lang="en-US" b="1" dirty="0">
                <a:solidFill>
                  <a:srgbClr val="00B050"/>
                </a:solidFill>
              </a:rPr>
              <a:t>latent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variable (his/her knowledge)</a:t>
            </a:r>
          </a:p>
          <a:p>
            <a:pPr lvl="1"/>
            <a:r>
              <a:rPr lang="en-US" dirty="0"/>
              <a:t>User’s </a:t>
            </a:r>
            <a:r>
              <a:rPr lang="en-US" b="1" dirty="0">
                <a:solidFill>
                  <a:srgbClr val="00B050"/>
                </a:solidFill>
              </a:rPr>
              <a:t>textual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info (his/her interest)</a:t>
            </a:r>
          </a:p>
          <a:p>
            <a:pPr lvl="1"/>
            <a:r>
              <a:rPr lang="en-US" dirty="0"/>
              <a:t>Tweet’s </a:t>
            </a:r>
            <a:r>
              <a:rPr lang="en-US" b="1" dirty="0">
                <a:solidFill>
                  <a:srgbClr val="00B050"/>
                </a:solidFill>
              </a:rPr>
              <a:t>topic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information (tweet category)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Can we </a:t>
            </a:r>
            <a:r>
              <a:rPr lang="en-US" b="1" dirty="0">
                <a:solidFill>
                  <a:srgbClr val="00B050"/>
                </a:solidFill>
              </a:rPr>
              <a:t>improve the Diachronic Word Embedding </a:t>
            </a:r>
            <a:r>
              <a:rPr lang="en-US" b="1" dirty="0" smtClean="0">
                <a:solidFill>
                  <a:srgbClr val="00B050"/>
                </a:solidFill>
              </a:rPr>
              <a:t>Model </a:t>
            </a:r>
            <a:r>
              <a:rPr lang="en-US" b="1" dirty="0">
                <a:solidFill>
                  <a:srgbClr val="00B050"/>
                </a:solidFill>
              </a:rPr>
              <a:t>(DWEM) (???)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General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3290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How do we </a:t>
            </a:r>
            <a:r>
              <a:rPr lang="en-US" sz="2400" b="1" dirty="0">
                <a:solidFill>
                  <a:srgbClr val="00B050"/>
                </a:solidFill>
              </a:rPr>
              <a:t>fuse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the contextual information with the existing information exploited by DWEM (i.e., neighboring words and time) ?</a:t>
            </a:r>
          </a:p>
          <a:p>
            <a:r>
              <a:rPr lang="en-US" sz="2400" dirty="0"/>
              <a:t>Can DWEM adapt well to the language evolution seen in </a:t>
            </a:r>
            <a:r>
              <a:rPr lang="en-US" sz="2400" b="1" dirty="0">
                <a:solidFill>
                  <a:srgbClr val="00B050"/>
                </a:solidFill>
              </a:rPr>
              <a:t>Twitter</a:t>
            </a:r>
            <a:r>
              <a:rPr lang="en-US" sz="2400" dirty="0"/>
              <a:t>?</a:t>
            </a:r>
          </a:p>
          <a:p>
            <a:r>
              <a:rPr lang="en-US" sz="2400" dirty="0"/>
              <a:t>Can DWEM work well for </a:t>
            </a:r>
            <a:r>
              <a:rPr lang="en-US" sz="2400" b="1" dirty="0" err="1">
                <a:solidFill>
                  <a:srgbClr val="00B050"/>
                </a:solidFill>
              </a:rPr>
              <a:t>non-english</a:t>
            </a:r>
            <a:r>
              <a:rPr lang="en-US" sz="2400" dirty="0"/>
              <a:t> text?</a:t>
            </a:r>
          </a:p>
          <a:p>
            <a:r>
              <a:rPr lang="en-US" sz="2400" dirty="0"/>
              <a:t>How to build methods to </a:t>
            </a:r>
            <a:r>
              <a:rPr lang="en-US" sz="2400" b="1" dirty="0">
                <a:solidFill>
                  <a:srgbClr val="00B050"/>
                </a:solidFill>
              </a:rPr>
              <a:t>evaluate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how well DWEM works for French tweets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Dataset Info. (</a:t>
            </a:r>
            <a:r>
              <a:rPr lang="en-US" b="1" dirty="0" err="1">
                <a:solidFill>
                  <a:srgbClr val="00B0F0"/>
                </a:solidFill>
              </a:rPr>
              <a:t>Abitbol</a:t>
            </a:r>
            <a:r>
              <a:rPr lang="en-US" b="1" dirty="0">
                <a:solidFill>
                  <a:srgbClr val="00B0F0"/>
                </a:solidFill>
              </a:rPr>
              <a:t> et al., WWW’18)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032" y="1931989"/>
            <a:ext cx="5215128" cy="4413947"/>
          </a:xfrm>
        </p:spPr>
        <p:txBody>
          <a:bodyPr>
            <a:normAutofit/>
          </a:bodyPr>
          <a:lstStyle/>
          <a:p>
            <a:r>
              <a:rPr lang="en-US" dirty="0"/>
              <a:t>Tweets (</a:t>
            </a:r>
            <a:r>
              <a:rPr lang="en-US" dirty="0" smtClean="0"/>
              <a:t>140 -280 </a:t>
            </a:r>
            <a:r>
              <a:rPr lang="en-US" dirty="0" err="1"/>
              <a:t>ch.</a:t>
            </a:r>
            <a:r>
              <a:rPr lang="en-US" dirty="0"/>
              <a:t> </a:t>
            </a:r>
            <a:r>
              <a:rPr lang="en-US" dirty="0" smtClean="0"/>
              <a:t>max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French</a:t>
            </a:r>
            <a:r>
              <a:rPr lang="en-US" dirty="0"/>
              <a:t> language</a:t>
            </a:r>
          </a:p>
          <a:p>
            <a:r>
              <a:rPr lang="en-US" dirty="0">
                <a:solidFill>
                  <a:srgbClr val="00B050"/>
                </a:solidFill>
              </a:rPr>
              <a:t>22</a:t>
            </a:r>
            <a:r>
              <a:rPr lang="en-US" dirty="0"/>
              <a:t> selected months from 2014-18</a:t>
            </a:r>
          </a:p>
          <a:p>
            <a:r>
              <a:rPr lang="en-US" dirty="0">
                <a:solidFill>
                  <a:srgbClr val="00B050"/>
                </a:solidFill>
              </a:rPr>
              <a:t>~18M </a:t>
            </a:r>
            <a:r>
              <a:rPr lang="en-US" dirty="0"/>
              <a:t>tweets in French territory</a:t>
            </a:r>
          </a:p>
          <a:p>
            <a:r>
              <a:rPr lang="en-US" i="1" u="sng" dirty="0"/>
              <a:t>Pre-processing:</a:t>
            </a:r>
          </a:p>
          <a:p>
            <a:pPr lvl="1"/>
            <a:r>
              <a:rPr lang="en-US" dirty="0"/>
              <a:t>Removing hashtags, URLs, numbers, mentions</a:t>
            </a:r>
          </a:p>
          <a:p>
            <a:pPr lvl="1"/>
            <a:r>
              <a:rPr lang="en-US" dirty="0"/>
              <a:t>Lowercasing the words</a:t>
            </a:r>
          </a:p>
          <a:p>
            <a:pPr lvl="1"/>
            <a:r>
              <a:rPr lang="en-US" dirty="0"/>
              <a:t>Keeping the stop words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2433957"/>
            <a:ext cx="54315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“</a:t>
            </a:r>
            <a:r>
              <a:rPr lang="en-US" sz="2800" b="1" dirty="0" err="1" smtClean="0">
                <a:solidFill>
                  <a:srgbClr val="00B0F0"/>
                </a:solidFill>
              </a:rPr>
              <a:t>une</a:t>
            </a:r>
            <a:r>
              <a:rPr lang="en-US" sz="2800" b="1" dirty="0" smtClean="0">
                <a:solidFill>
                  <a:srgbClr val="00B0F0"/>
                </a:solidFill>
              </a:rPr>
              <a:t> </a:t>
            </a:r>
            <a:r>
              <a:rPr lang="en-US" sz="2800" b="1" dirty="0">
                <a:solidFill>
                  <a:srgbClr val="00B0F0"/>
                </a:solidFill>
              </a:rPr>
              <a:t>cure de tiny tea pour </a:t>
            </a:r>
            <a:r>
              <a:rPr lang="en-US" sz="2800" b="1" dirty="0" err="1">
                <a:solidFill>
                  <a:srgbClr val="00B0F0"/>
                </a:solidFill>
              </a:rPr>
              <a:t>avoir</a:t>
            </a:r>
            <a:r>
              <a:rPr lang="en-US" sz="2800" b="1" dirty="0">
                <a:solidFill>
                  <a:srgbClr val="00B0F0"/>
                </a:solidFill>
              </a:rPr>
              <a:t> le </a:t>
            </a:r>
            <a:r>
              <a:rPr lang="en-US" sz="2800" b="1" dirty="0" err="1">
                <a:solidFill>
                  <a:srgbClr val="00B0F0"/>
                </a:solidFill>
              </a:rPr>
              <a:t>ventre</a:t>
            </a:r>
            <a:r>
              <a:rPr lang="en-US" sz="2800" b="1" dirty="0">
                <a:solidFill>
                  <a:srgbClr val="00B0F0"/>
                </a:solidFill>
              </a:rPr>
              <a:t> plat la nouvelle </a:t>
            </a:r>
            <a:r>
              <a:rPr lang="en-US" sz="2800" b="1" dirty="0" err="1">
                <a:solidFill>
                  <a:srgbClr val="00B0F0"/>
                </a:solidFill>
              </a:rPr>
              <a:t>folie</a:t>
            </a:r>
            <a:r>
              <a:rPr lang="en-US" sz="2800" b="1" dirty="0">
                <a:solidFill>
                  <a:srgbClr val="00B0F0"/>
                </a:solidFill>
              </a:rPr>
              <a:t> du </a:t>
            </a:r>
            <a:r>
              <a:rPr lang="en-US" sz="2800" b="1" dirty="0" smtClean="0">
                <a:solidFill>
                  <a:srgbClr val="00B0F0"/>
                </a:solidFill>
              </a:rPr>
              <a:t>moment”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a </a:t>
            </a:r>
            <a:r>
              <a:rPr lang="en-US" sz="2800" dirty="0">
                <a:solidFill>
                  <a:srgbClr val="00B0F0"/>
                </a:solidFill>
              </a:rPr>
              <a:t>cure of tiny tea to have a flat stomach the new madness of the </a:t>
            </a:r>
            <a:r>
              <a:rPr lang="en-US" sz="2800" dirty="0" smtClean="0">
                <a:solidFill>
                  <a:srgbClr val="00B0F0"/>
                </a:solidFill>
              </a:rPr>
              <a:t>moment</a:t>
            </a:r>
            <a:endParaRPr lang="en-US" sz="2800" dirty="0">
              <a:solidFill>
                <a:srgbClr val="00B0F0"/>
              </a:solidFill>
            </a:endParaRPr>
          </a:p>
          <a:p>
            <a:pPr algn="ctr"/>
            <a:endParaRPr lang="en-US" sz="2800" b="1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752" y="606426"/>
            <a:ext cx="1309048" cy="108426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4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Social Feature </a:t>
            </a:r>
            <a:r>
              <a:rPr lang="en-US" b="1" dirty="0" smtClean="0">
                <a:solidFill>
                  <a:srgbClr val="00B0F0"/>
                </a:solidFill>
              </a:rPr>
              <a:t>Extraction (1)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4"/>
            <a:ext cx="10515601" cy="4660519"/>
          </a:xfrm>
        </p:spPr>
        <p:txBody>
          <a:bodyPr>
            <a:noAutofit/>
          </a:bodyPr>
          <a:lstStyle/>
          <a:p>
            <a:r>
              <a:rPr lang="en-US" sz="2400" dirty="0"/>
              <a:t>User’s French </a:t>
            </a:r>
            <a:r>
              <a:rPr lang="en-US" sz="2400" b="1" dirty="0">
                <a:solidFill>
                  <a:srgbClr val="00B050"/>
                </a:solidFill>
              </a:rPr>
              <a:t>Department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B050"/>
                </a:solidFill>
              </a:rPr>
              <a:t>Region</a:t>
            </a:r>
          </a:p>
          <a:p>
            <a:pPr lvl="1"/>
            <a:r>
              <a:rPr lang="en-US" dirty="0"/>
              <a:t>User’s home location is ascertained using several heuristics as discussed in </a:t>
            </a:r>
            <a:r>
              <a:rPr lang="en-US" dirty="0" smtClean="0"/>
              <a:t>(</a:t>
            </a:r>
            <a:r>
              <a:rPr lang="en-US" dirty="0" err="1" smtClean="0"/>
              <a:t>Abitbol</a:t>
            </a:r>
            <a:r>
              <a:rPr lang="en-US" dirty="0" smtClean="0"/>
              <a:t> </a:t>
            </a:r>
            <a:r>
              <a:rPr lang="en-US" dirty="0"/>
              <a:t>et al., </a:t>
            </a:r>
            <a:r>
              <a:rPr lang="en-US" dirty="0" smtClean="0"/>
              <a:t>WWW’18)</a:t>
            </a:r>
            <a:endParaRPr lang="en-US" dirty="0"/>
          </a:p>
          <a:p>
            <a:r>
              <a:rPr lang="en-US" sz="2400" dirty="0"/>
              <a:t>User’s </a:t>
            </a:r>
            <a:r>
              <a:rPr lang="en-US" sz="2400" b="1" dirty="0">
                <a:solidFill>
                  <a:srgbClr val="00B050"/>
                </a:solidFill>
              </a:rPr>
              <a:t>Income</a:t>
            </a:r>
            <a:r>
              <a:rPr lang="en-US" sz="2400" b="1" dirty="0"/>
              <a:t> </a:t>
            </a:r>
            <a:r>
              <a:rPr lang="en-US" sz="2400" dirty="0"/>
              <a:t>Group</a:t>
            </a:r>
          </a:p>
          <a:p>
            <a:pPr lvl="1"/>
            <a:r>
              <a:rPr lang="en-US" i="1" dirty="0"/>
              <a:t>Status </a:t>
            </a:r>
            <a:r>
              <a:rPr lang="en-US" i="1" dirty="0" err="1"/>
              <a:t>homophily</a:t>
            </a:r>
            <a:r>
              <a:rPr lang="en-US" i="1" dirty="0"/>
              <a:t> </a:t>
            </a:r>
            <a:r>
              <a:rPr lang="en-US" dirty="0"/>
              <a:t>where people from similar socioeconomic </a:t>
            </a:r>
            <a:r>
              <a:rPr lang="en-US" dirty="0" err="1"/>
              <a:t>classses</a:t>
            </a:r>
            <a:r>
              <a:rPr lang="en-US" dirty="0"/>
              <a:t> tends to be connected (</a:t>
            </a:r>
            <a:r>
              <a:rPr lang="en-US" dirty="0" err="1"/>
              <a:t>Abitbol</a:t>
            </a:r>
            <a:r>
              <a:rPr lang="en-US" dirty="0"/>
              <a:t> et al., WWW’18)</a:t>
            </a:r>
          </a:p>
          <a:p>
            <a:r>
              <a:rPr lang="en-US" sz="2400" dirty="0"/>
              <a:t>User’s </a:t>
            </a:r>
            <a:r>
              <a:rPr lang="en-US" sz="2400" b="1" dirty="0">
                <a:solidFill>
                  <a:srgbClr val="00B050"/>
                </a:solidFill>
              </a:rPr>
              <a:t>Co-Mention Network </a:t>
            </a:r>
            <a:r>
              <a:rPr lang="en-US" sz="2400" dirty="0"/>
              <a:t>Info</a:t>
            </a:r>
          </a:p>
          <a:p>
            <a:pPr lvl="1"/>
            <a:r>
              <a:rPr lang="en-US" dirty="0"/>
              <a:t>Two users are connected if they’ve mentioned each other at least once. </a:t>
            </a:r>
          </a:p>
          <a:p>
            <a:pPr lvl="1"/>
            <a:r>
              <a:rPr lang="en-US" dirty="0"/>
              <a:t>This network seems to have more interaction (less sparse) and accurate than a friendship network.</a:t>
            </a:r>
          </a:p>
          <a:p>
            <a:pPr lvl="1"/>
            <a:r>
              <a:rPr lang="en-US" dirty="0"/>
              <a:t>Use LINE model (Tang et al., WWW’15) to compute the node </a:t>
            </a:r>
            <a:r>
              <a:rPr lang="en-US" dirty="0" err="1"/>
              <a:t>embeddings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3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Social Feature </a:t>
            </a:r>
            <a:r>
              <a:rPr lang="en-US" b="1" dirty="0" smtClean="0">
                <a:solidFill>
                  <a:srgbClr val="00B0F0"/>
                </a:solidFill>
              </a:rPr>
              <a:t>Extraction (2)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592"/>
            <a:ext cx="9097108" cy="4636135"/>
          </a:xfrm>
        </p:spPr>
        <p:txBody>
          <a:bodyPr>
            <a:noAutofit/>
          </a:bodyPr>
          <a:lstStyle/>
          <a:p>
            <a:r>
              <a:rPr lang="en-US" sz="2400" dirty="0"/>
              <a:t>User </a:t>
            </a:r>
            <a:r>
              <a:rPr lang="en-US" sz="2400" b="1" dirty="0">
                <a:solidFill>
                  <a:srgbClr val="00B050"/>
                </a:solidFill>
              </a:rPr>
              <a:t>interest</a:t>
            </a:r>
            <a:r>
              <a:rPr lang="en-US" sz="2400" b="1" dirty="0"/>
              <a:t> </a:t>
            </a:r>
            <a:r>
              <a:rPr lang="en-US" sz="2400" dirty="0"/>
              <a:t>vector</a:t>
            </a:r>
          </a:p>
          <a:p>
            <a:pPr lvl="1"/>
            <a:r>
              <a:rPr lang="en-US" dirty="0"/>
              <a:t>Summarizing the topics a user care about.</a:t>
            </a:r>
          </a:p>
          <a:p>
            <a:pPr lvl="1"/>
            <a:r>
              <a:rPr lang="en-US" dirty="0"/>
              <a:t>Computed from identifying his/her important words (by </a:t>
            </a:r>
            <a:r>
              <a:rPr lang="en-US" dirty="0" err="1"/>
              <a:t>tf-idf</a:t>
            </a:r>
            <a:r>
              <a:rPr lang="en-US" dirty="0"/>
              <a:t>) and adding their Word2vec vectors.</a:t>
            </a:r>
          </a:p>
          <a:p>
            <a:r>
              <a:rPr lang="en-US" sz="2400" dirty="0"/>
              <a:t>User as a </a:t>
            </a:r>
            <a:r>
              <a:rPr lang="en-US" sz="2400" b="1" dirty="0">
                <a:solidFill>
                  <a:srgbClr val="00B050"/>
                </a:solidFill>
              </a:rPr>
              <a:t>latent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(knowledge) vector</a:t>
            </a:r>
          </a:p>
          <a:p>
            <a:pPr lvl="1"/>
            <a:r>
              <a:rPr lang="en-US" dirty="0"/>
              <a:t>Learn a latent vector that summarizes the way he/she writes.</a:t>
            </a:r>
          </a:p>
          <a:p>
            <a:pPr lvl="1"/>
            <a:r>
              <a:rPr lang="en-US" dirty="0"/>
              <a:t>Learned automatically as a part of DWEM objective.</a:t>
            </a:r>
          </a:p>
          <a:p>
            <a:r>
              <a:rPr lang="en-US" sz="2400" dirty="0"/>
              <a:t>Tweet’s </a:t>
            </a:r>
            <a:r>
              <a:rPr lang="en-US" sz="2400" b="1" dirty="0">
                <a:solidFill>
                  <a:srgbClr val="00B050"/>
                </a:solidFill>
              </a:rPr>
              <a:t>category</a:t>
            </a:r>
          </a:p>
          <a:p>
            <a:pPr lvl="1"/>
            <a:r>
              <a:rPr lang="en-US" dirty="0"/>
              <a:t>Tweet that has an accompanying YouTube link can be associated to the category of the video (queried from YouTube API)</a:t>
            </a:r>
          </a:p>
          <a:p>
            <a:pPr lvl="1"/>
            <a:r>
              <a:rPr lang="en-US" dirty="0"/>
              <a:t>Introduced in “Distant Supervision for Tweet Classification Using YouTube Labels” (</a:t>
            </a:r>
            <a:r>
              <a:rPr lang="en-US" dirty="0" err="1"/>
              <a:t>Magdy</a:t>
            </a:r>
            <a:r>
              <a:rPr lang="en-US" dirty="0"/>
              <a:t> et al., ICWSM’15)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D0DF-9DA8-A748-8CA9-88FBDCDEEF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6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3496</TotalTime>
  <Words>1679</Words>
  <Application>Microsoft Macintosh PowerPoint</Application>
  <PresentationFormat>Widescreen</PresentationFormat>
  <Paragraphs>286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Calibri Light</vt:lpstr>
      <vt:lpstr>Helvetica</vt:lpstr>
      <vt:lpstr>Mangal</vt:lpstr>
      <vt:lpstr>Arial</vt:lpstr>
      <vt:lpstr>Office Theme</vt:lpstr>
      <vt:lpstr>Contextualized Diachronic Word Representations</vt:lpstr>
      <vt:lpstr>PowerPoint Presentation</vt:lpstr>
      <vt:lpstr>Distributional Hypothesis</vt:lpstr>
      <vt:lpstr>Going beyond lexical context</vt:lpstr>
      <vt:lpstr>Our hypothesis</vt:lpstr>
      <vt:lpstr>General Challenges</vt:lpstr>
      <vt:lpstr>Dataset Info. (Abitbol et al., WWW’18)</vt:lpstr>
      <vt:lpstr>Social Feature Extraction (1)</vt:lpstr>
      <vt:lpstr>Social Feature Extraction (2)</vt:lpstr>
      <vt:lpstr>Exponential Family Embeddings (Rudolph et al., NeurIPS’16)</vt:lpstr>
      <vt:lpstr>Dynamic Embeddings for Language Evolution (Rudolph et al., WWW’18)</vt:lpstr>
      <vt:lpstr>Dynamic Embeddings for Language Evolution (Rudolph et al., WWW’18)</vt:lpstr>
      <vt:lpstr>Dynamic Embeddings for Language Evolution (Rudolph et al., WWW’18)</vt:lpstr>
      <vt:lpstr>How do we fuse the contextual information with the existing information exploited by DWEM (i.e., neighboring words and time)? </vt:lpstr>
      <vt:lpstr>Models</vt:lpstr>
      <vt:lpstr>Evaluation – Embedding Neighborhood</vt:lpstr>
      <vt:lpstr>Evaluation – Embedding Neighborhood</vt:lpstr>
      <vt:lpstr>Smoothness of temporal trajectories</vt:lpstr>
      <vt:lpstr>Law of Prototypicality</vt:lpstr>
      <vt:lpstr>Log-likelihood</vt:lpstr>
      <vt:lpstr>Semantic Similarity</vt:lpstr>
      <vt:lpstr>Synthetic Evaluation</vt:lpstr>
      <vt:lpstr>Interpretation via Erasure</vt:lpstr>
      <vt:lpstr>Revisiting Challenges</vt:lpstr>
      <vt:lpstr>Conclusion</vt:lpstr>
      <vt:lpstr>PowerPoint Presentation</vt:lpstr>
      <vt:lpstr>Text classification</vt:lpstr>
      <vt:lpstr>Text classification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Jawahar</dc:creator>
  <cp:lastModifiedBy>Ganesh Jawahar</cp:lastModifiedBy>
  <cp:revision>104</cp:revision>
  <dcterms:created xsi:type="dcterms:W3CDTF">2019-07-21T17:10:41Z</dcterms:created>
  <dcterms:modified xsi:type="dcterms:W3CDTF">2019-08-02T06:36:10Z</dcterms:modified>
</cp:coreProperties>
</file>