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8288000" cy="10287000"/>
  <p:notesSz cx="6858000" cy="9144000"/>
  <p:embeddedFontLst>
    <p:embeddedFont>
      <p:font typeface="Muli" charset="1" panose="00000500000000000000"/>
      <p:regular r:id="rId48"/>
    </p:embeddedFont>
    <p:embeddedFont>
      <p:font typeface="Cabin" charset="1" panose="00000500000000000000"/>
      <p:regular r:id="rId49"/>
    </p:embeddedFont>
    <p:embeddedFont>
      <p:font typeface="Cabin Bold" charset="1" panose="00000800000000000000"/>
      <p:regular r:id="rId50"/>
    </p:embeddedFont>
    <p:embeddedFont>
      <p:font typeface="Muli Bold Italics" charset="1" panose="00000800000000000000"/>
      <p:regular r:id="rId51"/>
    </p:embeddedFont>
    <p:embeddedFont>
      <p:font typeface="Muli Bold" charset="1" panose="00000800000000000000"/>
      <p:regular r:id="rId52"/>
    </p:embeddedFont>
    <p:embeddedFont>
      <p:font typeface="Cabin Semi-Bold" charset="1" panose="00000700000000000000"/>
      <p:regular r:id="rId53"/>
    </p:embeddedFont>
    <p:embeddedFont>
      <p:font typeface="Prompt" charset="1" panose="00000500000000000000"/>
      <p:regular r:id="rId54"/>
    </p:embeddedFont>
    <p:embeddedFont>
      <p:font typeface="Public Sans Bold" charset="1" panose="00000000000000000000"/>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5.png" Type="http://schemas.openxmlformats.org/officeDocument/2006/relationships/image"/><Relationship Id="rId4" Target="../media/image4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47.png" Type="http://schemas.openxmlformats.org/officeDocument/2006/relationships/image"/><Relationship Id="rId8" Target="../media/image4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49.pn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52.png" Type="http://schemas.openxmlformats.org/officeDocument/2006/relationships/image"/><Relationship Id="rId8" Target="../media/image5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54.png" Type="http://schemas.openxmlformats.org/officeDocument/2006/relationships/image"/><Relationship Id="rId8" Target="../media/image5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56.png" Type="http://schemas.openxmlformats.org/officeDocument/2006/relationships/image"/><Relationship Id="rId8" Target="../media/image57.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58.png" Type="http://schemas.openxmlformats.org/officeDocument/2006/relationships/image"/><Relationship Id="rId8" Target="../media/image5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0.png" Type="http://schemas.openxmlformats.org/officeDocument/2006/relationships/image"/><Relationship Id="rId4" Target="../media/image6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3.png" Type="http://schemas.openxmlformats.org/officeDocument/2006/relationships/image"/><Relationship Id="rId4" Target="../media/image64.png" Type="http://schemas.openxmlformats.org/officeDocument/2006/relationships/image"/><Relationship Id="rId5" Target="../media/image65.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6.png" Type="http://schemas.openxmlformats.org/officeDocument/2006/relationships/image"/><Relationship Id="rId4" Target="../media/image67.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8.png" Type="http://schemas.openxmlformats.org/officeDocument/2006/relationships/image"/><Relationship Id="rId4" Target="../media/image69.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0.png" Type="http://schemas.openxmlformats.org/officeDocument/2006/relationships/image"/><Relationship Id="rId4" Target="../media/image71.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2.png" Type="http://schemas.openxmlformats.org/officeDocument/2006/relationships/image"/><Relationship Id="rId4" Target="../media/image73.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4.png" Type="http://schemas.openxmlformats.org/officeDocument/2006/relationships/image"/><Relationship Id="rId4" Target="../media/image75.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6.png" Type="http://schemas.openxmlformats.org/officeDocument/2006/relationships/image"/><Relationship Id="rId4" Target="../media/image7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8.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2.svg" Type="http://schemas.openxmlformats.org/officeDocument/2006/relationships/image"/><Relationship Id="rId2" Target="../media/image1.png" Type="http://schemas.openxmlformats.org/officeDocument/2006/relationships/image"/><Relationship Id="rId3" Target="../media/image79.png" Type="http://schemas.openxmlformats.org/officeDocument/2006/relationships/image"/><Relationship Id="rId4" Target="../media/image80.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true" flipV="false" rot="0">
            <a:off x="-2156129" y="8872350"/>
            <a:ext cx="6662470" cy="1611106"/>
          </a:xfrm>
          <a:custGeom>
            <a:avLst/>
            <a:gdLst/>
            <a:ahLst/>
            <a:cxnLst/>
            <a:rect r="r" b="b" t="t" l="l"/>
            <a:pathLst>
              <a:path h="1611106" w="6662470">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4791434" y="-196457"/>
            <a:ext cx="5652695" cy="1366924"/>
          </a:xfrm>
          <a:custGeom>
            <a:avLst/>
            <a:gdLst/>
            <a:ahLst/>
            <a:cxnLst/>
            <a:rect r="r" b="b" t="t" l="l"/>
            <a:pathLst>
              <a:path h="1366924" w="5652695">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034012" y="6151222"/>
            <a:ext cx="6225288" cy="3893634"/>
          </a:xfrm>
          <a:custGeom>
            <a:avLst/>
            <a:gdLst/>
            <a:ahLst/>
            <a:cxnLst/>
            <a:rect r="r" b="b" t="t" l="l"/>
            <a:pathLst>
              <a:path h="3893634" w="6225288">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259300" y="2857263"/>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203414">
            <a:off x="10106955" y="4672810"/>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1815919" y="1631659"/>
            <a:ext cx="4982377" cy="4058372"/>
          </a:xfrm>
          <a:custGeom>
            <a:avLst/>
            <a:gdLst/>
            <a:ahLst/>
            <a:cxnLst/>
            <a:rect r="r" b="b" t="t" l="l"/>
            <a:pathLst>
              <a:path h="4058372" w="4982377">
                <a:moveTo>
                  <a:pt x="0" y="0"/>
                </a:moveTo>
                <a:lnTo>
                  <a:pt x="4982377" y="0"/>
                </a:lnTo>
                <a:lnTo>
                  <a:pt x="4982377" y="4058372"/>
                </a:lnTo>
                <a:lnTo>
                  <a:pt x="0" y="40583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1961692" y="1836613"/>
            <a:ext cx="4503279" cy="3000310"/>
          </a:xfrm>
          <a:custGeom>
            <a:avLst/>
            <a:gdLst/>
            <a:ahLst/>
            <a:cxnLst/>
            <a:rect r="r" b="b" t="t" l="l"/>
            <a:pathLst>
              <a:path h="3000310" w="4503279">
                <a:moveTo>
                  <a:pt x="0" y="0"/>
                </a:moveTo>
                <a:lnTo>
                  <a:pt x="4503279" y="0"/>
                </a:lnTo>
                <a:lnTo>
                  <a:pt x="4503279" y="3000309"/>
                </a:lnTo>
                <a:lnTo>
                  <a:pt x="0" y="3000309"/>
                </a:lnTo>
                <a:lnTo>
                  <a:pt x="0" y="0"/>
                </a:lnTo>
                <a:close/>
              </a:path>
            </a:pathLst>
          </a:custGeom>
          <a:blipFill>
            <a:blip r:embed="rId11"/>
            <a:stretch>
              <a:fillRect l="0" t="0" r="0" b="0"/>
            </a:stretch>
          </a:blipFill>
        </p:spPr>
      </p:sp>
      <p:grpSp>
        <p:nvGrpSpPr>
          <p:cNvPr name="Group 10" id="10"/>
          <p:cNvGrpSpPr/>
          <p:nvPr/>
        </p:nvGrpSpPr>
        <p:grpSpPr>
          <a:xfrm rot="0">
            <a:off x="430273" y="2188961"/>
            <a:ext cx="9663316" cy="5909078"/>
            <a:chOff x="0" y="0"/>
            <a:chExt cx="12884422" cy="7878771"/>
          </a:xfrm>
        </p:grpSpPr>
        <p:sp>
          <p:nvSpPr>
            <p:cNvPr name="TextBox 11" id="11"/>
            <p:cNvSpPr txBox="true"/>
            <p:nvPr/>
          </p:nvSpPr>
          <p:spPr>
            <a:xfrm rot="0">
              <a:off x="0" y="-9525"/>
              <a:ext cx="12884422" cy="4442342"/>
            </a:xfrm>
            <a:prstGeom prst="rect">
              <a:avLst/>
            </a:prstGeom>
          </p:spPr>
          <p:txBody>
            <a:bodyPr anchor="t" rtlCol="false" tIns="0" lIns="0" bIns="0" rIns="0">
              <a:spAutoFit/>
            </a:bodyPr>
            <a:lstStyle/>
            <a:p>
              <a:pPr algn="l">
                <a:lnSpc>
                  <a:spcPts val="8804"/>
                </a:lnSpc>
              </a:pPr>
              <a:r>
                <a:rPr lang="en-US" sz="7337" spc="-110">
                  <a:solidFill>
                    <a:srgbClr val="003EA8"/>
                  </a:solidFill>
                  <a:latin typeface="Muli"/>
                  <a:ea typeface="Muli"/>
                  <a:cs typeface="Muli"/>
                  <a:sym typeface="Muli"/>
                </a:rPr>
                <a:t>ỨNG DỤNG CỦA HỌC MÁY TRONG BÀI TOÁN GIAO THÔNG</a:t>
              </a:r>
            </a:p>
          </p:txBody>
        </p:sp>
        <p:sp>
          <p:nvSpPr>
            <p:cNvPr name="TextBox 12" id="12"/>
            <p:cNvSpPr txBox="true"/>
            <p:nvPr/>
          </p:nvSpPr>
          <p:spPr>
            <a:xfrm rot="0">
              <a:off x="0" y="4821246"/>
              <a:ext cx="12884422" cy="3057525"/>
            </a:xfrm>
            <a:prstGeom prst="rect">
              <a:avLst/>
            </a:prstGeom>
          </p:spPr>
          <p:txBody>
            <a:bodyPr anchor="t" rtlCol="false" tIns="0" lIns="0" bIns="0" rIns="0">
              <a:spAutoFit/>
            </a:bodyPr>
            <a:lstStyle/>
            <a:p>
              <a:pPr algn="l">
                <a:lnSpc>
                  <a:spcPts val="3600"/>
                </a:lnSpc>
              </a:pPr>
              <a:r>
                <a:rPr lang="en-US" sz="3000">
                  <a:solidFill>
                    <a:srgbClr val="003EA8"/>
                  </a:solidFill>
                  <a:latin typeface="Cabin"/>
                  <a:ea typeface="Cabin"/>
                  <a:cs typeface="Cabin"/>
                  <a:sym typeface="Cabin"/>
                </a:rPr>
                <a:t>    Nhóm 9 - 64KTPM5:</a:t>
              </a:r>
            </a:p>
            <a:p>
              <a:pPr algn="l" marL="647700" indent="-323850" lvl="1">
                <a:lnSpc>
                  <a:spcPts val="3600"/>
                </a:lnSpc>
                <a:buFont typeface="Arial"/>
                <a:buChar char="•"/>
              </a:pPr>
              <a:r>
                <a:rPr lang="en-US" sz="3000">
                  <a:solidFill>
                    <a:srgbClr val="003EA8"/>
                  </a:solidFill>
                  <a:latin typeface="Cabin"/>
                  <a:ea typeface="Cabin"/>
                  <a:cs typeface="Cabin"/>
                  <a:sym typeface="Cabin"/>
                </a:rPr>
                <a:t>Nguyễn Xuân Tài</a:t>
              </a:r>
            </a:p>
            <a:p>
              <a:pPr algn="l" marL="647700" indent="-323850" lvl="1">
                <a:lnSpc>
                  <a:spcPts val="3600"/>
                </a:lnSpc>
                <a:buFont typeface="Arial"/>
                <a:buChar char="•"/>
              </a:pPr>
              <a:r>
                <a:rPr lang="en-US" sz="3000">
                  <a:solidFill>
                    <a:srgbClr val="003EA8"/>
                  </a:solidFill>
                  <a:latin typeface="Cabin"/>
                  <a:ea typeface="Cabin"/>
                  <a:cs typeface="Cabin"/>
                  <a:sym typeface="Cabin"/>
                </a:rPr>
                <a:t>Hoàng Minh Sáng</a:t>
              </a:r>
            </a:p>
            <a:p>
              <a:pPr algn="l" marL="647700" indent="-323850" lvl="1">
                <a:lnSpc>
                  <a:spcPts val="3600"/>
                </a:lnSpc>
                <a:buFont typeface="Arial"/>
                <a:buChar char="•"/>
              </a:pPr>
              <a:r>
                <a:rPr lang="en-US" sz="3000">
                  <a:solidFill>
                    <a:srgbClr val="003EA8"/>
                  </a:solidFill>
                  <a:latin typeface="Cabin"/>
                  <a:ea typeface="Cabin"/>
                  <a:cs typeface="Cabin"/>
                  <a:sym typeface="Cabin"/>
                </a:rPr>
                <a:t>Trần Văn Sơn</a:t>
              </a:r>
            </a:p>
            <a:p>
              <a:pPr algn="l" marL="647700" indent="-323850" lvl="1">
                <a:lnSpc>
                  <a:spcPts val="3600"/>
                </a:lnSpc>
                <a:buFont typeface="Arial"/>
                <a:buChar char="•"/>
              </a:pPr>
              <a:r>
                <a:rPr lang="en-US" sz="3000">
                  <a:solidFill>
                    <a:srgbClr val="003EA8"/>
                  </a:solidFill>
                  <a:latin typeface="Cabin"/>
                  <a:ea typeface="Cabin"/>
                  <a:cs typeface="Cabin"/>
                  <a:sym typeface="Cabin"/>
                </a:rPr>
                <a:t>Nguyễn Bình Minh</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131161" y="1778054"/>
            <a:ext cx="5287361" cy="4031613"/>
          </a:xfrm>
          <a:custGeom>
            <a:avLst/>
            <a:gdLst/>
            <a:ahLst/>
            <a:cxnLst/>
            <a:rect r="r" b="b" t="t" l="l"/>
            <a:pathLst>
              <a:path h="4031613" w="5287361">
                <a:moveTo>
                  <a:pt x="0" y="0"/>
                </a:moveTo>
                <a:lnTo>
                  <a:pt x="5287361" y="0"/>
                </a:lnTo>
                <a:lnTo>
                  <a:pt x="5287361" y="4031613"/>
                </a:lnTo>
                <a:lnTo>
                  <a:pt x="0" y="4031613"/>
                </a:lnTo>
                <a:lnTo>
                  <a:pt x="0" y="0"/>
                </a:lnTo>
                <a:close/>
              </a:path>
            </a:pathLst>
          </a:custGeom>
          <a:blipFill>
            <a:blip r:embed="rId3"/>
            <a:stretch>
              <a:fillRect l="0" t="0" r="0" b="0"/>
            </a:stretch>
          </a:blipFill>
        </p:spPr>
      </p:sp>
      <p:sp>
        <p:nvSpPr>
          <p:cNvPr name="Freeform 4" id="4"/>
          <p:cNvSpPr/>
          <p:nvPr/>
        </p:nvSpPr>
        <p:spPr>
          <a:xfrm flipH="false" flipV="false" rot="0">
            <a:off x="11131161" y="5830304"/>
            <a:ext cx="5287361" cy="4203452"/>
          </a:xfrm>
          <a:custGeom>
            <a:avLst/>
            <a:gdLst/>
            <a:ahLst/>
            <a:cxnLst/>
            <a:rect r="r" b="b" t="t" l="l"/>
            <a:pathLst>
              <a:path h="4203452" w="5287361">
                <a:moveTo>
                  <a:pt x="0" y="0"/>
                </a:moveTo>
                <a:lnTo>
                  <a:pt x="5287361" y="0"/>
                </a:lnTo>
                <a:lnTo>
                  <a:pt x="5287361" y="4203452"/>
                </a:lnTo>
                <a:lnTo>
                  <a:pt x="0" y="4203452"/>
                </a:lnTo>
                <a:lnTo>
                  <a:pt x="0" y="0"/>
                </a:lnTo>
                <a:close/>
              </a:path>
            </a:pathLst>
          </a:custGeom>
          <a:blipFill>
            <a:blip r:embed="rId4"/>
            <a:stretch>
              <a:fillRect l="0" t="0" r="0" b="0"/>
            </a:stretch>
          </a:blipFill>
        </p:spPr>
      </p:sp>
      <p:sp>
        <p:nvSpPr>
          <p:cNvPr name="TextBox 5" id="5"/>
          <p:cNvSpPr txBox="true"/>
          <p:nvPr/>
        </p:nvSpPr>
        <p:spPr>
          <a:xfrm rot="0">
            <a:off x="2022636" y="420018"/>
            <a:ext cx="14242728" cy="1086156"/>
          </a:xfrm>
          <a:prstGeom prst="rect">
            <a:avLst/>
          </a:prstGeom>
        </p:spPr>
        <p:txBody>
          <a:bodyPr anchor="t" rtlCol="false" tIns="0" lIns="0" bIns="0" rIns="0">
            <a:spAutoFit/>
          </a:bodyPr>
          <a:lstStyle/>
          <a:p>
            <a:pPr algn="ctr">
              <a:lnSpc>
                <a:spcPts val="8908"/>
              </a:lnSpc>
              <a:spcBef>
                <a:spcPct val="0"/>
              </a:spcBef>
            </a:pPr>
            <a:r>
              <a:rPr lang="en-US" b="true" sz="6362">
                <a:solidFill>
                  <a:srgbClr val="003EA8"/>
                </a:solidFill>
                <a:latin typeface="Cabin Bold"/>
                <a:ea typeface="Cabin Bold"/>
                <a:cs typeface="Cabin Bold"/>
                <a:sym typeface="Cabin Bold"/>
              </a:rPr>
              <a:t>1. PERCEPTRON LEARNING</a:t>
            </a:r>
          </a:p>
        </p:txBody>
      </p:sp>
      <p:sp>
        <p:nvSpPr>
          <p:cNvPr name="TextBox 6" id="6"/>
          <p:cNvSpPr txBox="true"/>
          <p:nvPr/>
        </p:nvSpPr>
        <p:spPr>
          <a:xfrm rot="0">
            <a:off x="1335016" y="1847583"/>
            <a:ext cx="7808984" cy="4829061"/>
          </a:xfrm>
          <a:prstGeom prst="rect">
            <a:avLst/>
          </a:prstGeom>
        </p:spPr>
        <p:txBody>
          <a:bodyPr anchor="t" rtlCol="false" tIns="0" lIns="0" bIns="0" rIns="0">
            <a:spAutoFit/>
          </a:bodyPr>
          <a:lstStyle/>
          <a:p>
            <a:pPr algn="l">
              <a:lnSpc>
                <a:spcPts val="4837"/>
              </a:lnSpc>
              <a:spcBef>
                <a:spcPct val="0"/>
              </a:spcBef>
            </a:pPr>
            <a:r>
              <a:rPr lang="en-US" sz="3455">
                <a:solidFill>
                  <a:srgbClr val="003EA8"/>
                </a:solidFill>
                <a:latin typeface="Cabin"/>
                <a:ea typeface="Cabin"/>
                <a:cs typeface="Cabin"/>
                <a:sym typeface="Cabin"/>
              </a:rPr>
              <a:t>•Perceptron là thuật toán Classification cho trường hợp đơn giản nhất: chỉ có hai class (lớp) (binary classification) và cũng chỉ hoạt động được trong một trường hợp rất cụ thể.</a:t>
            </a:r>
          </a:p>
          <a:p>
            <a:pPr algn="l">
              <a:lnSpc>
                <a:spcPts val="4837"/>
              </a:lnSpc>
              <a:spcBef>
                <a:spcPct val="0"/>
              </a:spcBef>
            </a:pPr>
            <a:r>
              <a:rPr lang="en-US" sz="3455">
                <a:solidFill>
                  <a:srgbClr val="003EA8"/>
                </a:solidFill>
                <a:latin typeface="Cabin"/>
                <a:ea typeface="Cabin"/>
                <a:cs typeface="Cabin"/>
                <a:sym typeface="Cabin"/>
              </a:rPr>
              <a:t>•Có thể hiểu rằng chúng ta cần tìm lãnh thổ của mỗi class bằng cách tìm biên giới (boundary) giữa hai lãnh thổ.</a:t>
            </a:r>
          </a:p>
        </p:txBody>
      </p:sp>
      <p:sp>
        <p:nvSpPr>
          <p:cNvPr name="TextBox 7" id="7"/>
          <p:cNvSpPr txBox="true"/>
          <p:nvPr/>
        </p:nvSpPr>
        <p:spPr>
          <a:xfrm rot="0">
            <a:off x="1028700" y="7604497"/>
            <a:ext cx="3451473" cy="588391"/>
          </a:xfrm>
          <a:prstGeom prst="rect">
            <a:avLst/>
          </a:prstGeom>
        </p:spPr>
        <p:txBody>
          <a:bodyPr anchor="t" rtlCol="false" tIns="0" lIns="0" bIns="0" rIns="0">
            <a:spAutoFit/>
          </a:bodyPr>
          <a:lstStyle/>
          <a:p>
            <a:pPr algn="l" marL="747013" indent="-373507" lvl="1">
              <a:lnSpc>
                <a:spcPts val="4843"/>
              </a:lnSpc>
              <a:buFont typeface="Arial"/>
              <a:buChar char="•"/>
            </a:pPr>
            <a:r>
              <a:rPr lang="en-US" sz="3459">
                <a:solidFill>
                  <a:srgbClr val="003EA8"/>
                </a:solidFill>
                <a:latin typeface="Cabin"/>
                <a:ea typeface="Cabin"/>
                <a:cs typeface="Cabin"/>
                <a:sym typeface="Cabin"/>
              </a:rPr>
              <a:t>Input - Output</a:t>
            </a:r>
          </a:p>
        </p:txBody>
      </p:sp>
      <p:sp>
        <p:nvSpPr>
          <p:cNvPr name="TextBox 8" id="8"/>
          <p:cNvSpPr txBox="true"/>
          <p:nvPr/>
        </p:nvSpPr>
        <p:spPr>
          <a:xfrm rot="0">
            <a:off x="1335016" y="8149209"/>
            <a:ext cx="6700689" cy="11979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•Input: Là 1 tập DL đã được gán nhãn</a:t>
            </a:r>
          </a:p>
          <a:p>
            <a:pPr algn="l">
              <a:lnSpc>
                <a:spcPts val="4843"/>
              </a:lnSpc>
              <a:spcBef>
                <a:spcPct val="0"/>
              </a:spcBef>
            </a:pPr>
            <a:r>
              <a:rPr lang="en-US" sz="3459">
                <a:solidFill>
                  <a:srgbClr val="003EA8"/>
                </a:solidFill>
                <a:latin typeface="Cabin"/>
                <a:ea typeface="Cabin"/>
                <a:cs typeface="Cabin"/>
                <a:sym typeface="Cabin"/>
              </a:rPr>
              <a:t>•Output: Là 1 vecto dự đoán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true" flipV="false" rot="0">
            <a:off x="14566332" y="1834286"/>
            <a:ext cx="4184905" cy="7148130"/>
          </a:xfrm>
          <a:custGeom>
            <a:avLst/>
            <a:gdLst/>
            <a:ahLst/>
            <a:cxnLst/>
            <a:rect r="r" b="b" t="t" l="l"/>
            <a:pathLst>
              <a:path h="7148130" w="4184905">
                <a:moveTo>
                  <a:pt x="4184906" y="0"/>
                </a:moveTo>
                <a:lnTo>
                  <a:pt x="0" y="0"/>
                </a:lnTo>
                <a:lnTo>
                  <a:pt x="0" y="7148129"/>
                </a:lnTo>
                <a:lnTo>
                  <a:pt x="4184906" y="7148129"/>
                </a:lnTo>
                <a:lnTo>
                  <a:pt x="41849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961525" y="466840"/>
            <a:ext cx="10364949" cy="923925"/>
          </a:xfrm>
          <a:prstGeom prst="rect">
            <a:avLst/>
          </a:prstGeom>
        </p:spPr>
        <p:txBody>
          <a:bodyPr anchor="t" rtlCol="false" tIns="0" lIns="0" bIns="0" rIns="0">
            <a:spAutoFit/>
          </a:bodyPr>
          <a:lstStyle/>
          <a:p>
            <a:pPr algn="ctr">
              <a:lnSpc>
                <a:spcPts val="7200"/>
              </a:lnSpc>
            </a:pPr>
            <a:r>
              <a:rPr lang="en-US" b="true" sz="6000">
                <a:solidFill>
                  <a:srgbClr val="003EA8"/>
                </a:solidFill>
                <a:latin typeface="Muli Bold"/>
                <a:ea typeface="Muli Bold"/>
                <a:cs typeface="Muli Bold"/>
                <a:sym typeface="Muli Bold"/>
              </a:rPr>
              <a:t>CƠ CHẾ HOẠT ĐỘNG</a:t>
            </a:r>
          </a:p>
        </p:txBody>
      </p:sp>
      <p:sp>
        <p:nvSpPr>
          <p:cNvPr name="Freeform 5" id="5"/>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63879" y="-156776"/>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105667" y="8665845"/>
            <a:ext cx="441616" cy="633141"/>
          </a:xfrm>
          <a:custGeom>
            <a:avLst/>
            <a:gdLst/>
            <a:ahLst/>
            <a:cxnLst/>
            <a:rect r="r" b="b" t="t" l="l"/>
            <a:pathLst>
              <a:path h="633141" w="441616">
                <a:moveTo>
                  <a:pt x="0" y="0"/>
                </a:moveTo>
                <a:lnTo>
                  <a:pt x="441615" y="0"/>
                </a:lnTo>
                <a:lnTo>
                  <a:pt x="441615"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2285020" y="4580566"/>
            <a:ext cx="12746373" cy="2517635"/>
          </a:xfrm>
          <a:custGeom>
            <a:avLst/>
            <a:gdLst/>
            <a:ahLst/>
            <a:cxnLst/>
            <a:rect r="r" b="b" t="t" l="l"/>
            <a:pathLst>
              <a:path h="2517635" w="12746373">
                <a:moveTo>
                  <a:pt x="0" y="0"/>
                </a:moveTo>
                <a:lnTo>
                  <a:pt x="12746373" y="0"/>
                </a:lnTo>
                <a:lnTo>
                  <a:pt x="12746373" y="2517636"/>
                </a:lnTo>
                <a:lnTo>
                  <a:pt x="0" y="2517636"/>
                </a:lnTo>
                <a:lnTo>
                  <a:pt x="0" y="0"/>
                </a:lnTo>
                <a:close/>
              </a:path>
            </a:pathLst>
          </a:custGeom>
          <a:blipFill>
            <a:blip r:embed="rId9"/>
            <a:stretch>
              <a:fillRect l="0" t="-3789" r="-2403" b="-3789"/>
            </a:stretch>
          </a:blipFill>
        </p:spPr>
      </p:sp>
      <p:sp>
        <p:nvSpPr>
          <p:cNvPr name="Freeform 9" id="9"/>
          <p:cNvSpPr/>
          <p:nvPr/>
        </p:nvSpPr>
        <p:spPr>
          <a:xfrm flipH="false" flipV="false" rot="0">
            <a:off x="142699" y="1716432"/>
            <a:ext cx="1772002" cy="8245905"/>
          </a:xfrm>
          <a:custGeom>
            <a:avLst/>
            <a:gdLst/>
            <a:ahLst/>
            <a:cxnLst/>
            <a:rect r="r" b="b" t="t" l="l"/>
            <a:pathLst>
              <a:path h="8245905" w="1772002">
                <a:moveTo>
                  <a:pt x="0" y="0"/>
                </a:moveTo>
                <a:lnTo>
                  <a:pt x="1772002" y="0"/>
                </a:lnTo>
                <a:lnTo>
                  <a:pt x="1772002" y="8245904"/>
                </a:lnTo>
                <a:lnTo>
                  <a:pt x="0" y="8245904"/>
                </a:lnTo>
                <a:lnTo>
                  <a:pt x="0" y="0"/>
                </a:lnTo>
                <a:close/>
              </a:path>
            </a:pathLst>
          </a:custGeom>
          <a:blipFill>
            <a:blip r:embed="rId10"/>
            <a:stretch>
              <a:fillRect l="-14857" t="0" r="-14857" b="0"/>
            </a:stretch>
          </a:blipFill>
        </p:spPr>
      </p:sp>
      <p:sp>
        <p:nvSpPr>
          <p:cNvPr name="TextBox 10" id="10"/>
          <p:cNvSpPr txBox="true"/>
          <p:nvPr/>
        </p:nvSpPr>
        <p:spPr>
          <a:xfrm rot="0">
            <a:off x="2285020" y="2456977"/>
            <a:ext cx="12041454" cy="1251585"/>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Cabin"/>
                <a:ea typeface="Cabin"/>
                <a:cs typeface="Cabin"/>
                <a:sym typeface="Cabin"/>
              </a:rPr>
              <a:t>Chọn ngẫu nhiên một vector hệ số w và bias ­­b (thường bằng 0 hoặc giá trị nhỏ ngẫu nhiên)</a:t>
            </a:r>
          </a:p>
        </p:txBody>
      </p:sp>
      <p:sp>
        <p:nvSpPr>
          <p:cNvPr name="TextBox 11" id="11"/>
          <p:cNvSpPr txBox="true"/>
          <p:nvPr/>
        </p:nvSpPr>
        <p:spPr>
          <a:xfrm rot="0">
            <a:off x="2285020" y="8006715"/>
            <a:ext cx="11804319" cy="1251585"/>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Cabin"/>
                <a:ea typeface="Cabin"/>
                <a:cs typeface="Cabin"/>
                <a:sym typeface="Cabin"/>
              </a:rPr>
              <a:t>Kiểm tra xem có bao nhiêu điểm bị phân lớp lỗi. Nếu không còn điểm nào, dừng thuật toán. Nếu còn, quay lại bước 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6163047" y="643561"/>
            <a:ext cx="5961906"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ƯU NHƯỢC ĐIỂM</a:t>
            </a:r>
          </a:p>
        </p:txBody>
      </p:sp>
      <p:sp>
        <p:nvSpPr>
          <p:cNvPr name="TextBox 4" id="4"/>
          <p:cNvSpPr txBox="true"/>
          <p:nvPr/>
        </p:nvSpPr>
        <p:spPr>
          <a:xfrm rot="0">
            <a:off x="5373721" y="1954411"/>
            <a:ext cx="10936459" cy="7727950"/>
          </a:xfrm>
          <a:prstGeom prst="rect">
            <a:avLst/>
          </a:prstGeom>
        </p:spPr>
        <p:txBody>
          <a:bodyPr anchor="t" rtlCol="false" tIns="0" lIns="0" bIns="0" rIns="0">
            <a:spAutoFit/>
          </a:bodyPr>
          <a:lstStyle/>
          <a:p>
            <a:pPr algn="l">
              <a:lnSpc>
                <a:spcPts val="5599"/>
              </a:lnSpc>
              <a:spcBef>
                <a:spcPct val="0"/>
              </a:spcBef>
            </a:pPr>
            <a:r>
              <a:rPr lang="en-US" sz="3999">
                <a:solidFill>
                  <a:srgbClr val="003EA8"/>
                </a:solidFill>
                <a:latin typeface="Cabin"/>
                <a:ea typeface="Cabin"/>
                <a:cs typeface="Cabin"/>
                <a:sym typeface="Cabin"/>
              </a:rPr>
              <a:t>   </a:t>
            </a:r>
            <a:r>
              <a:rPr lang="en-US" sz="3999">
                <a:solidFill>
                  <a:srgbClr val="003EA8"/>
                </a:solidFill>
                <a:latin typeface="Cabin"/>
                <a:ea typeface="Cabin"/>
                <a:cs typeface="Cabin"/>
                <a:sym typeface="Cabin"/>
              </a:rPr>
              <a:t>Ưu điểm:</a:t>
            </a:r>
          </a:p>
          <a:p>
            <a:pPr algn="l">
              <a:lnSpc>
                <a:spcPts val="5599"/>
              </a:lnSpc>
              <a:spcBef>
                <a:spcPct val="0"/>
              </a:spcBef>
            </a:pPr>
            <a:r>
              <a:rPr lang="en-US" sz="3999">
                <a:solidFill>
                  <a:srgbClr val="003EA8"/>
                </a:solidFill>
                <a:latin typeface="Cabin"/>
                <a:ea typeface="Cabin"/>
                <a:cs typeface="Cabin"/>
                <a:sym typeface="Cabin"/>
              </a:rPr>
              <a:t>•Đơn giản và dễ hiểu</a:t>
            </a:r>
          </a:p>
          <a:p>
            <a:pPr algn="l">
              <a:lnSpc>
                <a:spcPts val="5599"/>
              </a:lnSpc>
              <a:spcBef>
                <a:spcPct val="0"/>
              </a:spcBef>
            </a:pPr>
            <a:r>
              <a:rPr lang="en-US" sz="3999">
                <a:solidFill>
                  <a:srgbClr val="003EA8"/>
                </a:solidFill>
                <a:latin typeface="Cabin"/>
                <a:ea typeface="Cabin"/>
                <a:cs typeface="Cabin"/>
                <a:sym typeface="Cabin"/>
              </a:rPr>
              <a:t>•Hiệu quả trên những dữ liệu tuyến tính phân tách</a:t>
            </a:r>
          </a:p>
          <a:p>
            <a:pPr algn="l">
              <a:lnSpc>
                <a:spcPts val="5599"/>
              </a:lnSpc>
              <a:spcBef>
                <a:spcPct val="0"/>
              </a:spcBef>
            </a:pPr>
            <a:r>
              <a:rPr lang="en-US" sz="3999">
                <a:solidFill>
                  <a:srgbClr val="003EA8"/>
                </a:solidFill>
                <a:latin typeface="Cabin"/>
                <a:ea typeface="Cabin"/>
                <a:cs typeface="Cabin"/>
                <a:sym typeface="Cabin"/>
              </a:rPr>
              <a:t>•Tính toán nhanh chóng</a:t>
            </a:r>
          </a:p>
          <a:p>
            <a:pPr algn="l">
              <a:lnSpc>
                <a:spcPts val="5599"/>
              </a:lnSpc>
              <a:spcBef>
                <a:spcPct val="0"/>
              </a:spcBef>
            </a:pPr>
            <a:r>
              <a:rPr lang="en-US" sz="3999">
                <a:solidFill>
                  <a:srgbClr val="003EA8"/>
                </a:solidFill>
                <a:latin typeface="Cabin"/>
                <a:ea typeface="Cabin"/>
                <a:cs typeface="Cabin"/>
                <a:sym typeface="Cabin"/>
              </a:rPr>
              <a:t>•Cơ sở cho các thuật toán nơ-ron phức tạp hơn</a:t>
            </a:r>
          </a:p>
          <a:p>
            <a:pPr algn="l">
              <a:lnSpc>
                <a:spcPts val="5599"/>
              </a:lnSpc>
              <a:spcBef>
                <a:spcPct val="0"/>
              </a:spcBef>
            </a:pPr>
            <a:r>
              <a:rPr lang="en-US" sz="3999">
                <a:solidFill>
                  <a:srgbClr val="003EA8"/>
                </a:solidFill>
                <a:latin typeface="Cabin"/>
                <a:ea typeface="Cabin"/>
                <a:cs typeface="Cabin"/>
                <a:sym typeface="Cabin"/>
              </a:rPr>
              <a:t>   </a:t>
            </a:r>
          </a:p>
          <a:p>
            <a:pPr algn="l">
              <a:lnSpc>
                <a:spcPts val="5599"/>
              </a:lnSpc>
              <a:spcBef>
                <a:spcPct val="0"/>
              </a:spcBef>
            </a:pPr>
            <a:r>
              <a:rPr lang="en-US" sz="3999">
                <a:solidFill>
                  <a:srgbClr val="003EA8"/>
                </a:solidFill>
                <a:latin typeface="Cabin"/>
                <a:ea typeface="Cabin"/>
                <a:cs typeface="Cabin"/>
                <a:sym typeface="Cabin"/>
              </a:rPr>
              <a:t>   Nhược điểm:</a:t>
            </a:r>
          </a:p>
          <a:p>
            <a:pPr algn="l">
              <a:lnSpc>
                <a:spcPts val="5599"/>
              </a:lnSpc>
              <a:spcBef>
                <a:spcPct val="0"/>
              </a:spcBef>
            </a:pPr>
            <a:r>
              <a:rPr lang="en-US" sz="3999">
                <a:solidFill>
                  <a:srgbClr val="003EA8"/>
                </a:solidFill>
                <a:latin typeface="Cabin"/>
                <a:ea typeface="Cabin"/>
                <a:cs typeface="Cabin"/>
                <a:sym typeface="Cabin"/>
              </a:rPr>
              <a:t>•Không xử lý tốt dữ liệu phi tuyến tính phân tách</a:t>
            </a:r>
          </a:p>
          <a:p>
            <a:pPr algn="l">
              <a:lnSpc>
                <a:spcPts val="5599"/>
              </a:lnSpc>
              <a:spcBef>
                <a:spcPct val="0"/>
              </a:spcBef>
            </a:pPr>
            <a:r>
              <a:rPr lang="en-US" sz="3999">
                <a:solidFill>
                  <a:srgbClr val="003EA8"/>
                </a:solidFill>
                <a:latin typeface="Cabin"/>
                <a:ea typeface="Cabin"/>
                <a:cs typeface="Cabin"/>
                <a:sym typeface="Cabin"/>
              </a:rPr>
              <a:t>•Khả năng hội tụ phụ thuộc vào dữ liệu</a:t>
            </a:r>
          </a:p>
          <a:p>
            <a:pPr algn="l">
              <a:lnSpc>
                <a:spcPts val="5599"/>
              </a:lnSpc>
              <a:spcBef>
                <a:spcPct val="0"/>
              </a:spcBef>
            </a:pPr>
            <a:r>
              <a:rPr lang="en-US" sz="3999">
                <a:solidFill>
                  <a:srgbClr val="003EA8"/>
                </a:solidFill>
                <a:latin typeface="Cabin"/>
                <a:ea typeface="Cabin"/>
                <a:cs typeface="Cabin"/>
                <a:sym typeface="Cabin"/>
              </a:rPr>
              <a:t>•Thiếu khả năng tổng quát</a:t>
            </a:r>
          </a:p>
          <a:p>
            <a:pPr algn="l">
              <a:lnSpc>
                <a:spcPts val="5599"/>
              </a:lnSpc>
              <a:spcBef>
                <a:spcPct val="0"/>
              </a:spcBef>
            </a:pPr>
            <a:r>
              <a:rPr lang="en-US" sz="3999">
                <a:solidFill>
                  <a:srgbClr val="003EA8"/>
                </a:solidFill>
                <a:latin typeface="Cabin"/>
                <a:ea typeface="Cabin"/>
                <a:cs typeface="Cabin"/>
                <a:sym typeface="Cabin"/>
              </a:rPr>
              <a:t>•Cập nhật trọng số không tối ưu</a:t>
            </a:r>
          </a:p>
        </p:txBody>
      </p:sp>
      <p:sp>
        <p:nvSpPr>
          <p:cNvPr name="Freeform 5" id="5"/>
          <p:cNvSpPr/>
          <p:nvPr/>
        </p:nvSpPr>
        <p:spPr>
          <a:xfrm flipH="false" flipV="false" rot="0">
            <a:off x="1831605" y="2710266"/>
            <a:ext cx="2125825" cy="2669415"/>
          </a:xfrm>
          <a:custGeom>
            <a:avLst/>
            <a:gdLst/>
            <a:ahLst/>
            <a:cxnLst/>
            <a:rect r="r" b="b" t="t" l="l"/>
            <a:pathLst>
              <a:path h="2669415" w="2125825">
                <a:moveTo>
                  <a:pt x="0" y="0"/>
                </a:moveTo>
                <a:lnTo>
                  <a:pt x="2125825" y="0"/>
                </a:lnTo>
                <a:lnTo>
                  <a:pt x="2125825" y="2669415"/>
                </a:lnTo>
                <a:lnTo>
                  <a:pt x="0" y="26694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2022654" y="7111896"/>
            <a:ext cx="1934777" cy="2146404"/>
          </a:xfrm>
          <a:custGeom>
            <a:avLst/>
            <a:gdLst/>
            <a:ahLst/>
            <a:cxnLst/>
            <a:rect r="r" b="b" t="t" l="l"/>
            <a:pathLst>
              <a:path h="2146404" w="1934777">
                <a:moveTo>
                  <a:pt x="0" y="0"/>
                </a:moveTo>
                <a:lnTo>
                  <a:pt x="1934776" y="0"/>
                </a:lnTo>
                <a:lnTo>
                  <a:pt x="1934776" y="2146404"/>
                </a:lnTo>
                <a:lnTo>
                  <a:pt x="0" y="2146404"/>
                </a:lnTo>
                <a:lnTo>
                  <a:pt x="0" y="0"/>
                </a:lnTo>
                <a:close/>
              </a:path>
            </a:pathLst>
          </a:custGeom>
          <a:blipFill>
            <a:blip r:embed="rId5">
              <a:extLst>
                <a:ext uri="{96DAC541-7B7A-43D3-8B79-37D633B846F1}">
                  <asvg:svgBlip xmlns:asvg="http://schemas.microsoft.com/office/drawing/2016/SVG/main" r:embed="rId6"/>
                </a:ext>
              </a:extLst>
            </a:blip>
            <a:stretch>
              <a:fillRect l="0" t="0" r="-135582" b="0"/>
            </a:stretch>
          </a:blipFill>
        </p:spPr>
      </p:sp>
      <p:sp>
        <p:nvSpPr>
          <p:cNvPr name="Freeform 7" id="7"/>
          <p:cNvSpPr/>
          <p:nvPr/>
        </p:nvSpPr>
        <p:spPr>
          <a:xfrm flipH="false" flipV="false" rot="2267936">
            <a:off x="14743994" y="57961"/>
            <a:ext cx="4510795" cy="1418850"/>
          </a:xfrm>
          <a:custGeom>
            <a:avLst/>
            <a:gdLst/>
            <a:ahLst/>
            <a:cxnLst/>
            <a:rect r="r" b="b" t="t" l="l"/>
            <a:pathLst>
              <a:path h="1418850" w="4510795">
                <a:moveTo>
                  <a:pt x="0" y="0"/>
                </a:moveTo>
                <a:lnTo>
                  <a:pt x="4510795" y="0"/>
                </a:lnTo>
                <a:lnTo>
                  <a:pt x="4510795" y="1418850"/>
                </a:lnTo>
                <a:lnTo>
                  <a:pt x="0" y="14188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1028700" y="423672"/>
            <a:ext cx="2033141" cy="1086231"/>
          </a:xfrm>
          <a:prstGeom prst="rect">
            <a:avLst/>
          </a:prstGeom>
        </p:spPr>
        <p:txBody>
          <a:bodyPr anchor="t" rtlCol="false" tIns="0" lIns="0" bIns="0" rIns="0">
            <a:spAutoFit/>
          </a:bodyPr>
          <a:lstStyle/>
          <a:p>
            <a:pPr algn="ctr">
              <a:lnSpc>
                <a:spcPts val="8904"/>
              </a:lnSpc>
              <a:spcBef>
                <a:spcPct val="0"/>
              </a:spcBef>
            </a:pPr>
            <a:r>
              <a:rPr lang="en-US" b="true" sz="6359">
                <a:solidFill>
                  <a:srgbClr val="003EA8"/>
                </a:solidFill>
                <a:latin typeface="Cabin Bold"/>
                <a:ea typeface="Cabin Bold"/>
                <a:cs typeface="Cabin Bold"/>
                <a:sym typeface="Cabin Bold"/>
              </a:rPr>
              <a:t>2. </a:t>
            </a:r>
            <a:r>
              <a:rPr lang="en-US" b="true" sz="6359">
                <a:solidFill>
                  <a:srgbClr val="003EA8"/>
                </a:solidFill>
                <a:latin typeface="Cabin Bold"/>
                <a:ea typeface="Cabin Bold"/>
                <a:cs typeface="Cabin Bold"/>
                <a:sym typeface="Cabin Bold"/>
              </a:rPr>
              <a:t>ID3</a:t>
            </a:r>
          </a:p>
        </p:txBody>
      </p:sp>
      <p:sp>
        <p:nvSpPr>
          <p:cNvPr name="TextBox 4" id="4"/>
          <p:cNvSpPr txBox="true"/>
          <p:nvPr/>
        </p:nvSpPr>
        <p:spPr>
          <a:xfrm rot="0">
            <a:off x="1028700" y="1703471"/>
            <a:ext cx="16296948"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•ID3 (Iterative Dichotomiser 3): Là một thuật toán phân loại theo cách tiếp cận greedy (tham lam) bằng cách chọn thuộc tính tốt nhất tại mỗi bước</a:t>
            </a:r>
          </a:p>
        </p:txBody>
      </p:sp>
      <p:sp>
        <p:nvSpPr>
          <p:cNvPr name="TextBox 5" id="5"/>
          <p:cNvSpPr txBox="true"/>
          <p:nvPr/>
        </p:nvSpPr>
        <p:spPr>
          <a:xfrm rot="0">
            <a:off x="995526" y="5033090"/>
            <a:ext cx="12453870"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•Bản chất của thuật toán ID3 là xây dựng một cây quyết định nhằm phân loại dữ liệu dựa trên các thuộc tính của nó.</a:t>
            </a:r>
          </a:p>
        </p:txBody>
      </p:sp>
      <p:sp>
        <p:nvSpPr>
          <p:cNvPr name="TextBox 6" id="6"/>
          <p:cNvSpPr txBox="true"/>
          <p:nvPr/>
        </p:nvSpPr>
        <p:spPr>
          <a:xfrm rot="0">
            <a:off x="995526" y="6858169"/>
            <a:ext cx="7359650" cy="2216150"/>
          </a:xfrm>
          <a:prstGeom prst="rect">
            <a:avLst/>
          </a:prstGeom>
        </p:spPr>
        <p:txBody>
          <a:bodyPr anchor="t" rtlCol="false" tIns="0" lIns="0" bIns="0" rIns="0">
            <a:spAutoFit/>
          </a:bodyPr>
          <a:lstStyle/>
          <a:p>
            <a:pPr algn="ctr">
              <a:lnSpc>
                <a:spcPts val="9310"/>
              </a:lnSpc>
            </a:pPr>
            <a:r>
              <a:rPr lang="en-US" sz="3800">
                <a:solidFill>
                  <a:srgbClr val="003EA8"/>
                </a:solidFill>
                <a:latin typeface="Cabin"/>
                <a:ea typeface="Cabin"/>
                <a:cs typeface="Cabin"/>
                <a:sym typeface="Cabin"/>
              </a:rPr>
              <a:t>•Input: Là 1 tập DL đã được gán nhãn</a:t>
            </a:r>
          </a:p>
          <a:p>
            <a:pPr algn="l">
              <a:lnSpc>
                <a:spcPts val="9310"/>
              </a:lnSpc>
            </a:pPr>
            <a:r>
              <a:rPr lang="en-US" sz="3800">
                <a:solidFill>
                  <a:srgbClr val="003EA8"/>
                </a:solidFill>
                <a:latin typeface="Cabin"/>
                <a:ea typeface="Cabin"/>
                <a:cs typeface="Cabin"/>
                <a:sym typeface="Cabin"/>
              </a:rPr>
              <a:t>•Output: Là 1 cây quyết định</a:t>
            </a:r>
          </a:p>
        </p:txBody>
      </p:sp>
      <p:sp>
        <p:nvSpPr>
          <p:cNvPr name="TextBox 7" id="7"/>
          <p:cNvSpPr txBox="true"/>
          <p:nvPr/>
        </p:nvSpPr>
        <p:spPr>
          <a:xfrm rot="0">
            <a:off x="1494768" y="4119960"/>
            <a:ext cx="11455385" cy="64643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Tăng lượng Information Gain (IG - lợi ích của thông tin) </a:t>
            </a:r>
          </a:p>
        </p:txBody>
      </p:sp>
      <p:sp>
        <p:nvSpPr>
          <p:cNvPr name="TextBox 8" id="8"/>
          <p:cNvSpPr txBox="true"/>
          <p:nvPr/>
        </p:nvSpPr>
        <p:spPr>
          <a:xfrm rot="0">
            <a:off x="1507461" y="3207151"/>
            <a:ext cx="5638800"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Giảm entropy (độ hỗn loạn)</a:t>
            </a:r>
          </a:p>
        </p:txBody>
      </p:sp>
      <p:sp>
        <p:nvSpPr>
          <p:cNvPr name="Freeform 9" id="9"/>
          <p:cNvSpPr/>
          <p:nvPr/>
        </p:nvSpPr>
        <p:spPr>
          <a:xfrm flipH="false" flipV="false" rot="0">
            <a:off x="13449396" y="4843343"/>
            <a:ext cx="4838604" cy="5343840"/>
          </a:xfrm>
          <a:custGeom>
            <a:avLst/>
            <a:gdLst/>
            <a:ahLst/>
            <a:cxnLst/>
            <a:rect r="r" b="b" t="t" l="l"/>
            <a:pathLst>
              <a:path h="5343840" w="4838604">
                <a:moveTo>
                  <a:pt x="0" y="0"/>
                </a:moveTo>
                <a:lnTo>
                  <a:pt x="4838604" y="0"/>
                </a:lnTo>
                <a:lnTo>
                  <a:pt x="4838604" y="5343840"/>
                </a:lnTo>
                <a:lnTo>
                  <a:pt x="0" y="53438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6161976" y="3085087"/>
            <a:ext cx="5407420" cy="2058413"/>
          </a:xfrm>
          <a:custGeom>
            <a:avLst/>
            <a:gdLst/>
            <a:ahLst/>
            <a:cxnLst/>
            <a:rect r="r" b="b" t="t" l="l"/>
            <a:pathLst>
              <a:path h="2058413" w="5407420">
                <a:moveTo>
                  <a:pt x="0" y="0"/>
                </a:moveTo>
                <a:lnTo>
                  <a:pt x="5407420" y="0"/>
                </a:lnTo>
                <a:lnTo>
                  <a:pt x="5407420" y="2058413"/>
                </a:lnTo>
                <a:lnTo>
                  <a:pt x="0" y="2058413"/>
                </a:lnTo>
                <a:lnTo>
                  <a:pt x="0" y="0"/>
                </a:lnTo>
                <a:close/>
              </a:path>
            </a:pathLst>
          </a:custGeom>
          <a:blipFill>
            <a:blip r:embed="rId3"/>
            <a:stretch>
              <a:fillRect l="0" t="0" r="0" b="0"/>
            </a:stretch>
          </a:blipFill>
        </p:spPr>
      </p:sp>
      <p:sp>
        <p:nvSpPr>
          <p:cNvPr name="Freeform 4" id="4"/>
          <p:cNvSpPr/>
          <p:nvPr/>
        </p:nvSpPr>
        <p:spPr>
          <a:xfrm flipH="false" flipV="false" rot="0">
            <a:off x="14288739" y="3292402"/>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634365"/>
            <a:ext cx="2070504" cy="712470"/>
          </a:xfrm>
          <a:prstGeom prst="rect">
            <a:avLst/>
          </a:prstGeom>
        </p:spPr>
        <p:txBody>
          <a:bodyPr anchor="t" rtlCol="false" tIns="0" lIns="0" bIns="0" rIns="0">
            <a:spAutoFit/>
          </a:bodyPr>
          <a:lstStyle/>
          <a:p>
            <a:pPr algn="l">
              <a:lnSpc>
                <a:spcPts val="5880"/>
              </a:lnSpc>
            </a:pPr>
            <a:r>
              <a:rPr lang="en-US" b="true" sz="4200">
                <a:solidFill>
                  <a:srgbClr val="003EA8"/>
                </a:solidFill>
                <a:latin typeface="Cabin Bold"/>
                <a:ea typeface="Cabin Bold"/>
                <a:cs typeface="Cabin Bold"/>
                <a:sym typeface="Cabin Bold"/>
              </a:rPr>
              <a:t>Entropy</a:t>
            </a:r>
          </a:p>
        </p:txBody>
      </p:sp>
      <p:sp>
        <p:nvSpPr>
          <p:cNvPr name="TextBox 6" id="6"/>
          <p:cNvSpPr txBox="true"/>
          <p:nvPr/>
        </p:nvSpPr>
        <p:spPr>
          <a:xfrm rot="0">
            <a:off x="1881845" y="1584814"/>
            <a:ext cx="15377455"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Sử dụng entropy để đo lường độ tinh khiết (purity)/ độ vẩn đục(impurity) của 1 phép phân chia</a:t>
            </a:r>
          </a:p>
        </p:txBody>
      </p:sp>
      <p:sp>
        <p:nvSpPr>
          <p:cNvPr name="TextBox 7" id="7"/>
          <p:cNvSpPr txBox="true"/>
          <p:nvPr/>
        </p:nvSpPr>
        <p:spPr>
          <a:xfrm rot="0">
            <a:off x="1402428" y="5996231"/>
            <a:ext cx="8714713" cy="2581910"/>
          </a:xfrm>
          <a:prstGeom prst="rect">
            <a:avLst/>
          </a:prstGeom>
        </p:spPr>
        <p:txBody>
          <a:bodyPr anchor="t" rtlCol="false" tIns="0" lIns="0" bIns="0" rIns="0">
            <a:spAutoFit/>
          </a:bodyPr>
          <a:lstStyle/>
          <a:p>
            <a:pPr algn="l" marL="820421" indent="-410210" lvl="1">
              <a:lnSpc>
                <a:spcPts val="7030"/>
              </a:lnSpc>
              <a:buFont typeface="Arial"/>
              <a:buChar char="•"/>
            </a:pPr>
            <a:r>
              <a:rPr lang="en-US" sz="3800">
                <a:solidFill>
                  <a:srgbClr val="003EA8"/>
                </a:solidFill>
                <a:latin typeface="Cabin"/>
                <a:ea typeface="Cabin"/>
                <a:cs typeface="Cabin"/>
                <a:sym typeface="Cabin"/>
              </a:rPr>
              <a:t>c là số lượng lớp (class)</a:t>
            </a:r>
          </a:p>
          <a:p>
            <a:pPr algn="l" marL="820421" indent="-410210" lvl="1">
              <a:lnSpc>
                <a:spcPts val="7030"/>
              </a:lnSpc>
              <a:buFont typeface="Arial"/>
              <a:buChar char="•"/>
            </a:pPr>
            <a:r>
              <a:rPr lang="en-US" sz="3800">
                <a:solidFill>
                  <a:srgbClr val="003EA8"/>
                </a:solidFill>
                <a:latin typeface="Cabin"/>
                <a:ea typeface="Cabin"/>
                <a:cs typeface="Cabin"/>
                <a:sym typeface="Cabin"/>
              </a:rPr>
              <a:t>Ni​ là số lượng phần tử thuộc lớp i</a:t>
            </a:r>
          </a:p>
          <a:p>
            <a:pPr algn="l" marL="820421" indent="-410210" lvl="1">
              <a:lnSpc>
                <a:spcPts val="7030"/>
              </a:lnSpc>
              <a:buFont typeface="Arial"/>
              <a:buChar char="•"/>
            </a:pPr>
            <a:r>
              <a:rPr lang="en-US" sz="3800">
                <a:solidFill>
                  <a:srgbClr val="003EA8"/>
                </a:solidFill>
                <a:latin typeface="Cabin"/>
                <a:ea typeface="Cabin"/>
                <a:cs typeface="Cabin"/>
                <a:sym typeface="Cabin"/>
              </a:rPr>
              <a:t>N là tổng số phần tử trong tập dữ liệu S</a:t>
            </a:r>
          </a:p>
        </p:txBody>
      </p:sp>
      <p:sp>
        <p:nvSpPr>
          <p:cNvPr name="TextBox 8" id="8"/>
          <p:cNvSpPr txBox="true"/>
          <p:nvPr/>
        </p:nvSpPr>
        <p:spPr>
          <a:xfrm rot="0">
            <a:off x="2063952" y="5273602"/>
            <a:ext cx="1827212"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Trong đó</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6037902" y="2971208"/>
            <a:ext cx="6212196" cy="1729341"/>
          </a:xfrm>
          <a:custGeom>
            <a:avLst/>
            <a:gdLst/>
            <a:ahLst/>
            <a:cxnLst/>
            <a:rect r="r" b="b" t="t" l="l"/>
            <a:pathLst>
              <a:path h="1729341" w="6212196">
                <a:moveTo>
                  <a:pt x="0" y="0"/>
                </a:moveTo>
                <a:lnTo>
                  <a:pt x="6212196" y="0"/>
                </a:lnTo>
                <a:lnTo>
                  <a:pt x="6212196" y="1729341"/>
                </a:lnTo>
                <a:lnTo>
                  <a:pt x="0" y="1729341"/>
                </a:lnTo>
                <a:lnTo>
                  <a:pt x="0" y="0"/>
                </a:lnTo>
                <a:close/>
              </a:path>
            </a:pathLst>
          </a:custGeom>
          <a:blipFill>
            <a:blip r:embed="rId3"/>
            <a:stretch>
              <a:fillRect l="0" t="0" r="0" b="0"/>
            </a:stretch>
          </a:blipFill>
        </p:spPr>
      </p:sp>
      <p:sp>
        <p:nvSpPr>
          <p:cNvPr name="TextBox 4" id="4"/>
          <p:cNvSpPr txBox="true"/>
          <p:nvPr/>
        </p:nvSpPr>
        <p:spPr>
          <a:xfrm rot="0">
            <a:off x="1028700" y="634365"/>
            <a:ext cx="2070504" cy="712470"/>
          </a:xfrm>
          <a:prstGeom prst="rect">
            <a:avLst/>
          </a:prstGeom>
        </p:spPr>
        <p:txBody>
          <a:bodyPr anchor="t" rtlCol="false" tIns="0" lIns="0" bIns="0" rIns="0">
            <a:spAutoFit/>
          </a:bodyPr>
          <a:lstStyle/>
          <a:p>
            <a:pPr algn="l">
              <a:lnSpc>
                <a:spcPts val="5880"/>
              </a:lnSpc>
            </a:pPr>
            <a:r>
              <a:rPr lang="en-US" b="true" sz="4200">
                <a:solidFill>
                  <a:srgbClr val="003EA8"/>
                </a:solidFill>
                <a:latin typeface="Cabin Bold"/>
                <a:ea typeface="Cabin Bold"/>
                <a:cs typeface="Cabin Bold"/>
                <a:sym typeface="Cabin Bold"/>
              </a:rPr>
              <a:t>Entropy</a:t>
            </a:r>
          </a:p>
        </p:txBody>
      </p:sp>
      <p:sp>
        <p:nvSpPr>
          <p:cNvPr name="TextBox 5" id="5"/>
          <p:cNvSpPr txBox="true"/>
          <p:nvPr/>
        </p:nvSpPr>
        <p:spPr>
          <a:xfrm rot="0">
            <a:off x="1951302" y="1657559"/>
            <a:ext cx="7192698"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Tính toán entropy sau khi phân chia</a:t>
            </a:r>
          </a:p>
        </p:txBody>
      </p:sp>
      <p:sp>
        <p:nvSpPr>
          <p:cNvPr name="TextBox 6" id="6"/>
          <p:cNvSpPr txBox="true"/>
          <p:nvPr/>
        </p:nvSpPr>
        <p:spPr>
          <a:xfrm rot="0">
            <a:off x="1028700" y="6340796"/>
            <a:ext cx="9426434" cy="2581910"/>
          </a:xfrm>
          <a:prstGeom prst="rect">
            <a:avLst/>
          </a:prstGeom>
        </p:spPr>
        <p:txBody>
          <a:bodyPr anchor="t" rtlCol="false" tIns="0" lIns="0" bIns="0" rIns="0">
            <a:spAutoFit/>
          </a:bodyPr>
          <a:lstStyle/>
          <a:p>
            <a:pPr algn="l" marL="820421" indent="-410210" lvl="1">
              <a:lnSpc>
                <a:spcPts val="7030"/>
              </a:lnSpc>
              <a:buFont typeface="Arial"/>
              <a:buChar char="•"/>
            </a:pPr>
            <a:r>
              <a:rPr lang="en-US" sz="3800">
                <a:solidFill>
                  <a:srgbClr val="003EA8"/>
                </a:solidFill>
                <a:latin typeface="Cabin"/>
                <a:ea typeface="Cabin"/>
                <a:cs typeface="Cabin"/>
                <a:sym typeface="Cabin"/>
              </a:rPr>
              <a:t>m là số lượng nhánh sau khi chia</a:t>
            </a:r>
          </a:p>
          <a:p>
            <a:pPr algn="l" marL="820421" indent="-410210" lvl="1">
              <a:lnSpc>
                <a:spcPts val="7030"/>
              </a:lnSpc>
              <a:buFont typeface="Arial"/>
              <a:buChar char="•"/>
            </a:pPr>
            <a:r>
              <a:rPr lang="en-US" sz="3800">
                <a:solidFill>
                  <a:srgbClr val="003EA8"/>
                </a:solidFill>
                <a:latin typeface="Cabin"/>
                <a:ea typeface="Cabin"/>
                <a:cs typeface="Cabin"/>
                <a:sym typeface="Cabin"/>
              </a:rPr>
              <a:t>Nk​ là số lượng phần tử ở nhánh k</a:t>
            </a:r>
          </a:p>
          <a:p>
            <a:pPr algn="l" marL="820421" indent="-410210" lvl="1">
              <a:lnSpc>
                <a:spcPts val="7030"/>
              </a:lnSpc>
              <a:buFont typeface="Arial"/>
              <a:buChar char="•"/>
            </a:pPr>
            <a:r>
              <a:rPr lang="en-US" sz="3800">
                <a:solidFill>
                  <a:srgbClr val="003EA8"/>
                </a:solidFill>
                <a:latin typeface="Cabin"/>
                <a:ea typeface="Cabin"/>
                <a:cs typeface="Cabin"/>
                <a:sym typeface="Cabin"/>
              </a:rPr>
              <a:t>H(Sk) là entropy của nhánh k</a:t>
            </a:r>
          </a:p>
        </p:txBody>
      </p:sp>
      <p:sp>
        <p:nvSpPr>
          <p:cNvPr name="TextBox 7" id="7"/>
          <p:cNvSpPr txBox="true"/>
          <p:nvPr/>
        </p:nvSpPr>
        <p:spPr>
          <a:xfrm rot="0">
            <a:off x="1951302" y="5541966"/>
            <a:ext cx="1827212"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Trong đó</a:t>
            </a:r>
          </a:p>
        </p:txBody>
      </p:sp>
      <p:sp>
        <p:nvSpPr>
          <p:cNvPr name="Freeform 8" id="8"/>
          <p:cNvSpPr/>
          <p:nvPr/>
        </p:nvSpPr>
        <p:spPr>
          <a:xfrm flipH="false" flipV="false" rot="0">
            <a:off x="13982423" y="2464121"/>
            <a:ext cx="3276877" cy="4114800"/>
          </a:xfrm>
          <a:custGeom>
            <a:avLst/>
            <a:gdLst/>
            <a:ahLst/>
            <a:cxnLst/>
            <a:rect r="r" b="b" t="t" l="l"/>
            <a:pathLst>
              <a:path h="4114800" w="3276877">
                <a:moveTo>
                  <a:pt x="0" y="0"/>
                </a:moveTo>
                <a:lnTo>
                  <a:pt x="3276877" y="0"/>
                </a:lnTo>
                <a:lnTo>
                  <a:pt x="327687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4654020" y="3037691"/>
            <a:ext cx="8415339" cy="1270587"/>
          </a:xfrm>
          <a:custGeom>
            <a:avLst/>
            <a:gdLst/>
            <a:ahLst/>
            <a:cxnLst/>
            <a:rect r="r" b="b" t="t" l="l"/>
            <a:pathLst>
              <a:path h="1270587" w="8415339">
                <a:moveTo>
                  <a:pt x="0" y="0"/>
                </a:moveTo>
                <a:lnTo>
                  <a:pt x="8415339" y="0"/>
                </a:lnTo>
                <a:lnTo>
                  <a:pt x="8415339" y="1270588"/>
                </a:lnTo>
                <a:lnTo>
                  <a:pt x="0" y="1270588"/>
                </a:lnTo>
                <a:lnTo>
                  <a:pt x="0" y="0"/>
                </a:lnTo>
                <a:close/>
              </a:path>
            </a:pathLst>
          </a:custGeom>
          <a:blipFill>
            <a:blip r:embed="rId3"/>
            <a:stretch>
              <a:fillRect l="0" t="0" r="0" b="0"/>
            </a:stretch>
          </a:blipFill>
        </p:spPr>
      </p:sp>
      <p:sp>
        <p:nvSpPr>
          <p:cNvPr name="Freeform 4" id="4"/>
          <p:cNvSpPr/>
          <p:nvPr/>
        </p:nvSpPr>
        <p:spPr>
          <a:xfrm flipH="false" flipV="false" rot="0">
            <a:off x="6346681" y="7910910"/>
            <a:ext cx="5594639" cy="1037715"/>
          </a:xfrm>
          <a:custGeom>
            <a:avLst/>
            <a:gdLst/>
            <a:ahLst/>
            <a:cxnLst/>
            <a:rect r="r" b="b" t="t" l="l"/>
            <a:pathLst>
              <a:path h="1037715" w="5594639">
                <a:moveTo>
                  <a:pt x="0" y="0"/>
                </a:moveTo>
                <a:lnTo>
                  <a:pt x="5594638" y="0"/>
                </a:lnTo>
                <a:lnTo>
                  <a:pt x="5594638" y="1037716"/>
                </a:lnTo>
                <a:lnTo>
                  <a:pt x="0" y="1037716"/>
                </a:lnTo>
                <a:lnTo>
                  <a:pt x="0" y="0"/>
                </a:lnTo>
                <a:close/>
              </a:path>
            </a:pathLst>
          </a:custGeom>
          <a:blipFill>
            <a:blip r:embed="rId4"/>
            <a:stretch>
              <a:fillRect l="0" t="0" r="0" b="0"/>
            </a:stretch>
          </a:blipFill>
        </p:spPr>
      </p:sp>
      <p:sp>
        <p:nvSpPr>
          <p:cNvPr name="TextBox 5" id="5"/>
          <p:cNvSpPr txBox="true"/>
          <p:nvPr/>
        </p:nvSpPr>
        <p:spPr>
          <a:xfrm rot="0">
            <a:off x="1028700" y="634365"/>
            <a:ext cx="7832990"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3EA8"/>
                </a:solidFill>
                <a:latin typeface="Cabin Bold"/>
                <a:ea typeface="Cabin Bold"/>
                <a:cs typeface="Cabin Bold"/>
                <a:sym typeface="Cabin Bold"/>
              </a:rPr>
              <a:t>Information Gain (Gain Thông Tin)</a:t>
            </a:r>
          </a:p>
        </p:txBody>
      </p:sp>
      <p:sp>
        <p:nvSpPr>
          <p:cNvPr name="TextBox 6" id="6"/>
          <p:cNvSpPr txBox="true"/>
          <p:nvPr/>
        </p:nvSpPr>
        <p:spPr>
          <a:xfrm rot="0">
            <a:off x="1677459" y="1556040"/>
            <a:ext cx="14368462"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L</a:t>
            </a:r>
            <a:r>
              <a:rPr lang="en-US" sz="3800">
                <a:solidFill>
                  <a:srgbClr val="003EA8"/>
                </a:solidFill>
                <a:latin typeface="Cabin"/>
                <a:ea typeface="Cabin"/>
                <a:cs typeface="Cabin"/>
                <a:sym typeface="Cabin"/>
              </a:rPr>
              <a:t>à chỉ số cho biết sự giảm entropy khi dữ liệu được chia theo thuộc tính:</a:t>
            </a:r>
          </a:p>
        </p:txBody>
      </p:sp>
      <p:sp>
        <p:nvSpPr>
          <p:cNvPr name="TextBox 7" id="7"/>
          <p:cNvSpPr txBox="true"/>
          <p:nvPr/>
        </p:nvSpPr>
        <p:spPr>
          <a:xfrm rot="0">
            <a:off x="1028700" y="5067300"/>
            <a:ext cx="6163072"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3EA8"/>
                </a:solidFill>
                <a:latin typeface="Cabin Bold"/>
                <a:ea typeface="Cabin Bold"/>
                <a:cs typeface="Cabin Bold"/>
                <a:sym typeface="Cabin Bold"/>
              </a:rPr>
              <a:t> Chọn Thuộc Tính Tốt Nhất</a:t>
            </a:r>
          </a:p>
        </p:txBody>
      </p:sp>
      <p:sp>
        <p:nvSpPr>
          <p:cNvPr name="TextBox 8" id="8"/>
          <p:cNvSpPr txBox="true"/>
          <p:nvPr/>
        </p:nvSpPr>
        <p:spPr>
          <a:xfrm rot="0">
            <a:off x="1677459" y="6170295"/>
            <a:ext cx="12371415" cy="64643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V</a:t>
            </a:r>
            <a:r>
              <a:rPr lang="en-US" sz="3800">
                <a:solidFill>
                  <a:srgbClr val="003EA8"/>
                </a:solidFill>
                <a:latin typeface="Cabin"/>
                <a:ea typeface="Cabin"/>
                <a:cs typeface="Cabin"/>
                <a:sym typeface="Cabin"/>
              </a:rPr>
              <a:t>à tại mỗi node thuộc tính được chọn được xác định dựa vào</a:t>
            </a:r>
          </a:p>
        </p:txBody>
      </p:sp>
      <p:sp>
        <p:nvSpPr>
          <p:cNvPr name="Freeform 9" id="9"/>
          <p:cNvSpPr/>
          <p:nvPr/>
        </p:nvSpPr>
        <p:spPr>
          <a:xfrm flipH="false" flipV="false" rot="0">
            <a:off x="14636840" y="3086100"/>
            <a:ext cx="3276877" cy="4114800"/>
          </a:xfrm>
          <a:custGeom>
            <a:avLst/>
            <a:gdLst/>
            <a:ahLst/>
            <a:cxnLst/>
            <a:rect r="r" b="b" t="t" l="l"/>
            <a:pathLst>
              <a:path h="4114800" w="3276877">
                <a:moveTo>
                  <a:pt x="0" y="0"/>
                </a:moveTo>
                <a:lnTo>
                  <a:pt x="3276878" y="0"/>
                </a:lnTo>
                <a:lnTo>
                  <a:pt x="327687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1028700" y="634365"/>
            <a:ext cx="4173405"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3EA8"/>
                </a:solidFill>
                <a:latin typeface="Cabin Bold"/>
                <a:ea typeface="Cabin Bold"/>
                <a:cs typeface="Cabin Bold"/>
                <a:sym typeface="Cabin Bold"/>
              </a:rPr>
              <a:t>ƯU NHƯỢC ĐIỂM</a:t>
            </a:r>
          </a:p>
        </p:txBody>
      </p:sp>
      <p:sp>
        <p:nvSpPr>
          <p:cNvPr name="TextBox 4" id="4"/>
          <p:cNvSpPr txBox="true"/>
          <p:nvPr/>
        </p:nvSpPr>
        <p:spPr>
          <a:xfrm rot="0">
            <a:off x="3398990" y="2051765"/>
            <a:ext cx="2086703" cy="64643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Ưu điểm:</a:t>
            </a:r>
          </a:p>
        </p:txBody>
      </p:sp>
      <p:sp>
        <p:nvSpPr>
          <p:cNvPr name="TextBox 5" id="5"/>
          <p:cNvSpPr txBox="true"/>
          <p:nvPr/>
        </p:nvSpPr>
        <p:spPr>
          <a:xfrm rot="0">
            <a:off x="1028700" y="3041094"/>
            <a:ext cx="6827284"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Dễ dàng hiểu và giải thích</a:t>
            </a:r>
          </a:p>
        </p:txBody>
      </p:sp>
      <p:sp>
        <p:nvSpPr>
          <p:cNvPr name="TextBox 6" id="6"/>
          <p:cNvSpPr txBox="true"/>
          <p:nvPr/>
        </p:nvSpPr>
        <p:spPr>
          <a:xfrm rot="0">
            <a:off x="1028700" y="4030028"/>
            <a:ext cx="8115300"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Tự động chọn thuộc tính tốt nhất</a:t>
            </a:r>
          </a:p>
        </p:txBody>
      </p:sp>
      <p:sp>
        <p:nvSpPr>
          <p:cNvPr name="TextBox 7" id="7"/>
          <p:cNvSpPr txBox="true"/>
          <p:nvPr/>
        </p:nvSpPr>
        <p:spPr>
          <a:xfrm rot="0">
            <a:off x="1028700" y="5018961"/>
            <a:ext cx="6827284"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Nhẹ và nhanh</a:t>
            </a:r>
          </a:p>
        </p:txBody>
      </p:sp>
      <p:sp>
        <p:nvSpPr>
          <p:cNvPr name="TextBox 8" id="8"/>
          <p:cNvSpPr txBox="true"/>
          <p:nvPr/>
        </p:nvSpPr>
        <p:spPr>
          <a:xfrm rot="0">
            <a:off x="1028700" y="6007894"/>
            <a:ext cx="8115300"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Không yêu cầu chuẩn hóa đáng kể</a:t>
            </a:r>
          </a:p>
        </p:txBody>
      </p:sp>
      <p:sp>
        <p:nvSpPr>
          <p:cNvPr name="TextBox 9" id="9"/>
          <p:cNvSpPr txBox="true"/>
          <p:nvPr/>
        </p:nvSpPr>
        <p:spPr>
          <a:xfrm rot="0">
            <a:off x="1028700" y="6996827"/>
            <a:ext cx="6827284" cy="646430"/>
          </a:xfrm>
          <a:prstGeom prst="rect">
            <a:avLst/>
          </a:prstGeom>
        </p:spPr>
        <p:txBody>
          <a:bodyPr anchor="t" rtlCol="false" tIns="0" lIns="0" bIns="0" rIns="0">
            <a:spAutoFit/>
          </a:bodyPr>
          <a:lstStyle/>
          <a:p>
            <a:pPr algn="l" marL="820421" indent="-410210" lvl="1">
              <a:lnSpc>
                <a:spcPts val="5320"/>
              </a:lnSpc>
              <a:buFont typeface="Arial"/>
              <a:buChar char="•"/>
            </a:pPr>
            <a:r>
              <a:rPr lang="en-US" sz="3800">
                <a:solidFill>
                  <a:srgbClr val="003EA8"/>
                </a:solidFill>
                <a:latin typeface="Cabin"/>
                <a:ea typeface="Cabin"/>
                <a:cs typeface="Cabin"/>
                <a:sym typeface="Cabin"/>
              </a:rPr>
              <a:t>Khả năng phân loại hiệu quả</a:t>
            </a:r>
          </a:p>
        </p:txBody>
      </p:sp>
      <p:sp>
        <p:nvSpPr>
          <p:cNvPr name="TextBox 10" id="10"/>
          <p:cNvSpPr txBox="true"/>
          <p:nvPr/>
        </p:nvSpPr>
        <p:spPr>
          <a:xfrm rot="0">
            <a:off x="11744084" y="2051765"/>
            <a:ext cx="2915132" cy="646430"/>
          </a:xfrm>
          <a:prstGeom prst="rect">
            <a:avLst/>
          </a:prstGeom>
        </p:spPr>
        <p:txBody>
          <a:bodyPr anchor="t" rtlCol="false" tIns="0" lIns="0" bIns="0" rIns="0">
            <a:spAutoFit/>
          </a:bodyPr>
          <a:lstStyle/>
          <a:p>
            <a:pPr algn="l">
              <a:lnSpc>
                <a:spcPts val="5319"/>
              </a:lnSpc>
              <a:spcBef>
                <a:spcPct val="0"/>
              </a:spcBef>
            </a:pPr>
            <a:r>
              <a:rPr lang="en-US" sz="3799">
                <a:solidFill>
                  <a:srgbClr val="003EA8"/>
                </a:solidFill>
                <a:latin typeface="Cabin"/>
                <a:ea typeface="Cabin"/>
                <a:cs typeface="Cabin"/>
                <a:sym typeface="Cabin"/>
              </a:rPr>
              <a:t>Nhược điểm</a:t>
            </a:r>
          </a:p>
        </p:txBody>
      </p:sp>
      <p:sp>
        <p:nvSpPr>
          <p:cNvPr name="TextBox 11" id="11"/>
          <p:cNvSpPr txBox="true"/>
          <p:nvPr/>
        </p:nvSpPr>
        <p:spPr>
          <a:xfrm rot="0">
            <a:off x="9144000" y="3032125"/>
            <a:ext cx="3431411" cy="64643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Overfitting</a:t>
            </a:r>
          </a:p>
        </p:txBody>
      </p:sp>
      <p:sp>
        <p:nvSpPr>
          <p:cNvPr name="TextBox 12" id="12"/>
          <p:cNvSpPr txBox="true"/>
          <p:nvPr/>
        </p:nvSpPr>
        <p:spPr>
          <a:xfrm rot="0">
            <a:off x="9144000" y="4034284"/>
            <a:ext cx="7899367" cy="64643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Không xử lý tốt dữ liệu số liên tục</a:t>
            </a:r>
          </a:p>
        </p:txBody>
      </p:sp>
      <p:sp>
        <p:nvSpPr>
          <p:cNvPr name="TextBox 13" id="13"/>
          <p:cNvSpPr txBox="true"/>
          <p:nvPr/>
        </p:nvSpPr>
        <p:spPr>
          <a:xfrm rot="0">
            <a:off x="9144000" y="5036443"/>
            <a:ext cx="6084298" cy="64643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Phân chia không tối ưu</a:t>
            </a:r>
          </a:p>
        </p:txBody>
      </p:sp>
      <p:sp>
        <p:nvSpPr>
          <p:cNvPr name="TextBox 14" id="14"/>
          <p:cNvSpPr txBox="true"/>
          <p:nvPr/>
        </p:nvSpPr>
        <p:spPr>
          <a:xfrm rot="0">
            <a:off x="9144000" y="6038602"/>
            <a:ext cx="7163961" cy="64643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Nhạy cảm với dữ liệu bị thiếu</a:t>
            </a:r>
          </a:p>
        </p:txBody>
      </p:sp>
      <p:sp>
        <p:nvSpPr>
          <p:cNvPr name="TextBox 15" id="15"/>
          <p:cNvSpPr txBox="true"/>
          <p:nvPr/>
        </p:nvSpPr>
        <p:spPr>
          <a:xfrm rot="0">
            <a:off x="9144000" y="7040761"/>
            <a:ext cx="8115300" cy="1313180"/>
          </a:xfrm>
          <a:prstGeom prst="rect">
            <a:avLst/>
          </a:prstGeom>
        </p:spPr>
        <p:txBody>
          <a:bodyPr anchor="t" rtlCol="false" tIns="0" lIns="0" bIns="0" rIns="0">
            <a:spAutoFit/>
          </a:bodyPr>
          <a:lstStyle/>
          <a:p>
            <a:pPr algn="just" marL="820419" indent="-410209" lvl="1">
              <a:lnSpc>
                <a:spcPts val="5319"/>
              </a:lnSpc>
              <a:buFont typeface="Arial"/>
              <a:buChar char="•"/>
            </a:pPr>
            <a:r>
              <a:rPr lang="en-US" sz="3799">
                <a:solidFill>
                  <a:srgbClr val="003EA8"/>
                </a:solidFill>
                <a:latin typeface="Cabin"/>
                <a:ea typeface="Cabin"/>
                <a:cs typeface="Cabin"/>
                <a:sym typeface="Cabin"/>
              </a:rPr>
              <a:t>Khó khăn trong mô hình hóa mối quan hệ phức tạp</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2335809" y="2834981"/>
            <a:ext cx="5467302" cy="5883188"/>
          </a:xfrm>
          <a:custGeom>
            <a:avLst/>
            <a:gdLst/>
            <a:ahLst/>
            <a:cxnLst/>
            <a:rect r="r" b="b" t="t" l="l"/>
            <a:pathLst>
              <a:path h="5883188" w="5467302">
                <a:moveTo>
                  <a:pt x="0" y="0"/>
                </a:moveTo>
                <a:lnTo>
                  <a:pt x="5467302" y="0"/>
                </a:lnTo>
                <a:lnTo>
                  <a:pt x="5467302" y="5883187"/>
                </a:lnTo>
                <a:lnTo>
                  <a:pt x="0" y="5883187"/>
                </a:lnTo>
                <a:lnTo>
                  <a:pt x="0" y="0"/>
                </a:lnTo>
                <a:close/>
              </a:path>
            </a:pathLst>
          </a:custGeom>
          <a:blipFill>
            <a:blip r:embed="rId3"/>
            <a:stretch>
              <a:fillRect l="0" t="-22995" r="0" b="-16487"/>
            </a:stretch>
          </a:blipFill>
        </p:spPr>
      </p:sp>
      <p:sp>
        <p:nvSpPr>
          <p:cNvPr name="TextBox 4" id="4"/>
          <p:cNvSpPr txBox="true"/>
          <p:nvPr/>
        </p:nvSpPr>
        <p:spPr>
          <a:xfrm rot="0">
            <a:off x="4968032" y="423672"/>
            <a:ext cx="8351937" cy="1086231"/>
          </a:xfrm>
          <a:prstGeom prst="rect">
            <a:avLst/>
          </a:prstGeom>
        </p:spPr>
        <p:txBody>
          <a:bodyPr anchor="t" rtlCol="false" tIns="0" lIns="0" bIns="0" rIns="0">
            <a:spAutoFit/>
          </a:bodyPr>
          <a:lstStyle/>
          <a:p>
            <a:pPr algn="ctr">
              <a:lnSpc>
                <a:spcPts val="8904"/>
              </a:lnSpc>
              <a:spcBef>
                <a:spcPct val="0"/>
              </a:spcBef>
            </a:pPr>
            <a:r>
              <a:rPr lang="en-US" b="true" sz="6359">
                <a:solidFill>
                  <a:srgbClr val="003EA8"/>
                </a:solidFill>
                <a:latin typeface="Cabin Bold"/>
                <a:ea typeface="Cabin Bold"/>
                <a:cs typeface="Cabin Bold"/>
                <a:sym typeface="Cabin Bold"/>
              </a:rPr>
              <a:t>3. </a:t>
            </a:r>
            <a:r>
              <a:rPr lang="en-US" b="true" sz="6359">
                <a:solidFill>
                  <a:srgbClr val="003EA8"/>
                </a:solidFill>
                <a:latin typeface="Cabin Bold"/>
                <a:ea typeface="Cabin Bold"/>
                <a:cs typeface="Cabin Bold"/>
                <a:sym typeface="Cabin Bold"/>
              </a:rPr>
              <a:t>NEURAL NETWORKS</a:t>
            </a:r>
          </a:p>
        </p:txBody>
      </p:sp>
      <p:sp>
        <p:nvSpPr>
          <p:cNvPr name="TextBox 5" id="5"/>
          <p:cNvSpPr txBox="true"/>
          <p:nvPr/>
        </p:nvSpPr>
        <p:spPr>
          <a:xfrm rot="0">
            <a:off x="158843" y="1893484"/>
            <a:ext cx="10724567" cy="4245991"/>
          </a:xfrm>
          <a:prstGeom prst="rect">
            <a:avLst/>
          </a:prstGeom>
        </p:spPr>
        <p:txBody>
          <a:bodyPr anchor="t" rtlCol="false" tIns="0" lIns="0" bIns="0" rIns="0">
            <a:spAutoFit/>
          </a:bodyPr>
          <a:lstStyle/>
          <a:p>
            <a:pPr algn="just" marL="747013" indent="-373507" lvl="1">
              <a:lnSpc>
                <a:spcPts val="4843"/>
              </a:lnSpc>
              <a:buFont typeface="Arial"/>
              <a:buChar char="•"/>
            </a:pPr>
            <a:r>
              <a:rPr lang="en-US" sz="3459">
                <a:solidFill>
                  <a:srgbClr val="003EA8"/>
                </a:solidFill>
                <a:latin typeface="Cabin"/>
                <a:ea typeface="Cabin"/>
                <a:cs typeface="Cabin"/>
                <a:sym typeface="Cabin"/>
              </a:rPr>
              <a:t>Mạng nơ-ron nhân tạo (Artificial Neural Network - ANN) là một mô hình mô phỏng cách mà hệ thống thần kinh con người hoạt động. ANN gồm các nơ-ron kết nối với nhau thông qua các trọng số. Khi một dữ liệu được đưa vào, nó được lan truyền qua các lớp nơ-ron, qua quá trình huấn luyện, mô hình học cách phân loại và dự đoán dữ liệu mới.</a:t>
            </a:r>
          </a:p>
        </p:txBody>
      </p:sp>
      <p:sp>
        <p:nvSpPr>
          <p:cNvPr name="TextBox 6" id="6"/>
          <p:cNvSpPr txBox="true"/>
          <p:nvPr/>
        </p:nvSpPr>
        <p:spPr>
          <a:xfrm rot="0">
            <a:off x="1539226" y="7138860"/>
            <a:ext cx="2506712" cy="588391"/>
          </a:xfrm>
          <a:prstGeom prst="rect">
            <a:avLst/>
          </a:prstGeom>
        </p:spPr>
        <p:txBody>
          <a:bodyPr anchor="t" rtlCol="false" tIns="0" lIns="0" bIns="0" rIns="0">
            <a:spAutoFit/>
          </a:bodyPr>
          <a:lstStyle/>
          <a:p>
            <a:pPr algn="ctr">
              <a:lnSpc>
                <a:spcPts val="4843"/>
              </a:lnSpc>
              <a:spcBef>
                <a:spcPct val="0"/>
              </a:spcBef>
            </a:pPr>
            <a:r>
              <a:rPr lang="en-US" sz="3459">
                <a:solidFill>
                  <a:srgbClr val="003EA8"/>
                </a:solidFill>
                <a:latin typeface="Cabin"/>
                <a:ea typeface="Cabin"/>
                <a:cs typeface="Cabin"/>
                <a:sym typeface="Cabin"/>
              </a:rPr>
              <a:t>Input-Output</a:t>
            </a:r>
          </a:p>
        </p:txBody>
      </p:sp>
      <p:sp>
        <p:nvSpPr>
          <p:cNvPr name="TextBox 7" id="7"/>
          <p:cNvSpPr txBox="true"/>
          <p:nvPr/>
        </p:nvSpPr>
        <p:spPr>
          <a:xfrm rot="0">
            <a:off x="1539226" y="7907151"/>
            <a:ext cx="6566297" cy="11979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Input: Là 1 tập DL đã được gán nhãn</a:t>
            </a:r>
          </a:p>
          <a:p>
            <a:pPr algn="l">
              <a:lnSpc>
                <a:spcPts val="4843"/>
              </a:lnSpc>
              <a:spcBef>
                <a:spcPct val="0"/>
              </a:spcBef>
            </a:pPr>
            <a:r>
              <a:rPr lang="en-US" sz="3459">
                <a:solidFill>
                  <a:srgbClr val="003EA8"/>
                </a:solidFill>
                <a:latin typeface="Cabin"/>
                <a:ea typeface="Cabin"/>
                <a:cs typeface="Cabin"/>
                <a:sym typeface="Cabin"/>
              </a:rPr>
              <a:t>Output: Là 1 vecto dự đoán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8943602" y="2822875"/>
            <a:ext cx="9144000" cy="6435425"/>
          </a:xfrm>
          <a:custGeom>
            <a:avLst/>
            <a:gdLst/>
            <a:ahLst/>
            <a:cxnLst/>
            <a:rect r="r" b="b" t="t" l="l"/>
            <a:pathLst>
              <a:path h="6435425" w="9144000">
                <a:moveTo>
                  <a:pt x="0" y="0"/>
                </a:moveTo>
                <a:lnTo>
                  <a:pt x="9144000" y="0"/>
                </a:lnTo>
                <a:lnTo>
                  <a:pt x="9144000" y="6435425"/>
                </a:lnTo>
                <a:lnTo>
                  <a:pt x="0" y="6435425"/>
                </a:lnTo>
                <a:lnTo>
                  <a:pt x="0" y="0"/>
                </a:lnTo>
                <a:close/>
              </a:path>
            </a:pathLst>
          </a:custGeom>
          <a:blipFill>
            <a:blip r:embed="rId3"/>
            <a:stretch>
              <a:fillRect l="-13113" t="-18114" r="-11656" b="0"/>
            </a:stretch>
          </a:blipFill>
        </p:spPr>
      </p:sp>
      <p:sp>
        <p:nvSpPr>
          <p:cNvPr name="TextBox 4" id="4"/>
          <p:cNvSpPr txBox="true"/>
          <p:nvPr/>
        </p:nvSpPr>
        <p:spPr>
          <a:xfrm rot="0">
            <a:off x="7785720" y="296863"/>
            <a:ext cx="2716560"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Cấu trúc</a:t>
            </a:r>
          </a:p>
        </p:txBody>
      </p:sp>
      <p:sp>
        <p:nvSpPr>
          <p:cNvPr name="TextBox 5" id="5"/>
          <p:cNvSpPr txBox="true"/>
          <p:nvPr/>
        </p:nvSpPr>
        <p:spPr>
          <a:xfrm rot="0">
            <a:off x="719987" y="1659509"/>
            <a:ext cx="7760329" cy="79035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•Lớp đầu vào (Input layer): Chứa các nơ-ron đầu vào, mỗi nơ-ron tương ứng với một đặc trưng (feature) từ dữ liệu.</a:t>
            </a:r>
          </a:p>
          <a:p>
            <a:pPr algn="l">
              <a:lnSpc>
                <a:spcPts val="4843"/>
              </a:lnSpc>
              <a:spcBef>
                <a:spcPct val="0"/>
              </a:spcBef>
            </a:pPr>
            <a:r>
              <a:rPr lang="en-US" sz="3459">
                <a:solidFill>
                  <a:srgbClr val="003EA8"/>
                </a:solidFill>
                <a:latin typeface="Cabin"/>
                <a:ea typeface="Cabin"/>
                <a:cs typeface="Cabin"/>
                <a:sym typeface="Cabin"/>
              </a:rPr>
              <a:t>•Lớp ẩn (Hidden layer): Mạng nơ-ron có thể có một hoặc nhiều lớp ẩn, mỗi lớp bao gồm nhiều nơ-ron. Các nơ-ron ở lớp ẩn được kết nối với các nơ-ron ở lớp đầu vào và lớp đầu ra. Chúng xử lý thông tin và tạo ra các đặc trưng mới dựa trên trọng số liên kết giữa các nơ-ron.</a:t>
            </a:r>
          </a:p>
          <a:p>
            <a:pPr algn="l">
              <a:lnSpc>
                <a:spcPts val="4843"/>
              </a:lnSpc>
              <a:spcBef>
                <a:spcPct val="0"/>
              </a:spcBef>
            </a:pPr>
            <a:r>
              <a:rPr lang="en-US" sz="3459">
                <a:solidFill>
                  <a:srgbClr val="003EA8"/>
                </a:solidFill>
                <a:latin typeface="Cabin"/>
                <a:ea typeface="Cabin"/>
                <a:cs typeface="Cabin"/>
                <a:sym typeface="Cabin"/>
              </a:rPr>
              <a:t>•Lớp đầu ra (Output layer): Dự đoán kết quả cuối cùng của bài toán dựa trên các thông tin được xử lý từ lớp ẩn.</a:t>
            </a:r>
          </a:p>
        </p:txBody>
      </p:sp>
      <p:sp>
        <p:nvSpPr>
          <p:cNvPr name="Freeform 6" id="6"/>
          <p:cNvSpPr/>
          <p:nvPr/>
        </p:nvSpPr>
        <p:spPr>
          <a:xfrm flipH="false" flipV="false" rot="1362202">
            <a:off x="14636182" y="-367123"/>
            <a:ext cx="4444061" cy="1575622"/>
          </a:xfrm>
          <a:custGeom>
            <a:avLst/>
            <a:gdLst/>
            <a:ahLst/>
            <a:cxnLst/>
            <a:rect r="r" b="b" t="t" l="l"/>
            <a:pathLst>
              <a:path h="1575622" w="4444061">
                <a:moveTo>
                  <a:pt x="0" y="0"/>
                </a:moveTo>
                <a:lnTo>
                  <a:pt x="4444061" y="0"/>
                </a:lnTo>
                <a:lnTo>
                  <a:pt x="4444061" y="1575622"/>
                </a:lnTo>
                <a:lnTo>
                  <a:pt x="0" y="15756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4884175" y="508877"/>
            <a:ext cx="8194625" cy="1377949"/>
          </a:xfrm>
          <a:prstGeom prst="rect">
            <a:avLst/>
          </a:prstGeom>
        </p:spPr>
        <p:txBody>
          <a:bodyPr anchor="t" rtlCol="false" tIns="0" lIns="0" bIns="0" rIns="0">
            <a:spAutoFit/>
          </a:bodyPr>
          <a:lstStyle/>
          <a:p>
            <a:pPr algn="ctr">
              <a:lnSpc>
                <a:spcPts val="11200"/>
              </a:lnSpc>
              <a:spcBef>
                <a:spcPct val="0"/>
              </a:spcBef>
            </a:pPr>
            <a:r>
              <a:rPr lang="en-US" b="true" sz="8000">
                <a:solidFill>
                  <a:srgbClr val="003EA8"/>
                </a:solidFill>
                <a:latin typeface="Cabin Bold"/>
                <a:ea typeface="Cabin Bold"/>
                <a:cs typeface="Cabin Bold"/>
                <a:sym typeface="Cabin Bold"/>
              </a:rPr>
              <a:t>NỘI DUNG CHÍNH</a:t>
            </a:r>
          </a:p>
        </p:txBody>
      </p:sp>
      <p:sp>
        <p:nvSpPr>
          <p:cNvPr name="TextBox 4" id="4"/>
          <p:cNvSpPr txBox="true"/>
          <p:nvPr/>
        </p:nvSpPr>
        <p:spPr>
          <a:xfrm rot="0">
            <a:off x="1361339" y="2299869"/>
            <a:ext cx="7620149" cy="6783875"/>
          </a:xfrm>
          <a:prstGeom prst="rect">
            <a:avLst/>
          </a:prstGeom>
        </p:spPr>
        <p:txBody>
          <a:bodyPr anchor="t" rtlCol="false" tIns="0" lIns="0" bIns="0" rIns="0">
            <a:spAutoFit/>
          </a:bodyPr>
          <a:lstStyle/>
          <a:p>
            <a:pPr algn="l">
              <a:lnSpc>
                <a:spcPts val="9050"/>
              </a:lnSpc>
              <a:spcBef>
                <a:spcPct val="0"/>
              </a:spcBef>
            </a:pPr>
            <a:r>
              <a:rPr lang="en-US" sz="6464">
                <a:solidFill>
                  <a:srgbClr val="003EA8"/>
                </a:solidFill>
                <a:latin typeface="Cabin"/>
                <a:ea typeface="Cabin"/>
                <a:cs typeface="Cabin"/>
                <a:sym typeface="Cabin"/>
              </a:rPr>
              <a:t>•Phần mở đầu</a:t>
            </a:r>
          </a:p>
          <a:p>
            <a:pPr algn="l">
              <a:lnSpc>
                <a:spcPts val="9050"/>
              </a:lnSpc>
              <a:spcBef>
                <a:spcPct val="0"/>
              </a:spcBef>
            </a:pPr>
            <a:r>
              <a:rPr lang="en-US" sz="6464">
                <a:solidFill>
                  <a:srgbClr val="003EA8"/>
                </a:solidFill>
                <a:latin typeface="Cabin"/>
                <a:ea typeface="Cabin"/>
                <a:cs typeface="Cabin"/>
                <a:sym typeface="Cabin"/>
              </a:rPr>
              <a:t>•Mô tả bài toán</a:t>
            </a:r>
          </a:p>
          <a:p>
            <a:pPr algn="l">
              <a:lnSpc>
                <a:spcPts val="9050"/>
              </a:lnSpc>
              <a:spcBef>
                <a:spcPct val="0"/>
              </a:spcBef>
            </a:pPr>
            <a:r>
              <a:rPr lang="en-US" sz="6464">
                <a:solidFill>
                  <a:srgbClr val="003EA8"/>
                </a:solidFill>
                <a:latin typeface="Cabin"/>
                <a:ea typeface="Cabin"/>
                <a:cs typeface="Cabin"/>
                <a:sym typeface="Cabin"/>
              </a:rPr>
              <a:t>•Các thuật toán</a:t>
            </a:r>
          </a:p>
          <a:p>
            <a:pPr algn="l">
              <a:lnSpc>
                <a:spcPts val="9050"/>
              </a:lnSpc>
              <a:spcBef>
                <a:spcPct val="0"/>
              </a:spcBef>
            </a:pPr>
            <a:r>
              <a:rPr lang="en-US" sz="6464">
                <a:solidFill>
                  <a:srgbClr val="003EA8"/>
                </a:solidFill>
                <a:latin typeface="Cabin"/>
                <a:ea typeface="Cabin"/>
                <a:cs typeface="Cabin"/>
                <a:sym typeface="Cabin"/>
              </a:rPr>
              <a:t>•Các tham số đánh giá</a:t>
            </a:r>
          </a:p>
          <a:p>
            <a:pPr algn="l">
              <a:lnSpc>
                <a:spcPts val="9050"/>
              </a:lnSpc>
              <a:spcBef>
                <a:spcPct val="0"/>
              </a:spcBef>
            </a:pPr>
            <a:r>
              <a:rPr lang="en-US" sz="6464">
                <a:solidFill>
                  <a:srgbClr val="003EA8"/>
                </a:solidFill>
                <a:latin typeface="Cabin"/>
                <a:ea typeface="Cabin"/>
                <a:cs typeface="Cabin"/>
                <a:sym typeface="Cabin"/>
              </a:rPr>
              <a:t>•Chương trình demo</a:t>
            </a:r>
          </a:p>
          <a:p>
            <a:pPr algn="l">
              <a:lnSpc>
                <a:spcPts val="9050"/>
              </a:lnSpc>
              <a:spcBef>
                <a:spcPct val="0"/>
              </a:spcBef>
            </a:pPr>
            <a:r>
              <a:rPr lang="en-US" sz="6464">
                <a:solidFill>
                  <a:srgbClr val="003EA8"/>
                </a:solidFill>
                <a:latin typeface="Cabin"/>
                <a:ea typeface="Cabin"/>
                <a:cs typeface="Cabin"/>
                <a:sym typeface="Cabin"/>
              </a:rPr>
              <a:t>•Kết luận</a:t>
            </a:r>
          </a:p>
        </p:txBody>
      </p:sp>
      <p:sp>
        <p:nvSpPr>
          <p:cNvPr name="Freeform 5" id="5"/>
          <p:cNvSpPr/>
          <p:nvPr/>
        </p:nvSpPr>
        <p:spPr>
          <a:xfrm flipH="false" flipV="false" rot="0">
            <a:off x="11093304" y="2414169"/>
            <a:ext cx="5929858" cy="6669575"/>
          </a:xfrm>
          <a:custGeom>
            <a:avLst/>
            <a:gdLst/>
            <a:ahLst/>
            <a:cxnLst/>
            <a:rect r="r" b="b" t="t" l="l"/>
            <a:pathLst>
              <a:path h="6669575" w="5929858">
                <a:moveTo>
                  <a:pt x="0" y="0"/>
                </a:moveTo>
                <a:lnTo>
                  <a:pt x="5929858" y="0"/>
                </a:lnTo>
                <a:lnTo>
                  <a:pt x="5929858" y="6669574"/>
                </a:lnTo>
                <a:lnTo>
                  <a:pt x="0" y="66695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677952">
            <a:off x="-1125589" y="-57061"/>
            <a:ext cx="6019917" cy="1455726"/>
          </a:xfrm>
          <a:custGeom>
            <a:avLst/>
            <a:gdLst/>
            <a:ahLst/>
            <a:cxnLst/>
            <a:rect r="r" b="b" t="t" l="l"/>
            <a:pathLst>
              <a:path h="1455726" w="6019917">
                <a:moveTo>
                  <a:pt x="0" y="0"/>
                </a:moveTo>
                <a:lnTo>
                  <a:pt x="6019918" y="0"/>
                </a:lnTo>
                <a:lnTo>
                  <a:pt x="6019918" y="1455726"/>
                </a:lnTo>
                <a:lnTo>
                  <a:pt x="0" y="14557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1028700" y="349250"/>
            <a:ext cx="3170337"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3EA8"/>
                </a:solidFill>
                <a:latin typeface="Cabin Bold"/>
                <a:ea typeface="Cabin Bold"/>
                <a:cs typeface="Cabin Bold"/>
                <a:sym typeface="Cabin Bold"/>
              </a:rPr>
              <a:t>Hàm kích hoạt</a:t>
            </a:r>
          </a:p>
        </p:txBody>
      </p:sp>
      <p:sp>
        <p:nvSpPr>
          <p:cNvPr name="TextBox 4" id="4"/>
          <p:cNvSpPr txBox="true"/>
          <p:nvPr/>
        </p:nvSpPr>
        <p:spPr>
          <a:xfrm rot="0">
            <a:off x="459473" y="962025"/>
            <a:ext cx="15709843" cy="24171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•Sigmoid: Được sử dụng chủ yếu trong các bài toán phân loại nhị phân.</a:t>
            </a:r>
          </a:p>
          <a:p>
            <a:pPr algn="l">
              <a:lnSpc>
                <a:spcPts val="4843"/>
              </a:lnSpc>
              <a:spcBef>
                <a:spcPct val="0"/>
              </a:spcBef>
            </a:pPr>
            <a:r>
              <a:rPr lang="en-US" sz="3459">
                <a:solidFill>
                  <a:srgbClr val="003EA8"/>
                </a:solidFill>
                <a:latin typeface="Cabin"/>
                <a:ea typeface="Cabin"/>
                <a:cs typeface="Cabin"/>
                <a:sym typeface="Cabin"/>
              </a:rPr>
              <a:t>•ReLU (Rectified Linear Unit): Thường được sử dụng trong các mạng nơ-ron có nhiều lớp vì khả năng khắc phục hiện tượng mất mát gradient trong quá trình huấn luyện.</a:t>
            </a:r>
          </a:p>
          <a:p>
            <a:pPr algn="l">
              <a:lnSpc>
                <a:spcPts val="4843"/>
              </a:lnSpc>
              <a:spcBef>
                <a:spcPct val="0"/>
              </a:spcBef>
            </a:pPr>
            <a:r>
              <a:rPr lang="en-US" sz="3459">
                <a:solidFill>
                  <a:srgbClr val="003EA8"/>
                </a:solidFill>
                <a:latin typeface="Cabin"/>
                <a:ea typeface="Cabin"/>
                <a:cs typeface="Cabin"/>
                <a:sym typeface="Cabin"/>
              </a:rPr>
              <a:t>•Softmax: Dùng trong các bài toán phân loại đa lớp </a:t>
            </a:r>
          </a:p>
        </p:txBody>
      </p:sp>
      <p:sp>
        <p:nvSpPr>
          <p:cNvPr name="TextBox 5" id="5"/>
          <p:cNvSpPr txBox="true"/>
          <p:nvPr/>
        </p:nvSpPr>
        <p:spPr>
          <a:xfrm rot="0">
            <a:off x="1028700" y="4216400"/>
            <a:ext cx="3032075"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3EA8"/>
                </a:solidFill>
                <a:latin typeface="Cabin Bold"/>
                <a:ea typeface="Cabin Bold"/>
                <a:cs typeface="Cabin Bold"/>
                <a:sym typeface="Cabin Bold"/>
              </a:rPr>
              <a:t>Hàm mất mát</a:t>
            </a:r>
          </a:p>
        </p:txBody>
      </p:sp>
      <p:sp>
        <p:nvSpPr>
          <p:cNvPr name="TextBox 6" id="6"/>
          <p:cNvSpPr txBox="true"/>
          <p:nvPr/>
        </p:nvSpPr>
        <p:spPr>
          <a:xfrm rot="0">
            <a:off x="459473" y="4829175"/>
            <a:ext cx="15709843" cy="18075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•Hàm mất mát là hàm giúp đo lường sự khác biệt giữa giá trị dự đoán và giá trị thực tế.</a:t>
            </a:r>
          </a:p>
          <a:p>
            <a:pPr algn="l">
              <a:lnSpc>
                <a:spcPts val="4843"/>
              </a:lnSpc>
              <a:spcBef>
                <a:spcPct val="0"/>
              </a:spcBef>
            </a:pPr>
            <a:r>
              <a:rPr lang="en-US" sz="3459">
                <a:solidFill>
                  <a:srgbClr val="003EA8"/>
                </a:solidFill>
                <a:latin typeface="Cabin"/>
                <a:ea typeface="Cabin"/>
                <a:cs typeface="Cabin"/>
                <a:sym typeface="Cabin"/>
              </a:rPr>
              <a:t>•Đối với bài toán phân loại, đặc biệt là phân loại đa lớp, hàm mất mát thường được sử dụng là Cross-Entropy Loss.</a:t>
            </a:r>
          </a:p>
        </p:txBody>
      </p:sp>
      <p:sp>
        <p:nvSpPr>
          <p:cNvPr name="TextBox 7" id="7"/>
          <p:cNvSpPr txBox="true"/>
          <p:nvPr/>
        </p:nvSpPr>
        <p:spPr>
          <a:xfrm rot="0">
            <a:off x="719138" y="7053860"/>
            <a:ext cx="3789462"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3EA8"/>
                </a:solidFill>
                <a:latin typeface="Cabin Bold"/>
                <a:ea typeface="Cabin Bold"/>
                <a:cs typeface="Cabin Bold"/>
                <a:sym typeface="Cabin Bold"/>
              </a:rPr>
              <a:t>Lan truyền ngược</a:t>
            </a:r>
          </a:p>
        </p:txBody>
      </p:sp>
      <p:sp>
        <p:nvSpPr>
          <p:cNvPr name="TextBox 8" id="8"/>
          <p:cNvSpPr txBox="true"/>
          <p:nvPr/>
        </p:nvSpPr>
        <p:spPr>
          <a:xfrm rot="0">
            <a:off x="459473" y="7666635"/>
            <a:ext cx="15709843" cy="24171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•Đây là quá trình tối ưu hóa mạng nơ-ron, giúp mạng điều chỉnh trọng số của các liên kết giữa các nơ-ron dựa trên giá trị của hàm mất mát. Lan truyền ngược sử dụng thuật toán Gradient Descent để điều chỉnh trọng số nhằm giảm thiểu hàm mất mát sau mỗi lần huấn luyện.</a:t>
            </a:r>
          </a:p>
        </p:txBody>
      </p:sp>
      <p:sp>
        <p:nvSpPr>
          <p:cNvPr name="Freeform 9" id="9"/>
          <p:cNvSpPr/>
          <p:nvPr/>
        </p:nvSpPr>
        <p:spPr>
          <a:xfrm flipH="false" flipV="false" rot="0">
            <a:off x="16169317" y="0"/>
            <a:ext cx="1934334" cy="2145914"/>
          </a:xfrm>
          <a:custGeom>
            <a:avLst/>
            <a:gdLst/>
            <a:ahLst/>
            <a:cxnLst/>
            <a:rect r="r" b="b" t="t" l="l"/>
            <a:pathLst>
              <a:path h="2145914" w="1934334">
                <a:moveTo>
                  <a:pt x="0" y="0"/>
                </a:moveTo>
                <a:lnTo>
                  <a:pt x="1934334" y="0"/>
                </a:lnTo>
                <a:lnTo>
                  <a:pt x="1934334" y="2145914"/>
                </a:lnTo>
                <a:lnTo>
                  <a:pt x="0" y="2145914"/>
                </a:lnTo>
                <a:lnTo>
                  <a:pt x="0" y="0"/>
                </a:lnTo>
                <a:close/>
              </a:path>
            </a:pathLst>
          </a:custGeom>
          <a:blipFill>
            <a:blip r:embed="rId3">
              <a:extLst>
                <a:ext uri="{96DAC541-7B7A-43D3-8B79-37D633B846F1}">
                  <asvg:svgBlip xmlns:asvg="http://schemas.microsoft.com/office/drawing/2016/SVG/main" r:embed="rId4"/>
                </a:ext>
              </a:extLst>
            </a:blip>
            <a:stretch>
              <a:fillRect l="0" t="0" r="-135582" b="0"/>
            </a:stretch>
          </a:blipFill>
        </p:spPr>
      </p:sp>
      <p:sp>
        <p:nvSpPr>
          <p:cNvPr name="Freeform 10" id="10"/>
          <p:cNvSpPr/>
          <p:nvPr/>
        </p:nvSpPr>
        <p:spPr>
          <a:xfrm flipH="false" flipV="false" rot="0">
            <a:off x="16373527" y="7626553"/>
            <a:ext cx="2118683" cy="2660447"/>
          </a:xfrm>
          <a:custGeom>
            <a:avLst/>
            <a:gdLst/>
            <a:ahLst/>
            <a:cxnLst/>
            <a:rect r="r" b="b" t="t" l="l"/>
            <a:pathLst>
              <a:path h="2660447" w="2118683">
                <a:moveTo>
                  <a:pt x="0" y="0"/>
                </a:moveTo>
                <a:lnTo>
                  <a:pt x="2118683" y="0"/>
                </a:lnTo>
                <a:lnTo>
                  <a:pt x="2118683" y="2660447"/>
                </a:lnTo>
                <a:lnTo>
                  <a:pt x="0" y="26604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7131812" y="6636766"/>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7131812" y="3820934"/>
            <a:ext cx="2365166" cy="589141"/>
          </a:xfrm>
          <a:custGeom>
            <a:avLst/>
            <a:gdLst/>
            <a:ahLst/>
            <a:cxnLst/>
            <a:rect r="r" b="b" t="t" l="l"/>
            <a:pathLst>
              <a:path h="589141" w="2365166">
                <a:moveTo>
                  <a:pt x="0" y="0"/>
                </a:moveTo>
                <a:lnTo>
                  <a:pt x="2365166" y="0"/>
                </a:lnTo>
                <a:lnTo>
                  <a:pt x="2365166" y="589141"/>
                </a:lnTo>
                <a:lnTo>
                  <a:pt x="0" y="589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0057868" y="3798499"/>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0057868" y="6636766"/>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1360542" y="1105039"/>
            <a:ext cx="10412884" cy="8756274"/>
          </a:xfrm>
          <a:prstGeom prst="rect">
            <a:avLst/>
          </a:prstGeom>
        </p:spPr>
        <p:txBody>
          <a:bodyPr anchor="t" rtlCol="false" tIns="0" lIns="0" bIns="0" rIns="0">
            <a:spAutoFit/>
          </a:bodyPr>
          <a:lstStyle/>
          <a:p>
            <a:pPr algn="l">
              <a:lnSpc>
                <a:spcPts val="4982"/>
              </a:lnSpc>
              <a:spcBef>
                <a:spcPct val="0"/>
              </a:spcBef>
            </a:pPr>
            <a:r>
              <a:rPr lang="en-US" sz="3559">
                <a:solidFill>
                  <a:srgbClr val="003EA8"/>
                </a:solidFill>
                <a:latin typeface="Cabin"/>
                <a:ea typeface="Cabin"/>
                <a:cs typeface="Cabin"/>
                <a:sym typeface="Cabin"/>
              </a:rPr>
              <a:t>   </a:t>
            </a:r>
            <a:r>
              <a:rPr lang="en-US" sz="3559">
                <a:solidFill>
                  <a:srgbClr val="003EA8"/>
                </a:solidFill>
                <a:latin typeface="Cabin"/>
                <a:ea typeface="Cabin"/>
                <a:cs typeface="Cabin"/>
                <a:sym typeface="Cabin"/>
              </a:rPr>
              <a:t>Ưu điểm:</a:t>
            </a:r>
          </a:p>
          <a:p>
            <a:pPr algn="l">
              <a:lnSpc>
                <a:spcPts val="4982"/>
              </a:lnSpc>
              <a:spcBef>
                <a:spcPct val="0"/>
              </a:spcBef>
            </a:pPr>
            <a:r>
              <a:rPr lang="en-US" sz="3559">
                <a:solidFill>
                  <a:srgbClr val="003EA8"/>
                </a:solidFill>
                <a:latin typeface="Cabin"/>
                <a:ea typeface="Cabin"/>
                <a:cs typeface="Cabin"/>
                <a:sym typeface="Cabin"/>
              </a:rPr>
              <a:t>•Khả năng học tốt các mối quan hệ phi tuyến</a:t>
            </a:r>
          </a:p>
          <a:p>
            <a:pPr algn="l">
              <a:lnSpc>
                <a:spcPts val="4982"/>
              </a:lnSpc>
              <a:spcBef>
                <a:spcPct val="0"/>
              </a:spcBef>
            </a:pPr>
            <a:r>
              <a:rPr lang="en-US" sz="3559">
                <a:solidFill>
                  <a:srgbClr val="003EA8"/>
                </a:solidFill>
                <a:latin typeface="Cabin"/>
                <a:ea typeface="Cabin"/>
                <a:cs typeface="Cabin"/>
                <a:sym typeface="Cabin"/>
              </a:rPr>
              <a:t>•Khả năng xử lý dữ liệu lớn</a:t>
            </a:r>
          </a:p>
          <a:p>
            <a:pPr algn="l">
              <a:lnSpc>
                <a:spcPts val="4982"/>
              </a:lnSpc>
              <a:spcBef>
                <a:spcPct val="0"/>
              </a:spcBef>
            </a:pPr>
            <a:r>
              <a:rPr lang="en-US" sz="3559">
                <a:solidFill>
                  <a:srgbClr val="003EA8"/>
                </a:solidFill>
                <a:latin typeface="Cabin"/>
                <a:ea typeface="Cabin"/>
                <a:cs typeface="Cabin"/>
                <a:sym typeface="Cabin"/>
              </a:rPr>
              <a:t>•Tính linh hoạt</a:t>
            </a:r>
          </a:p>
          <a:p>
            <a:pPr algn="l">
              <a:lnSpc>
                <a:spcPts val="4982"/>
              </a:lnSpc>
              <a:spcBef>
                <a:spcPct val="0"/>
              </a:spcBef>
            </a:pPr>
            <a:r>
              <a:rPr lang="en-US" sz="3559">
                <a:solidFill>
                  <a:srgbClr val="003EA8"/>
                </a:solidFill>
                <a:latin typeface="Cabin"/>
                <a:ea typeface="Cabin"/>
                <a:cs typeface="Cabin"/>
                <a:sym typeface="Cabin"/>
              </a:rPr>
              <a:t>•Tự động học các đặc trưng</a:t>
            </a:r>
          </a:p>
          <a:p>
            <a:pPr algn="l">
              <a:lnSpc>
                <a:spcPts val="4982"/>
              </a:lnSpc>
              <a:spcBef>
                <a:spcPct val="0"/>
              </a:spcBef>
            </a:pPr>
            <a:r>
              <a:rPr lang="en-US" sz="3559">
                <a:solidFill>
                  <a:srgbClr val="003EA8"/>
                </a:solidFill>
                <a:latin typeface="Cabin"/>
                <a:ea typeface="Cabin"/>
                <a:cs typeface="Cabin"/>
                <a:sym typeface="Cabin"/>
              </a:rPr>
              <a:t>•Khả năng tinh chỉnh và tinh vi</a:t>
            </a:r>
          </a:p>
          <a:p>
            <a:pPr algn="l">
              <a:lnSpc>
                <a:spcPts val="4982"/>
              </a:lnSpc>
              <a:spcBef>
                <a:spcPct val="0"/>
              </a:spcBef>
            </a:pPr>
          </a:p>
          <a:p>
            <a:pPr algn="l">
              <a:lnSpc>
                <a:spcPts val="4982"/>
              </a:lnSpc>
              <a:spcBef>
                <a:spcPct val="0"/>
              </a:spcBef>
            </a:pPr>
            <a:r>
              <a:rPr lang="en-US" sz="3559">
                <a:solidFill>
                  <a:srgbClr val="003EA8"/>
                </a:solidFill>
                <a:latin typeface="Cabin"/>
                <a:ea typeface="Cabin"/>
                <a:cs typeface="Cabin"/>
                <a:sym typeface="Cabin"/>
              </a:rPr>
              <a:t>   Nhược điểm:</a:t>
            </a:r>
          </a:p>
          <a:p>
            <a:pPr algn="l">
              <a:lnSpc>
                <a:spcPts val="4982"/>
              </a:lnSpc>
              <a:spcBef>
                <a:spcPct val="0"/>
              </a:spcBef>
            </a:pPr>
            <a:r>
              <a:rPr lang="en-US" sz="3559">
                <a:solidFill>
                  <a:srgbClr val="003EA8"/>
                </a:solidFill>
                <a:latin typeface="Cabin"/>
                <a:ea typeface="Cabin"/>
                <a:cs typeface="Cabin"/>
                <a:sym typeface="Cabin"/>
              </a:rPr>
              <a:t>•Yêu cầu về tài nguyên cao</a:t>
            </a:r>
          </a:p>
          <a:p>
            <a:pPr algn="l">
              <a:lnSpc>
                <a:spcPts val="4982"/>
              </a:lnSpc>
              <a:spcBef>
                <a:spcPct val="0"/>
              </a:spcBef>
            </a:pPr>
            <a:r>
              <a:rPr lang="en-US" sz="3559">
                <a:solidFill>
                  <a:srgbClr val="003EA8"/>
                </a:solidFill>
                <a:latin typeface="Cabin"/>
                <a:ea typeface="Cabin"/>
                <a:cs typeface="Cabin"/>
                <a:sym typeface="Cabin"/>
              </a:rPr>
              <a:t>•Thời gian huấn luyện dài</a:t>
            </a:r>
          </a:p>
          <a:p>
            <a:pPr algn="l">
              <a:lnSpc>
                <a:spcPts val="4982"/>
              </a:lnSpc>
              <a:spcBef>
                <a:spcPct val="0"/>
              </a:spcBef>
            </a:pPr>
            <a:r>
              <a:rPr lang="en-US" sz="3559">
                <a:solidFill>
                  <a:srgbClr val="003EA8"/>
                </a:solidFill>
                <a:latin typeface="Cabin"/>
                <a:ea typeface="Cabin"/>
                <a:cs typeface="Cabin"/>
                <a:sym typeface="Cabin"/>
              </a:rPr>
              <a:t>•Khó khăn trong việc giải thích</a:t>
            </a:r>
          </a:p>
          <a:p>
            <a:pPr algn="l">
              <a:lnSpc>
                <a:spcPts val="4982"/>
              </a:lnSpc>
              <a:spcBef>
                <a:spcPct val="0"/>
              </a:spcBef>
            </a:pPr>
            <a:r>
              <a:rPr lang="en-US" sz="3559">
                <a:solidFill>
                  <a:srgbClr val="003EA8"/>
                </a:solidFill>
                <a:latin typeface="Cabin"/>
                <a:ea typeface="Cabin"/>
                <a:cs typeface="Cabin"/>
                <a:sym typeface="Cabin"/>
              </a:rPr>
              <a:t>•Rủi ro overfitting</a:t>
            </a:r>
          </a:p>
          <a:p>
            <a:pPr algn="l">
              <a:lnSpc>
                <a:spcPts val="4982"/>
              </a:lnSpc>
              <a:spcBef>
                <a:spcPct val="0"/>
              </a:spcBef>
            </a:pPr>
            <a:r>
              <a:rPr lang="en-US" sz="3559">
                <a:solidFill>
                  <a:srgbClr val="003EA8"/>
                </a:solidFill>
                <a:latin typeface="Cabin"/>
                <a:ea typeface="Cabin"/>
                <a:cs typeface="Cabin"/>
                <a:sym typeface="Cabin"/>
              </a:rPr>
              <a:t>•Cần tinh chỉnh tham số kỹ</a:t>
            </a:r>
          </a:p>
          <a:p>
            <a:pPr algn="l">
              <a:lnSpc>
                <a:spcPts val="4982"/>
              </a:lnSpc>
              <a:spcBef>
                <a:spcPct val="0"/>
              </a:spcBef>
            </a:pPr>
            <a:r>
              <a:rPr lang="en-US" sz="3559">
                <a:solidFill>
                  <a:srgbClr val="003EA8"/>
                </a:solidFill>
                <a:latin typeface="Cabin"/>
                <a:ea typeface="Cabin"/>
                <a:cs typeface="Cabin"/>
                <a:sym typeface="Cabin"/>
              </a:rPr>
              <a:t>•Nhạy cảm với dữ liệu đầu vào</a:t>
            </a:r>
          </a:p>
        </p:txBody>
      </p:sp>
      <p:sp>
        <p:nvSpPr>
          <p:cNvPr name="Freeform 4" id="4"/>
          <p:cNvSpPr/>
          <p:nvPr/>
        </p:nvSpPr>
        <p:spPr>
          <a:xfrm flipH="false" flipV="false" rot="0">
            <a:off x="9940040" y="2992791"/>
            <a:ext cx="6783207" cy="6622877"/>
          </a:xfrm>
          <a:custGeom>
            <a:avLst/>
            <a:gdLst/>
            <a:ahLst/>
            <a:cxnLst/>
            <a:rect r="r" b="b" t="t" l="l"/>
            <a:pathLst>
              <a:path h="6622877" w="6783207">
                <a:moveTo>
                  <a:pt x="0" y="0"/>
                </a:moveTo>
                <a:lnTo>
                  <a:pt x="6783208" y="0"/>
                </a:lnTo>
                <a:lnTo>
                  <a:pt x="6783208" y="6622877"/>
                </a:lnTo>
                <a:lnTo>
                  <a:pt x="0" y="6622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163047" y="133489"/>
            <a:ext cx="5961906"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ƯU NHƯỢC ĐIỂM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0" y="447675"/>
            <a:ext cx="18288000" cy="21050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4. Mô hình Ensemble sử dụng phương pháp học stacking :</a:t>
            </a:r>
          </a:p>
        </p:txBody>
      </p:sp>
      <p:sp>
        <p:nvSpPr>
          <p:cNvPr name="TextBox 4" id="4"/>
          <p:cNvSpPr txBox="true"/>
          <p:nvPr/>
        </p:nvSpPr>
        <p:spPr>
          <a:xfrm rot="0">
            <a:off x="304317" y="3452655"/>
            <a:ext cx="10545883" cy="49085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3EA8"/>
                </a:solidFill>
                <a:latin typeface="Cabin"/>
                <a:ea typeface="Cabin"/>
                <a:cs typeface="Cabin"/>
                <a:sym typeface="Cabin"/>
              </a:rPr>
              <a:t>Ensemble</a:t>
            </a:r>
            <a:r>
              <a:rPr lang="en-US" sz="3999">
                <a:solidFill>
                  <a:srgbClr val="003EA8"/>
                </a:solidFill>
                <a:latin typeface="Cabin"/>
                <a:ea typeface="Cabin"/>
                <a:cs typeface="Cabin"/>
                <a:sym typeface="Cabin"/>
              </a:rPr>
              <a:t> mô hình tạo từ sự tổng hợp dữ liệu từ nhiều mô hình hoặc cây quyết định. </a:t>
            </a:r>
          </a:p>
          <a:p>
            <a:pPr algn="l">
              <a:lnSpc>
                <a:spcPts val="5599"/>
              </a:lnSpc>
            </a:pPr>
          </a:p>
          <a:p>
            <a:pPr algn="l" marL="863599" indent="-431800" lvl="1">
              <a:lnSpc>
                <a:spcPts val="5599"/>
              </a:lnSpc>
              <a:buFont typeface="Arial"/>
              <a:buChar char="•"/>
            </a:pPr>
            <a:r>
              <a:rPr lang="en-US" sz="3999">
                <a:solidFill>
                  <a:srgbClr val="003EA8"/>
                </a:solidFill>
                <a:latin typeface="Cabin"/>
                <a:ea typeface="Cabin"/>
                <a:cs typeface="Cabin"/>
                <a:sym typeface="Cabin"/>
              </a:rPr>
              <a:t>Stacking (hay Stacked Generalization) là một pháp kết hợp 3 mô hình với mô hình meta để cải thiện hiệu suất dự đoán so với từng mô hình riêng .</a:t>
            </a:r>
          </a:p>
        </p:txBody>
      </p:sp>
      <p:sp>
        <p:nvSpPr>
          <p:cNvPr name="Freeform 5" id="5"/>
          <p:cNvSpPr/>
          <p:nvPr/>
        </p:nvSpPr>
        <p:spPr>
          <a:xfrm flipH="false" flipV="false" rot="0">
            <a:off x="12420696" y="3528855"/>
            <a:ext cx="4838604" cy="5343840"/>
          </a:xfrm>
          <a:custGeom>
            <a:avLst/>
            <a:gdLst/>
            <a:ahLst/>
            <a:cxnLst/>
            <a:rect r="r" b="b" t="t" l="l"/>
            <a:pathLst>
              <a:path h="5343840" w="4838604">
                <a:moveTo>
                  <a:pt x="0" y="0"/>
                </a:moveTo>
                <a:lnTo>
                  <a:pt x="4838604" y="0"/>
                </a:lnTo>
                <a:lnTo>
                  <a:pt x="4838604" y="5343840"/>
                </a:lnTo>
                <a:lnTo>
                  <a:pt x="0" y="53438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715344" y="0"/>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06079" y="178072"/>
            <a:ext cx="1073328" cy="1190729"/>
          </a:xfrm>
          <a:custGeom>
            <a:avLst/>
            <a:gdLst/>
            <a:ahLst/>
            <a:cxnLst/>
            <a:rect r="r" b="b" t="t" l="l"/>
            <a:pathLst>
              <a:path h="1190729" w="1073328">
                <a:moveTo>
                  <a:pt x="0" y="0"/>
                </a:moveTo>
                <a:lnTo>
                  <a:pt x="1073328" y="0"/>
                </a:lnTo>
                <a:lnTo>
                  <a:pt x="1073328" y="1190730"/>
                </a:lnTo>
                <a:lnTo>
                  <a:pt x="0" y="1190730"/>
                </a:lnTo>
                <a:lnTo>
                  <a:pt x="0" y="0"/>
                </a:lnTo>
                <a:close/>
              </a:path>
            </a:pathLst>
          </a:custGeom>
          <a:blipFill>
            <a:blip r:embed="rId5">
              <a:extLst>
                <a:ext uri="{96DAC541-7B7A-43D3-8B79-37D633B846F1}">
                  <asvg:svgBlip xmlns:asvg="http://schemas.microsoft.com/office/drawing/2016/SVG/main" r:embed="rId6"/>
                </a:ext>
              </a:extLst>
            </a:blip>
            <a:stretch>
              <a:fillRect l="0" t="0" r="-135582" b="0"/>
            </a:stretch>
          </a:blipFill>
        </p:spPr>
      </p:sp>
      <p:sp>
        <p:nvSpPr>
          <p:cNvPr name="Freeform 5" id="5"/>
          <p:cNvSpPr/>
          <p:nvPr/>
        </p:nvSpPr>
        <p:spPr>
          <a:xfrm flipH="false" flipV="false" rot="0">
            <a:off x="1533520" y="2959361"/>
            <a:ext cx="9407754" cy="901018"/>
          </a:xfrm>
          <a:custGeom>
            <a:avLst/>
            <a:gdLst/>
            <a:ahLst/>
            <a:cxnLst/>
            <a:rect r="r" b="b" t="t" l="l"/>
            <a:pathLst>
              <a:path h="901018" w="9407754">
                <a:moveTo>
                  <a:pt x="0" y="0"/>
                </a:moveTo>
                <a:lnTo>
                  <a:pt x="9407754" y="0"/>
                </a:lnTo>
                <a:lnTo>
                  <a:pt x="9407754" y="901018"/>
                </a:lnTo>
                <a:lnTo>
                  <a:pt x="0" y="901018"/>
                </a:lnTo>
                <a:lnTo>
                  <a:pt x="0" y="0"/>
                </a:lnTo>
                <a:close/>
              </a:path>
            </a:pathLst>
          </a:custGeom>
          <a:blipFill>
            <a:blip r:embed="rId7"/>
            <a:stretch>
              <a:fillRect l="0" t="-33996" r="-19535" b="-45328"/>
            </a:stretch>
          </a:blipFill>
        </p:spPr>
      </p:sp>
      <p:sp>
        <p:nvSpPr>
          <p:cNvPr name="Freeform 6" id="6"/>
          <p:cNvSpPr/>
          <p:nvPr/>
        </p:nvSpPr>
        <p:spPr>
          <a:xfrm flipH="false" flipV="false" rot="0">
            <a:off x="1533520" y="6287770"/>
            <a:ext cx="13358970" cy="1553369"/>
          </a:xfrm>
          <a:custGeom>
            <a:avLst/>
            <a:gdLst/>
            <a:ahLst/>
            <a:cxnLst/>
            <a:rect r="r" b="b" t="t" l="l"/>
            <a:pathLst>
              <a:path h="1553369" w="13358970">
                <a:moveTo>
                  <a:pt x="0" y="0"/>
                </a:moveTo>
                <a:lnTo>
                  <a:pt x="13358969" y="0"/>
                </a:lnTo>
                <a:lnTo>
                  <a:pt x="13358969" y="1553369"/>
                </a:lnTo>
                <a:lnTo>
                  <a:pt x="0" y="1553369"/>
                </a:lnTo>
                <a:lnTo>
                  <a:pt x="0" y="0"/>
                </a:lnTo>
                <a:close/>
              </a:path>
            </a:pathLst>
          </a:custGeom>
          <a:blipFill>
            <a:blip r:embed="rId8"/>
            <a:stretch>
              <a:fillRect l="0" t="0" r="0" b="0"/>
            </a:stretch>
          </a:blipFill>
        </p:spPr>
      </p:sp>
      <p:sp>
        <p:nvSpPr>
          <p:cNvPr name="TextBox 7" id="7"/>
          <p:cNvSpPr txBox="true"/>
          <p:nvPr/>
        </p:nvSpPr>
        <p:spPr>
          <a:xfrm rot="0">
            <a:off x="5685979" y="192412"/>
            <a:ext cx="691604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Cách thức hoạt động </a:t>
            </a:r>
          </a:p>
        </p:txBody>
      </p:sp>
      <p:sp>
        <p:nvSpPr>
          <p:cNvPr name="TextBox 8" id="8"/>
          <p:cNvSpPr txBox="true"/>
          <p:nvPr/>
        </p:nvSpPr>
        <p:spPr>
          <a:xfrm rot="0">
            <a:off x="1533520" y="1721080"/>
            <a:ext cx="3614291" cy="887095"/>
          </a:xfrm>
          <a:prstGeom prst="rect">
            <a:avLst/>
          </a:prstGeom>
        </p:spPr>
        <p:txBody>
          <a:bodyPr anchor="t" rtlCol="false" tIns="0" lIns="0" bIns="0" rIns="0">
            <a:spAutoFit/>
          </a:bodyPr>
          <a:lstStyle/>
          <a:p>
            <a:pPr algn="ctr">
              <a:lnSpc>
                <a:spcPts val="7279"/>
              </a:lnSpc>
            </a:pPr>
            <a:r>
              <a:rPr lang="en-US" b="true" sz="5199">
                <a:solidFill>
                  <a:srgbClr val="003EA8"/>
                </a:solidFill>
                <a:latin typeface="Cabin Bold"/>
                <a:ea typeface="Cabin Bold"/>
                <a:cs typeface="Cabin Bold"/>
                <a:sym typeface="Cabin Bold"/>
              </a:rPr>
              <a:t>1. Tải dữ liệu:</a:t>
            </a:r>
          </a:p>
        </p:txBody>
      </p:sp>
      <p:sp>
        <p:nvSpPr>
          <p:cNvPr name="TextBox 9" id="9"/>
          <p:cNvSpPr txBox="true"/>
          <p:nvPr/>
        </p:nvSpPr>
        <p:spPr>
          <a:xfrm rot="0">
            <a:off x="1533520" y="5048250"/>
            <a:ext cx="8957273"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2. Chọn các đặc trưng,tạo nhãn: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715344" y="0"/>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06079" y="178072"/>
            <a:ext cx="1073328" cy="1190729"/>
          </a:xfrm>
          <a:custGeom>
            <a:avLst/>
            <a:gdLst/>
            <a:ahLst/>
            <a:cxnLst/>
            <a:rect r="r" b="b" t="t" l="l"/>
            <a:pathLst>
              <a:path h="1190729" w="1073328">
                <a:moveTo>
                  <a:pt x="0" y="0"/>
                </a:moveTo>
                <a:lnTo>
                  <a:pt x="1073328" y="0"/>
                </a:lnTo>
                <a:lnTo>
                  <a:pt x="1073328" y="1190730"/>
                </a:lnTo>
                <a:lnTo>
                  <a:pt x="0" y="1190730"/>
                </a:lnTo>
                <a:lnTo>
                  <a:pt x="0" y="0"/>
                </a:lnTo>
                <a:close/>
              </a:path>
            </a:pathLst>
          </a:custGeom>
          <a:blipFill>
            <a:blip r:embed="rId5">
              <a:extLst>
                <a:ext uri="{96DAC541-7B7A-43D3-8B79-37D633B846F1}">
                  <asvg:svgBlip xmlns:asvg="http://schemas.microsoft.com/office/drawing/2016/SVG/main" r:embed="rId6"/>
                </a:ext>
              </a:extLst>
            </a:blip>
            <a:stretch>
              <a:fillRect l="0" t="0" r="-135582" b="0"/>
            </a:stretch>
          </a:blipFill>
        </p:spPr>
      </p:sp>
      <p:sp>
        <p:nvSpPr>
          <p:cNvPr name="Freeform 5" id="5"/>
          <p:cNvSpPr/>
          <p:nvPr/>
        </p:nvSpPr>
        <p:spPr>
          <a:xfrm flipH="false" flipV="false" rot="0">
            <a:off x="1028700" y="2966711"/>
            <a:ext cx="17091588" cy="1149829"/>
          </a:xfrm>
          <a:custGeom>
            <a:avLst/>
            <a:gdLst/>
            <a:ahLst/>
            <a:cxnLst/>
            <a:rect r="r" b="b" t="t" l="l"/>
            <a:pathLst>
              <a:path h="1149829" w="17091588">
                <a:moveTo>
                  <a:pt x="0" y="0"/>
                </a:moveTo>
                <a:lnTo>
                  <a:pt x="17091588" y="0"/>
                </a:lnTo>
                <a:lnTo>
                  <a:pt x="17091588" y="1149828"/>
                </a:lnTo>
                <a:lnTo>
                  <a:pt x="0" y="1149828"/>
                </a:lnTo>
                <a:lnTo>
                  <a:pt x="0" y="0"/>
                </a:lnTo>
                <a:close/>
              </a:path>
            </a:pathLst>
          </a:custGeom>
          <a:blipFill>
            <a:blip r:embed="rId7"/>
            <a:stretch>
              <a:fillRect l="0" t="0" r="0" b="-5909"/>
            </a:stretch>
          </a:blipFill>
        </p:spPr>
      </p:sp>
      <p:sp>
        <p:nvSpPr>
          <p:cNvPr name="Freeform 6" id="6"/>
          <p:cNvSpPr/>
          <p:nvPr/>
        </p:nvSpPr>
        <p:spPr>
          <a:xfrm flipH="false" flipV="false" rot="0">
            <a:off x="840520" y="4564214"/>
            <a:ext cx="3544482" cy="2751807"/>
          </a:xfrm>
          <a:custGeom>
            <a:avLst/>
            <a:gdLst/>
            <a:ahLst/>
            <a:cxnLst/>
            <a:rect r="r" b="b" t="t" l="l"/>
            <a:pathLst>
              <a:path h="2751807" w="3544482">
                <a:moveTo>
                  <a:pt x="0" y="0"/>
                </a:moveTo>
                <a:lnTo>
                  <a:pt x="3544482" y="0"/>
                </a:lnTo>
                <a:lnTo>
                  <a:pt x="3544482" y="2751807"/>
                </a:lnTo>
                <a:lnTo>
                  <a:pt x="0" y="27518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685979" y="192412"/>
            <a:ext cx="691604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Cách thức hoạt động </a:t>
            </a:r>
          </a:p>
        </p:txBody>
      </p:sp>
      <p:sp>
        <p:nvSpPr>
          <p:cNvPr name="TextBox 8" id="8"/>
          <p:cNvSpPr txBox="true"/>
          <p:nvPr/>
        </p:nvSpPr>
        <p:spPr>
          <a:xfrm rot="0">
            <a:off x="840520" y="1721080"/>
            <a:ext cx="8303480" cy="1811020"/>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3. Chia dữ liệu thành các tập:</a:t>
            </a:r>
          </a:p>
          <a:p>
            <a:pPr algn="ctr">
              <a:lnSpc>
                <a:spcPts val="7279"/>
              </a:lnSpc>
            </a:pPr>
          </a:p>
        </p:txBody>
      </p:sp>
      <p:sp>
        <p:nvSpPr>
          <p:cNvPr name="TextBox 9" id="9"/>
          <p:cNvSpPr txBox="true"/>
          <p:nvPr/>
        </p:nvSpPr>
        <p:spPr>
          <a:xfrm rot="0">
            <a:off x="4992260" y="5379209"/>
            <a:ext cx="5982295" cy="2734945"/>
          </a:xfrm>
          <a:prstGeom prst="rect">
            <a:avLst/>
          </a:prstGeom>
        </p:spPr>
        <p:txBody>
          <a:bodyPr anchor="t" rtlCol="false" tIns="0" lIns="0" bIns="0" rIns="0">
            <a:spAutoFit/>
          </a:bodyPr>
          <a:lstStyle/>
          <a:p>
            <a:pPr algn="just">
              <a:lnSpc>
                <a:spcPts val="7279"/>
              </a:lnSpc>
            </a:pPr>
            <a:r>
              <a:rPr lang="en-US" sz="5199">
                <a:solidFill>
                  <a:srgbClr val="003EA8"/>
                </a:solidFill>
                <a:latin typeface="Cabin"/>
                <a:ea typeface="Cabin"/>
                <a:cs typeface="Cabin"/>
                <a:sym typeface="Cabin"/>
              </a:rPr>
              <a:t>Tập kiểm tra: 20%</a:t>
            </a:r>
          </a:p>
          <a:p>
            <a:pPr algn="just">
              <a:lnSpc>
                <a:spcPts val="7279"/>
              </a:lnSpc>
            </a:pPr>
            <a:r>
              <a:rPr lang="en-US" sz="5199">
                <a:solidFill>
                  <a:srgbClr val="003EA8"/>
                </a:solidFill>
                <a:latin typeface="Cabin"/>
                <a:ea typeface="Cabin"/>
                <a:cs typeface="Cabin"/>
                <a:sym typeface="Cabin"/>
              </a:rPr>
              <a:t>Tập huấn luyện: 60%</a:t>
            </a:r>
          </a:p>
          <a:p>
            <a:pPr algn="just">
              <a:lnSpc>
                <a:spcPts val="7279"/>
              </a:lnSpc>
            </a:pPr>
            <a:r>
              <a:rPr lang="en-US" sz="5199">
                <a:solidFill>
                  <a:srgbClr val="003EA8"/>
                </a:solidFill>
                <a:latin typeface="Cabin"/>
                <a:ea typeface="Cabin"/>
                <a:cs typeface="Cabin"/>
                <a:sym typeface="Cabin"/>
              </a:rPr>
              <a:t>Tập kiểm định: 20%</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715344" y="0"/>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06079" y="178072"/>
            <a:ext cx="1073328" cy="1190729"/>
          </a:xfrm>
          <a:custGeom>
            <a:avLst/>
            <a:gdLst/>
            <a:ahLst/>
            <a:cxnLst/>
            <a:rect r="r" b="b" t="t" l="l"/>
            <a:pathLst>
              <a:path h="1190729" w="1073328">
                <a:moveTo>
                  <a:pt x="0" y="0"/>
                </a:moveTo>
                <a:lnTo>
                  <a:pt x="1073328" y="0"/>
                </a:lnTo>
                <a:lnTo>
                  <a:pt x="1073328" y="1190730"/>
                </a:lnTo>
                <a:lnTo>
                  <a:pt x="0" y="1190730"/>
                </a:lnTo>
                <a:lnTo>
                  <a:pt x="0" y="0"/>
                </a:lnTo>
                <a:close/>
              </a:path>
            </a:pathLst>
          </a:custGeom>
          <a:blipFill>
            <a:blip r:embed="rId5">
              <a:extLst>
                <a:ext uri="{96DAC541-7B7A-43D3-8B79-37D633B846F1}">
                  <asvg:svgBlip xmlns:asvg="http://schemas.microsoft.com/office/drawing/2016/SVG/main" r:embed="rId6"/>
                </a:ext>
              </a:extLst>
            </a:blip>
            <a:stretch>
              <a:fillRect l="0" t="0" r="-135582" b="0"/>
            </a:stretch>
          </a:blipFill>
        </p:spPr>
      </p:sp>
      <p:sp>
        <p:nvSpPr>
          <p:cNvPr name="Freeform 5" id="5"/>
          <p:cNvSpPr/>
          <p:nvPr/>
        </p:nvSpPr>
        <p:spPr>
          <a:xfrm flipH="false" flipV="false" rot="0">
            <a:off x="7125935" y="2814647"/>
            <a:ext cx="10952172" cy="2071995"/>
          </a:xfrm>
          <a:custGeom>
            <a:avLst/>
            <a:gdLst/>
            <a:ahLst/>
            <a:cxnLst/>
            <a:rect r="r" b="b" t="t" l="l"/>
            <a:pathLst>
              <a:path h="2071995" w="10952172">
                <a:moveTo>
                  <a:pt x="0" y="0"/>
                </a:moveTo>
                <a:lnTo>
                  <a:pt x="10952173" y="0"/>
                </a:lnTo>
                <a:lnTo>
                  <a:pt x="10952173" y="2071995"/>
                </a:lnTo>
                <a:lnTo>
                  <a:pt x="0" y="2071995"/>
                </a:lnTo>
                <a:lnTo>
                  <a:pt x="0" y="0"/>
                </a:lnTo>
                <a:close/>
              </a:path>
            </a:pathLst>
          </a:custGeom>
          <a:blipFill>
            <a:blip r:embed="rId7"/>
            <a:stretch>
              <a:fillRect l="0" t="-7391" r="0" b="0"/>
            </a:stretch>
          </a:blipFill>
        </p:spPr>
      </p:sp>
      <p:sp>
        <p:nvSpPr>
          <p:cNvPr name="Freeform 6" id="6"/>
          <p:cNvSpPr/>
          <p:nvPr/>
        </p:nvSpPr>
        <p:spPr>
          <a:xfrm flipH="false" flipV="false" rot="0">
            <a:off x="9352366" y="7755078"/>
            <a:ext cx="7948003" cy="1503222"/>
          </a:xfrm>
          <a:custGeom>
            <a:avLst/>
            <a:gdLst/>
            <a:ahLst/>
            <a:cxnLst/>
            <a:rect r="r" b="b" t="t" l="l"/>
            <a:pathLst>
              <a:path h="1503222" w="7948003">
                <a:moveTo>
                  <a:pt x="0" y="0"/>
                </a:moveTo>
                <a:lnTo>
                  <a:pt x="7948004" y="0"/>
                </a:lnTo>
                <a:lnTo>
                  <a:pt x="7948004" y="1503222"/>
                </a:lnTo>
                <a:lnTo>
                  <a:pt x="0" y="1503222"/>
                </a:lnTo>
                <a:lnTo>
                  <a:pt x="0" y="0"/>
                </a:lnTo>
                <a:close/>
              </a:path>
            </a:pathLst>
          </a:custGeom>
          <a:blipFill>
            <a:blip r:embed="rId8"/>
            <a:stretch>
              <a:fillRect l="0" t="0" r="-24413" b="0"/>
            </a:stretch>
          </a:blipFill>
        </p:spPr>
      </p:sp>
      <p:sp>
        <p:nvSpPr>
          <p:cNvPr name="TextBox 7" id="7"/>
          <p:cNvSpPr txBox="true"/>
          <p:nvPr/>
        </p:nvSpPr>
        <p:spPr>
          <a:xfrm rot="0">
            <a:off x="5685979" y="192412"/>
            <a:ext cx="691604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Cách thức hoạt động </a:t>
            </a:r>
          </a:p>
        </p:txBody>
      </p:sp>
      <p:sp>
        <p:nvSpPr>
          <p:cNvPr name="TextBox 8" id="8"/>
          <p:cNvSpPr txBox="true"/>
          <p:nvPr/>
        </p:nvSpPr>
        <p:spPr>
          <a:xfrm rot="0">
            <a:off x="762768" y="1721080"/>
            <a:ext cx="8589599"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4. Định nghĩa 3 mô hình cơ sở</a:t>
            </a:r>
          </a:p>
        </p:txBody>
      </p:sp>
      <p:sp>
        <p:nvSpPr>
          <p:cNvPr name="TextBox 9" id="9"/>
          <p:cNvSpPr txBox="true"/>
          <p:nvPr/>
        </p:nvSpPr>
        <p:spPr>
          <a:xfrm rot="0">
            <a:off x="762768" y="6380609"/>
            <a:ext cx="8038321"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5. Định nghĩa mô hình meta:</a:t>
            </a:r>
          </a:p>
        </p:txBody>
      </p:sp>
      <p:sp>
        <p:nvSpPr>
          <p:cNvPr name="TextBox 10" id="10"/>
          <p:cNvSpPr txBox="true"/>
          <p:nvPr/>
        </p:nvSpPr>
        <p:spPr>
          <a:xfrm rot="0">
            <a:off x="1302583" y="2989175"/>
            <a:ext cx="9084713" cy="24171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•Định nghĩa một tập hợp các </a:t>
            </a:r>
          </a:p>
          <a:p>
            <a:pPr algn="l">
              <a:lnSpc>
                <a:spcPts val="4843"/>
              </a:lnSpc>
              <a:spcBef>
                <a:spcPct val="0"/>
              </a:spcBef>
            </a:pPr>
            <a:r>
              <a:rPr lang="en-US" sz="3459">
                <a:solidFill>
                  <a:srgbClr val="003EA8"/>
                </a:solidFill>
                <a:latin typeface="Cabin"/>
                <a:ea typeface="Cabin"/>
                <a:cs typeface="Cabin"/>
                <a:sym typeface="Cabin"/>
              </a:rPr>
              <a:t>mô hình cơ sở để sử dụng </a:t>
            </a:r>
          </a:p>
          <a:p>
            <a:pPr algn="l">
              <a:lnSpc>
                <a:spcPts val="4843"/>
              </a:lnSpc>
              <a:spcBef>
                <a:spcPct val="0"/>
              </a:spcBef>
            </a:pPr>
            <a:r>
              <a:rPr lang="en-US" sz="3459">
                <a:solidFill>
                  <a:srgbClr val="003EA8"/>
                </a:solidFill>
                <a:latin typeface="Cabin"/>
                <a:ea typeface="Cabin"/>
                <a:cs typeface="Cabin"/>
                <a:sym typeface="Cabin"/>
              </a:rPr>
              <a:t>trong việc dự đoán. </a:t>
            </a:r>
          </a:p>
          <a:p>
            <a:pPr algn="l">
              <a:lnSpc>
                <a:spcPts val="4843"/>
              </a:lnSpc>
              <a:spcBef>
                <a:spcPct val="0"/>
              </a:spcBef>
            </a:pPr>
            <a:r>
              <a:rPr lang="en-US" sz="3459">
                <a:solidFill>
                  <a:srgbClr val="003EA8"/>
                </a:solidFill>
                <a:latin typeface="Cabin"/>
                <a:ea typeface="Cabin"/>
                <a:cs typeface="Cabin"/>
                <a:sym typeface="Cabin"/>
              </a:rPr>
              <a:t>Những mô hình này sẽ học từ dữ liệu huấn luyện.</a:t>
            </a:r>
          </a:p>
        </p:txBody>
      </p:sp>
      <p:sp>
        <p:nvSpPr>
          <p:cNvPr name="TextBox 11" id="11"/>
          <p:cNvSpPr txBox="true"/>
          <p:nvPr/>
        </p:nvSpPr>
        <p:spPr>
          <a:xfrm rot="0">
            <a:off x="1302583" y="7381270"/>
            <a:ext cx="6820940" cy="24171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 Dùng để chỉ một mô hình được huấn luyện để kết hợp và cải thiện dự đoán từ nhiều mô hình cơ sở khác nhau.</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715344" y="0"/>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06079" y="178072"/>
            <a:ext cx="1073328" cy="1190729"/>
          </a:xfrm>
          <a:custGeom>
            <a:avLst/>
            <a:gdLst/>
            <a:ahLst/>
            <a:cxnLst/>
            <a:rect r="r" b="b" t="t" l="l"/>
            <a:pathLst>
              <a:path h="1190729" w="1073328">
                <a:moveTo>
                  <a:pt x="0" y="0"/>
                </a:moveTo>
                <a:lnTo>
                  <a:pt x="1073328" y="0"/>
                </a:lnTo>
                <a:lnTo>
                  <a:pt x="1073328" y="1190730"/>
                </a:lnTo>
                <a:lnTo>
                  <a:pt x="0" y="1190730"/>
                </a:lnTo>
                <a:lnTo>
                  <a:pt x="0" y="0"/>
                </a:lnTo>
                <a:close/>
              </a:path>
            </a:pathLst>
          </a:custGeom>
          <a:blipFill>
            <a:blip r:embed="rId5">
              <a:extLst>
                <a:ext uri="{96DAC541-7B7A-43D3-8B79-37D633B846F1}">
                  <asvg:svgBlip xmlns:asvg="http://schemas.microsoft.com/office/drawing/2016/SVG/main" r:embed="rId6"/>
                </a:ext>
              </a:extLst>
            </a:blip>
            <a:stretch>
              <a:fillRect l="0" t="0" r="-135582" b="0"/>
            </a:stretch>
          </a:blipFill>
        </p:spPr>
      </p:sp>
      <p:sp>
        <p:nvSpPr>
          <p:cNvPr name="Freeform 5" id="5"/>
          <p:cNvSpPr/>
          <p:nvPr/>
        </p:nvSpPr>
        <p:spPr>
          <a:xfrm flipH="false" flipV="false" rot="0">
            <a:off x="1250229" y="6555139"/>
            <a:ext cx="10136609" cy="3301275"/>
          </a:xfrm>
          <a:custGeom>
            <a:avLst/>
            <a:gdLst/>
            <a:ahLst/>
            <a:cxnLst/>
            <a:rect r="r" b="b" t="t" l="l"/>
            <a:pathLst>
              <a:path h="3301275" w="10136609">
                <a:moveTo>
                  <a:pt x="0" y="0"/>
                </a:moveTo>
                <a:lnTo>
                  <a:pt x="10136609" y="0"/>
                </a:lnTo>
                <a:lnTo>
                  <a:pt x="10136609" y="3301275"/>
                </a:lnTo>
                <a:lnTo>
                  <a:pt x="0" y="3301275"/>
                </a:lnTo>
                <a:lnTo>
                  <a:pt x="0" y="0"/>
                </a:lnTo>
                <a:close/>
              </a:path>
            </a:pathLst>
          </a:custGeom>
          <a:blipFill>
            <a:blip r:embed="rId7"/>
            <a:stretch>
              <a:fillRect l="0" t="0" r="0" b="0"/>
            </a:stretch>
          </a:blipFill>
        </p:spPr>
      </p:sp>
      <p:sp>
        <p:nvSpPr>
          <p:cNvPr name="Freeform 6" id="6"/>
          <p:cNvSpPr/>
          <p:nvPr/>
        </p:nvSpPr>
        <p:spPr>
          <a:xfrm flipH="false" flipV="false" rot="0">
            <a:off x="11979608" y="6412694"/>
            <a:ext cx="4276459" cy="3586164"/>
          </a:xfrm>
          <a:custGeom>
            <a:avLst/>
            <a:gdLst/>
            <a:ahLst/>
            <a:cxnLst/>
            <a:rect r="r" b="b" t="t" l="l"/>
            <a:pathLst>
              <a:path h="3586164" w="4276459">
                <a:moveTo>
                  <a:pt x="0" y="0"/>
                </a:moveTo>
                <a:lnTo>
                  <a:pt x="4276459" y="0"/>
                </a:lnTo>
                <a:lnTo>
                  <a:pt x="4276459" y="3586164"/>
                </a:lnTo>
                <a:lnTo>
                  <a:pt x="0" y="3586164"/>
                </a:lnTo>
                <a:lnTo>
                  <a:pt x="0" y="0"/>
                </a:lnTo>
                <a:close/>
              </a:path>
            </a:pathLst>
          </a:custGeom>
          <a:blipFill>
            <a:blip r:embed="rId8"/>
            <a:stretch>
              <a:fillRect l="0" t="0" r="0" b="0"/>
            </a:stretch>
          </a:blipFill>
        </p:spPr>
      </p:sp>
      <p:sp>
        <p:nvSpPr>
          <p:cNvPr name="TextBox 7" id="7"/>
          <p:cNvSpPr txBox="true"/>
          <p:nvPr/>
        </p:nvSpPr>
        <p:spPr>
          <a:xfrm rot="0">
            <a:off x="5685979" y="192412"/>
            <a:ext cx="691604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Cách thức hoạt động </a:t>
            </a:r>
          </a:p>
        </p:txBody>
      </p:sp>
      <p:sp>
        <p:nvSpPr>
          <p:cNvPr name="TextBox 8" id="8"/>
          <p:cNvSpPr txBox="true"/>
          <p:nvPr/>
        </p:nvSpPr>
        <p:spPr>
          <a:xfrm rot="0">
            <a:off x="1250229" y="1721080"/>
            <a:ext cx="8684840"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6. Tạo và huấn luyện mô hình:</a:t>
            </a:r>
          </a:p>
        </p:txBody>
      </p:sp>
      <p:sp>
        <p:nvSpPr>
          <p:cNvPr name="TextBox 9" id="9"/>
          <p:cNvSpPr txBox="true"/>
          <p:nvPr/>
        </p:nvSpPr>
        <p:spPr>
          <a:xfrm rot="0">
            <a:off x="1250229" y="4256405"/>
            <a:ext cx="9144000"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7. Dự đoán và đánh giá mô hình:</a:t>
            </a:r>
          </a:p>
        </p:txBody>
      </p:sp>
      <p:sp>
        <p:nvSpPr>
          <p:cNvPr name="TextBox 10" id="10"/>
          <p:cNvSpPr txBox="true"/>
          <p:nvPr/>
        </p:nvSpPr>
        <p:spPr>
          <a:xfrm rot="0">
            <a:off x="878069" y="2150340"/>
            <a:ext cx="15377998" cy="18075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a:t>
            </a:r>
          </a:p>
          <a:p>
            <a:pPr algn="l" marL="747013" indent="-373507" lvl="1">
              <a:lnSpc>
                <a:spcPts val="4843"/>
              </a:lnSpc>
              <a:spcBef>
                <a:spcPct val="0"/>
              </a:spcBef>
              <a:buFont typeface="Arial"/>
              <a:buChar char="•"/>
            </a:pPr>
            <a:r>
              <a:rPr lang="en-US" sz="3459">
                <a:solidFill>
                  <a:srgbClr val="003EA8"/>
                </a:solidFill>
                <a:latin typeface="Cabin"/>
                <a:ea typeface="Cabin"/>
                <a:cs typeface="Cabin"/>
                <a:sym typeface="Cabin"/>
              </a:rPr>
              <a:t>Tạo mô hình Stacking bằng cách sử dụng các mô hình cơ sở và mô hình meta.</a:t>
            </a:r>
          </a:p>
          <a:p>
            <a:pPr algn="l" marL="747013" indent="-373507" lvl="1">
              <a:lnSpc>
                <a:spcPts val="4843"/>
              </a:lnSpc>
              <a:buFont typeface="Arial"/>
              <a:buChar char="•"/>
            </a:pPr>
            <a:r>
              <a:rPr lang="en-US" sz="3459">
                <a:solidFill>
                  <a:srgbClr val="003EA8"/>
                </a:solidFill>
                <a:latin typeface="Cabin"/>
                <a:ea typeface="Cabin"/>
                <a:cs typeface="Cabin"/>
                <a:sym typeface="Cabin"/>
              </a:rPr>
              <a:t> Huấn luyện mô hình với tập huấn luyện được tạo ra trước đó.</a:t>
            </a:r>
          </a:p>
        </p:txBody>
      </p:sp>
      <p:sp>
        <p:nvSpPr>
          <p:cNvPr name="TextBox 11" id="11"/>
          <p:cNvSpPr txBox="true"/>
          <p:nvPr/>
        </p:nvSpPr>
        <p:spPr>
          <a:xfrm rot="0">
            <a:off x="1259754" y="5304061"/>
            <a:ext cx="6820940" cy="1807591"/>
          </a:xfrm>
          <a:prstGeom prst="rect">
            <a:avLst/>
          </a:prstGeom>
        </p:spPr>
        <p:txBody>
          <a:bodyPr anchor="t" rtlCol="false" tIns="0" lIns="0" bIns="0" rIns="0">
            <a:spAutoFit/>
          </a:bodyPr>
          <a:lstStyle/>
          <a:p>
            <a:pPr algn="l">
              <a:lnSpc>
                <a:spcPts val="4843"/>
              </a:lnSpc>
              <a:spcBef>
                <a:spcPct val="0"/>
              </a:spcBef>
            </a:pPr>
            <a:r>
              <a:rPr lang="en-US" sz="3459">
                <a:solidFill>
                  <a:srgbClr val="003EA8"/>
                </a:solidFill>
                <a:latin typeface="Cabin"/>
                <a:ea typeface="Cabin"/>
                <a:cs typeface="Cabin"/>
                <a:sym typeface="Cabin"/>
              </a:rPr>
              <a:t>• Dự đoán nhãn mục tiêu cho tập kiểm tra bằng mô hình kết hợp (mô hình meta)..</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1932345">
            <a:off x="14139392" y="98115"/>
            <a:ext cx="5098041" cy="1232799"/>
          </a:xfrm>
          <a:custGeom>
            <a:avLst/>
            <a:gdLst/>
            <a:ahLst/>
            <a:cxnLst/>
            <a:rect r="r" b="b" t="t" l="l"/>
            <a:pathLst>
              <a:path h="1232799" w="5098041">
                <a:moveTo>
                  <a:pt x="0" y="0"/>
                </a:moveTo>
                <a:lnTo>
                  <a:pt x="5098041" y="0"/>
                </a:lnTo>
                <a:lnTo>
                  <a:pt x="5098041" y="1232799"/>
                </a:lnTo>
                <a:lnTo>
                  <a:pt x="0" y="12327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912711">
            <a:off x="-759921" y="9293184"/>
            <a:ext cx="5141579" cy="1243327"/>
          </a:xfrm>
          <a:custGeom>
            <a:avLst/>
            <a:gdLst/>
            <a:ahLst/>
            <a:cxnLst/>
            <a:rect r="r" b="b" t="t" l="l"/>
            <a:pathLst>
              <a:path h="1243327" w="5141579">
                <a:moveTo>
                  <a:pt x="0" y="0"/>
                </a:moveTo>
                <a:lnTo>
                  <a:pt x="5141579" y="0"/>
                </a:lnTo>
                <a:lnTo>
                  <a:pt x="5141579" y="1243328"/>
                </a:lnTo>
                <a:lnTo>
                  <a:pt x="0" y="12433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66747" y="9172977"/>
            <a:ext cx="517455" cy="741871"/>
          </a:xfrm>
          <a:custGeom>
            <a:avLst/>
            <a:gdLst/>
            <a:ahLst/>
            <a:cxnLst/>
            <a:rect r="r" b="b" t="t" l="l"/>
            <a:pathLst>
              <a:path h="741871" w="517455">
                <a:moveTo>
                  <a:pt x="0" y="0"/>
                </a:moveTo>
                <a:lnTo>
                  <a:pt x="517455" y="0"/>
                </a:lnTo>
                <a:lnTo>
                  <a:pt x="517455" y="741871"/>
                </a:lnTo>
                <a:lnTo>
                  <a:pt x="0" y="7418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52141" y="286829"/>
            <a:ext cx="517455" cy="741871"/>
          </a:xfrm>
          <a:custGeom>
            <a:avLst/>
            <a:gdLst/>
            <a:ahLst/>
            <a:cxnLst/>
            <a:rect r="r" b="b" t="t" l="l"/>
            <a:pathLst>
              <a:path h="741871" w="517455">
                <a:moveTo>
                  <a:pt x="0" y="0"/>
                </a:moveTo>
                <a:lnTo>
                  <a:pt x="517455" y="0"/>
                </a:lnTo>
                <a:lnTo>
                  <a:pt x="517455" y="741871"/>
                </a:lnTo>
                <a:lnTo>
                  <a:pt x="0" y="7418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4194183" y="506480"/>
            <a:ext cx="10087563" cy="1466555"/>
            <a:chOff x="0" y="0"/>
            <a:chExt cx="13450083" cy="1955406"/>
          </a:xfrm>
        </p:grpSpPr>
        <p:sp>
          <p:nvSpPr>
            <p:cNvPr name="TextBox 8" id="8"/>
            <p:cNvSpPr txBox="true"/>
            <p:nvPr/>
          </p:nvSpPr>
          <p:spPr>
            <a:xfrm rot="0">
              <a:off x="0" y="-63517"/>
              <a:ext cx="13450083" cy="1228937"/>
            </a:xfrm>
            <a:prstGeom prst="rect">
              <a:avLst/>
            </a:prstGeom>
          </p:spPr>
          <p:txBody>
            <a:bodyPr anchor="t" rtlCol="false" tIns="0" lIns="0" bIns="0" rIns="0">
              <a:spAutoFit/>
            </a:bodyPr>
            <a:lstStyle/>
            <a:p>
              <a:pPr algn="l">
                <a:lnSpc>
                  <a:spcPts val="7539"/>
                </a:lnSpc>
              </a:pPr>
              <a:r>
                <a:rPr lang="en-US" sz="5799" b="true">
                  <a:solidFill>
                    <a:srgbClr val="003EA8"/>
                  </a:solidFill>
                  <a:latin typeface="Cabin Semi-Bold"/>
                  <a:ea typeface="Cabin Semi-Bold"/>
                  <a:cs typeface="Cabin Semi-Bold"/>
                  <a:sym typeface="Cabin Semi-Bold"/>
                </a:rPr>
                <a:t>Ưu điểm của ensemble stacking</a:t>
              </a:r>
            </a:p>
          </p:txBody>
        </p:sp>
        <p:sp>
          <p:nvSpPr>
            <p:cNvPr name="TextBox 9" id="9"/>
            <p:cNvSpPr txBox="true"/>
            <p:nvPr/>
          </p:nvSpPr>
          <p:spPr>
            <a:xfrm rot="0">
              <a:off x="0" y="1430206"/>
              <a:ext cx="13450083" cy="534750"/>
            </a:xfrm>
            <a:prstGeom prst="rect">
              <a:avLst/>
            </a:prstGeom>
          </p:spPr>
          <p:txBody>
            <a:bodyPr anchor="t" rtlCol="false" tIns="0" lIns="0" bIns="0" rIns="0">
              <a:spAutoFit/>
            </a:bodyPr>
            <a:lstStyle/>
            <a:p>
              <a:pPr algn="l">
                <a:lnSpc>
                  <a:spcPts val="3299"/>
                </a:lnSpc>
              </a:pPr>
            </a:p>
          </p:txBody>
        </p:sp>
      </p:grpSp>
      <p:grpSp>
        <p:nvGrpSpPr>
          <p:cNvPr name="Group 10" id="10"/>
          <p:cNvGrpSpPr/>
          <p:nvPr/>
        </p:nvGrpSpPr>
        <p:grpSpPr>
          <a:xfrm rot="0">
            <a:off x="9237964" y="2941882"/>
            <a:ext cx="6392540" cy="1028958"/>
            <a:chOff x="0" y="0"/>
            <a:chExt cx="28999462" cy="4667821"/>
          </a:xfrm>
        </p:grpSpPr>
        <p:sp>
          <p:nvSpPr>
            <p:cNvPr name="Freeform 11" id="11"/>
            <p:cNvSpPr/>
            <p:nvPr/>
          </p:nvSpPr>
          <p:spPr>
            <a:xfrm flipH="false" flipV="false" rot="0">
              <a:off x="72390" y="72390"/>
              <a:ext cx="28854682" cy="4523042"/>
            </a:xfrm>
            <a:custGeom>
              <a:avLst/>
              <a:gdLst/>
              <a:ahLst/>
              <a:cxnLst/>
              <a:rect r="r" b="b" t="t" l="l"/>
              <a:pathLst>
                <a:path h="4523042" w="28854682">
                  <a:moveTo>
                    <a:pt x="0" y="0"/>
                  </a:moveTo>
                  <a:lnTo>
                    <a:pt x="28854682" y="0"/>
                  </a:lnTo>
                  <a:lnTo>
                    <a:pt x="28854682" y="4523042"/>
                  </a:lnTo>
                  <a:lnTo>
                    <a:pt x="0" y="4523042"/>
                  </a:lnTo>
                  <a:lnTo>
                    <a:pt x="0" y="0"/>
                  </a:lnTo>
                  <a:close/>
                </a:path>
              </a:pathLst>
            </a:custGeom>
            <a:solidFill>
              <a:srgbClr val="FFD4E6"/>
            </a:solidFill>
          </p:spPr>
        </p:sp>
        <p:sp>
          <p:nvSpPr>
            <p:cNvPr name="Freeform 12" id="12"/>
            <p:cNvSpPr/>
            <p:nvPr/>
          </p:nvSpPr>
          <p:spPr>
            <a:xfrm flipH="false" flipV="false" rot="0">
              <a:off x="0" y="0"/>
              <a:ext cx="28999461" cy="4667821"/>
            </a:xfrm>
            <a:custGeom>
              <a:avLst/>
              <a:gdLst/>
              <a:ahLst/>
              <a:cxnLst/>
              <a:rect r="r" b="b" t="t" l="l"/>
              <a:pathLst>
                <a:path h="4667821" w="28999461">
                  <a:moveTo>
                    <a:pt x="28854682" y="4523041"/>
                  </a:moveTo>
                  <a:lnTo>
                    <a:pt x="28999461" y="4523041"/>
                  </a:lnTo>
                  <a:lnTo>
                    <a:pt x="28999461" y="4667821"/>
                  </a:lnTo>
                  <a:lnTo>
                    <a:pt x="28854682" y="4667821"/>
                  </a:lnTo>
                  <a:lnTo>
                    <a:pt x="28854682" y="4523041"/>
                  </a:lnTo>
                  <a:close/>
                  <a:moveTo>
                    <a:pt x="0" y="144780"/>
                  </a:moveTo>
                  <a:lnTo>
                    <a:pt x="144780" y="144780"/>
                  </a:lnTo>
                  <a:lnTo>
                    <a:pt x="144780" y="4523041"/>
                  </a:lnTo>
                  <a:lnTo>
                    <a:pt x="0" y="4523041"/>
                  </a:lnTo>
                  <a:lnTo>
                    <a:pt x="0" y="144780"/>
                  </a:lnTo>
                  <a:close/>
                  <a:moveTo>
                    <a:pt x="0" y="4523041"/>
                  </a:moveTo>
                  <a:lnTo>
                    <a:pt x="144780" y="4523041"/>
                  </a:lnTo>
                  <a:lnTo>
                    <a:pt x="144780" y="4667821"/>
                  </a:lnTo>
                  <a:lnTo>
                    <a:pt x="0" y="4667821"/>
                  </a:lnTo>
                  <a:lnTo>
                    <a:pt x="0" y="4523041"/>
                  </a:lnTo>
                  <a:close/>
                  <a:moveTo>
                    <a:pt x="28854682" y="144780"/>
                  </a:moveTo>
                  <a:lnTo>
                    <a:pt x="28999461" y="144780"/>
                  </a:lnTo>
                  <a:lnTo>
                    <a:pt x="28999461" y="4523041"/>
                  </a:lnTo>
                  <a:lnTo>
                    <a:pt x="28854682" y="4523041"/>
                  </a:lnTo>
                  <a:lnTo>
                    <a:pt x="28854682" y="144780"/>
                  </a:lnTo>
                  <a:close/>
                  <a:moveTo>
                    <a:pt x="144780" y="4523041"/>
                  </a:moveTo>
                  <a:lnTo>
                    <a:pt x="28854682" y="4523041"/>
                  </a:lnTo>
                  <a:lnTo>
                    <a:pt x="28854682" y="4667821"/>
                  </a:lnTo>
                  <a:lnTo>
                    <a:pt x="144780" y="4667821"/>
                  </a:lnTo>
                  <a:lnTo>
                    <a:pt x="144780" y="4523041"/>
                  </a:lnTo>
                  <a:close/>
                  <a:moveTo>
                    <a:pt x="28854682" y="0"/>
                  </a:moveTo>
                  <a:lnTo>
                    <a:pt x="28999461" y="0"/>
                  </a:lnTo>
                  <a:lnTo>
                    <a:pt x="28999461" y="144780"/>
                  </a:lnTo>
                  <a:lnTo>
                    <a:pt x="28854682" y="144780"/>
                  </a:lnTo>
                  <a:lnTo>
                    <a:pt x="28854682" y="0"/>
                  </a:lnTo>
                  <a:close/>
                  <a:moveTo>
                    <a:pt x="0" y="0"/>
                  </a:moveTo>
                  <a:lnTo>
                    <a:pt x="144780" y="0"/>
                  </a:lnTo>
                  <a:lnTo>
                    <a:pt x="144780" y="144780"/>
                  </a:lnTo>
                  <a:lnTo>
                    <a:pt x="0" y="144780"/>
                  </a:lnTo>
                  <a:lnTo>
                    <a:pt x="0" y="0"/>
                  </a:lnTo>
                  <a:close/>
                  <a:moveTo>
                    <a:pt x="144780" y="0"/>
                  </a:moveTo>
                  <a:lnTo>
                    <a:pt x="28854682" y="0"/>
                  </a:lnTo>
                  <a:lnTo>
                    <a:pt x="28854682" y="144780"/>
                  </a:lnTo>
                  <a:lnTo>
                    <a:pt x="144780" y="144780"/>
                  </a:lnTo>
                  <a:lnTo>
                    <a:pt x="144780" y="0"/>
                  </a:lnTo>
                  <a:close/>
                </a:path>
              </a:pathLst>
            </a:custGeom>
            <a:solidFill>
              <a:srgbClr val="201139"/>
            </a:solidFill>
          </p:spPr>
        </p:sp>
      </p:grpSp>
      <p:sp>
        <p:nvSpPr>
          <p:cNvPr name="TextBox 13" id="13"/>
          <p:cNvSpPr txBox="true"/>
          <p:nvPr/>
        </p:nvSpPr>
        <p:spPr>
          <a:xfrm rot="0">
            <a:off x="10413474" y="3236684"/>
            <a:ext cx="4041520" cy="396875"/>
          </a:xfrm>
          <a:prstGeom prst="rect">
            <a:avLst/>
          </a:prstGeom>
        </p:spPr>
        <p:txBody>
          <a:bodyPr anchor="t" rtlCol="false" tIns="0" lIns="0" bIns="0" rIns="0">
            <a:spAutoFit/>
          </a:bodyPr>
          <a:lstStyle/>
          <a:p>
            <a:pPr algn="ctr" marL="0" indent="0" lvl="0">
              <a:lnSpc>
                <a:spcPts val="3250"/>
              </a:lnSpc>
              <a:spcBef>
                <a:spcPct val="0"/>
              </a:spcBef>
            </a:pPr>
            <a:r>
              <a:rPr lang="en-US" sz="2500">
                <a:solidFill>
                  <a:srgbClr val="003EA8"/>
                </a:solidFill>
                <a:latin typeface="Prompt"/>
                <a:ea typeface="Prompt"/>
                <a:cs typeface="Prompt"/>
                <a:sym typeface="Prompt"/>
              </a:rPr>
              <a:t>Tăng cường độ chính xác</a:t>
            </a:r>
          </a:p>
        </p:txBody>
      </p:sp>
      <p:grpSp>
        <p:nvGrpSpPr>
          <p:cNvPr name="Group 14" id="14"/>
          <p:cNvGrpSpPr/>
          <p:nvPr/>
        </p:nvGrpSpPr>
        <p:grpSpPr>
          <a:xfrm rot="0">
            <a:off x="9237964" y="4294690"/>
            <a:ext cx="6392540" cy="1028958"/>
            <a:chOff x="0" y="0"/>
            <a:chExt cx="28999462" cy="4667821"/>
          </a:xfrm>
        </p:grpSpPr>
        <p:sp>
          <p:nvSpPr>
            <p:cNvPr name="Freeform 15" id="15"/>
            <p:cNvSpPr/>
            <p:nvPr/>
          </p:nvSpPr>
          <p:spPr>
            <a:xfrm flipH="false" flipV="false" rot="0">
              <a:off x="72390" y="72390"/>
              <a:ext cx="28854682" cy="4523042"/>
            </a:xfrm>
            <a:custGeom>
              <a:avLst/>
              <a:gdLst/>
              <a:ahLst/>
              <a:cxnLst/>
              <a:rect r="r" b="b" t="t" l="l"/>
              <a:pathLst>
                <a:path h="4523042" w="28854682">
                  <a:moveTo>
                    <a:pt x="0" y="0"/>
                  </a:moveTo>
                  <a:lnTo>
                    <a:pt x="28854682" y="0"/>
                  </a:lnTo>
                  <a:lnTo>
                    <a:pt x="28854682" y="4523042"/>
                  </a:lnTo>
                  <a:lnTo>
                    <a:pt x="0" y="4523042"/>
                  </a:lnTo>
                  <a:lnTo>
                    <a:pt x="0" y="0"/>
                  </a:lnTo>
                  <a:close/>
                </a:path>
              </a:pathLst>
            </a:custGeom>
            <a:solidFill>
              <a:srgbClr val="FFD4E6"/>
            </a:solidFill>
          </p:spPr>
        </p:sp>
        <p:sp>
          <p:nvSpPr>
            <p:cNvPr name="Freeform 16" id="16"/>
            <p:cNvSpPr/>
            <p:nvPr/>
          </p:nvSpPr>
          <p:spPr>
            <a:xfrm flipH="false" flipV="false" rot="0">
              <a:off x="0" y="0"/>
              <a:ext cx="28999461" cy="4667821"/>
            </a:xfrm>
            <a:custGeom>
              <a:avLst/>
              <a:gdLst/>
              <a:ahLst/>
              <a:cxnLst/>
              <a:rect r="r" b="b" t="t" l="l"/>
              <a:pathLst>
                <a:path h="4667821" w="28999461">
                  <a:moveTo>
                    <a:pt x="28854682" y="4523041"/>
                  </a:moveTo>
                  <a:lnTo>
                    <a:pt x="28999461" y="4523041"/>
                  </a:lnTo>
                  <a:lnTo>
                    <a:pt x="28999461" y="4667821"/>
                  </a:lnTo>
                  <a:lnTo>
                    <a:pt x="28854682" y="4667821"/>
                  </a:lnTo>
                  <a:lnTo>
                    <a:pt x="28854682" y="4523041"/>
                  </a:lnTo>
                  <a:close/>
                  <a:moveTo>
                    <a:pt x="0" y="144780"/>
                  </a:moveTo>
                  <a:lnTo>
                    <a:pt x="144780" y="144780"/>
                  </a:lnTo>
                  <a:lnTo>
                    <a:pt x="144780" y="4523041"/>
                  </a:lnTo>
                  <a:lnTo>
                    <a:pt x="0" y="4523041"/>
                  </a:lnTo>
                  <a:lnTo>
                    <a:pt x="0" y="144780"/>
                  </a:lnTo>
                  <a:close/>
                  <a:moveTo>
                    <a:pt x="0" y="4523041"/>
                  </a:moveTo>
                  <a:lnTo>
                    <a:pt x="144780" y="4523041"/>
                  </a:lnTo>
                  <a:lnTo>
                    <a:pt x="144780" y="4667821"/>
                  </a:lnTo>
                  <a:lnTo>
                    <a:pt x="0" y="4667821"/>
                  </a:lnTo>
                  <a:lnTo>
                    <a:pt x="0" y="4523041"/>
                  </a:lnTo>
                  <a:close/>
                  <a:moveTo>
                    <a:pt x="28854682" y="144780"/>
                  </a:moveTo>
                  <a:lnTo>
                    <a:pt x="28999461" y="144780"/>
                  </a:lnTo>
                  <a:lnTo>
                    <a:pt x="28999461" y="4523041"/>
                  </a:lnTo>
                  <a:lnTo>
                    <a:pt x="28854682" y="4523041"/>
                  </a:lnTo>
                  <a:lnTo>
                    <a:pt x="28854682" y="144780"/>
                  </a:lnTo>
                  <a:close/>
                  <a:moveTo>
                    <a:pt x="144780" y="4523041"/>
                  </a:moveTo>
                  <a:lnTo>
                    <a:pt x="28854682" y="4523041"/>
                  </a:lnTo>
                  <a:lnTo>
                    <a:pt x="28854682" y="4667821"/>
                  </a:lnTo>
                  <a:lnTo>
                    <a:pt x="144780" y="4667821"/>
                  </a:lnTo>
                  <a:lnTo>
                    <a:pt x="144780" y="4523041"/>
                  </a:lnTo>
                  <a:close/>
                  <a:moveTo>
                    <a:pt x="28854682" y="0"/>
                  </a:moveTo>
                  <a:lnTo>
                    <a:pt x="28999461" y="0"/>
                  </a:lnTo>
                  <a:lnTo>
                    <a:pt x="28999461" y="144780"/>
                  </a:lnTo>
                  <a:lnTo>
                    <a:pt x="28854682" y="144780"/>
                  </a:lnTo>
                  <a:lnTo>
                    <a:pt x="28854682" y="0"/>
                  </a:lnTo>
                  <a:close/>
                  <a:moveTo>
                    <a:pt x="0" y="0"/>
                  </a:moveTo>
                  <a:lnTo>
                    <a:pt x="144780" y="0"/>
                  </a:lnTo>
                  <a:lnTo>
                    <a:pt x="144780" y="144780"/>
                  </a:lnTo>
                  <a:lnTo>
                    <a:pt x="0" y="144780"/>
                  </a:lnTo>
                  <a:lnTo>
                    <a:pt x="0" y="0"/>
                  </a:lnTo>
                  <a:close/>
                  <a:moveTo>
                    <a:pt x="144780" y="0"/>
                  </a:moveTo>
                  <a:lnTo>
                    <a:pt x="28854682" y="0"/>
                  </a:lnTo>
                  <a:lnTo>
                    <a:pt x="28854682" y="144780"/>
                  </a:lnTo>
                  <a:lnTo>
                    <a:pt x="144780" y="144780"/>
                  </a:lnTo>
                  <a:lnTo>
                    <a:pt x="144780" y="0"/>
                  </a:lnTo>
                  <a:close/>
                </a:path>
              </a:pathLst>
            </a:custGeom>
            <a:solidFill>
              <a:srgbClr val="201139"/>
            </a:solidFill>
          </p:spPr>
        </p:sp>
      </p:grpSp>
      <p:sp>
        <p:nvSpPr>
          <p:cNvPr name="TextBox 17" id="17"/>
          <p:cNvSpPr txBox="true"/>
          <p:nvPr/>
        </p:nvSpPr>
        <p:spPr>
          <a:xfrm rot="0">
            <a:off x="9642552" y="4609015"/>
            <a:ext cx="5583365" cy="396875"/>
          </a:xfrm>
          <a:prstGeom prst="rect">
            <a:avLst/>
          </a:prstGeom>
        </p:spPr>
        <p:txBody>
          <a:bodyPr anchor="t" rtlCol="false" tIns="0" lIns="0" bIns="0" rIns="0">
            <a:spAutoFit/>
          </a:bodyPr>
          <a:lstStyle/>
          <a:p>
            <a:pPr algn="ctr" marL="0" indent="0" lvl="0">
              <a:lnSpc>
                <a:spcPts val="3250"/>
              </a:lnSpc>
              <a:spcBef>
                <a:spcPct val="0"/>
              </a:spcBef>
            </a:pPr>
            <a:r>
              <a:rPr lang="en-US" sz="2500">
                <a:solidFill>
                  <a:srgbClr val="003EA8"/>
                </a:solidFill>
                <a:latin typeface="Prompt"/>
                <a:ea typeface="Prompt"/>
                <a:cs typeface="Prompt"/>
                <a:sym typeface="Prompt"/>
              </a:rPr>
              <a:t>Giảm thiểu hiện tượng overfitting</a:t>
            </a:r>
          </a:p>
        </p:txBody>
      </p:sp>
      <p:grpSp>
        <p:nvGrpSpPr>
          <p:cNvPr name="Group 18" id="18"/>
          <p:cNvGrpSpPr/>
          <p:nvPr/>
        </p:nvGrpSpPr>
        <p:grpSpPr>
          <a:xfrm rot="0">
            <a:off x="9237964" y="5809423"/>
            <a:ext cx="6392540" cy="1028958"/>
            <a:chOff x="0" y="0"/>
            <a:chExt cx="28999462" cy="4667821"/>
          </a:xfrm>
        </p:grpSpPr>
        <p:sp>
          <p:nvSpPr>
            <p:cNvPr name="Freeform 19" id="19"/>
            <p:cNvSpPr/>
            <p:nvPr/>
          </p:nvSpPr>
          <p:spPr>
            <a:xfrm flipH="false" flipV="false" rot="0">
              <a:off x="72390" y="72390"/>
              <a:ext cx="28854682" cy="4523042"/>
            </a:xfrm>
            <a:custGeom>
              <a:avLst/>
              <a:gdLst/>
              <a:ahLst/>
              <a:cxnLst/>
              <a:rect r="r" b="b" t="t" l="l"/>
              <a:pathLst>
                <a:path h="4523042" w="28854682">
                  <a:moveTo>
                    <a:pt x="0" y="0"/>
                  </a:moveTo>
                  <a:lnTo>
                    <a:pt x="28854682" y="0"/>
                  </a:lnTo>
                  <a:lnTo>
                    <a:pt x="28854682" y="4523042"/>
                  </a:lnTo>
                  <a:lnTo>
                    <a:pt x="0" y="4523042"/>
                  </a:lnTo>
                  <a:lnTo>
                    <a:pt x="0" y="0"/>
                  </a:lnTo>
                  <a:close/>
                </a:path>
              </a:pathLst>
            </a:custGeom>
            <a:solidFill>
              <a:srgbClr val="FFD4E6"/>
            </a:solidFill>
          </p:spPr>
        </p:sp>
        <p:sp>
          <p:nvSpPr>
            <p:cNvPr name="Freeform 20" id="20"/>
            <p:cNvSpPr/>
            <p:nvPr/>
          </p:nvSpPr>
          <p:spPr>
            <a:xfrm flipH="false" flipV="false" rot="0">
              <a:off x="0" y="0"/>
              <a:ext cx="28999461" cy="4667821"/>
            </a:xfrm>
            <a:custGeom>
              <a:avLst/>
              <a:gdLst/>
              <a:ahLst/>
              <a:cxnLst/>
              <a:rect r="r" b="b" t="t" l="l"/>
              <a:pathLst>
                <a:path h="4667821" w="28999461">
                  <a:moveTo>
                    <a:pt x="28854682" y="4523041"/>
                  </a:moveTo>
                  <a:lnTo>
                    <a:pt x="28999461" y="4523041"/>
                  </a:lnTo>
                  <a:lnTo>
                    <a:pt x="28999461" y="4667821"/>
                  </a:lnTo>
                  <a:lnTo>
                    <a:pt x="28854682" y="4667821"/>
                  </a:lnTo>
                  <a:lnTo>
                    <a:pt x="28854682" y="4523041"/>
                  </a:lnTo>
                  <a:close/>
                  <a:moveTo>
                    <a:pt x="0" y="144780"/>
                  </a:moveTo>
                  <a:lnTo>
                    <a:pt x="144780" y="144780"/>
                  </a:lnTo>
                  <a:lnTo>
                    <a:pt x="144780" y="4523041"/>
                  </a:lnTo>
                  <a:lnTo>
                    <a:pt x="0" y="4523041"/>
                  </a:lnTo>
                  <a:lnTo>
                    <a:pt x="0" y="144780"/>
                  </a:lnTo>
                  <a:close/>
                  <a:moveTo>
                    <a:pt x="0" y="4523041"/>
                  </a:moveTo>
                  <a:lnTo>
                    <a:pt x="144780" y="4523041"/>
                  </a:lnTo>
                  <a:lnTo>
                    <a:pt x="144780" y="4667821"/>
                  </a:lnTo>
                  <a:lnTo>
                    <a:pt x="0" y="4667821"/>
                  </a:lnTo>
                  <a:lnTo>
                    <a:pt x="0" y="4523041"/>
                  </a:lnTo>
                  <a:close/>
                  <a:moveTo>
                    <a:pt x="28854682" y="144780"/>
                  </a:moveTo>
                  <a:lnTo>
                    <a:pt x="28999461" y="144780"/>
                  </a:lnTo>
                  <a:lnTo>
                    <a:pt x="28999461" y="4523041"/>
                  </a:lnTo>
                  <a:lnTo>
                    <a:pt x="28854682" y="4523041"/>
                  </a:lnTo>
                  <a:lnTo>
                    <a:pt x="28854682" y="144780"/>
                  </a:lnTo>
                  <a:close/>
                  <a:moveTo>
                    <a:pt x="144780" y="4523041"/>
                  </a:moveTo>
                  <a:lnTo>
                    <a:pt x="28854682" y="4523041"/>
                  </a:lnTo>
                  <a:lnTo>
                    <a:pt x="28854682" y="4667821"/>
                  </a:lnTo>
                  <a:lnTo>
                    <a:pt x="144780" y="4667821"/>
                  </a:lnTo>
                  <a:lnTo>
                    <a:pt x="144780" y="4523041"/>
                  </a:lnTo>
                  <a:close/>
                  <a:moveTo>
                    <a:pt x="28854682" y="0"/>
                  </a:moveTo>
                  <a:lnTo>
                    <a:pt x="28999461" y="0"/>
                  </a:lnTo>
                  <a:lnTo>
                    <a:pt x="28999461" y="144780"/>
                  </a:lnTo>
                  <a:lnTo>
                    <a:pt x="28854682" y="144780"/>
                  </a:lnTo>
                  <a:lnTo>
                    <a:pt x="28854682" y="0"/>
                  </a:lnTo>
                  <a:close/>
                  <a:moveTo>
                    <a:pt x="0" y="0"/>
                  </a:moveTo>
                  <a:lnTo>
                    <a:pt x="144780" y="0"/>
                  </a:lnTo>
                  <a:lnTo>
                    <a:pt x="144780" y="144780"/>
                  </a:lnTo>
                  <a:lnTo>
                    <a:pt x="0" y="144780"/>
                  </a:lnTo>
                  <a:lnTo>
                    <a:pt x="0" y="0"/>
                  </a:lnTo>
                  <a:close/>
                  <a:moveTo>
                    <a:pt x="144780" y="0"/>
                  </a:moveTo>
                  <a:lnTo>
                    <a:pt x="28854682" y="0"/>
                  </a:lnTo>
                  <a:lnTo>
                    <a:pt x="28854682" y="144780"/>
                  </a:lnTo>
                  <a:lnTo>
                    <a:pt x="144780" y="144780"/>
                  </a:lnTo>
                  <a:lnTo>
                    <a:pt x="144780" y="0"/>
                  </a:lnTo>
                  <a:close/>
                </a:path>
              </a:pathLst>
            </a:custGeom>
            <a:solidFill>
              <a:srgbClr val="201139"/>
            </a:solidFill>
          </p:spPr>
        </p:sp>
      </p:grpSp>
      <p:sp>
        <p:nvSpPr>
          <p:cNvPr name="TextBox 21" id="21"/>
          <p:cNvSpPr txBox="true"/>
          <p:nvPr/>
        </p:nvSpPr>
        <p:spPr>
          <a:xfrm rot="0">
            <a:off x="10061787" y="6114223"/>
            <a:ext cx="4812442" cy="396875"/>
          </a:xfrm>
          <a:prstGeom prst="rect">
            <a:avLst/>
          </a:prstGeom>
        </p:spPr>
        <p:txBody>
          <a:bodyPr anchor="t" rtlCol="false" tIns="0" lIns="0" bIns="0" rIns="0">
            <a:spAutoFit/>
          </a:bodyPr>
          <a:lstStyle/>
          <a:p>
            <a:pPr algn="ctr" marL="0" indent="0" lvl="0">
              <a:lnSpc>
                <a:spcPts val="3250"/>
              </a:lnSpc>
              <a:spcBef>
                <a:spcPct val="0"/>
              </a:spcBef>
            </a:pPr>
            <a:r>
              <a:rPr lang="en-US" sz="2500">
                <a:solidFill>
                  <a:srgbClr val="003EA8"/>
                </a:solidFill>
                <a:latin typeface="Prompt"/>
                <a:ea typeface="Prompt"/>
                <a:cs typeface="Prompt"/>
                <a:sym typeface="Prompt"/>
              </a:rPr>
              <a:t>Tính linh hoạt từ 3 mô hình </a:t>
            </a:r>
          </a:p>
        </p:txBody>
      </p:sp>
      <p:grpSp>
        <p:nvGrpSpPr>
          <p:cNvPr name="Group 22" id="22"/>
          <p:cNvGrpSpPr/>
          <p:nvPr/>
        </p:nvGrpSpPr>
        <p:grpSpPr>
          <a:xfrm rot="0">
            <a:off x="9271738" y="7324156"/>
            <a:ext cx="6392540" cy="1028958"/>
            <a:chOff x="0" y="0"/>
            <a:chExt cx="28999462" cy="4667821"/>
          </a:xfrm>
        </p:grpSpPr>
        <p:sp>
          <p:nvSpPr>
            <p:cNvPr name="Freeform 23" id="23"/>
            <p:cNvSpPr/>
            <p:nvPr/>
          </p:nvSpPr>
          <p:spPr>
            <a:xfrm flipH="false" flipV="false" rot="0">
              <a:off x="72390" y="72390"/>
              <a:ext cx="28854682" cy="4523042"/>
            </a:xfrm>
            <a:custGeom>
              <a:avLst/>
              <a:gdLst/>
              <a:ahLst/>
              <a:cxnLst/>
              <a:rect r="r" b="b" t="t" l="l"/>
              <a:pathLst>
                <a:path h="4523042" w="28854682">
                  <a:moveTo>
                    <a:pt x="0" y="0"/>
                  </a:moveTo>
                  <a:lnTo>
                    <a:pt x="28854682" y="0"/>
                  </a:lnTo>
                  <a:lnTo>
                    <a:pt x="28854682" y="4523042"/>
                  </a:lnTo>
                  <a:lnTo>
                    <a:pt x="0" y="4523042"/>
                  </a:lnTo>
                  <a:lnTo>
                    <a:pt x="0" y="0"/>
                  </a:lnTo>
                  <a:close/>
                </a:path>
              </a:pathLst>
            </a:custGeom>
            <a:solidFill>
              <a:srgbClr val="FFD4E6"/>
            </a:solidFill>
          </p:spPr>
        </p:sp>
        <p:sp>
          <p:nvSpPr>
            <p:cNvPr name="Freeform 24" id="24"/>
            <p:cNvSpPr/>
            <p:nvPr/>
          </p:nvSpPr>
          <p:spPr>
            <a:xfrm flipH="false" flipV="false" rot="0">
              <a:off x="0" y="0"/>
              <a:ext cx="28999461" cy="4667821"/>
            </a:xfrm>
            <a:custGeom>
              <a:avLst/>
              <a:gdLst/>
              <a:ahLst/>
              <a:cxnLst/>
              <a:rect r="r" b="b" t="t" l="l"/>
              <a:pathLst>
                <a:path h="4667821" w="28999461">
                  <a:moveTo>
                    <a:pt x="28854682" y="4523041"/>
                  </a:moveTo>
                  <a:lnTo>
                    <a:pt x="28999461" y="4523041"/>
                  </a:lnTo>
                  <a:lnTo>
                    <a:pt x="28999461" y="4667821"/>
                  </a:lnTo>
                  <a:lnTo>
                    <a:pt x="28854682" y="4667821"/>
                  </a:lnTo>
                  <a:lnTo>
                    <a:pt x="28854682" y="4523041"/>
                  </a:lnTo>
                  <a:close/>
                  <a:moveTo>
                    <a:pt x="0" y="144780"/>
                  </a:moveTo>
                  <a:lnTo>
                    <a:pt x="144780" y="144780"/>
                  </a:lnTo>
                  <a:lnTo>
                    <a:pt x="144780" y="4523041"/>
                  </a:lnTo>
                  <a:lnTo>
                    <a:pt x="0" y="4523041"/>
                  </a:lnTo>
                  <a:lnTo>
                    <a:pt x="0" y="144780"/>
                  </a:lnTo>
                  <a:close/>
                  <a:moveTo>
                    <a:pt x="0" y="4523041"/>
                  </a:moveTo>
                  <a:lnTo>
                    <a:pt x="144780" y="4523041"/>
                  </a:lnTo>
                  <a:lnTo>
                    <a:pt x="144780" y="4667821"/>
                  </a:lnTo>
                  <a:lnTo>
                    <a:pt x="0" y="4667821"/>
                  </a:lnTo>
                  <a:lnTo>
                    <a:pt x="0" y="4523041"/>
                  </a:lnTo>
                  <a:close/>
                  <a:moveTo>
                    <a:pt x="28854682" y="144780"/>
                  </a:moveTo>
                  <a:lnTo>
                    <a:pt x="28999461" y="144780"/>
                  </a:lnTo>
                  <a:lnTo>
                    <a:pt x="28999461" y="4523041"/>
                  </a:lnTo>
                  <a:lnTo>
                    <a:pt x="28854682" y="4523041"/>
                  </a:lnTo>
                  <a:lnTo>
                    <a:pt x="28854682" y="144780"/>
                  </a:lnTo>
                  <a:close/>
                  <a:moveTo>
                    <a:pt x="144780" y="4523041"/>
                  </a:moveTo>
                  <a:lnTo>
                    <a:pt x="28854682" y="4523041"/>
                  </a:lnTo>
                  <a:lnTo>
                    <a:pt x="28854682" y="4667821"/>
                  </a:lnTo>
                  <a:lnTo>
                    <a:pt x="144780" y="4667821"/>
                  </a:lnTo>
                  <a:lnTo>
                    <a:pt x="144780" y="4523041"/>
                  </a:lnTo>
                  <a:close/>
                  <a:moveTo>
                    <a:pt x="28854682" y="0"/>
                  </a:moveTo>
                  <a:lnTo>
                    <a:pt x="28999461" y="0"/>
                  </a:lnTo>
                  <a:lnTo>
                    <a:pt x="28999461" y="144780"/>
                  </a:lnTo>
                  <a:lnTo>
                    <a:pt x="28854682" y="144780"/>
                  </a:lnTo>
                  <a:lnTo>
                    <a:pt x="28854682" y="0"/>
                  </a:lnTo>
                  <a:close/>
                  <a:moveTo>
                    <a:pt x="0" y="0"/>
                  </a:moveTo>
                  <a:lnTo>
                    <a:pt x="144780" y="0"/>
                  </a:lnTo>
                  <a:lnTo>
                    <a:pt x="144780" y="144780"/>
                  </a:lnTo>
                  <a:lnTo>
                    <a:pt x="0" y="144780"/>
                  </a:lnTo>
                  <a:lnTo>
                    <a:pt x="0" y="0"/>
                  </a:lnTo>
                  <a:close/>
                  <a:moveTo>
                    <a:pt x="144780" y="0"/>
                  </a:moveTo>
                  <a:lnTo>
                    <a:pt x="28854682" y="0"/>
                  </a:lnTo>
                  <a:lnTo>
                    <a:pt x="28854682" y="144780"/>
                  </a:lnTo>
                  <a:lnTo>
                    <a:pt x="144780" y="144780"/>
                  </a:lnTo>
                  <a:lnTo>
                    <a:pt x="144780" y="0"/>
                  </a:lnTo>
                  <a:close/>
                </a:path>
              </a:pathLst>
            </a:custGeom>
            <a:solidFill>
              <a:srgbClr val="201139"/>
            </a:solidFill>
          </p:spPr>
        </p:sp>
      </p:grpSp>
      <p:sp>
        <p:nvSpPr>
          <p:cNvPr name="TextBox 25" id="25"/>
          <p:cNvSpPr txBox="true"/>
          <p:nvPr/>
        </p:nvSpPr>
        <p:spPr>
          <a:xfrm rot="0">
            <a:off x="9771039" y="7425885"/>
            <a:ext cx="5326391" cy="806450"/>
          </a:xfrm>
          <a:prstGeom prst="rect">
            <a:avLst/>
          </a:prstGeom>
        </p:spPr>
        <p:txBody>
          <a:bodyPr anchor="t" rtlCol="false" tIns="0" lIns="0" bIns="0" rIns="0">
            <a:spAutoFit/>
          </a:bodyPr>
          <a:lstStyle/>
          <a:p>
            <a:pPr algn="ctr" marL="0" indent="0" lvl="0">
              <a:lnSpc>
                <a:spcPts val="3250"/>
              </a:lnSpc>
              <a:spcBef>
                <a:spcPct val="0"/>
              </a:spcBef>
            </a:pPr>
            <a:r>
              <a:rPr lang="en-US" sz="2500">
                <a:solidFill>
                  <a:srgbClr val="003EA8"/>
                </a:solidFill>
                <a:latin typeface="Prompt"/>
                <a:ea typeface="Prompt"/>
                <a:cs typeface="Prompt"/>
                <a:sym typeface="Prompt"/>
              </a:rPr>
              <a:t>Khả năng xử lý vấn đề phức tạp tốt hơn</a:t>
            </a:r>
          </a:p>
        </p:txBody>
      </p:sp>
      <p:sp>
        <p:nvSpPr>
          <p:cNvPr name="Freeform 26" id="26"/>
          <p:cNvSpPr/>
          <p:nvPr/>
        </p:nvSpPr>
        <p:spPr>
          <a:xfrm flipH="false" flipV="false" rot="0">
            <a:off x="-700481" y="2458809"/>
            <a:ext cx="8179626" cy="9015619"/>
          </a:xfrm>
          <a:custGeom>
            <a:avLst/>
            <a:gdLst/>
            <a:ahLst/>
            <a:cxnLst/>
            <a:rect r="r" b="b" t="t" l="l"/>
            <a:pathLst>
              <a:path h="9015619" w="8179626">
                <a:moveTo>
                  <a:pt x="0" y="0"/>
                </a:moveTo>
                <a:lnTo>
                  <a:pt x="8179625" y="0"/>
                </a:lnTo>
                <a:lnTo>
                  <a:pt x="8179625" y="9015620"/>
                </a:lnTo>
                <a:lnTo>
                  <a:pt x="0" y="90156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1932345">
            <a:off x="14139392" y="98115"/>
            <a:ext cx="5098041" cy="1232799"/>
          </a:xfrm>
          <a:custGeom>
            <a:avLst/>
            <a:gdLst/>
            <a:ahLst/>
            <a:cxnLst/>
            <a:rect r="r" b="b" t="t" l="l"/>
            <a:pathLst>
              <a:path h="1232799" w="5098041">
                <a:moveTo>
                  <a:pt x="0" y="0"/>
                </a:moveTo>
                <a:lnTo>
                  <a:pt x="5098041" y="0"/>
                </a:lnTo>
                <a:lnTo>
                  <a:pt x="5098041" y="1232799"/>
                </a:lnTo>
                <a:lnTo>
                  <a:pt x="0" y="12327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912711">
            <a:off x="-759921" y="9293184"/>
            <a:ext cx="5141579" cy="1243327"/>
          </a:xfrm>
          <a:custGeom>
            <a:avLst/>
            <a:gdLst/>
            <a:ahLst/>
            <a:cxnLst/>
            <a:rect r="r" b="b" t="t" l="l"/>
            <a:pathLst>
              <a:path h="1243327" w="5141579">
                <a:moveTo>
                  <a:pt x="0" y="0"/>
                </a:moveTo>
                <a:lnTo>
                  <a:pt x="5141579" y="0"/>
                </a:lnTo>
                <a:lnTo>
                  <a:pt x="5141579" y="1243328"/>
                </a:lnTo>
                <a:lnTo>
                  <a:pt x="0" y="12433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66747" y="9172977"/>
            <a:ext cx="517455" cy="741871"/>
          </a:xfrm>
          <a:custGeom>
            <a:avLst/>
            <a:gdLst/>
            <a:ahLst/>
            <a:cxnLst/>
            <a:rect r="r" b="b" t="t" l="l"/>
            <a:pathLst>
              <a:path h="741871" w="517455">
                <a:moveTo>
                  <a:pt x="0" y="0"/>
                </a:moveTo>
                <a:lnTo>
                  <a:pt x="517455" y="0"/>
                </a:lnTo>
                <a:lnTo>
                  <a:pt x="517455" y="741871"/>
                </a:lnTo>
                <a:lnTo>
                  <a:pt x="0" y="7418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52141" y="286829"/>
            <a:ext cx="517455" cy="741871"/>
          </a:xfrm>
          <a:custGeom>
            <a:avLst/>
            <a:gdLst/>
            <a:ahLst/>
            <a:cxnLst/>
            <a:rect r="r" b="b" t="t" l="l"/>
            <a:pathLst>
              <a:path h="741871" w="517455">
                <a:moveTo>
                  <a:pt x="0" y="0"/>
                </a:moveTo>
                <a:lnTo>
                  <a:pt x="517455" y="0"/>
                </a:lnTo>
                <a:lnTo>
                  <a:pt x="517455" y="741871"/>
                </a:lnTo>
                <a:lnTo>
                  <a:pt x="0" y="7418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3497810" y="607387"/>
            <a:ext cx="11292380" cy="1504063"/>
            <a:chOff x="0" y="0"/>
            <a:chExt cx="15056506" cy="2005418"/>
          </a:xfrm>
        </p:grpSpPr>
        <p:sp>
          <p:nvSpPr>
            <p:cNvPr name="TextBox 8" id="8"/>
            <p:cNvSpPr txBox="true"/>
            <p:nvPr/>
          </p:nvSpPr>
          <p:spPr>
            <a:xfrm rot="0">
              <a:off x="0" y="-63923"/>
              <a:ext cx="15056506" cy="1228937"/>
            </a:xfrm>
            <a:prstGeom prst="rect">
              <a:avLst/>
            </a:prstGeom>
          </p:spPr>
          <p:txBody>
            <a:bodyPr anchor="t" rtlCol="false" tIns="0" lIns="0" bIns="0" rIns="0">
              <a:spAutoFit/>
            </a:bodyPr>
            <a:lstStyle/>
            <a:p>
              <a:pPr algn="l">
                <a:lnSpc>
                  <a:spcPts val="7539"/>
                </a:lnSpc>
              </a:pPr>
              <a:r>
                <a:rPr lang="en-US" sz="5799" b="true">
                  <a:solidFill>
                    <a:srgbClr val="003EA8"/>
                  </a:solidFill>
                  <a:latin typeface="Cabin Semi-Bold"/>
                  <a:ea typeface="Cabin Semi-Bold"/>
                  <a:cs typeface="Cabin Semi-Bold"/>
                  <a:sym typeface="Cabin Semi-Bold"/>
                </a:rPr>
                <a:t>Nhược điểm của ensemble stacking</a:t>
              </a:r>
            </a:p>
          </p:txBody>
        </p:sp>
        <p:sp>
          <p:nvSpPr>
            <p:cNvPr name="TextBox 9" id="9"/>
            <p:cNvSpPr txBox="true"/>
            <p:nvPr/>
          </p:nvSpPr>
          <p:spPr>
            <a:xfrm rot="0">
              <a:off x="0" y="1438998"/>
              <a:ext cx="15056506" cy="576580"/>
            </a:xfrm>
            <a:prstGeom prst="rect">
              <a:avLst/>
            </a:prstGeom>
          </p:spPr>
          <p:txBody>
            <a:bodyPr anchor="t" rtlCol="false" tIns="0" lIns="0" bIns="0" rIns="0">
              <a:spAutoFit/>
            </a:bodyPr>
            <a:lstStyle/>
            <a:p>
              <a:pPr algn="l">
                <a:lnSpc>
                  <a:spcPts val="3510"/>
                </a:lnSpc>
              </a:pPr>
            </a:p>
          </p:txBody>
        </p:sp>
      </p:grpSp>
      <p:sp>
        <p:nvSpPr>
          <p:cNvPr name="Freeform 10" id="10"/>
          <p:cNvSpPr/>
          <p:nvPr/>
        </p:nvSpPr>
        <p:spPr>
          <a:xfrm flipH="false" flipV="false" rot="0">
            <a:off x="1130606" y="2197176"/>
            <a:ext cx="5723451" cy="9258524"/>
          </a:xfrm>
          <a:custGeom>
            <a:avLst/>
            <a:gdLst/>
            <a:ahLst/>
            <a:cxnLst/>
            <a:rect r="r" b="b" t="t" l="l"/>
            <a:pathLst>
              <a:path h="9258524" w="5723451">
                <a:moveTo>
                  <a:pt x="0" y="0"/>
                </a:moveTo>
                <a:lnTo>
                  <a:pt x="5723451" y="0"/>
                </a:lnTo>
                <a:lnTo>
                  <a:pt x="5723451" y="9258523"/>
                </a:lnTo>
                <a:lnTo>
                  <a:pt x="0" y="92585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5545891" y="2594603"/>
            <a:ext cx="8657177" cy="788387"/>
            <a:chOff x="0" y="0"/>
            <a:chExt cx="11542903" cy="1051182"/>
          </a:xfrm>
        </p:grpSpPr>
        <p:grpSp>
          <p:nvGrpSpPr>
            <p:cNvPr name="Group 12" id="12"/>
            <p:cNvGrpSpPr/>
            <p:nvPr/>
          </p:nvGrpSpPr>
          <p:grpSpPr>
            <a:xfrm rot="0">
              <a:off x="0" y="0"/>
              <a:ext cx="11542903" cy="1051182"/>
              <a:chOff x="0" y="0"/>
              <a:chExt cx="36885267" cy="3359045"/>
            </a:xfrm>
          </p:grpSpPr>
          <p:sp>
            <p:nvSpPr>
              <p:cNvPr name="Freeform 13" id="13"/>
              <p:cNvSpPr/>
              <p:nvPr/>
            </p:nvSpPr>
            <p:spPr>
              <a:xfrm flipH="false" flipV="false" rot="0">
                <a:off x="72390" y="72390"/>
                <a:ext cx="36740489" cy="3214265"/>
              </a:xfrm>
              <a:custGeom>
                <a:avLst/>
                <a:gdLst/>
                <a:ahLst/>
                <a:cxnLst/>
                <a:rect r="r" b="b" t="t" l="l"/>
                <a:pathLst>
                  <a:path h="3214265" w="36740489">
                    <a:moveTo>
                      <a:pt x="0" y="0"/>
                    </a:moveTo>
                    <a:lnTo>
                      <a:pt x="36740489" y="0"/>
                    </a:lnTo>
                    <a:lnTo>
                      <a:pt x="36740489" y="3214265"/>
                    </a:lnTo>
                    <a:lnTo>
                      <a:pt x="0" y="3214265"/>
                    </a:lnTo>
                    <a:lnTo>
                      <a:pt x="0" y="0"/>
                    </a:lnTo>
                    <a:close/>
                  </a:path>
                </a:pathLst>
              </a:custGeom>
              <a:solidFill>
                <a:srgbClr val="D2EEFF"/>
              </a:solidFill>
            </p:spPr>
          </p:sp>
          <p:sp>
            <p:nvSpPr>
              <p:cNvPr name="Freeform 14" id="14"/>
              <p:cNvSpPr/>
              <p:nvPr/>
            </p:nvSpPr>
            <p:spPr>
              <a:xfrm flipH="false" flipV="false" rot="0">
                <a:off x="0" y="0"/>
                <a:ext cx="36885268" cy="3359045"/>
              </a:xfrm>
              <a:custGeom>
                <a:avLst/>
                <a:gdLst/>
                <a:ahLst/>
                <a:cxnLst/>
                <a:rect r="r" b="b" t="t" l="l"/>
                <a:pathLst>
                  <a:path h="3359045" w="36885268">
                    <a:moveTo>
                      <a:pt x="36740486" y="3214265"/>
                    </a:moveTo>
                    <a:lnTo>
                      <a:pt x="36885268" y="3214265"/>
                    </a:lnTo>
                    <a:lnTo>
                      <a:pt x="36885268" y="3359045"/>
                    </a:lnTo>
                    <a:lnTo>
                      <a:pt x="36740486" y="3359045"/>
                    </a:lnTo>
                    <a:lnTo>
                      <a:pt x="36740486" y="3214265"/>
                    </a:lnTo>
                    <a:close/>
                    <a:moveTo>
                      <a:pt x="0" y="144780"/>
                    </a:moveTo>
                    <a:lnTo>
                      <a:pt x="144780" y="144780"/>
                    </a:lnTo>
                    <a:lnTo>
                      <a:pt x="144780" y="3214265"/>
                    </a:lnTo>
                    <a:lnTo>
                      <a:pt x="0" y="3214265"/>
                    </a:lnTo>
                    <a:lnTo>
                      <a:pt x="0" y="144780"/>
                    </a:lnTo>
                    <a:close/>
                    <a:moveTo>
                      <a:pt x="0" y="3214265"/>
                    </a:moveTo>
                    <a:lnTo>
                      <a:pt x="144780" y="3214265"/>
                    </a:lnTo>
                    <a:lnTo>
                      <a:pt x="144780" y="3359045"/>
                    </a:lnTo>
                    <a:lnTo>
                      <a:pt x="0" y="3359045"/>
                    </a:lnTo>
                    <a:lnTo>
                      <a:pt x="0" y="3214265"/>
                    </a:lnTo>
                    <a:close/>
                    <a:moveTo>
                      <a:pt x="36740486" y="144780"/>
                    </a:moveTo>
                    <a:lnTo>
                      <a:pt x="36885268" y="144780"/>
                    </a:lnTo>
                    <a:lnTo>
                      <a:pt x="36885268" y="3214265"/>
                    </a:lnTo>
                    <a:lnTo>
                      <a:pt x="36740486" y="3214265"/>
                    </a:lnTo>
                    <a:lnTo>
                      <a:pt x="36740486" y="144780"/>
                    </a:lnTo>
                    <a:close/>
                    <a:moveTo>
                      <a:pt x="144780" y="3214265"/>
                    </a:moveTo>
                    <a:lnTo>
                      <a:pt x="36740486" y="3214265"/>
                    </a:lnTo>
                    <a:lnTo>
                      <a:pt x="36740486" y="3359045"/>
                    </a:lnTo>
                    <a:lnTo>
                      <a:pt x="144780" y="3359045"/>
                    </a:lnTo>
                    <a:lnTo>
                      <a:pt x="144780" y="3214265"/>
                    </a:lnTo>
                    <a:close/>
                    <a:moveTo>
                      <a:pt x="36740486" y="0"/>
                    </a:moveTo>
                    <a:lnTo>
                      <a:pt x="36885268" y="0"/>
                    </a:lnTo>
                    <a:lnTo>
                      <a:pt x="36885268" y="144780"/>
                    </a:lnTo>
                    <a:lnTo>
                      <a:pt x="36740486" y="144780"/>
                    </a:lnTo>
                    <a:lnTo>
                      <a:pt x="36740486" y="0"/>
                    </a:lnTo>
                    <a:close/>
                    <a:moveTo>
                      <a:pt x="0" y="0"/>
                    </a:moveTo>
                    <a:lnTo>
                      <a:pt x="144780" y="0"/>
                    </a:lnTo>
                    <a:lnTo>
                      <a:pt x="144780" y="144780"/>
                    </a:lnTo>
                    <a:lnTo>
                      <a:pt x="0" y="144780"/>
                    </a:lnTo>
                    <a:lnTo>
                      <a:pt x="0" y="0"/>
                    </a:lnTo>
                    <a:close/>
                    <a:moveTo>
                      <a:pt x="144780" y="0"/>
                    </a:moveTo>
                    <a:lnTo>
                      <a:pt x="36740486" y="0"/>
                    </a:lnTo>
                    <a:lnTo>
                      <a:pt x="36740486" y="144780"/>
                    </a:lnTo>
                    <a:lnTo>
                      <a:pt x="144780" y="144780"/>
                    </a:lnTo>
                    <a:lnTo>
                      <a:pt x="144780" y="0"/>
                    </a:lnTo>
                    <a:close/>
                  </a:path>
                </a:pathLst>
              </a:custGeom>
              <a:solidFill>
                <a:srgbClr val="201139"/>
              </a:solidFill>
            </p:spPr>
          </p:sp>
        </p:grpSp>
        <p:sp>
          <p:nvSpPr>
            <p:cNvPr name="TextBox 15" id="15"/>
            <p:cNvSpPr txBox="true"/>
            <p:nvPr/>
          </p:nvSpPr>
          <p:spPr>
            <a:xfrm rot="0">
              <a:off x="449790" y="250885"/>
              <a:ext cx="10643323" cy="520836"/>
            </a:xfrm>
            <a:prstGeom prst="rect">
              <a:avLst/>
            </a:prstGeom>
          </p:spPr>
          <p:txBody>
            <a:bodyPr anchor="t" rtlCol="false" tIns="0" lIns="0" bIns="0" rIns="0">
              <a:spAutoFit/>
            </a:bodyPr>
            <a:lstStyle/>
            <a:p>
              <a:pPr algn="ctr">
                <a:lnSpc>
                  <a:spcPts val="3158"/>
                </a:lnSpc>
              </a:pPr>
              <a:r>
                <a:rPr lang="en-US" b="true" sz="2429">
                  <a:solidFill>
                    <a:srgbClr val="003EA8"/>
                  </a:solidFill>
                  <a:latin typeface="Public Sans Bold"/>
                  <a:ea typeface="Public Sans Bold"/>
                  <a:cs typeface="Public Sans Bold"/>
                  <a:sym typeface="Public Sans Bold"/>
                </a:rPr>
                <a:t>Thời gian huấn luyện lâu hơn</a:t>
              </a:r>
            </a:p>
          </p:txBody>
        </p:sp>
      </p:grpSp>
      <p:grpSp>
        <p:nvGrpSpPr>
          <p:cNvPr name="Group 16" id="16"/>
          <p:cNvGrpSpPr/>
          <p:nvPr/>
        </p:nvGrpSpPr>
        <p:grpSpPr>
          <a:xfrm rot="0">
            <a:off x="6854057" y="4114983"/>
            <a:ext cx="8657177" cy="788387"/>
            <a:chOff x="0" y="0"/>
            <a:chExt cx="11542903" cy="1051182"/>
          </a:xfrm>
        </p:grpSpPr>
        <p:grpSp>
          <p:nvGrpSpPr>
            <p:cNvPr name="Group 17" id="17"/>
            <p:cNvGrpSpPr/>
            <p:nvPr/>
          </p:nvGrpSpPr>
          <p:grpSpPr>
            <a:xfrm rot="0">
              <a:off x="0" y="0"/>
              <a:ext cx="11542903" cy="1051182"/>
              <a:chOff x="0" y="0"/>
              <a:chExt cx="36885267" cy="3359045"/>
            </a:xfrm>
          </p:grpSpPr>
          <p:sp>
            <p:nvSpPr>
              <p:cNvPr name="Freeform 18" id="18"/>
              <p:cNvSpPr/>
              <p:nvPr/>
            </p:nvSpPr>
            <p:spPr>
              <a:xfrm flipH="false" flipV="false" rot="0">
                <a:off x="72390" y="72390"/>
                <a:ext cx="36740489" cy="3214265"/>
              </a:xfrm>
              <a:custGeom>
                <a:avLst/>
                <a:gdLst/>
                <a:ahLst/>
                <a:cxnLst/>
                <a:rect r="r" b="b" t="t" l="l"/>
                <a:pathLst>
                  <a:path h="3214265" w="36740489">
                    <a:moveTo>
                      <a:pt x="0" y="0"/>
                    </a:moveTo>
                    <a:lnTo>
                      <a:pt x="36740489" y="0"/>
                    </a:lnTo>
                    <a:lnTo>
                      <a:pt x="36740489" y="3214265"/>
                    </a:lnTo>
                    <a:lnTo>
                      <a:pt x="0" y="3214265"/>
                    </a:lnTo>
                    <a:lnTo>
                      <a:pt x="0" y="0"/>
                    </a:lnTo>
                    <a:close/>
                  </a:path>
                </a:pathLst>
              </a:custGeom>
              <a:solidFill>
                <a:srgbClr val="D2EEFF"/>
              </a:solidFill>
            </p:spPr>
          </p:sp>
          <p:sp>
            <p:nvSpPr>
              <p:cNvPr name="Freeform 19" id="19"/>
              <p:cNvSpPr/>
              <p:nvPr/>
            </p:nvSpPr>
            <p:spPr>
              <a:xfrm flipH="false" flipV="false" rot="0">
                <a:off x="0" y="0"/>
                <a:ext cx="36885268" cy="3359045"/>
              </a:xfrm>
              <a:custGeom>
                <a:avLst/>
                <a:gdLst/>
                <a:ahLst/>
                <a:cxnLst/>
                <a:rect r="r" b="b" t="t" l="l"/>
                <a:pathLst>
                  <a:path h="3359045" w="36885268">
                    <a:moveTo>
                      <a:pt x="36740486" y="3214265"/>
                    </a:moveTo>
                    <a:lnTo>
                      <a:pt x="36885268" y="3214265"/>
                    </a:lnTo>
                    <a:lnTo>
                      <a:pt x="36885268" y="3359045"/>
                    </a:lnTo>
                    <a:lnTo>
                      <a:pt x="36740486" y="3359045"/>
                    </a:lnTo>
                    <a:lnTo>
                      <a:pt x="36740486" y="3214265"/>
                    </a:lnTo>
                    <a:close/>
                    <a:moveTo>
                      <a:pt x="0" y="144780"/>
                    </a:moveTo>
                    <a:lnTo>
                      <a:pt x="144780" y="144780"/>
                    </a:lnTo>
                    <a:lnTo>
                      <a:pt x="144780" y="3214265"/>
                    </a:lnTo>
                    <a:lnTo>
                      <a:pt x="0" y="3214265"/>
                    </a:lnTo>
                    <a:lnTo>
                      <a:pt x="0" y="144780"/>
                    </a:lnTo>
                    <a:close/>
                    <a:moveTo>
                      <a:pt x="0" y="3214265"/>
                    </a:moveTo>
                    <a:lnTo>
                      <a:pt x="144780" y="3214265"/>
                    </a:lnTo>
                    <a:lnTo>
                      <a:pt x="144780" y="3359045"/>
                    </a:lnTo>
                    <a:lnTo>
                      <a:pt x="0" y="3359045"/>
                    </a:lnTo>
                    <a:lnTo>
                      <a:pt x="0" y="3214265"/>
                    </a:lnTo>
                    <a:close/>
                    <a:moveTo>
                      <a:pt x="36740486" y="144780"/>
                    </a:moveTo>
                    <a:lnTo>
                      <a:pt x="36885268" y="144780"/>
                    </a:lnTo>
                    <a:lnTo>
                      <a:pt x="36885268" y="3214265"/>
                    </a:lnTo>
                    <a:lnTo>
                      <a:pt x="36740486" y="3214265"/>
                    </a:lnTo>
                    <a:lnTo>
                      <a:pt x="36740486" y="144780"/>
                    </a:lnTo>
                    <a:close/>
                    <a:moveTo>
                      <a:pt x="144780" y="3214265"/>
                    </a:moveTo>
                    <a:lnTo>
                      <a:pt x="36740486" y="3214265"/>
                    </a:lnTo>
                    <a:lnTo>
                      <a:pt x="36740486" y="3359045"/>
                    </a:lnTo>
                    <a:lnTo>
                      <a:pt x="144780" y="3359045"/>
                    </a:lnTo>
                    <a:lnTo>
                      <a:pt x="144780" y="3214265"/>
                    </a:lnTo>
                    <a:close/>
                    <a:moveTo>
                      <a:pt x="36740486" y="0"/>
                    </a:moveTo>
                    <a:lnTo>
                      <a:pt x="36885268" y="0"/>
                    </a:lnTo>
                    <a:lnTo>
                      <a:pt x="36885268" y="144780"/>
                    </a:lnTo>
                    <a:lnTo>
                      <a:pt x="36740486" y="144780"/>
                    </a:lnTo>
                    <a:lnTo>
                      <a:pt x="36740486" y="0"/>
                    </a:lnTo>
                    <a:close/>
                    <a:moveTo>
                      <a:pt x="0" y="0"/>
                    </a:moveTo>
                    <a:lnTo>
                      <a:pt x="144780" y="0"/>
                    </a:lnTo>
                    <a:lnTo>
                      <a:pt x="144780" y="144780"/>
                    </a:lnTo>
                    <a:lnTo>
                      <a:pt x="0" y="144780"/>
                    </a:lnTo>
                    <a:lnTo>
                      <a:pt x="0" y="0"/>
                    </a:lnTo>
                    <a:close/>
                    <a:moveTo>
                      <a:pt x="144780" y="0"/>
                    </a:moveTo>
                    <a:lnTo>
                      <a:pt x="36740486" y="0"/>
                    </a:lnTo>
                    <a:lnTo>
                      <a:pt x="36740486" y="144780"/>
                    </a:lnTo>
                    <a:lnTo>
                      <a:pt x="144780" y="144780"/>
                    </a:lnTo>
                    <a:lnTo>
                      <a:pt x="144780" y="0"/>
                    </a:lnTo>
                    <a:close/>
                  </a:path>
                </a:pathLst>
              </a:custGeom>
              <a:solidFill>
                <a:srgbClr val="201139"/>
              </a:solidFill>
            </p:spPr>
          </p:sp>
        </p:grpSp>
        <p:sp>
          <p:nvSpPr>
            <p:cNvPr name="TextBox 20" id="20"/>
            <p:cNvSpPr txBox="true"/>
            <p:nvPr/>
          </p:nvSpPr>
          <p:spPr>
            <a:xfrm rot="0">
              <a:off x="449790" y="250885"/>
              <a:ext cx="10643323" cy="520836"/>
            </a:xfrm>
            <a:prstGeom prst="rect">
              <a:avLst/>
            </a:prstGeom>
          </p:spPr>
          <p:txBody>
            <a:bodyPr anchor="t" rtlCol="false" tIns="0" lIns="0" bIns="0" rIns="0">
              <a:spAutoFit/>
            </a:bodyPr>
            <a:lstStyle/>
            <a:p>
              <a:pPr algn="ctr">
                <a:lnSpc>
                  <a:spcPts val="3158"/>
                </a:lnSpc>
              </a:pPr>
              <a:r>
                <a:rPr lang="en-US" b="true" sz="2429">
                  <a:solidFill>
                    <a:srgbClr val="003EA8"/>
                  </a:solidFill>
                  <a:latin typeface="Public Sans Bold"/>
                  <a:ea typeface="Public Sans Bold"/>
                  <a:cs typeface="Public Sans Bold"/>
                  <a:sym typeface="Public Sans Bold"/>
                </a:rPr>
                <a:t>Khó giải thích khi mô hình đưa ra dự đoán</a:t>
              </a:r>
            </a:p>
          </p:txBody>
        </p:sp>
      </p:grpSp>
      <p:grpSp>
        <p:nvGrpSpPr>
          <p:cNvPr name="Group 21" id="21"/>
          <p:cNvGrpSpPr/>
          <p:nvPr/>
        </p:nvGrpSpPr>
        <p:grpSpPr>
          <a:xfrm rot="0">
            <a:off x="7827025" y="5636794"/>
            <a:ext cx="8657177" cy="788387"/>
            <a:chOff x="0" y="0"/>
            <a:chExt cx="11542903" cy="1051182"/>
          </a:xfrm>
        </p:grpSpPr>
        <p:grpSp>
          <p:nvGrpSpPr>
            <p:cNvPr name="Group 22" id="22"/>
            <p:cNvGrpSpPr/>
            <p:nvPr/>
          </p:nvGrpSpPr>
          <p:grpSpPr>
            <a:xfrm rot="0">
              <a:off x="0" y="0"/>
              <a:ext cx="11542903" cy="1051182"/>
              <a:chOff x="0" y="0"/>
              <a:chExt cx="36885267" cy="3359045"/>
            </a:xfrm>
          </p:grpSpPr>
          <p:sp>
            <p:nvSpPr>
              <p:cNvPr name="Freeform 23" id="23"/>
              <p:cNvSpPr/>
              <p:nvPr/>
            </p:nvSpPr>
            <p:spPr>
              <a:xfrm flipH="false" flipV="false" rot="0">
                <a:off x="72390" y="72390"/>
                <a:ext cx="36740489" cy="3214265"/>
              </a:xfrm>
              <a:custGeom>
                <a:avLst/>
                <a:gdLst/>
                <a:ahLst/>
                <a:cxnLst/>
                <a:rect r="r" b="b" t="t" l="l"/>
                <a:pathLst>
                  <a:path h="3214265" w="36740489">
                    <a:moveTo>
                      <a:pt x="0" y="0"/>
                    </a:moveTo>
                    <a:lnTo>
                      <a:pt x="36740489" y="0"/>
                    </a:lnTo>
                    <a:lnTo>
                      <a:pt x="36740489" y="3214265"/>
                    </a:lnTo>
                    <a:lnTo>
                      <a:pt x="0" y="3214265"/>
                    </a:lnTo>
                    <a:lnTo>
                      <a:pt x="0" y="0"/>
                    </a:lnTo>
                    <a:close/>
                  </a:path>
                </a:pathLst>
              </a:custGeom>
              <a:solidFill>
                <a:srgbClr val="D2EEFF"/>
              </a:solidFill>
            </p:spPr>
          </p:sp>
          <p:sp>
            <p:nvSpPr>
              <p:cNvPr name="Freeform 24" id="24"/>
              <p:cNvSpPr/>
              <p:nvPr/>
            </p:nvSpPr>
            <p:spPr>
              <a:xfrm flipH="false" flipV="false" rot="0">
                <a:off x="0" y="0"/>
                <a:ext cx="36885268" cy="3359045"/>
              </a:xfrm>
              <a:custGeom>
                <a:avLst/>
                <a:gdLst/>
                <a:ahLst/>
                <a:cxnLst/>
                <a:rect r="r" b="b" t="t" l="l"/>
                <a:pathLst>
                  <a:path h="3359045" w="36885268">
                    <a:moveTo>
                      <a:pt x="36740486" y="3214265"/>
                    </a:moveTo>
                    <a:lnTo>
                      <a:pt x="36885268" y="3214265"/>
                    </a:lnTo>
                    <a:lnTo>
                      <a:pt x="36885268" y="3359045"/>
                    </a:lnTo>
                    <a:lnTo>
                      <a:pt x="36740486" y="3359045"/>
                    </a:lnTo>
                    <a:lnTo>
                      <a:pt x="36740486" y="3214265"/>
                    </a:lnTo>
                    <a:close/>
                    <a:moveTo>
                      <a:pt x="0" y="144780"/>
                    </a:moveTo>
                    <a:lnTo>
                      <a:pt x="144780" y="144780"/>
                    </a:lnTo>
                    <a:lnTo>
                      <a:pt x="144780" y="3214265"/>
                    </a:lnTo>
                    <a:lnTo>
                      <a:pt x="0" y="3214265"/>
                    </a:lnTo>
                    <a:lnTo>
                      <a:pt x="0" y="144780"/>
                    </a:lnTo>
                    <a:close/>
                    <a:moveTo>
                      <a:pt x="0" y="3214265"/>
                    </a:moveTo>
                    <a:lnTo>
                      <a:pt x="144780" y="3214265"/>
                    </a:lnTo>
                    <a:lnTo>
                      <a:pt x="144780" y="3359045"/>
                    </a:lnTo>
                    <a:lnTo>
                      <a:pt x="0" y="3359045"/>
                    </a:lnTo>
                    <a:lnTo>
                      <a:pt x="0" y="3214265"/>
                    </a:lnTo>
                    <a:close/>
                    <a:moveTo>
                      <a:pt x="36740486" y="144780"/>
                    </a:moveTo>
                    <a:lnTo>
                      <a:pt x="36885268" y="144780"/>
                    </a:lnTo>
                    <a:lnTo>
                      <a:pt x="36885268" y="3214265"/>
                    </a:lnTo>
                    <a:lnTo>
                      <a:pt x="36740486" y="3214265"/>
                    </a:lnTo>
                    <a:lnTo>
                      <a:pt x="36740486" y="144780"/>
                    </a:lnTo>
                    <a:close/>
                    <a:moveTo>
                      <a:pt x="144780" y="3214265"/>
                    </a:moveTo>
                    <a:lnTo>
                      <a:pt x="36740486" y="3214265"/>
                    </a:lnTo>
                    <a:lnTo>
                      <a:pt x="36740486" y="3359045"/>
                    </a:lnTo>
                    <a:lnTo>
                      <a:pt x="144780" y="3359045"/>
                    </a:lnTo>
                    <a:lnTo>
                      <a:pt x="144780" y="3214265"/>
                    </a:lnTo>
                    <a:close/>
                    <a:moveTo>
                      <a:pt x="36740486" y="0"/>
                    </a:moveTo>
                    <a:lnTo>
                      <a:pt x="36885268" y="0"/>
                    </a:lnTo>
                    <a:lnTo>
                      <a:pt x="36885268" y="144780"/>
                    </a:lnTo>
                    <a:lnTo>
                      <a:pt x="36740486" y="144780"/>
                    </a:lnTo>
                    <a:lnTo>
                      <a:pt x="36740486" y="0"/>
                    </a:lnTo>
                    <a:close/>
                    <a:moveTo>
                      <a:pt x="0" y="0"/>
                    </a:moveTo>
                    <a:lnTo>
                      <a:pt x="144780" y="0"/>
                    </a:lnTo>
                    <a:lnTo>
                      <a:pt x="144780" y="144780"/>
                    </a:lnTo>
                    <a:lnTo>
                      <a:pt x="0" y="144780"/>
                    </a:lnTo>
                    <a:lnTo>
                      <a:pt x="0" y="0"/>
                    </a:lnTo>
                    <a:close/>
                    <a:moveTo>
                      <a:pt x="144780" y="0"/>
                    </a:moveTo>
                    <a:lnTo>
                      <a:pt x="36740486" y="0"/>
                    </a:lnTo>
                    <a:lnTo>
                      <a:pt x="36740486" y="144780"/>
                    </a:lnTo>
                    <a:lnTo>
                      <a:pt x="144780" y="144780"/>
                    </a:lnTo>
                    <a:lnTo>
                      <a:pt x="144780" y="0"/>
                    </a:lnTo>
                    <a:close/>
                  </a:path>
                </a:pathLst>
              </a:custGeom>
              <a:solidFill>
                <a:srgbClr val="201139"/>
              </a:solidFill>
            </p:spPr>
          </p:sp>
        </p:grpSp>
        <p:sp>
          <p:nvSpPr>
            <p:cNvPr name="TextBox 25" id="25"/>
            <p:cNvSpPr txBox="true"/>
            <p:nvPr/>
          </p:nvSpPr>
          <p:spPr>
            <a:xfrm rot="0">
              <a:off x="449790" y="250885"/>
              <a:ext cx="10643323" cy="520836"/>
            </a:xfrm>
            <a:prstGeom prst="rect">
              <a:avLst/>
            </a:prstGeom>
          </p:spPr>
          <p:txBody>
            <a:bodyPr anchor="t" rtlCol="false" tIns="0" lIns="0" bIns="0" rIns="0">
              <a:spAutoFit/>
            </a:bodyPr>
            <a:lstStyle/>
            <a:p>
              <a:pPr algn="ctr">
                <a:lnSpc>
                  <a:spcPts val="3158"/>
                </a:lnSpc>
              </a:pPr>
              <a:r>
                <a:rPr lang="en-US" b="true" sz="2429">
                  <a:solidFill>
                    <a:srgbClr val="003EA8"/>
                  </a:solidFill>
                  <a:latin typeface="Public Sans Bold"/>
                  <a:ea typeface="Public Sans Bold"/>
                  <a:cs typeface="Public Sans Bold"/>
                  <a:sym typeface="Public Sans Bold"/>
                </a:rPr>
                <a:t>Yêu cầu tài nguyên, thời gian lâu</a:t>
              </a:r>
            </a:p>
          </p:txBody>
        </p:sp>
      </p:grpSp>
      <p:grpSp>
        <p:nvGrpSpPr>
          <p:cNvPr name="Group 26" id="26"/>
          <p:cNvGrpSpPr/>
          <p:nvPr/>
        </p:nvGrpSpPr>
        <p:grpSpPr>
          <a:xfrm rot="0">
            <a:off x="9144000" y="7158606"/>
            <a:ext cx="8657177" cy="788387"/>
            <a:chOff x="0" y="0"/>
            <a:chExt cx="11542903" cy="1051182"/>
          </a:xfrm>
        </p:grpSpPr>
        <p:grpSp>
          <p:nvGrpSpPr>
            <p:cNvPr name="Group 27" id="27"/>
            <p:cNvGrpSpPr/>
            <p:nvPr/>
          </p:nvGrpSpPr>
          <p:grpSpPr>
            <a:xfrm rot="0">
              <a:off x="0" y="0"/>
              <a:ext cx="11542903" cy="1051182"/>
              <a:chOff x="0" y="0"/>
              <a:chExt cx="36885267" cy="3359045"/>
            </a:xfrm>
          </p:grpSpPr>
          <p:sp>
            <p:nvSpPr>
              <p:cNvPr name="Freeform 28" id="28"/>
              <p:cNvSpPr/>
              <p:nvPr/>
            </p:nvSpPr>
            <p:spPr>
              <a:xfrm flipH="false" flipV="false" rot="0">
                <a:off x="72390" y="72390"/>
                <a:ext cx="36740489" cy="3214265"/>
              </a:xfrm>
              <a:custGeom>
                <a:avLst/>
                <a:gdLst/>
                <a:ahLst/>
                <a:cxnLst/>
                <a:rect r="r" b="b" t="t" l="l"/>
                <a:pathLst>
                  <a:path h="3214265" w="36740489">
                    <a:moveTo>
                      <a:pt x="0" y="0"/>
                    </a:moveTo>
                    <a:lnTo>
                      <a:pt x="36740489" y="0"/>
                    </a:lnTo>
                    <a:lnTo>
                      <a:pt x="36740489" y="3214265"/>
                    </a:lnTo>
                    <a:lnTo>
                      <a:pt x="0" y="3214265"/>
                    </a:lnTo>
                    <a:lnTo>
                      <a:pt x="0" y="0"/>
                    </a:lnTo>
                    <a:close/>
                  </a:path>
                </a:pathLst>
              </a:custGeom>
              <a:solidFill>
                <a:srgbClr val="D2EEFF"/>
              </a:solidFill>
            </p:spPr>
          </p:sp>
          <p:sp>
            <p:nvSpPr>
              <p:cNvPr name="Freeform 29" id="29"/>
              <p:cNvSpPr/>
              <p:nvPr/>
            </p:nvSpPr>
            <p:spPr>
              <a:xfrm flipH="false" flipV="false" rot="0">
                <a:off x="0" y="0"/>
                <a:ext cx="36885268" cy="3359045"/>
              </a:xfrm>
              <a:custGeom>
                <a:avLst/>
                <a:gdLst/>
                <a:ahLst/>
                <a:cxnLst/>
                <a:rect r="r" b="b" t="t" l="l"/>
                <a:pathLst>
                  <a:path h="3359045" w="36885268">
                    <a:moveTo>
                      <a:pt x="36740486" y="3214265"/>
                    </a:moveTo>
                    <a:lnTo>
                      <a:pt x="36885268" y="3214265"/>
                    </a:lnTo>
                    <a:lnTo>
                      <a:pt x="36885268" y="3359045"/>
                    </a:lnTo>
                    <a:lnTo>
                      <a:pt x="36740486" y="3359045"/>
                    </a:lnTo>
                    <a:lnTo>
                      <a:pt x="36740486" y="3214265"/>
                    </a:lnTo>
                    <a:close/>
                    <a:moveTo>
                      <a:pt x="0" y="144780"/>
                    </a:moveTo>
                    <a:lnTo>
                      <a:pt x="144780" y="144780"/>
                    </a:lnTo>
                    <a:lnTo>
                      <a:pt x="144780" y="3214265"/>
                    </a:lnTo>
                    <a:lnTo>
                      <a:pt x="0" y="3214265"/>
                    </a:lnTo>
                    <a:lnTo>
                      <a:pt x="0" y="144780"/>
                    </a:lnTo>
                    <a:close/>
                    <a:moveTo>
                      <a:pt x="0" y="3214265"/>
                    </a:moveTo>
                    <a:lnTo>
                      <a:pt x="144780" y="3214265"/>
                    </a:lnTo>
                    <a:lnTo>
                      <a:pt x="144780" y="3359045"/>
                    </a:lnTo>
                    <a:lnTo>
                      <a:pt x="0" y="3359045"/>
                    </a:lnTo>
                    <a:lnTo>
                      <a:pt x="0" y="3214265"/>
                    </a:lnTo>
                    <a:close/>
                    <a:moveTo>
                      <a:pt x="36740486" y="144780"/>
                    </a:moveTo>
                    <a:lnTo>
                      <a:pt x="36885268" y="144780"/>
                    </a:lnTo>
                    <a:lnTo>
                      <a:pt x="36885268" y="3214265"/>
                    </a:lnTo>
                    <a:lnTo>
                      <a:pt x="36740486" y="3214265"/>
                    </a:lnTo>
                    <a:lnTo>
                      <a:pt x="36740486" y="144780"/>
                    </a:lnTo>
                    <a:close/>
                    <a:moveTo>
                      <a:pt x="144780" y="3214265"/>
                    </a:moveTo>
                    <a:lnTo>
                      <a:pt x="36740486" y="3214265"/>
                    </a:lnTo>
                    <a:lnTo>
                      <a:pt x="36740486" y="3359045"/>
                    </a:lnTo>
                    <a:lnTo>
                      <a:pt x="144780" y="3359045"/>
                    </a:lnTo>
                    <a:lnTo>
                      <a:pt x="144780" y="3214265"/>
                    </a:lnTo>
                    <a:close/>
                    <a:moveTo>
                      <a:pt x="36740486" y="0"/>
                    </a:moveTo>
                    <a:lnTo>
                      <a:pt x="36885268" y="0"/>
                    </a:lnTo>
                    <a:lnTo>
                      <a:pt x="36885268" y="144780"/>
                    </a:lnTo>
                    <a:lnTo>
                      <a:pt x="36740486" y="144780"/>
                    </a:lnTo>
                    <a:lnTo>
                      <a:pt x="36740486" y="0"/>
                    </a:lnTo>
                    <a:close/>
                    <a:moveTo>
                      <a:pt x="0" y="0"/>
                    </a:moveTo>
                    <a:lnTo>
                      <a:pt x="144780" y="0"/>
                    </a:lnTo>
                    <a:lnTo>
                      <a:pt x="144780" y="144780"/>
                    </a:lnTo>
                    <a:lnTo>
                      <a:pt x="0" y="144780"/>
                    </a:lnTo>
                    <a:lnTo>
                      <a:pt x="0" y="0"/>
                    </a:lnTo>
                    <a:close/>
                    <a:moveTo>
                      <a:pt x="144780" y="0"/>
                    </a:moveTo>
                    <a:lnTo>
                      <a:pt x="36740486" y="0"/>
                    </a:lnTo>
                    <a:lnTo>
                      <a:pt x="36740486" y="144780"/>
                    </a:lnTo>
                    <a:lnTo>
                      <a:pt x="144780" y="144780"/>
                    </a:lnTo>
                    <a:lnTo>
                      <a:pt x="144780" y="0"/>
                    </a:lnTo>
                    <a:close/>
                  </a:path>
                </a:pathLst>
              </a:custGeom>
              <a:solidFill>
                <a:srgbClr val="201139"/>
              </a:solidFill>
            </p:spPr>
          </p:sp>
        </p:grpSp>
        <p:sp>
          <p:nvSpPr>
            <p:cNvPr name="TextBox 30" id="30"/>
            <p:cNvSpPr txBox="true"/>
            <p:nvPr/>
          </p:nvSpPr>
          <p:spPr>
            <a:xfrm rot="0">
              <a:off x="449790" y="250885"/>
              <a:ext cx="10643323" cy="520836"/>
            </a:xfrm>
            <a:prstGeom prst="rect">
              <a:avLst/>
            </a:prstGeom>
          </p:spPr>
          <p:txBody>
            <a:bodyPr anchor="t" rtlCol="false" tIns="0" lIns="0" bIns="0" rIns="0">
              <a:spAutoFit/>
            </a:bodyPr>
            <a:lstStyle/>
            <a:p>
              <a:pPr algn="ctr">
                <a:lnSpc>
                  <a:spcPts val="3158"/>
                </a:lnSpc>
              </a:pPr>
              <a:r>
                <a:rPr lang="en-US" b="true" sz="2429">
                  <a:solidFill>
                    <a:srgbClr val="003EA8"/>
                  </a:solidFill>
                  <a:latin typeface="Public Sans Bold"/>
                  <a:ea typeface="Public Sans Bold"/>
                  <a:cs typeface="Public Sans Bold"/>
                  <a:sym typeface="Public Sans Bold"/>
                </a:rPr>
                <a:t>Rủi ro từ mô hình cơ sở</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2320"/>
            <a:ext cx="16450080" cy="1524000"/>
          </a:xfrm>
          <a:prstGeom prst="rect">
            <a:avLst/>
          </a:prstGeom>
        </p:spPr>
        <p:txBody>
          <a:bodyPr anchor="t" rtlCol="false" tIns="0" lIns="0" bIns="0" rIns="0">
            <a:spAutoFit/>
          </a:bodyPr>
          <a:lstStyle/>
          <a:p>
            <a:pPr algn="ctr">
              <a:lnSpc>
                <a:spcPts val="11936"/>
              </a:lnSpc>
            </a:pPr>
            <a:r>
              <a:rPr lang="en-US" b="true" sz="9947" i="true">
                <a:solidFill>
                  <a:srgbClr val="003EA8"/>
                </a:solidFill>
                <a:latin typeface="Muli Bold Italics"/>
                <a:ea typeface="Muli Bold Italics"/>
                <a:cs typeface="Muli Bold Italics"/>
                <a:sym typeface="Muli Bold Italics"/>
              </a:rPr>
              <a:t>CÁC THAM SỐ ĐÁNH GIÁ</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1028700" y="3518246"/>
            <a:ext cx="14291610" cy="4397375"/>
          </a:xfrm>
          <a:prstGeom prst="rect">
            <a:avLst/>
          </a:prstGeom>
        </p:spPr>
        <p:txBody>
          <a:bodyPr anchor="t" rtlCol="false" tIns="0" lIns="0" bIns="0" rIns="0">
            <a:spAutoFit/>
          </a:bodyPr>
          <a:lstStyle/>
          <a:p>
            <a:pPr algn="l" marL="1079501" indent="-539750" lvl="1">
              <a:lnSpc>
                <a:spcPts val="7000"/>
              </a:lnSpc>
              <a:buFont typeface="Arial"/>
              <a:buChar char="•"/>
            </a:pPr>
            <a:r>
              <a:rPr lang="en-US" sz="5000">
                <a:solidFill>
                  <a:srgbClr val="003EA8"/>
                </a:solidFill>
                <a:latin typeface="Cabin"/>
                <a:ea typeface="Cabin"/>
                <a:cs typeface="Cabin"/>
                <a:sym typeface="Cabin"/>
              </a:rPr>
              <a:t>Giảm tắc nghẽn giao thông</a:t>
            </a:r>
          </a:p>
          <a:p>
            <a:pPr algn="just" marL="1079501" indent="-539750" lvl="1">
              <a:lnSpc>
                <a:spcPts val="7000"/>
              </a:lnSpc>
              <a:buFont typeface="Arial"/>
              <a:buChar char="•"/>
            </a:pPr>
            <a:r>
              <a:rPr lang="en-US" sz="5000">
                <a:solidFill>
                  <a:srgbClr val="003EA8"/>
                </a:solidFill>
                <a:latin typeface="Cabin"/>
                <a:ea typeface="Cabin"/>
                <a:cs typeface="Cabin"/>
                <a:sym typeface="Cabin"/>
              </a:rPr>
              <a:t>Quản lý giao thông hiệu quả</a:t>
            </a:r>
          </a:p>
          <a:p>
            <a:pPr algn="l" marL="1079501" indent="-539750" lvl="1">
              <a:lnSpc>
                <a:spcPts val="7000"/>
              </a:lnSpc>
              <a:buFont typeface="Arial"/>
              <a:buChar char="•"/>
            </a:pPr>
            <a:r>
              <a:rPr lang="en-US" sz="5000">
                <a:solidFill>
                  <a:srgbClr val="003EA8"/>
                </a:solidFill>
                <a:latin typeface="Cabin"/>
                <a:ea typeface="Cabin"/>
                <a:cs typeface="Cabin"/>
                <a:sym typeface="Cabin"/>
              </a:rPr>
              <a:t>Tối ưu hóa vận tải công cộng</a:t>
            </a:r>
          </a:p>
          <a:p>
            <a:pPr algn="l" marL="1079501" indent="-539750" lvl="1">
              <a:lnSpc>
                <a:spcPts val="7000"/>
              </a:lnSpc>
              <a:buFont typeface="Arial"/>
              <a:buChar char="•"/>
            </a:pPr>
            <a:r>
              <a:rPr lang="en-US" sz="5000">
                <a:solidFill>
                  <a:srgbClr val="003EA8"/>
                </a:solidFill>
                <a:latin typeface="Cabin"/>
                <a:ea typeface="Cabin"/>
                <a:cs typeface="Cabin"/>
                <a:sym typeface="Cabin"/>
              </a:rPr>
              <a:t>Giảm tai nạn giao thông</a:t>
            </a:r>
          </a:p>
          <a:p>
            <a:pPr algn="just" marL="1079501" indent="-539750" lvl="1">
              <a:lnSpc>
                <a:spcPts val="7000"/>
              </a:lnSpc>
              <a:buFont typeface="Arial"/>
              <a:buChar char="•"/>
            </a:pPr>
            <a:r>
              <a:rPr lang="en-US" sz="5000">
                <a:solidFill>
                  <a:srgbClr val="003EA8"/>
                </a:solidFill>
                <a:latin typeface="Cabin"/>
                <a:ea typeface="Cabin"/>
                <a:cs typeface="Cabin"/>
                <a:sym typeface="Cabin"/>
              </a:rPr>
              <a:t>Bảo vệ môi trường</a:t>
            </a:r>
          </a:p>
        </p:txBody>
      </p:sp>
      <p:sp>
        <p:nvSpPr>
          <p:cNvPr name="Freeform 4" id="4"/>
          <p:cNvSpPr/>
          <p:nvPr/>
        </p:nvSpPr>
        <p:spPr>
          <a:xfrm flipH="false" flipV="false" rot="0">
            <a:off x="14758731" y="2102826"/>
            <a:ext cx="1702777" cy="6081348"/>
          </a:xfrm>
          <a:custGeom>
            <a:avLst/>
            <a:gdLst/>
            <a:ahLst/>
            <a:cxnLst/>
            <a:rect r="r" b="b" t="t" l="l"/>
            <a:pathLst>
              <a:path h="6081348" w="1702777">
                <a:moveTo>
                  <a:pt x="0" y="0"/>
                </a:moveTo>
                <a:lnTo>
                  <a:pt x="1702777" y="0"/>
                </a:lnTo>
                <a:lnTo>
                  <a:pt x="1702777" y="6081348"/>
                </a:lnTo>
                <a:lnTo>
                  <a:pt x="0" y="60813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702498" y="258763"/>
            <a:ext cx="6883003" cy="1377949"/>
          </a:xfrm>
          <a:prstGeom prst="rect">
            <a:avLst/>
          </a:prstGeom>
        </p:spPr>
        <p:txBody>
          <a:bodyPr anchor="t" rtlCol="false" tIns="0" lIns="0" bIns="0" rIns="0">
            <a:spAutoFit/>
          </a:bodyPr>
          <a:lstStyle/>
          <a:p>
            <a:pPr algn="ctr">
              <a:lnSpc>
                <a:spcPts val="11200"/>
              </a:lnSpc>
              <a:spcBef>
                <a:spcPct val="0"/>
              </a:spcBef>
            </a:pPr>
            <a:r>
              <a:rPr lang="en-US" b="true" sz="8000">
                <a:solidFill>
                  <a:srgbClr val="003EA8"/>
                </a:solidFill>
                <a:latin typeface="Cabin Bold"/>
                <a:ea typeface="Cabin Bold"/>
                <a:cs typeface="Cabin Bold"/>
                <a:sym typeface="Cabin Bold"/>
              </a:rPr>
              <a:t>PHẦN MỞ ĐẦU</a:t>
            </a:r>
          </a:p>
        </p:txBody>
      </p:sp>
      <p:sp>
        <p:nvSpPr>
          <p:cNvPr name="TextBox 6" id="6"/>
          <p:cNvSpPr txBox="true"/>
          <p:nvPr/>
        </p:nvSpPr>
        <p:spPr>
          <a:xfrm rot="0">
            <a:off x="1028700" y="2142859"/>
            <a:ext cx="9650398" cy="1038225"/>
          </a:xfrm>
          <a:prstGeom prst="rect">
            <a:avLst/>
          </a:prstGeom>
        </p:spPr>
        <p:txBody>
          <a:bodyPr anchor="t" rtlCol="false" tIns="0" lIns="0" bIns="0" rIns="0">
            <a:spAutoFit/>
          </a:bodyPr>
          <a:lstStyle/>
          <a:p>
            <a:pPr algn="l">
              <a:lnSpc>
                <a:spcPts val="8400"/>
              </a:lnSpc>
              <a:spcBef>
                <a:spcPct val="0"/>
              </a:spcBef>
            </a:pPr>
            <a:r>
              <a:rPr lang="en-US" b="true" sz="6000">
                <a:solidFill>
                  <a:srgbClr val="003EA8"/>
                </a:solidFill>
                <a:latin typeface="Cabin Bold"/>
                <a:ea typeface="Cabin Bold"/>
                <a:cs typeface="Cabin Bold"/>
                <a:sym typeface="Cabin Bold"/>
              </a:rPr>
              <a:t>Vai trò của dự báo giao thông</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9410026" y="2640789"/>
            <a:ext cx="8020174" cy="2883165"/>
          </a:xfrm>
          <a:custGeom>
            <a:avLst/>
            <a:gdLst/>
            <a:ahLst/>
            <a:cxnLst/>
            <a:rect r="r" b="b" t="t" l="l"/>
            <a:pathLst>
              <a:path h="2883165" w="8020174">
                <a:moveTo>
                  <a:pt x="0" y="0"/>
                </a:moveTo>
                <a:lnTo>
                  <a:pt x="8020173" y="0"/>
                </a:lnTo>
                <a:lnTo>
                  <a:pt x="8020173" y="2883165"/>
                </a:lnTo>
                <a:lnTo>
                  <a:pt x="0" y="2883165"/>
                </a:lnTo>
                <a:lnTo>
                  <a:pt x="0" y="0"/>
                </a:lnTo>
                <a:close/>
              </a:path>
            </a:pathLst>
          </a:custGeom>
          <a:blipFill>
            <a:blip r:embed="rId3"/>
            <a:stretch>
              <a:fillRect l="0" t="0" r="0" b="0"/>
            </a:stretch>
          </a:blipFill>
        </p:spPr>
      </p:sp>
      <p:sp>
        <p:nvSpPr>
          <p:cNvPr name="TextBox 4" id="4"/>
          <p:cNvSpPr txBox="true"/>
          <p:nvPr/>
        </p:nvSpPr>
        <p:spPr>
          <a:xfrm rot="0">
            <a:off x="1028700" y="634365"/>
            <a:ext cx="5338629" cy="71247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Tính toán độ chính xác</a:t>
            </a:r>
          </a:p>
        </p:txBody>
      </p:sp>
      <p:sp>
        <p:nvSpPr>
          <p:cNvPr name="TextBox 5" id="5"/>
          <p:cNvSpPr txBox="true"/>
          <p:nvPr/>
        </p:nvSpPr>
        <p:spPr>
          <a:xfrm rot="0">
            <a:off x="1028700" y="1744318"/>
            <a:ext cx="16230600" cy="1313180"/>
          </a:xfrm>
          <a:prstGeom prst="rect">
            <a:avLst/>
          </a:prstGeom>
        </p:spPr>
        <p:txBody>
          <a:bodyPr anchor="t" rtlCol="false" tIns="0" lIns="0" bIns="0" rIns="0">
            <a:spAutoFit/>
          </a:bodyPr>
          <a:lstStyle/>
          <a:p>
            <a:pPr algn="just">
              <a:lnSpc>
                <a:spcPts val="5320"/>
              </a:lnSpc>
              <a:spcBef>
                <a:spcPct val="0"/>
              </a:spcBef>
            </a:pPr>
            <a:r>
              <a:rPr lang="en-US" sz="3800">
                <a:solidFill>
                  <a:srgbClr val="003EA8"/>
                </a:solidFill>
                <a:latin typeface="Cabin"/>
                <a:ea typeface="Cabin"/>
                <a:cs typeface="Cabin"/>
                <a:sym typeface="Cabin"/>
              </a:rPr>
              <a:t>Hàm tính toán độ chính xác được sử dụng  là accuracy_score từ thư viện sklearn.metrics. </a:t>
            </a:r>
          </a:p>
        </p:txBody>
      </p:sp>
      <p:sp>
        <p:nvSpPr>
          <p:cNvPr name="Freeform 6" id="6"/>
          <p:cNvSpPr/>
          <p:nvPr/>
        </p:nvSpPr>
        <p:spPr>
          <a:xfrm flipH="false" flipV="false" rot="0">
            <a:off x="1028700" y="4440613"/>
            <a:ext cx="4925985" cy="1083340"/>
          </a:xfrm>
          <a:custGeom>
            <a:avLst/>
            <a:gdLst/>
            <a:ahLst/>
            <a:cxnLst/>
            <a:rect r="r" b="b" t="t" l="l"/>
            <a:pathLst>
              <a:path h="1083340" w="4925985">
                <a:moveTo>
                  <a:pt x="0" y="0"/>
                </a:moveTo>
                <a:lnTo>
                  <a:pt x="4925985" y="0"/>
                </a:lnTo>
                <a:lnTo>
                  <a:pt x="4925985" y="1083341"/>
                </a:lnTo>
                <a:lnTo>
                  <a:pt x="0" y="1083341"/>
                </a:lnTo>
                <a:lnTo>
                  <a:pt x="0" y="0"/>
                </a:lnTo>
                <a:close/>
              </a:path>
            </a:pathLst>
          </a:custGeom>
          <a:blipFill>
            <a:blip r:embed="rId4"/>
            <a:stretch>
              <a:fillRect l="0" t="0" r="-718" b="0"/>
            </a:stretch>
          </a:blipFill>
        </p:spPr>
      </p:sp>
      <p:sp>
        <p:nvSpPr>
          <p:cNvPr name="TextBox 7" id="7"/>
          <p:cNvSpPr txBox="true"/>
          <p:nvPr/>
        </p:nvSpPr>
        <p:spPr>
          <a:xfrm rot="0">
            <a:off x="1028700" y="6189218"/>
            <a:ext cx="15402190" cy="3069082"/>
          </a:xfrm>
          <a:prstGeom prst="rect">
            <a:avLst/>
          </a:prstGeom>
        </p:spPr>
        <p:txBody>
          <a:bodyPr anchor="t" rtlCol="false" tIns="0" lIns="0" bIns="0" rIns="0">
            <a:spAutoFit/>
          </a:bodyPr>
          <a:lstStyle/>
          <a:p>
            <a:pPr algn="l">
              <a:lnSpc>
                <a:spcPts val="6194"/>
              </a:lnSpc>
            </a:pPr>
            <a:r>
              <a:rPr lang="en-US" sz="3800">
                <a:solidFill>
                  <a:srgbClr val="003EA8"/>
                </a:solidFill>
                <a:latin typeface="Cabin"/>
                <a:ea typeface="Cabin"/>
                <a:cs typeface="Cabin"/>
                <a:sym typeface="Cabin"/>
              </a:rPr>
              <a:t>TP : Số lượng mẫu dự đoán đúng là dương.</a:t>
            </a:r>
          </a:p>
          <a:p>
            <a:pPr algn="l">
              <a:lnSpc>
                <a:spcPts val="6194"/>
              </a:lnSpc>
            </a:pPr>
            <a:r>
              <a:rPr lang="en-US" sz="3800">
                <a:solidFill>
                  <a:srgbClr val="003EA8"/>
                </a:solidFill>
                <a:latin typeface="Cabin"/>
                <a:ea typeface="Cabin"/>
                <a:cs typeface="Cabin"/>
                <a:sym typeface="Cabin"/>
              </a:rPr>
              <a:t>TN: Số lượng mẫu dự đoán đúng là âm.</a:t>
            </a:r>
          </a:p>
          <a:p>
            <a:pPr algn="l">
              <a:lnSpc>
                <a:spcPts val="6194"/>
              </a:lnSpc>
            </a:pPr>
            <a:r>
              <a:rPr lang="en-US" sz="3800">
                <a:solidFill>
                  <a:srgbClr val="003EA8"/>
                </a:solidFill>
                <a:latin typeface="Cabin"/>
                <a:ea typeface="Cabin"/>
                <a:cs typeface="Cabin"/>
                <a:sym typeface="Cabin"/>
              </a:rPr>
              <a:t>FP : Số lượng mẫu dự đoán sai, mô hình dự đoán dương nhưng thực tế là âm.</a:t>
            </a:r>
          </a:p>
          <a:p>
            <a:pPr algn="l">
              <a:lnSpc>
                <a:spcPts val="6194"/>
              </a:lnSpc>
            </a:pPr>
            <a:r>
              <a:rPr lang="en-US" sz="3800">
                <a:solidFill>
                  <a:srgbClr val="003EA8"/>
                </a:solidFill>
                <a:latin typeface="Cabin"/>
                <a:ea typeface="Cabin"/>
                <a:cs typeface="Cabin"/>
                <a:sym typeface="Cabin"/>
              </a:rPr>
              <a:t>FN: Số lượng mẫu dự đoán sai, mô hình dự đoán âm nhưng thực tế là dương.</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3549240" y="5592111"/>
            <a:ext cx="11189520" cy="1959994"/>
          </a:xfrm>
          <a:custGeom>
            <a:avLst/>
            <a:gdLst/>
            <a:ahLst/>
            <a:cxnLst/>
            <a:rect r="r" b="b" t="t" l="l"/>
            <a:pathLst>
              <a:path h="1959994" w="11189520">
                <a:moveTo>
                  <a:pt x="0" y="0"/>
                </a:moveTo>
                <a:lnTo>
                  <a:pt x="11189520" y="0"/>
                </a:lnTo>
                <a:lnTo>
                  <a:pt x="11189520" y="1959994"/>
                </a:lnTo>
                <a:lnTo>
                  <a:pt x="0" y="1959994"/>
                </a:lnTo>
                <a:lnTo>
                  <a:pt x="0" y="0"/>
                </a:lnTo>
                <a:close/>
              </a:path>
            </a:pathLst>
          </a:custGeom>
          <a:blipFill>
            <a:blip r:embed="rId3"/>
            <a:stretch>
              <a:fillRect l="0" t="0" r="0" b="0"/>
            </a:stretch>
          </a:blipFill>
        </p:spPr>
      </p:sp>
      <p:sp>
        <p:nvSpPr>
          <p:cNvPr name="TextBox 4" id="4"/>
          <p:cNvSpPr txBox="true"/>
          <p:nvPr/>
        </p:nvSpPr>
        <p:spPr>
          <a:xfrm rot="0">
            <a:off x="1028700" y="634365"/>
            <a:ext cx="9568385" cy="145542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Báo Cáo Phân Loại (Classification Report)</a:t>
            </a:r>
          </a:p>
          <a:p>
            <a:pPr algn="l">
              <a:lnSpc>
                <a:spcPts val="5880"/>
              </a:lnSpc>
            </a:pPr>
          </a:p>
        </p:txBody>
      </p:sp>
      <p:sp>
        <p:nvSpPr>
          <p:cNvPr name="TextBox 5" id="5"/>
          <p:cNvSpPr txBox="true"/>
          <p:nvPr/>
        </p:nvSpPr>
        <p:spPr>
          <a:xfrm rot="0">
            <a:off x="1028700" y="1730676"/>
            <a:ext cx="16230600"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H</a:t>
            </a:r>
            <a:r>
              <a:rPr lang="en-US" sz="3800">
                <a:solidFill>
                  <a:srgbClr val="003EA8"/>
                </a:solidFill>
                <a:latin typeface="Cabin"/>
                <a:ea typeface="Cabin"/>
                <a:cs typeface="Cabin"/>
                <a:sym typeface="Cabin"/>
              </a:rPr>
              <a:t>àm classification_report từ thư viện sklearn.metrics được sử dụng để tạo báo cáo phân loại cho từng tập dữ liệu</a:t>
            </a:r>
          </a:p>
        </p:txBody>
      </p:sp>
      <p:sp>
        <p:nvSpPr>
          <p:cNvPr name="TextBox 6" id="6"/>
          <p:cNvSpPr txBox="true"/>
          <p:nvPr/>
        </p:nvSpPr>
        <p:spPr>
          <a:xfrm rot="0">
            <a:off x="3438323" y="3423071"/>
            <a:ext cx="2654829" cy="646430"/>
          </a:xfrm>
          <a:prstGeom prst="rect">
            <a:avLst/>
          </a:prstGeom>
        </p:spPr>
        <p:txBody>
          <a:bodyPr anchor="t" rtlCol="false" tIns="0" lIns="0" bIns="0" rIns="0">
            <a:spAutoFit/>
          </a:bodyPr>
          <a:lstStyle/>
          <a:p>
            <a:pPr algn="ctr" marL="820421" indent="-410210" lvl="1">
              <a:lnSpc>
                <a:spcPts val="5320"/>
              </a:lnSpc>
              <a:buFont typeface="Arial"/>
              <a:buChar char="•"/>
            </a:pPr>
            <a:r>
              <a:rPr lang="en-US" sz="3800">
                <a:solidFill>
                  <a:srgbClr val="003EA8"/>
                </a:solidFill>
                <a:latin typeface="Cabin"/>
                <a:ea typeface="Cabin"/>
                <a:cs typeface="Cabin"/>
                <a:sym typeface="Cabin"/>
              </a:rPr>
              <a:t>P</a:t>
            </a:r>
            <a:r>
              <a:rPr lang="en-US" sz="3800">
                <a:solidFill>
                  <a:srgbClr val="003EA8"/>
                </a:solidFill>
                <a:latin typeface="Cabin"/>
                <a:ea typeface="Cabin"/>
                <a:cs typeface="Cabin"/>
                <a:sym typeface="Cabin"/>
              </a:rPr>
              <a:t>recision</a:t>
            </a:r>
          </a:p>
        </p:txBody>
      </p:sp>
      <p:sp>
        <p:nvSpPr>
          <p:cNvPr name="TextBox 7" id="7"/>
          <p:cNvSpPr txBox="true"/>
          <p:nvPr/>
        </p:nvSpPr>
        <p:spPr>
          <a:xfrm rot="0">
            <a:off x="8083787" y="3479633"/>
            <a:ext cx="2145639" cy="646430"/>
          </a:xfrm>
          <a:prstGeom prst="rect">
            <a:avLst/>
          </a:prstGeom>
        </p:spPr>
        <p:txBody>
          <a:bodyPr anchor="t" rtlCol="false" tIns="0" lIns="0" bIns="0" rIns="0">
            <a:spAutoFit/>
          </a:bodyPr>
          <a:lstStyle/>
          <a:p>
            <a:pPr algn="ctr" marL="820421" indent="-410210" lvl="1">
              <a:lnSpc>
                <a:spcPts val="5320"/>
              </a:lnSpc>
              <a:buFont typeface="Arial"/>
              <a:buChar char="•"/>
            </a:pPr>
            <a:r>
              <a:rPr lang="en-US" sz="3800">
                <a:solidFill>
                  <a:srgbClr val="003EA8"/>
                </a:solidFill>
                <a:latin typeface="Cabin"/>
                <a:ea typeface="Cabin"/>
                <a:cs typeface="Cabin"/>
                <a:sym typeface="Cabin"/>
              </a:rPr>
              <a:t>R</a:t>
            </a:r>
            <a:r>
              <a:rPr lang="en-US" sz="3800">
                <a:solidFill>
                  <a:srgbClr val="003EA8"/>
                </a:solidFill>
                <a:latin typeface="Cabin"/>
                <a:ea typeface="Cabin"/>
                <a:cs typeface="Cabin"/>
                <a:sym typeface="Cabin"/>
              </a:rPr>
              <a:t>ecall </a:t>
            </a:r>
          </a:p>
        </p:txBody>
      </p:sp>
      <p:sp>
        <p:nvSpPr>
          <p:cNvPr name="TextBox 8" id="8"/>
          <p:cNvSpPr txBox="true"/>
          <p:nvPr/>
        </p:nvSpPr>
        <p:spPr>
          <a:xfrm rot="0">
            <a:off x="12220059" y="3536195"/>
            <a:ext cx="2518701" cy="646430"/>
          </a:xfrm>
          <a:prstGeom prst="rect">
            <a:avLst/>
          </a:prstGeom>
        </p:spPr>
        <p:txBody>
          <a:bodyPr anchor="t" rtlCol="false" tIns="0" lIns="0" bIns="0" rIns="0">
            <a:spAutoFit/>
          </a:bodyPr>
          <a:lstStyle/>
          <a:p>
            <a:pPr algn="ctr" marL="820421" indent="-410210" lvl="1">
              <a:lnSpc>
                <a:spcPts val="5320"/>
              </a:lnSpc>
              <a:buFont typeface="Arial"/>
              <a:buChar char="•"/>
            </a:pPr>
            <a:r>
              <a:rPr lang="en-US" sz="3800">
                <a:solidFill>
                  <a:srgbClr val="003EA8"/>
                </a:solidFill>
                <a:latin typeface="Cabin"/>
                <a:ea typeface="Cabin"/>
                <a:cs typeface="Cabin"/>
                <a:sym typeface="Cabin"/>
              </a:rPr>
              <a:t>F1-score</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7451541" y="2485542"/>
            <a:ext cx="3384917" cy="1228689"/>
          </a:xfrm>
          <a:custGeom>
            <a:avLst/>
            <a:gdLst/>
            <a:ahLst/>
            <a:cxnLst/>
            <a:rect r="r" b="b" t="t" l="l"/>
            <a:pathLst>
              <a:path h="1228689" w="3384917">
                <a:moveTo>
                  <a:pt x="0" y="0"/>
                </a:moveTo>
                <a:lnTo>
                  <a:pt x="3384918" y="0"/>
                </a:lnTo>
                <a:lnTo>
                  <a:pt x="3384918" y="1228689"/>
                </a:lnTo>
                <a:lnTo>
                  <a:pt x="0" y="1228689"/>
                </a:lnTo>
                <a:lnTo>
                  <a:pt x="0" y="0"/>
                </a:lnTo>
                <a:close/>
              </a:path>
            </a:pathLst>
          </a:custGeom>
          <a:blipFill>
            <a:blip r:embed="rId3"/>
            <a:stretch>
              <a:fillRect l="0" t="0" r="0" b="0"/>
            </a:stretch>
          </a:blipFill>
        </p:spPr>
      </p:sp>
      <p:sp>
        <p:nvSpPr>
          <p:cNvPr name="Freeform 4" id="4"/>
          <p:cNvSpPr/>
          <p:nvPr/>
        </p:nvSpPr>
        <p:spPr>
          <a:xfrm flipH="false" flipV="false" rot="0">
            <a:off x="7607091" y="5667138"/>
            <a:ext cx="3073819" cy="860669"/>
          </a:xfrm>
          <a:custGeom>
            <a:avLst/>
            <a:gdLst/>
            <a:ahLst/>
            <a:cxnLst/>
            <a:rect r="r" b="b" t="t" l="l"/>
            <a:pathLst>
              <a:path h="860669" w="3073819">
                <a:moveTo>
                  <a:pt x="0" y="0"/>
                </a:moveTo>
                <a:lnTo>
                  <a:pt x="3073818" y="0"/>
                </a:lnTo>
                <a:lnTo>
                  <a:pt x="3073818" y="860669"/>
                </a:lnTo>
                <a:lnTo>
                  <a:pt x="0" y="860669"/>
                </a:lnTo>
                <a:lnTo>
                  <a:pt x="0" y="0"/>
                </a:lnTo>
                <a:close/>
              </a:path>
            </a:pathLst>
          </a:custGeom>
          <a:blipFill>
            <a:blip r:embed="rId4"/>
            <a:stretch>
              <a:fillRect l="0" t="0" r="0" b="0"/>
            </a:stretch>
          </a:blipFill>
        </p:spPr>
      </p:sp>
      <p:sp>
        <p:nvSpPr>
          <p:cNvPr name="Freeform 5" id="5"/>
          <p:cNvSpPr/>
          <p:nvPr/>
        </p:nvSpPr>
        <p:spPr>
          <a:xfrm flipH="false" flipV="false" rot="0">
            <a:off x="6545938" y="8551231"/>
            <a:ext cx="5196123" cy="1119727"/>
          </a:xfrm>
          <a:custGeom>
            <a:avLst/>
            <a:gdLst/>
            <a:ahLst/>
            <a:cxnLst/>
            <a:rect r="r" b="b" t="t" l="l"/>
            <a:pathLst>
              <a:path h="1119727" w="5196123">
                <a:moveTo>
                  <a:pt x="0" y="0"/>
                </a:moveTo>
                <a:lnTo>
                  <a:pt x="5196124" y="0"/>
                </a:lnTo>
                <a:lnTo>
                  <a:pt x="5196124" y="1119727"/>
                </a:lnTo>
                <a:lnTo>
                  <a:pt x="0" y="1119727"/>
                </a:lnTo>
                <a:lnTo>
                  <a:pt x="0" y="0"/>
                </a:lnTo>
                <a:close/>
              </a:path>
            </a:pathLst>
          </a:custGeom>
          <a:blipFill>
            <a:blip r:embed="rId5"/>
            <a:stretch>
              <a:fillRect l="-2098" t="0" r="-2098" b="0"/>
            </a:stretch>
          </a:blipFill>
        </p:spPr>
      </p:sp>
      <p:sp>
        <p:nvSpPr>
          <p:cNvPr name="TextBox 6" id="6"/>
          <p:cNvSpPr txBox="true"/>
          <p:nvPr/>
        </p:nvSpPr>
        <p:spPr>
          <a:xfrm rot="0">
            <a:off x="1028700" y="634365"/>
            <a:ext cx="2155630" cy="71247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Precision</a:t>
            </a:r>
          </a:p>
        </p:txBody>
      </p:sp>
      <p:sp>
        <p:nvSpPr>
          <p:cNvPr name="TextBox 7" id="7"/>
          <p:cNvSpPr txBox="true"/>
          <p:nvPr/>
        </p:nvSpPr>
        <p:spPr>
          <a:xfrm rot="0">
            <a:off x="1028700" y="1554874"/>
            <a:ext cx="14041835" cy="646430"/>
          </a:xfrm>
          <a:prstGeom prst="rect">
            <a:avLst/>
          </a:prstGeom>
        </p:spPr>
        <p:txBody>
          <a:bodyPr anchor="t" rtlCol="false" tIns="0" lIns="0" bIns="0" rIns="0">
            <a:spAutoFit/>
          </a:bodyPr>
          <a:lstStyle/>
          <a:p>
            <a:pPr algn="ctr">
              <a:lnSpc>
                <a:spcPts val="5320"/>
              </a:lnSpc>
              <a:spcBef>
                <a:spcPct val="0"/>
              </a:spcBef>
            </a:pPr>
            <a:r>
              <a:rPr lang="en-US" sz="3800">
                <a:solidFill>
                  <a:srgbClr val="003EA8"/>
                </a:solidFill>
                <a:latin typeface="Cabin"/>
                <a:ea typeface="Cabin"/>
                <a:cs typeface="Cabin"/>
                <a:sym typeface="Cabin"/>
              </a:rPr>
              <a:t>Đ</a:t>
            </a:r>
            <a:r>
              <a:rPr lang="en-US" sz="3800">
                <a:solidFill>
                  <a:srgbClr val="003EA8"/>
                </a:solidFill>
                <a:latin typeface="Cabin"/>
                <a:ea typeface="Cabin"/>
                <a:cs typeface="Cabin"/>
                <a:sym typeface="Cabin"/>
              </a:rPr>
              <a:t>ánh giá độ chính xác của các dự đoán dương tính mà mô hình đưa ra</a:t>
            </a:r>
          </a:p>
        </p:txBody>
      </p:sp>
      <p:sp>
        <p:nvSpPr>
          <p:cNvPr name="TextBox 8" id="8"/>
          <p:cNvSpPr txBox="true"/>
          <p:nvPr/>
        </p:nvSpPr>
        <p:spPr>
          <a:xfrm rot="0">
            <a:off x="1028700" y="3678017"/>
            <a:ext cx="2155630" cy="71247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Recall</a:t>
            </a:r>
          </a:p>
        </p:txBody>
      </p:sp>
      <p:sp>
        <p:nvSpPr>
          <p:cNvPr name="TextBox 9" id="9"/>
          <p:cNvSpPr txBox="true"/>
          <p:nvPr/>
        </p:nvSpPr>
        <p:spPr>
          <a:xfrm rot="0">
            <a:off x="1028700" y="6697031"/>
            <a:ext cx="2390616" cy="712470"/>
          </a:xfrm>
          <a:prstGeom prst="rect">
            <a:avLst/>
          </a:prstGeom>
        </p:spPr>
        <p:txBody>
          <a:bodyPr anchor="t" rtlCol="false" tIns="0" lIns="0" bIns="0" rIns="0">
            <a:spAutoFit/>
          </a:bodyPr>
          <a:lstStyle/>
          <a:p>
            <a:pPr algn="l">
              <a:lnSpc>
                <a:spcPts val="5880"/>
              </a:lnSpc>
            </a:pPr>
            <a:r>
              <a:rPr lang="en-US" sz="4200" b="true">
                <a:solidFill>
                  <a:srgbClr val="003EA8"/>
                </a:solidFill>
                <a:latin typeface="Cabin Bold"/>
                <a:ea typeface="Cabin Bold"/>
                <a:cs typeface="Cabin Bold"/>
                <a:sym typeface="Cabin Bold"/>
              </a:rPr>
              <a:t>F1-Scrore</a:t>
            </a:r>
          </a:p>
        </p:txBody>
      </p:sp>
      <p:sp>
        <p:nvSpPr>
          <p:cNvPr name="TextBox 10" id="10"/>
          <p:cNvSpPr txBox="true"/>
          <p:nvPr/>
        </p:nvSpPr>
        <p:spPr>
          <a:xfrm rot="0">
            <a:off x="1028700" y="4491535"/>
            <a:ext cx="16230600" cy="131318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C</a:t>
            </a:r>
            <a:r>
              <a:rPr lang="en-US" sz="3800">
                <a:solidFill>
                  <a:srgbClr val="003EA8"/>
                </a:solidFill>
                <a:latin typeface="Cabin"/>
                <a:ea typeface="Cabin"/>
                <a:cs typeface="Cabin"/>
                <a:sym typeface="Cabin"/>
              </a:rPr>
              <a:t>ho biết khả năng của mô hình trong việc nhận diện đúng các trường hợp dương tính</a:t>
            </a:r>
          </a:p>
        </p:txBody>
      </p:sp>
      <p:sp>
        <p:nvSpPr>
          <p:cNvPr name="TextBox 11" id="11"/>
          <p:cNvSpPr txBox="true"/>
          <p:nvPr/>
        </p:nvSpPr>
        <p:spPr>
          <a:xfrm rot="0">
            <a:off x="1028700" y="7619051"/>
            <a:ext cx="10623550" cy="646430"/>
          </a:xfrm>
          <a:prstGeom prst="rect">
            <a:avLst/>
          </a:prstGeom>
        </p:spPr>
        <p:txBody>
          <a:bodyPr anchor="t" rtlCol="false" tIns="0" lIns="0" bIns="0" rIns="0">
            <a:spAutoFit/>
          </a:bodyPr>
          <a:lstStyle/>
          <a:p>
            <a:pPr algn="l">
              <a:lnSpc>
                <a:spcPts val="5320"/>
              </a:lnSpc>
              <a:spcBef>
                <a:spcPct val="0"/>
              </a:spcBef>
            </a:pPr>
            <a:r>
              <a:rPr lang="en-US" sz="3800">
                <a:solidFill>
                  <a:srgbClr val="003EA8"/>
                </a:solidFill>
                <a:latin typeface="Cabin"/>
                <a:ea typeface="Cabin"/>
                <a:cs typeface="Cabin"/>
                <a:sym typeface="Cabin"/>
              </a:rPr>
              <a:t>S</a:t>
            </a:r>
            <a:r>
              <a:rPr lang="en-US" sz="3800">
                <a:solidFill>
                  <a:srgbClr val="003EA8"/>
                </a:solidFill>
                <a:latin typeface="Cabin"/>
                <a:ea typeface="Cabin"/>
                <a:cs typeface="Cabin"/>
                <a:sym typeface="Cabin"/>
              </a:rPr>
              <a:t>ử dụng để đánh giá hiệu suất của mô hình phân loại</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2320"/>
            <a:ext cx="16450080" cy="1524000"/>
          </a:xfrm>
          <a:prstGeom prst="rect">
            <a:avLst/>
          </a:prstGeom>
        </p:spPr>
        <p:txBody>
          <a:bodyPr anchor="t" rtlCol="false" tIns="0" lIns="0" bIns="0" rIns="0">
            <a:spAutoFit/>
          </a:bodyPr>
          <a:lstStyle/>
          <a:p>
            <a:pPr algn="ctr">
              <a:lnSpc>
                <a:spcPts val="11936"/>
              </a:lnSpc>
            </a:pPr>
            <a:r>
              <a:rPr lang="en-US" b="true" sz="9947" i="true">
                <a:solidFill>
                  <a:srgbClr val="003EA8"/>
                </a:solidFill>
                <a:latin typeface="Muli Bold Italics"/>
                <a:ea typeface="Muli Bold Italics"/>
                <a:cs typeface="Muli Bold Italics"/>
                <a:sym typeface="Muli Bold Italics"/>
              </a:rPr>
              <a:t>CHƯƠNG TRÌNH DEMO</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10003" y="0"/>
            <a:ext cx="6486610" cy="10287000"/>
          </a:xfrm>
          <a:custGeom>
            <a:avLst/>
            <a:gdLst/>
            <a:ahLst/>
            <a:cxnLst/>
            <a:rect r="r" b="b" t="t" l="l"/>
            <a:pathLst>
              <a:path h="10287000" w="6486610">
                <a:moveTo>
                  <a:pt x="0" y="0"/>
                </a:moveTo>
                <a:lnTo>
                  <a:pt x="6486610" y="0"/>
                </a:lnTo>
                <a:lnTo>
                  <a:pt x="6486610" y="10287000"/>
                </a:lnTo>
                <a:lnTo>
                  <a:pt x="0" y="10287000"/>
                </a:lnTo>
                <a:lnTo>
                  <a:pt x="0" y="0"/>
                </a:lnTo>
                <a:close/>
              </a:path>
            </a:pathLst>
          </a:custGeom>
          <a:blipFill>
            <a:blip r:embed="rId3"/>
            <a:stretch>
              <a:fillRect l="0" t="0" r="0" b="0"/>
            </a:stretch>
          </a:blipFill>
        </p:spPr>
      </p:sp>
      <p:sp>
        <p:nvSpPr>
          <p:cNvPr name="Freeform 4" id="4"/>
          <p:cNvSpPr/>
          <p:nvPr/>
        </p:nvSpPr>
        <p:spPr>
          <a:xfrm flipH="false" flipV="false" rot="0">
            <a:off x="9853357" y="0"/>
            <a:ext cx="6522720" cy="10287000"/>
          </a:xfrm>
          <a:custGeom>
            <a:avLst/>
            <a:gdLst/>
            <a:ahLst/>
            <a:cxnLst/>
            <a:rect r="r" b="b" t="t" l="l"/>
            <a:pathLst>
              <a:path h="10287000" w="6522720">
                <a:moveTo>
                  <a:pt x="0" y="0"/>
                </a:moveTo>
                <a:lnTo>
                  <a:pt x="6522720" y="0"/>
                </a:lnTo>
                <a:lnTo>
                  <a:pt x="6522720" y="10287000"/>
                </a:lnTo>
                <a:lnTo>
                  <a:pt x="0" y="10287000"/>
                </a:lnTo>
                <a:lnTo>
                  <a:pt x="0" y="0"/>
                </a:lnTo>
                <a:close/>
              </a:path>
            </a:pathLst>
          </a:custGeom>
          <a:blipFill>
            <a:blip r:embed="rId4"/>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847880" y="0"/>
            <a:ext cx="6125308" cy="10287000"/>
          </a:xfrm>
          <a:custGeom>
            <a:avLst/>
            <a:gdLst/>
            <a:ahLst/>
            <a:cxnLst/>
            <a:rect r="r" b="b" t="t" l="l"/>
            <a:pathLst>
              <a:path h="10287000" w="6125308">
                <a:moveTo>
                  <a:pt x="0" y="0"/>
                </a:moveTo>
                <a:lnTo>
                  <a:pt x="6125308" y="0"/>
                </a:lnTo>
                <a:lnTo>
                  <a:pt x="6125308" y="10287000"/>
                </a:lnTo>
                <a:lnTo>
                  <a:pt x="0" y="10287000"/>
                </a:lnTo>
                <a:lnTo>
                  <a:pt x="0" y="0"/>
                </a:lnTo>
                <a:close/>
              </a:path>
            </a:pathLst>
          </a:custGeom>
          <a:blipFill>
            <a:blip r:embed="rId3"/>
            <a:stretch>
              <a:fillRect l="0" t="0" r="0" b="0"/>
            </a:stretch>
          </a:blipFill>
        </p:spPr>
      </p:sp>
      <p:sp>
        <p:nvSpPr>
          <p:cNvPr name="Freeform 4" id="4"/>
          <p:cNvSpPr/>
          <p:nvPr/>
        </p:nvSpPr>
        <p:spPr>
          <a:xfrm flipH="false" flipV="false" rot="0">
            <a:off x="9653130" y="0"/>
            <a:ext cx="6403435" cy="10287000"/>
          </a:xfrm>
          <a:custGeom>
            <a:avLst/>
            <a:gdLst/>
            <a:ahLst/>
            <a:cxnLst/>
            <a:rect r="r" b="b" t="t" l="l"/>
            <a:pathLst>
              <a:path h="10287000" w="6403435">
                <a:moveTo>
                  <a:pt x="0" y="0"/>
                </a:moveTo>
                <a:lnTo>
                  <a:pt x="6403436" y="0"/>
                </a:lnTo>
                <a:lnTo>
                  <a:pt x="6403436" y="10287000"/>
                </a:lnTo>
                <a:lnTo>
                  <a:pt x="0" y="10287000"/>
                </a:lnTo>
                <a:lnTo>
                  <a:pt x="0" y="0"/>
                </a:lnTo>
                <a:close/>
              </a:path>
            </a:pathLst>
          </a:custGeom>
          <a:blipFill>
            <a:blip r:embed="rId4"/>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213808" y="1982141"/>
            <a:ext cx="8427927" cy="6322718"/>
          </a:xfrm>
          <a:custGeom>
            <a:avLst/>
            <a:gdLst/>
            <a:ahLst/>
            <a:cxnLst/>
            <a:rect r="r" b="b" t="t" l="l"/>
            <a:pathLst>
              <a:path h="6322718" w="8427927">
                <a:moveTo>
                  <a:pt x="0" y="0"/>
                </a:moveTo>
                <a:lnTo>
                  <a:pt x="8427927" y="0"/>
                </a:lnTo>
                <a:lnTo>
                  <a:pt x="8427927" y="6322718"/>
                </a:lnTo>
                <a:lnTo>
                  <a:pt x="0" y="6322718"/>
                </a:lnTo>
                <a:lnTo>
                  <a:pt x="0" y="0"/>
                </a:lnTo>
                <a:close/>
              </a:path>
            </a:pathLst>
          </a:custGeom>
          <a:blipFill>
            <a:blip r:embed="rId3"/>
            <a:stretch>
              <a:fillRect l="-3903" t="-7805" r="-4740" b="-2973"/>
            </a:stretch>
          </a:blipFill>
        </p:spPr>
      </p:sp>
      <p:sp>
        <p:nvSpPr>
          <p:cNvPr name="TextBox 4" id="4"/>
          <p:cNvSpPr txBox="true"/>
          <p:nvPr/>
        </p:nvSpPr>
        <p:spPr>
          <a:xfrm rot="0">
            <a:off x="442820" y="763170"/>
            <a:ext cx="7664648"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Ma trận nhầm lẫn:</a:t>
            </a:r>
          </a:p>
        </p:txBody>
      </p:sp>
      <p:sp>
        <p:nvSpPr>
          <p:cNvPr name="TextBox 5" id="5"/>
          <p:cNvSpPr txBox="true"/>
          <p:nvPr/>
        </p:nvSpPr>
        <p:spPr>
          <a:xfrm rot="0">
            <a:off x="4275144" y="8934767"/>
            <a:ext cx="2022872"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Perceptron</a:t>
            </a:r>
          </a:p>
        </p:txBody>
      </p:sp>
      <p:sp>
        <p:nvSpPr>
          <p:cNvPr name="Freeform 6" id="6"/>
          <p:cNvSpPr/>
          <p:nvPr/>
        </p:nvSpPr>
        <p:spPr>
          <a:xfrm flipH="false" flipV="false" rot="0">
            <a:off x="9420282" y="1982141"/>
            <a:ext cx="8219622" cy="6378623"/>
          </a:xfrm>
          <a:custGeom>
            <a:avLst/>
            <a:gdLst/>
            <a:ahLst/>
            <a:cxnLst/>
            <a:rect r="r" b="b" t="t" l="l"/>
            <a:pathLst>
              <a:path h="6378623" w="8219622">
                <a:moveTo>
                  <a:pt x="0" y="0"/>
                </a:moveTo>
                <a:lnTo>
                  <a:pt x="8219623" y="0"/>
                </a:lnTo>
                <a:lnTo>
                  <a:pt x="8219623" y="6378622"/>
                </a:lnTo>
                <a:lnTo>
                  <a:pt x="0" y="6378622"/>
                </a:lnTo>
                <a:lnTo>
                  <a:pt x="0" y="0"/>
                </a:lnTo>
                <a:close/>
              </a:path>
            </a:pathLst>
          </a:custGeom>
          <a:blipFill>
            <a:blip r:embed="rId4"/>
            <a:stretch>
              <a:fillRect l="0" t="-763" r="0" b="-763"/>
            </a:stretch>
          </a:blipFill>
        </p:spPr>
      </p:sp>
      <p:sp>
        <p:nvSpPr>
          <p:cNvPr name="TextBox 7" id="7"/>
          <p:cNvSpPr txBox="true"/>
          <p:nvPr/>
        </p:nvSpPr>
        <p:spPr>
          <a:xfrm rot="0">
            <a:off x="12872422" y="8824470"/>
            <a:ext cx="657671"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ID3</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92994" y="2201638"/>
            <a:ext cx="8386781" cy="6505289"/>
          </a:xfrm>
          <a:custGeom>
            <a:avLst/>
            <a:gdLst/>
            <a:ahLst/>
            <a:cxnLst/>
            <a:rect r="r" b="b" t="t" l="l"/>
            <a:pathLst>
              <a:path h="6505289" w="8386781">
                <a:moveTo>
                  <a:pt x="0" y="0"/>
                </a:moveTo>
                <a:lnTo>
                  <a:pt x="8386781" y="0"/>
                </a:lnTo>
                <a:lnTo>
                  <a:pt x="8386781" y="6505289"/>
                </a:lnTo>
                <a:lnTo>
                  <a:pt x="0" y="6505289"/>
                </a:lnTo>
                <a:lnTo>
                  <a:pt x="0" y="0"/>
                </a:lnTo>
                <a:close/>
              </a:path>
            </a:pathLst>
          </a:custGeom>
          <a:blipFill>
            <a:blip r:embed="rId3"/>
            <a:stretch>
              <a:fillRect l="0" t="0" r="0" b="0"/>
            </a:stretch>
          </a:blipFill>
        </p:spPr>
      </p:sp>
      <p:sp>
        <p:nvSpPr>
          <p:cNvPr name="Freeform 4" id="4"/>
          <p:cNvSpPr/>
          <p:nvPr/>
        </p:nvSpPr>
        <p:spPr>
          <a:xfrm flipH="false" flipV="false" rot="0">
            <a:off x="8997264" y="2517254"/>
            <a:ext cx="8427730" cy="6189673"/>
          </a:xfrm>
          <a:custGeom>
            <a:avLst/>
            <a:gdLst/>
            <a:ahLst/>
            <a:cxnLst/>
            <a:rect r="r" b="b" t="t" l="l"/>
            <a:pathLst>
              <a:path h="6189673" w="8427730">
                <a:moveTo>
                  <a:pt x="0" y="0"/>
                </a:moveTo>
                <a:lnTo>
                  <a:pt x="8427730" y="0"/>
                </a:lnTo>
                <a:lnTo>
                  <a:pt x="8427730" y="6189673"/>
                </a:lnTo>
                <a:lnTo>
                  <a:pt x="0" y="6189673"/>
                </a:lnTo>
                <a:lnTo>
                  <a:pt x="0" y="0"/>
                </a:lnTo>
                <a:close/>
              </a:path>
            </a:pathLst>
          </a:custGeom>
          <a:blipFill>
            <a:blip r:embed="rId4"/>
            <a:stretch>
              <a:fillRect l="0" t="-7188" r="0" b="0"/>
            </a:stretch>
          </a:blipFill>
        </p:spPr>
      </p:sp>
      <p:sp>
        <p:nvSpPr>
          <p:cNvPr name="TextBox 5" id="5"/>
          <p:cNvSpPr txBox="true"/>
          <p:nvPr/>
        </p:nvSpPr>
        <p:spPr>
          <a:xfrm rot="0">
            <a:off x="442820" y="763170"/>
            <a:ext cx="7664648"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Ma trận nhầm lẫn:</a:t>
            </a:r>
          </a:p>
        </p:txBody>
      </p:sp>
      <p:sp>
        <p:nvSpPr>
          <p:cNvPr name="TextBox 6" id="6"/>
          <p:cNvSpPr txBox="true"/>
          <p:nvPr/>
        </p:nvSpPr>
        <p:spPr>
          <a:xfrm rot="0">
            <a:off x="2666378" y="9191625"/>
            <a:ext cx="2782342"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Neural network</a:t>
            </a:r>
          </a:p>
        </p:txBody>
      </p:sp>
      <p:sp>
        <p:nvSpPr>
          <p:cNvPr name="TextBox 7" id="7"/>
          <p:cNvSpPr txBox="true"/>
          <p:nvPr/>
        </p:nvSpPr>
        <p:spPr>
          <a:xfrm rot="0">
            <a:off x="11382106" y="9191625"/>
            <a:ext cx="3658046"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Ensemble (stacking)</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028700" y="2085928"/>
            <a:ext cx="7902868" cy="6469565"/>
          </a:xfrm>
          <a:custGeom>
            <a:avLst/>
            <a:gdLst/>
            <a:ahLst/>
            <a:cxnLst/>
            <a:rect r="r" b="b" t="t" l="l"/>
            <a:pathLst>
              <a:path h="6469565" w="7902868">
                <a:moveTo>
                  <a:pt x="0" y="0"/>
                </a:moveTo>
                <a:lnTo>
                  <a:pt x="7902868" y="0"/>
                </a:lnTo>
                <a:lnTo>
                  <a:pt x="7902868" y="6469566"/>
                </a:lnTo>
                <a:lnTo>
                  <a:pt x="0" y="6469566"/>
                </a:lnTo>
                <a:lnTo>
                  <a:pt x="0" y="0"/>
                </a:lnTo>
                <a:close/>
              </a:path>
            </a:pathLst>
          </a:custGeom>
          <a:blipFill>
            <a:blip r:embed="rId3"/>
            <a:stretch>
              <a:fillRect l="0" t="0" r="-1233" b="0"/>
            </a:stretch>
          </a:blipFill>
        </p:spPr>
      </p:sp>
      <p:sp>
        <p:nvSpPr>
          <p:cNvPr name="Freeform 4" id="4"/>
          <p:cNvSpPr/>
          <p:nvPr/>
        </p:nvSpPr>
        <p:spPr>
          <a:xfrm flipH="false" flipV="false" rot="0">
            <a:off x="9660530" y="2194342"/>
            <a:ext cx="7766784" cy="6332576"/>
          </a:xfrm>
          <a:custGeom>
            <a:avLst/>
            <a:gdLst/>
            <a:ahLst/>
            <a:cxnLst/>
            <a:rect r="r" b="b" t="t" l="l"/>
            <a:pathLst>
              <a:path h="6332576" w="7766784">
                <a:moveTo>
                  <a:pt x="0" y="0"/>
                </a:moveTo>
                <a:lnTo>
                  <a:pt x="7766784" y="0"/>
                </a:lnTo>
                <a:lnTo>
                  <a:pt x="7766784" y="6332577"/>
                </a:lnTo>
                <a:lnTo>
                  <a:pt x="0" y="6332577"/>
                </a:lnTo>
                <a:lnTo>
                  <a:pt x="0" y="0"/>
                </a:lnTo>
                <a:close/>
              </a:path>
            </a:pathLst>
          </a:custGeom>
          <a:blipFill>
            <a:blip r:embed="rId4"/>
            <a:stretch>
              <a:fillRect l="0" t="0" r="0" b="0"/>
            </a:stretch>
          </a:blipFill>
        </p:spPr>
      </p:sp>
      <p:sp>
        <p:nvSpPr>
          <p:cNvPr name="TextBox 5" id="5"/>
          <p:cNvSpPr txBox="true"/>
          <p:nvPr/>
        </p:nvSpPr>
        <p:spPr>
          <a:xfrm rot="0">
            <a:off x="1760116" y="393225"/>
            <a:ext cx="4599533"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Biểu đồ học tập:</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268852" y="2052390"/>
            <a:ext cx="7749094" cy="6182220"/>
          </a:xfrm>
          <a:custGeom>
            <a:avLst/>
            <a:gdLst/>
            <a:ahLst/>
            <a:cxnLst/>
            <a:rect r="r" b="b" t="t" l="l"/>
            <a:pathLst>
              <a:path h="6182220" w="7749094">
                <a:moveTo>
                  <a:pt x="0" y="0"/>
                </a:moveTo>
                <a:lnTo>
                  <a:pt x="7749093" y="0"/>
                </a:lnTo>
                <a:lnTo>
                  <a:pt x="7749093" y="6182220"/>
                </a:lnTo>
                <a:lnTo>
                  <a:pt x="0" y="6182220"/>
                </a:lnTo>
                <a:lnTo>
                  <a:pt x="0" y="0"/>
                </a:lnTo>
                <a:close/>
              </a:path>
            </a:pathLst>
          </a:custGeom>
          <a:blipFill>
            <a:blip r:embed="rId3"/>
            <a:stretch>
              <a:fillRect l="0" t="0" r="0" b="0"/>
            </a:stretch>
          </a:blipFill>
        </p:spPr>
      </p:sp>
      <p:sp>
        <p:nvSpPr>
          <p:cNvPr name="Freeform 4" id="4"/>
          <p:cNvSpPr/>
          <p:nvPr/>
        </p:nvSpPr>
        <p:spPr>
          <a:xfrm flipH="false" flipV="false" rot="0">
            <a:off x="9883428" y="2180469"/>
            <a:ext cx="7092851" cy="5926061"/>
          </a:xfrm>
          <a:custGeom>
            <a:avLst/>
            <a:gdLst/>
            <a:ahLst/>
            <a:cxnLst/>
            <a:rect r="r" b="b" t="t" l="l"/>
            <a:pathLst>
              <a:path h="5926061" w="7092851">
                <a:moveTo>
                  <a:pt x="0" y="0"/>
                </a:moveTo>
                <a:lnTo>
                  <a:pt x="7092851" y="0"/>
                </a:lnTo>
                <a:lnTo>
                  <a:pt x="7092851" y="5926062"/>
                </a:lnTo>
                <a:lnTo>
                  <a:pt x="0" y="5926062"/>
                </a:lnTo>
                <a:lnTo>
                  <a:pt x="0" y="0"/>
                </a:lnTo>
                <a:close/>
              </a:path>
            </a:pathLst>
          </a:custGeom>
          <a:blipFill>
            <a:blip r:embed="rId4"/>
            <a:stretch>
              <a:fillRect l="0" t="0" r="0" b="0"/>
            </a:stretch>
          </a:blipFill>
        </p:spPr>
      </p:sp>
      <p:sp>
        <p:nvSpPr>
          <p:cNvPr name="TextBox 5" id="5"/>
          <p:cNvSpPr txBox="true"/>
          <p:nvPr/>
        </p:nvSpPr>
        <p:spPr>
          <a:xfrm rot="0">
            <a:off x="1760116" y="393225"/>
            <a:ext cx="4599533" cy="887095"/>
          </a:xfrm>
          <a:prstGeom prst="rect">
            <a:avLst/>
          </a:prstGeom>
        </p:spPr>
        <p:txBody>
          <a:bodyPr anchor="t" rtlCol="false" tIns="0" lIns="0" bIns="0" rIns="0">
            <a:spAutoFit/>
          </a:bodyPr>
          <a:lstStyle/>
          <a:p>
            <a:pPr algn="ctr">
              <a:lnSpc>
                <a:spcPts val="7279"/>
              </a:lnSpc>
            </a:pPr>
            <a:r>
              <a:rPr lang="en-US" sz="5199" b="true">
                <a:solidFill>
                  <a:srgbClr val="003EA8"/>
                </a:solidFill>
                <a:latin typeface="Cabin Bold"/>
                <a:ea typeface="Cabin Bold"/>
                <a:cs typeface="Cabin Bold"/>
                <a:sym typeface="Cabin Bold"/>
              </a:rPr>
              <a:t>Biểu đồ học tập: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2320"/>
            <a:ext cx="16450080" cy="1524000"/>
          </a:xfrm>
          <a:prstGeom prst="rect">
            <a:avLst/>
          </a:prstGeom>
        </p:spPr>
        <p:txBody>
          <a:bodyPr anchor="t" rtlCol="false" tIns="0" lIns="0" bIns="0" rIns="0">
            <a:spAutoFit/>
          </a:bodyPr>
          <a:lstStyle/>
          <a:p>
            <a:pPr algn="ctr">
              <a:lnSpc>
                <a:spcPts val="11936"/>
              </a:lnSpc>
            </a:pPr>
            <a:r>
              <a:rPr lang="en-US" b="true" sz="9947" i="true">
                <a:solidFill>
                  <a:srgbClr val="003EA8"/>
                </a:solidFill>
                <a:latin typeface="Muli Bold Italics"/>
                <a:ea typeface="Muli Bold Italics"/>
                <a:cs typeface="Muli Bold Italics"/>
                <a:sym typeface="Muli Bold Italics"/>
              </a:rPr>
              <a:t>GIỚI THIỆU BÀI TOÁN</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7082"/>
            <a:ext cx="16450080" cy="1524000"/>
          </a:xfrm>
          <a:prstGeom prst="rect">
            <a:avLst/>
          </a:prstGeom>
        </p:spPr>
        <p:txBody>
          <a:bodyPr anchor="t" rtlCol="false" tIns="0" lIns="0" bIns="0" rIns="0">
            <a:spAutoFit/>
          </a:bodyPr>
          <a:lstStyle/>
          <a:p>
            <a:pPr algn="ctr">
              <a:lnSpc>
                <a:spcPts val="12056"/>
              </a:lnSpc>
            </a:pPr>
            <a:r>
              <a:rPr lang="en-US" b="true" sz="10047" i="true">
                <a:solidFill>
                  <a:srgbClr val="003EA8"/>
                </a:solidFill>
                <a:latin typeface="Muli Bold Italics"/>
                <a:ea typeface="Muli Bold Italics"/>
                <a:cs typeface="Muli Bold Italics"/>
                <a:sym typeface="Muli Bold Italics"/>
              </a:rPr>
              <a:t>TỔNG KẾT</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3740494" y="2390034"/>
            <a:ext cx="4061363" cy="5506932"/>
          </a:xfrm>
          <a:custGeom>
            <a:avLst/>
            <a:gdLst/>
            <a:ahLst/>
            <a:cxnLst/>
            <a:rect r="r" b="b" t="t" l="l"/>
            <a:pathLst>
              <a:path h="5506932" w="4061363">
                <a:moveTo>
                  <a:pt x="0" y="0"/>
                </a:moveTo>
                <a:lnTo>
                  <a:pt x="4061363" y="0"/>
                </a:lnTo>
                <a:lnTo>
                  <a:pt x="4061363" y="5506932"/>
                </a:lnTo>
                <a:lnTo>
                  <a:pt x="0" y="5506932"/>
                </a:lnTo>
                <a:lnTo>
                  <a:pt x="0" y="0"/>
                </a:lnTo>
                <a:close/>
              </a:path>
            </a:pathLst>
          </a:custGeom>
          <a:blipFill>
            <a:blip r:embed="rId3"/>
            <a:stretch>
              <a:fillRect l="0" t="0" r="0" b="0"/>
            </a:stretch>
          </a:blipFill>
        </p:spPr>
      </p:sp>
      <p:sp>
        <p:nvSpPr>
          <p:cNvPr name="TextBox 4" id="4"/>
          <p:cNvSpPr txBox="true"/>
          <p:nvPr/>
        </p:nvSpPr>
        <p:spPr>
          <a:xfrm rot="0">
            <a:off x="0" y="939800"/>
            <a:ext cx="13000232" cy="561340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3EA8"/>
                </a:solidFill>
                <a:latin typeface="Cabin"/>
                <a:ea typeface="Cabin"/>
                <a:cs typeface="Cabin"/>
                <a:sym typeface="Cabin"/>
              </a:rPr>
              <a:t>Bài thuyết trình đã giới thiệu thuật toán học máy phổ biến được sử dụng trong dự báo giao thông: Perceptron Learning Algorithm, ID3, Neural Network và mô hình kết hợp.</a:t>
            </a:r>
          </a:p>
          <a:p>
            <a:pPr algn="l" marL="863599" indent="-431800" lvl="1">
              <a:lnSpc>
                <a:spcPts val="5599"/>
              </a:lnSpc>
              <a:buFont typeface="Arial"/>
              <a:buChar char="•"/>
            </a:pPr>
            <a:r>
              <a:rPr lang="en-US" sz="3999">
                <a:solidFill>
                  <a:srgbClr val="003EA8"/>
                </a:solidFill>
                <a:latin typeface="Cabin"/>
                <a:ea typeface="Cabin"/>
                <a:cs typeface="Cabin"/>
                <a:sym typeface="Cabin"/>
              </a:rPr>
              <a:t>Mỗi mô hình qua huấn luyện đều có mức phân loại cụ thể nhưng vẫn còn khuyếm khuyết về thuật toán hoặc do khả năng thực tế của dữ liệu chưa đủ dẫn đến khả năng mất cân bằng khi phân loại các nhóm dữ liệu.</a:t>
            </a:r>
          </a:p>
        </p:txBody>
      </p:sp>
      <p:sp>
        <p:nvSpPr>
          <p:cNvPr name="TextBox 5" id="5"/>
          <p:cNvSpPr txBox="true"/>
          <p:nvPr/>
        </p:nvSpPr>
        <p:spPr>
          <a:xfrm rot="0">
            <a:off x="0" y="6945718"/>
            <a:ext cx="13000232" cy="2089150"/>
          </a:xfrm>
          <a:prstGeom prst="rect">
            <a:avLst/>
          </a:prstGeom>
        </p:spPr>
        <p:txBody>
          <a:bodyPr anchor="t" rtlCol="false" tIns="0" lIns="0" bIns="0" rIns="0">
            <a:spAutoFit/>
          </a:bodyPr>
          <a:lstStyle/>
          <a:p>
            <a:pPr algn="l" marL="863599" indent="-431800" lvl="1">
              <a:lnSpc>
                <a:spcPts val="5599"/>
              </a:lnSpc>
              <a:buFont typeface="Arial"/>
              <a:buChar char="•"/>
            </a:pPr>
            <a:r>
              <a:rPr lang="en-US" sz="3999">
                <a:solidFill>
                  <a:srgbClr val="003EA8"/>
                </a:solidFill>
                <a:latin typeface="Cabin"/>
                <a:ea typeface="Cabin"/>
                <a:cs typeface="Cabin"/>
                <a:sym typeface="Cabin"/>
              </a:rPr>
              <a:t>Nhóm chúng em  mong được thầy và các bạn góp ý, nếu ý kiến để nhóm có thể hoàn thiện dự án với chất lượng tốt hơn</a:t>
            </a:r>
            <a:r>
              <a:rPr lang="en-US" sz="3999">
                <a:solidFill>
                  <a:srgbClr val="003EA8"/>
                </a:solidFill>
                <a:latin typeface="Cabin"/>
                <a:ea typeface="Cabin"/>
                <a:cs typeface="Cabin"/>
                <a:sym typeface="Cabin"/>
              </a:rPr>
              <a:t>.</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445756" y="3127677"/>
            <a:ext cx="4467721" cy="4984273"/>
          </a:xfrm>
          <a:custGeom>
            <a:avLst/>
            <a:gdLst/>
            <a:ahLst/>
            <a:cxnLst/>
            <a:rect r="r" b="b" t="t" l="l"/>
            <a:pathLst>
              <a:path h="4984273" w="4467721">
                <a:moveTo>
                  <a:pt x="0" y="0"/>
                </a:moveTo>
                <a:lnTo>
                  <a:pt x="4467721" y="0"/>
                </a:lnTo>
                <a:lnTo>
                  <a:pt x="4467721" y="4984273"/>
                </a:lnTo>
                <a:lnTo>
                  <a:pt x="0" y="49842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808921" y="2888320"/>
            <a:ext cx="11009372" cy="2731493"/>
          </a:xfrm>
          <a:prstGeom prst="rect">
            <a:avLst/>
          </a:prstGeom>
        </p:spPr>
        <p:txBody>
          <a:bodyPr anchor="t" rtlCol="false" tIns="0" lIns="0" bIns="0" rIns="0">
            <a:spAutoFit/>
          </a:bodyPr>
          <a:lstStyle/>
          <a:p>
            <a:pPr algn="ctr">
              <a:lnSpc>
                <a:spcPts val="10791"/>
              </a:lnSpc>
            </a:pPr>
            <a:r>
              <a:rPr lang="en-US" b="true" sz="8992">
                <a:solidFill>
                  <a:srgbClr val="003EA8"/>
                </a:solidFill>
                <a:latin typeface="Muli Bold"/>
                <a:ea typeface="Muli Bold"/>
                <a:cs typeface="Muli Bold"/>
                <a:sym typeface="Muli Bold"/>
              </a:rPr>
              <a:t>CẢM ƠN CÁC BẠN ĐÃ LẮNG NGHE!</a:t>
            </a:r>
          </a:p>
        </p:txBody>
      </p:sp>
      <p:sp>
        <p:nvSpPr>
          <p:cNvPr name="Freeform 5" id="5"/>
          <p:cNvSpPr/>
          <p:nvPr/>
        </p:nvSpPr>
        <p:spPr>
          <a:xfrm flipH="false" flipV="false" rot="0">
            <a:off x="-517834" y="389330"/>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826857" y="8505307"/>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994337" y="5619813"/>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6462058" y="4510359"/>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5106773" y="1085511"/>
            <a:ext cx="2710572" cy="2345877"/>
          </a:xfrm>
          <a:custGeom>
            <a:avLst/>
            <a:gdLst/>
            <a:ahLst/>
            <a:cxnLst/>
            <a:rect r="r" b="b" t="t" l="l"/>
            <a:pathLst>
              <a:path h="2345877" w="2710572">
                <a:moveTo>
                  <a:pt x="0" y="0"/>
                </a:moveTo>
                <a:lnTo>
                  <a:pt x="2710571" y="0"/>
                </a:lnTo>
                <a:lnTo>
                  <a:pt x="2710571" y="2345877"/>
                </a:lnTo>
                <a:lnTo>
                  <a:pt x="0" y="234587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6634274" y="6500871"/>
            <a:ext cx="10096202" cy="580390"/>
          </a:xfrm>
          <a:prstGeom prst="rect">
            <a:avLst/>
          </a:prstGeom>
        </p:spPr>
        <p:txBody>
          <a:bodyPr anchor="t" rtlCol="false" tIns="0" lIns="0" bIns="0" rIns="0">
            <a:spAutoFit/>
          </a:bodyPr>
          <a:lstStyle/>
          <a:p>
            <a:pPr algn="ctr">
              <a:lnSpc>
                <a:spcPts val="4759"/>
              </a:lnSpc>
            </a:pPr>
            <a:r>
              <a:rPr lang="en-US" sz="3399">
                <a:solidFill>
                  <a:srgbClr val="003EA8"/>
                </a:solidFill>
                <a:latin typeface="Cabin"/>
                <a:ea typeface="Cabin"/>
                <a:cs typeface="Cabin"/>
                <a:sym typeface="Cabin"/>
              </a:rPr>
              <a:t>Link git :https://github.com/ntai0404/traffic-prediction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278358">
            <a:off x="-1432939" y="-269558"/>
            <a:ext cx="5304464" cy="1668495"/>
          </a:xfrm>
          <a:custGeom>
            <a:avLst/>
            <a:gdLst/>
            <a:ahLst/>
            <a:cxnLst/>
            <a:rect r="r" b="b" t="t" l="l"/>
            <a:pathLst>
              <a:path h="1668495" w="5304464">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21430" y="6055702"/>
            <a:ext cx="4791997" cy="4775719"/>
            <a:chOff x="0" y="0"/>
            <a:chExt cx="6389330" cy="6367625"/>
          </a:xfrm>
        </p:grpSpPr>
        <p:sp>
          <p:nvSpPr>
            <p:cNvPr name="Freeform 5" id="5"/>
            <p:cNvSpPr/>
            <p:nvPr/>
          </p:nvSpPr>
          <p:spPr>
            <a:xfrm flipH="false" flipV="false" rot="0">
              <a:off x="0" y="338421"/>
              <a:ext cx="6389330" cy="6029204"/>
            </a:xfrm>
            <a:custGeom>
              <a:avLst/>
              <a:gdLst/>
              <a:ahLst/>
              <a:cxnLst/>
              <a:rect r="r" b="b" t="t" l="l"/>
              <a:pathLst>
                <a:path h="6029204" w="6389330">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203414">
              <a:off x="1228888" y="24588"/>
              <a:ext cx="868401" cy="1245020"/>
            </a:xfrm>
            <a:custGeom>
              <a:avLst/>
              <a:gdLst/>
              <a:ahLst/>
              <a:cxnLst/>
              <a:rect r="r" b="b" t="t" l="l"/>
              <a:pathLst>
                <a:path h="1245020" w="868401">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7" id="7"/>
          <p:cNvSpPr txBox="true"/>
          <p:nvPr/>
        </p:nvSpPr>
        <p:spPr>
          <a:xfrm rot="0">
            <a:off x="1683988" y="4486275"/>
            <a:ext cx="13928399" cy="1266825"/>
          </a:xfrm>
          <a:prstGeom prst="rect">
            <a:avLst/>
          </a:prstGeom>
        </p:spPr>
        <p:txBody>
          <a:bodyPr anchor="t" rtlCol="false" tIns="0" lIns="0" bIns="0" rIns="0">
            <a:spAutoFit/>
          </a:bodyPr>
          <a:lstStyle/>
          <a:p>
            <a:pPr algn="ctr">
              <a:lnSpc>
                <a:spcPts val="10080"/>
              </a:lnSpc>
            </a:pPr>
            <a:r>
              <a:rPr lang="en-US" b="true" sz="8400">
                <a:solidFill>
                  <a:srgbClr val="003EA8"/>
                </a:solidFill>
                <a:latin typeface="Muli Bold"/>
                <a:ea typeface="Muli Bold"/>
                <a:cs typeface="Muli Bold"/>
                <a:sym typeface="Muli Bold"/>
              </a:rPr>
              <a:t>1. MÔ TẢ BÀI TOÁN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842368" y="1863560"/>
            <a:ext cx="16603264" cy="5997575"/>
          </a:xfrm>
          <a:prstGeom prst="rect">
            <a:avLst/>
          </a:prstGeom>
        </p:spPr>
        <p:txBody>
          <a:bodyPr anchor="t" rtlCol="false" tIns="0" lIns="0" bIns="0" rIns="0">
            <a:spAutoFit/>
          </a:bodyPr>
          <a:lstStyle/>
          <a:p>
            <a:pPr algn="ctr">
              <a:lnSpc>
                <a:spcPts val="8400"/>
              </a:lnSpc>
            </a:pPr>
            <a:r>
              <a:rPr lang="en-US" sz="6000" b="true">
                <a:solidFill>
                  <a:srgbClr val="003EA8"/>
                </a:solidFill>
                <a:latin typeface="Cabin Bold"/>
                <a:ea typeface="Cabin Bold"/>
                <a:cs typeface="Cabin Bold"/>
                <a:sym typeface="Cabin Bold"/>
              </a:rPr>
              <a:t>GIỚI THIỆU CHUNG</a:t>
            </a:r>
          </a:p>
          <a:p>
            <a:pPr algn="l">
              <a:lnSpc>
                <a:spcPts val="5599"/>
              </a:lnSpc>
              <a:spcBef>
                <a:spcPct val="0"/>
              </a:spcBef>
            </a:pPr>
            <a:r>
              <a:rPr lang="en-US" sz="3999">
                <a:solidFill>
                  <a:srgbClr val="003EA8"/>
                </a:solidFill>
                <a:latin typeface="Cabin"/>
                <a:ea typeface="Cabin"/>
                <a:cs typeface="Cabin"/>
                <a:sym typeface="Cabin"/>
              </a:rPr>
              <a:t>Dự án này phát triển một hệ thống dự đoán điều kiện giao thông bằng cách sử dụng các mô hình học máy như Perceptron, ID3 (Decision Tree), Mạng Neural (MLP), và mô hình Tập hợp (Ensemble Model). Dữ liệu được thu thập từ các yếu tố ảnh hưởng đến giao thông như ngày lễ, chỉ số ô nhiễm không khí, nhiệt độ, lượng mưa, thời gian, và tầm nhìn xa. Hệ thống có khả năng phân loại điều kiện giao thông thành các trạng thái như "Thông thoáng," "Đông đúc," hoặc "Ùn tắc."</a:t>
            </a:r>
          </a:p>
        </p:txBody>
      </p:sp>
      <p:sp>
        <p:nvSpPr>
          <p:cNvPr name="Freeform 4" id="4"/>
          <p:cNvSpPr/>
          <p:nvPr/>
        </p:nvSpPr>
        <p:spPr>
          <a:xfrm flipH="false" flipV="false" rot="-1835906">
            <a:off x="14644186" y="8546583"/>
            <a:ext cx="4525366" cy="1423433"/>
          </a:xfrm>
          <a:custGeom>
            <a:avLst/>
            <a:gdLst/>
            <a:ahLst/>
            <a:cxnLst/>
            <a:rect r="r" b="b" t="t" l="l"/>
            <a:pathLst>
              <a:path h="1423433" w="4525366">
                <a:moveTo>
                  <a:pt x="0" y="0"/>
                </a:moveTo>
                <a:lnTo>
                  <a:pt x="4525366" y="0"/>
                </a:lnTo>
                <a:lnTo>
                  <a:pt x="4525366" y="1423434"/>
                </a:lnTo>
                <a:lnTo>
                  <a:pt x="0" y="14234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159958">
            <a:off x="-1312628" y="334485"/>
            <a:ext cx="5741626" cy="1388430"/>
          </a:xfrm>
          <a:custGeom>
            <a:avLst/>
            <a:gdLst/>
            <a:ahLst/>
            <a:cxnLst/>
            <a:rect r="r" b="b" t="t" l="l"/>
            <a:pathLst>
              <a:path h="1388430" w="5741626">
                <a:moveTo>
                  <a:pt x="0" y="0"/>
                </a:moveTo>
                <a:lnTo>
                  <a:pt x="5741626" y="0"/>
                </a:lnTo>
                <a:lnTo>
                  <a:pt x="5741626" y="1388430"/>
                </a:lnTo>
                <a:lnTo>
                  <a:pt x="0" y="13884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230387" y="875542"/>
            <a:ext cx="3028913" cy="754475"/>
          </a:xfrm>
          <a:custGeom>
            <a:avLst/>
            <a:gdLst/>
            <a:ahLst/>
            <a:cxnLst/>
            <a:rect r="r" b="b" t="t" l="l"/>
            <a:pathLst>
              <a:path h="754475" w="3028913">
                <a:moveTo>
                  <a:pt x="0" y="0"/>
                </a:moveTo>
                <a:lnTo>
                  <a:pt x="3028913" y="0"/>
                </a:lnTo>
                <a:lnTo>
                  <a:pt x="3028913" y="754475"/>
                </a:lnTo>
                <a:lnTo>
                  <a:pt x="0" y="7544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0800000">
            <a:off x="1028700" y="8892291"/>
            <a:ext cx="2938756" cy="732017"/>
          </a:xfrm>
          <a:custGeom>
            <a:avLst/>
            <a:gdLst/>
            <a:ahLst/>
            <a:cxnLst/>
            <a:rect r="r" b="b" t="t" l="l"/>
            <a:pathLst>
              <a:path h="732017" w="2938756">
                <a:moveTo>
                  <a:pt x="0" y="0"/>
                </a:moveTo>
                <a:lnTo>
                  <a:pt x="2938756" y="0"/>
                </a:lnTo>
                <a:lnTo>
                  <a:pt x="2938756" y="732018"/>
                </a:lnTo>
                <a:lnTo>
                  <a:pt x="0" y="7320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TextBox 3" id="3"/>
          <p:cNvSpPr txBox="true"/>
          <p:nvPr/>
        </p:nvSpPr>
        <p:spPr>
          <a:xfrm rot="0">
            <a:off x="0" y="2330859"/>
            <a:ext cx="18288000" cy="8566150"/>
          </a:xfrm>
          <a:prstGeom prst="rect">
            <a:avLst/>
          </a:prstGeom>
        </p:spPr>
        <p:txBody>
          <a:bodyPr anchor="t" rtlCol="false" tIns="0" lIns="0" bIns="0" rIns="0">
            <a:spAutoFit/>
          </a:bodyPr>
          <a:lstStyle/>
          <a:p>
            <a:pPr algn="l" marL="863599" indent="-431800" lvl="1">
              <a:lnSpc>
                <a:spcPts val="8599"/>
              </a:lnSpc>
              <a:buFont typeface="Arial"/>
              <a:buChar char="•"/>
            </a:pPr>
            <a:r>
              <a:rPr lang="en-US" sz="3999">
                <a:solidFill>
                  <a:srgbClr val="003EA8"/>
                </a:solidFill>
                <a:latin typeface="Cabin"/>
                <a:ea typeface="Cabin"/>
                <a:cs typeface="Cabin"/>
                <a:sym typeface="Cabin"/>
              </a:rPr>
              <a:t>is_holiday: Ngày lễ (1 nếu là ngày lễ, 0 nếu là ngày thường)</a:t>
            </a:r>
          </a:p>
          <a:p>
            <a:pPr algn="l" marL="863599" indent="-431800" lvl="1">
              <a:lnSpc>
                <a:spcPts val="8599"/>
              </a:lnSpc>
              <a:buFont typeface="Arial"/>
              <a:buChar char="•"/>
            </a:pPr>
            <a:r>
              <a:rPr lang="en-US" sz="3999">
                <a:solidFill>
                  <a:srgbClr val="003EA8"/>
                </a:solidFill>
                <a:latin typeface="Cabin"/>
                <a:ea typeface="Cabin"/>
                <a:cs typeface="Cabin"/>
                <a:sym typeface="Cabin"/>
              </a:rPr>
              <a:t>air_pollution_index: Chỉ số ô nhiễm không khí.</a:t>
            </a:r>
          </a:p>
          <a:p>
            <a:pPr algn="l" marL="863599" indent="-431800" lvl="1">
              <a:lnSpc>
                <a:spcPts val="8599"/>
              </a:lnSpc>
              <a:buFont typeface="Arial"/>
              <a:buChar char="•"/>
            </a:pPr>
            <a:r>
              <a:rPr lang="en-US" sz="3999">
                <a:solidFill>
                  <a:srgbClr val="003EA8"/>
                </a:solidFill>
                <a:latin typeface="Cabin"/>
                <a:ea typeface="Cabin"/>
                <a:cs typeface="Cabin"/>
                <a:sym typeface="Cabin"/>
              </a:rPr>
              <a:t>temperature: Nhiệt độ (đơn vị °C).</a:t>
            </a:r>
          </a:p>
          <a:p>
            <a:pPr algn="l" marL="863599" indent="-431800" lvl="1">
              <a:lnSpc>
                <a:spcPts val="8599"/>
              </a:lnSpc>
              <a:buFont typeface="Arial"/>
              <a:buChar char="•"/>
            </a:pPr>
            <a:r>
              <a:rPr lang="en-US" sz="3999">
                <a:solidFill>
                  <a:srgbClr val="003EA8"/>
                </a:solidFill>
                <a:latin typeface="Cabin"/>
                <a:ea typeface="Cabin"/>
                <a:cs typeface="Cabin"/>
                <a:sym typeface="Cabin"/>
              </a:rPr>
              <a:t>rain_p_h: Lượng mưa (mm/giờ).</a:t>
            </a:r>
          </a:p>
          <a:p>
            <a:pPr algn="l" marL="863599" indent="-431800" lvl="1">
              <a:lnSpc>
                <a:spcPts val="8599"/>
              </a:lnSpc>
              <a:buFont typeface="Arial"/>
              <a:buChar char="•"/>
            </a:pPr>
            <a:r>
              <a:rPr lang="en-US" sz="3999">
                <a:solidFill>
                  <a:srgbClr val="003EA8"/>
                </a:solidFill>
                <a:latin typeface="Cabin"/>
                <a:ea typeface="Cabin"/>
                <a:cs typeface="Cabin"/>
                <a:sym typeface="Cabin"/>
              </a:rPr>
              <a:t>visibility_in_miles: Tầm nhìn (theo dặm).</a:t>
            </a:r>
          </a:p>
          <a:p>
            <a:pPr algn="l" marL="863599" indent="-431800" lvl="1">
              <a:lnSpc>
                <a:spcPts val="8599"/>
              </a:lnSpc>
              <a:buFont typeface="Arial"/>
              <a:buChar char="•"/>
            </a:pPr>
            <a:r>
              <a:rPr lang="en-US" sz="3999">
                <a:solidFill>
                  <a:srgbClr val="003EA8"/>
                </a:solidFill>
                <a:latin typeface="Cabin"/>
                <a:ea typeface="Cabin"/>
                <a:cs typeface="Cabin"/>
                <a:sym typeface="Cabin"/>
              </a:rPr>
              <a:t>Khoảng thời gian trong ngày: 0 (từ 0 đến 6h) ; 1 (từ 7h đến 12h); 2 (từ 13h đến 17h); 3 (từ 18h đến 24h).</a:t>
            </a:r>
          </a:p>
          <a:p>
            <a:pPr algn="l" marL="863599" indent="-431800" lvl="1">
              <a:lnSpc>
                <a:spcPts val="8599"/>
              </a:lnSpc>
              <a:buFont typeface="Arial"/>
              <a:buChar char="•"/>
            </a:pPr>
          </a:p>
        </p:txBody>
      </p:sp>
      <p:sp>
        <p:nvSpPr>
          <p:cNvPr name="TextBox 4" id="4"/>
          <p:cNvSpPr txBox="true"/>
          <p:nvPr/>
        </p:nvSpPr>
        <p:spPr>
          <a:xfrm rot="0">
            <a:off x="3526854" y="904875"/>
            <a:ext cx="11234291"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3EA8"/>
                </a:solidFill>
                <a:latin typeface="Cabin Bold"/>
                <a:ea typeface="Cabin Bold"/>
                <a:cs typeface="Cabin Bold"/>
                <a:sym typeface="Cabin Bold"/>
              </a:rPr>
              <a:t>CÁC THUỘC TÍNH CỦA BÀI TOÁN</a:t>
            </a:r>
          </a:p>
        </p:txBody>
      </p:sp>
      <p:sp>
        <p:nvSpPr>
          <p:cNvPr name="Freeform 5" id="5"/>
          <p:cNvSpPr/>
          <p:nvPr/>
        </p:nvSpPr>
        <p:spPr>
          <a:xfrm flipH="false" flipV="false" rot="0">
            <a:off x="12736439" y="2714513"/>
            <a:ext cx="5099018" cy="4857974"/>
          </a:xfrm>
          <a:custGeom>
            <a:avLst/>
            <a:gdLst/>
            <a:ahLst/>
            <a:cxnLst/>
            <a:rect r="r" b="b" t="t" l="l"/>
            <a:pathLst>
              <a:path h="4857974" w="5099018">
                <a:moveTo>
                  <a:pt x="0" y="0"/>
                </a:moveTo>
                <a:lnTo>
                  <a:pt x="5099019" y="0"/>
                </a:lnTo>
                <a:lnTo>
                  <a:pt x="5099019" y="4857974"/>
                </a:lnTo>
                <a:lnTo>
                  <a:pt x="0" y="48579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35041" y="367266"/>
            <a:ext cx="1704699" cy="2140604"/>
          </a:xfrm>
          <a:custGeom>
            <a:avLst/>
            <a:gdLst/>
            <a:ahLst/>
            <a:cxnLst/>
            <a:rect r="r" b="b" t="t" l="l"/>
            <a:pathLst>
              <a:path h="2140604" w="1704699">
                <a:moveTo>
                  <a:pt x="0" y="0"/>
                </a:moveTo>
                <a:lnTo>
                  <a:pt x="1704699" y="0"/>
                </a:lnTo>
                <a:lnTo>
                  <a:pt x="1704699" y="2140604"/>
                </a:lnTo>
                <a:lnTo>
                  <a:pt x="0" y="21406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443978" y="1437568"/>
            <a:ext cx="815322" cy="904503"/>
          </a:xfrm>
          <a:custGeom>
            <a:avLst/>
            <a:gdLst/>
            <a:ahLst/>
            <a:cxnLst/>
            <a:rect r="r" b="b" t="t" l="l"/>
            <a:pathLst>
              <a:path h="904503" w="815322">
                <a:moveTo>
                  <a:pt x="0" y="0"/>
                </a:moveTo>
                <a:lnTo>
                  <a:pt x="815322" y="0"/>
                </a:lnTo>
                <a:lnTo>
                  <a:pt x="815322" y="904503"/>
                </a:lnTo>
                <a:lnTo>
                  <a:pt x="0" y="904503"/>
                </a:lnTo>
                <a:lnTo>
                  <a:pt x="0" y="0"/>
                </a:lnTo>
                <a:close/>
              </a:path>
            </a:pathLst>
          </a:custGeom>
          <a:blipFill>
            <a:blip r:embed="rId7">
              <a:extLst>
                <a:ext uri="{96DAC541-7B7A-43D3-8B79-37D633B846F1}">
                  <asvg:svgBlip xmlns:asvg="http://schemas.microsoft.com/office/drawing/2016/SVG/main" r:embed="rId8"/>
                </a:ext>
              </a:extLst>
            </a:blip>
            <a:stretch>
              <a:fillRect l="0" t="0" r="-135582"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278358">
            <a:off x="-1432939" y="-269558"/>
            <a:ext cx="5304464" cy="1668495"/>
          </a:xfrm>
          <a:custGeom>
            <a:avLst/>
            <a:gdLst/>
            <a:ahLst/>
            <a:cxnLst/>
            <a:rect r="r" b="b" t="t" l="l"/>
            <a:pathLst>
              <a:path h="1668495" w="5304464">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3821430" y="6055702"/>
            <a:ext cx="4791997" cy="4775719"/>
            <a:chOff x="0" y="0"/>
            <a:chExt cx="6389330" cy="6367625"/>
          </a:xfrm>
        </p:grpSpPr>
        <p:sp>
          <p:nvSpPr>
            <p:cNvPr name="Freeform 5" id="5"/>
            <p:cNvSpPr/>
            <p:nvPr/>
          </p:nvSpPr>
          <p:spPr>
            <a:xfrm flipH="false" flipV="false" rot="0">
              <a:off x="0" y="338421"/>
              <a:ext cx="6389330" cy="6029204"/>
            </a:xfrm>
            <a:custGeom>
              <a:avLst/>
              <a:gdLst/>
              <a:ahLst/>
              <a:cxnLst/>
              <a:rect r="r" b="b" t="t" l="l"/>
              <a:pathLst>
                <a:path h="6029204" w="6389330">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203414">
              <a:off x="1228888" y="24588"/>
              <a:ext cx="868401" cy="1245020"/>
            </a:xfrm>
            <a:custGeom>
              <a:avLst/>
              <a:gdLst/>
              <a:ahLst/>
              <a:cxnLst/>
              <a:rect r="r" b="b" t="t" l="l"/>
              <a:pathLst>
                <a:path h="1245020" w="868401">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7" id="7"/>
          <p:cNvSpPr txBox="true"/>
          <p:nvPr/>
        </p:nvSpPr>
        <p:spPr>
          <a:xfrm rot="0">
            <a:off x="1683988" y="4476750"/>
            <a:ext cx="14183663" cy="1247775"/>
          </a:xfrm>
          <a:prstGeom prst="rect">
            <a:avLst/>
          </a:prstGeom>
        </p:spPr>
        <p:txBody>
          <a:bodyPr anchor="t" rtlCol="false" tIns="0" lIns="0" bIns="0" rIns="0">
            <a:spAutoFit/>
          </a:bodyPr>
          <a:lstStyle/>
          <a:p>
            <a:pPr algn="ctr">
              <a:lnSpc>
                <a:spcPts val="9840"/>
              </a:lnSpc>
              <a:spcBef>
                <a:spcPct val="0"/>
              </a:spcBef>
            </a:pPr>
            <a:r>
              <a:rPr lang="en-US" b="true" sz="8200">
                <a:solidFill>
                  <a:srgbClr val="003EA8"/>
                </a:solidFill>
                <a:latin typeface="Muli Bold"/>
                <a:ea typeface="Muli Bold"/>
                <a:cs typeface="Muli Bold"/>
                <a:sym typeface="Muli Bold"/>
              </a:rPr>
              <a:t>2. PHƯƠNG PHÁP TIẾP CẬN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809220" y="4172320"/>
            <a:ext cx="16450080" cy="1524000"/>
          </a:xfrm>
          <a:prstGeom prst="rect">
            <a:avLst/>
          </a:prstGeom>
        </p:spPr>
        <p:txBody>
          <a:bodyPr anchor="t" rtlCol="false" tIns="0" lIns="0" bIns="0" rIns="0">
            <a:spAutoFit/>
          </a:bodyPr>
          <a:lstStyle/>
          <a:p>
            <a:pPr algn="ctr">
              <a:lnSpc>
                <a:spcPts val="11936"/>
              </a:lnSpc>
            </a:pPr>
            <a:r>
              <a:rPr lang="en-US" b="true" sz="9947" i="true">
                <a:solidFill>
                  <a:srgbClr val="003EA8"/>
                </a:solidFill>
                <a:latin typeface="Muli Bold Italics"/>
                <a:ea typeface="Muli Bold Italics"/>
                <a:cs typeface="Muli Bold Italics"/>
                <a:sym typeface="Muli Bold Italics"/>
              </a:rPr>
              <a:t>PHƯƠNG PHÁP HỌC MÁY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DAGROBZ7gyo</dc:identifier>
  <dcterms:modified xsi:type="dcterms:W3CDTF">2011-08-01T06:04:30Z</dcterms:modified>
  <cp:revision>1</cp:revision>
  <dc:title>Nhóm 9 lớp 64KTPM5</dc:title>
</cp:coreProperties>
</file>