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x="18288000" cy="10287000"/>
  <p:notesSz cx="6858000" cy="9144000"/>
  <p:embeddedFontLst>
    <p:embeddedFont>
      <p:font typeface="Muli" charset="1" panose="00000500000000000000"/>
      <p:regular r:id="rId50"/>
    </p:embeddedFont>
    <p:embeddedFont>
      <p:font typeface="Cabin" charset="1" panose="00000500000000000000"/>
      <p:regular r:id="rId51"/>
    </p:embeddedFont>
    <p:embeddedFont>
      <p:font typeface="Cabin Bold" charset="1" panose="00000800000000000000"/>
      <p:regular r:id="rId52"/>
    </p:embeddedFont>
    <p:embeddedFont>
      <p:font typeface="Muli Bold Italics" charset="1" panose="00000800000000000000"/>
      <p:regular r:id="rId53"/>
    </p:embeddedFont>
    <p:embeddedFont>
      <p:font typeface="Muli Bold" charset="1" panose="00000800000000000000"/>
      <p:regular r:id="rId54"/>
    </p:embeddedFont>
    <p:embeddedFont>
      <p:font typeface="DejaVu Serif Bold" charset="1" panose="02060803050605020204"/>
      <p:regular r:id="rId55"/>
    </p:embeddedFont>
    <p:embeddedFont>
      <p:font typeface="Cabin Semi-Bold" charset="1" panose="00000700000000000000"/>
      <p:regular r:id="rId56"/>
    </p:embeddedFont>
    <p:embeddedFont>
      <p:font typeface="Prompt" charset="1" panose="00000500000000000000"/>
      <p:regular r:id="rId57"/>
    </p:embeddedFont>
    <p:embeddedFont>
      <p:font typeface="Public Sans Bold" charset="1" panose="00000000000000000000"/>
      <p:regular r:id="rId58"/>
    </p:embeddedFont>
    <p:embeddedFont>
      <p:font typeface="DejaVu Serif" charset="1" panose="02060603050605020204"/>
      <p:regular r:id="rId5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fonts/font50.fntdata" Type="http://schemas.openxmlformats.org/officeDocument/2006/relationships/font"/><Relationship Id="rId51" Target="fonts/font51.fntdata" Type="http://schemas.openxmlformats.org/officeDocument/2006/relationships/font"/><Relationship Id="rId52" Target="fonts/font52.fntdata" Type="http://schemas.openxmlformats.org/officeDocument/2006/relationships/font"/><Relationship Id="rId53" Target="fonts/font53.fntdata" Type="http://schemas.openxmlformats.org/officeDocument/2006/relationships/font"/><Relationship Id="rId54" Target="fonts/font54.fntdata" Type="http://schemas.openxmlformats.org/officeDocument/2006/relationships/font"/><Relationship Id="rId55" Target="fonts/font55.fntdata" Type="http://schemas.openxmlformats.org/officeDocument/2006/relationships/font"/><Relationship Id="rId56" Target="fonts/font56.fntdata" Type="http://schemas.openxmlformats.org/officeDocument/2006/relationships/font"/><Relationship Id="rId57" Target="fonts/font57.fntdata" Type="http://schemas.openxmlformats.org/officeDocument/2006/relationships/font"/><Relationship Id="rId58" Target="fonts/font58.fntdata" Type="http://schemas.openxmlformats.org/officeDocument/2006/relationships/font"/><Relationship Id="rId59" Target="fonts/font59.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jpe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9.png" Type="http://schemas.openxmlformats.org/officeDocument/2006/relationships/image"/><Relationship Id="rId4" Target="../media/image3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2" Target="../media/image1.png" Type="http://schemas.openxmlformats.org/officeDocument/2006/relationships/image"/><Relationship Id="rId3" Target="../media/image31.png" Type="http://schemas.openxmlformats.org/officeDocument/2006/relationships/image"/><Relationship Id="rId4" Target="../media/image32.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3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5.png" Type="http://schemas.openxmlformats.org/officeDocument/2006/relationships/image"/><Relationship Id="rId4" Target="../media/image3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7.png" Type="http://schemas.openxmlformats.org/officeDocument/2006/relationships/image"/><Relationship Id="rId4" Target="../media/image38.png" Type="http://schemas.openxmlformats.org/officeDocument/2006/relationships/image"/><Relationship Id="rId5" Target="../media/image39.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0.png" Type="http://schemas.openxmlformats.org/officeDocument/2006/relationships/image"/><Relationship Id="rId4" Target="../media/image38.png" Type="http://schemas.openxmlformats.org/officeDocument/2006/relationships/image"/><Relationship Id="rId5" Target="../media/image39.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1.png" Type="http://schemas.openxmlformats.org/officeDocument/2006/relationships/image"/><Relationship Id="rId4" Target="../media/image42.pn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3.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4.pn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7.png" Type="http://schemas.openxmlformats.org/officeDocument/2006/relationships/image"/><Relationship Id="rId4" Target="../media/image28.sv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 Id="rId7" Target="../media/image21.png" Type="http://schemas.openxmlformats.org/officeDocument/2006/relationships/image"/><Relationship Id="rId8" Target="../media/image22.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5.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6.png" Type="http://schemas.openxmlformats.org/officeDocument/2006/relationships/image"/><Relationship Id="rId4" Target="../media/image47.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5.png" Type="http://schemas.openxmlformats.org/officeDocument/2006/relationships/image"/><Relationship Id="rId4" Target="../media/image36.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1.png" Type="http://schemas.openxmlformats.org/officeDocument/2006/relationships/image"/><Relationship Id="rId2" Target="../media/image1.png" Type="http://schemas.openxmlformats.org/officeDocument/2006/relationships/image"/><Relationship Id="rId3" Target="../media/image48.png" Type="http://schemas.openxmlformats.org/officeDocument/2006/relationships/image"/><Relationship Id="rId4" Target="../media/image49.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50.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52.png" Type="http://schemas.openxmlformats.org/officeDocument/2006/relationships/image"/><Relationship Id="rId8" Target="../media/image53.png" Type="http://schemas.openxmlformats.org/officeDocument/2006/relationships/image"/><Relationship Id="rId9" Target="../media/image54.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55.png" Type="http://schemas.openxmlformats.org/officeDocument/2006/relationships/image"/><Relationship Id="rId8" Target="../media/image56.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57.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svg" Type="http://schemas.openxmlformats.org/officeDocument/2006/relationships/image"/><Relationship Id="rId11" Target="../media/image60.png" Type="http://schemas.openxmlformats.org/officeDocument/2006/relationships/image"/><Relationship Id="rId12" Target="../media/image61.png" Type="http://schemas.openxmlformats.org/officeDocument/2006/relationships/image"/><Relationship Id="rId2" Target="../media/image1.png" Type="http://schemas.openxmlformats.org/officeDocument/2006/relationships/image"/><Relationship Id="rId3" Target="../media/image58.png" Type="http://schemas.openxmlformats.org/officeDocument/2006/relationships/image"/><Relationship Id="rId4" Target="../media/image59.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 Id="rId9" Target="../media/image17.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5.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62.png" Type="http://schemas.openxmlformats.org/officeDocument/2006/relationships/image"/><Relationship Id="rId8" Target="../media/image63.svg" Type="http://schemas.openxmlformats.org/officeDocument/2006/relationships/image"/><Relationship Id="rId9" Target="../media/image6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6.png" Type="http://schemas.openxmlformats.org/officeDocument/2006/relationships/image"/><Relationship Id="rId4" Target="../media/image67.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8.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9.png" Type="http://schemas.openxmlformats.org/officeDocument/2006/relationships/image"/><Relationship Id="rId4" Target="../media/image70.png" Type="http://schemas.openxmlformats.org/officeDocument/2006/relationships/image"/><Relationship Id="rId5" Target="../media/image71.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2.png" Type="http://schemas.openxmlformats.org/officeDocument/2006/relationships/image"/><Relationship Id="rId4" Target="../media/image73.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4.png" Type="http://schemas.openxmlformats.org/officeDocument/2006/relationships/image"/><Relationship Id="rId4" Target="../media/image75.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6.png" Type="http://schemas.openxmlformats.org/officeDocument/2006/relationships/image"/><Relationship Id="rId4" Target="../media/image77.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8.png" Type="http://schemas.openxmlformats.org/officeDocument/2006/relationships/image"/><Relationship Id="rId4" Target="../media/image79.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0.png" Type="http://schemas.openxmlformats.org/officeDocument/2006/relationships/image"/><Relationship Id="rId4" Target="../media/image8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2.png" Type="http://schemas.openxmlformats.org/officeDocument/2006/relationships/image"/><Relationship Id="rId4" Target="../media/image83.pn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4.pn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6.svg" Type="http://schemas.openxmlformats.org/officeDocument/2006/relationships/image"/><Relationship Id="rId2" Target="../media/image1.png" Type="http://schemas.openxmlformats.org/officeDocument/2006/relationships/image"/><Relationship Id="rId3" Target="../media/image48.png" Type="http://schemas.openxmlformats.org/officeDocument/2006/relationships/image"/><Relationship Id="rId4" Target="../media/image49.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5.pn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21.png" Type="http://schemas.openxmlformats.org/officeDocument/2006/relationships/image"/><Relationship Id="rId8" Target="../media/image2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3.png" Type="http://schemas.openxmlformats.org/officeDocument/2006/relationships/image"/><Relationship Id="rId4" Target="../media/image24.sv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 Id="rId7" Target="../media/image27.png" Type="http://schemas.openxmlformats.org/officeDocument/2006/relationships/image"/><Relationship Id="rId8" Target="../media/image2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true" flipV="false" rot="0">
            <a:off x="-2156129" y="8872350"/>
            <a:ext cx="6662470" cy="1611106"/>
          </a:xfrm>
          <a:custGeom>
            <a:avLst/>
            <a:gdLst/>
            <a:ahLst/>
            <a:cxnLst/>
            <a:rect r="r" b="b" t="t" l="l"/>
            <a:pathLst>
              <a:path h="1611106" w="6662470">
                <a:moveTo>
                  <a:pt x="6662470" y="0"/>
                </a:moveTo>
                <a:lnTo>
                  <a:pt x="0" y="0"/>
                </a:lnTo>
                <a:lnTo>
                  <a:pt x="0" y="1611107"/>
                </a:lnTo>
                <a:lnTo>
                  <a:pt x="6662470" y="1611107"/>
                </a:lnTo>
                <a:lnTo>
                  <a:pt x="666247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4791434" y="-196457"/>
            <a:ext cx="5652695" cy="1366924"/>
          </a:xfrm>
          <a:custGeom>
            <a:avLst/>
            <a:gdLst/>
            <a:ahLst/>
            <a:cxnLst/>
            <a:rect r="r" b="b" t="t" l="l"/>
            <a:pathLst>
              <a:path h="1366924" w="5652695">
                <a:moveTo>
                  <a:pt x="5652695" y="0"/>
                </a:moveTo>
                <a:lnTo>
                  <a:pt x="0" y="0"/>
                </a:lnTo>
                <a:lnTo>
                  <a:pt x="0" y="1366925"/>
                </a:lnTo>
                <a:lnTo>
                  <a:pt x="5652695" y="1366925"/>
                </a:lnTo>
                <a:lnTo>
                  <a:pt x="565269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1034012" y="6151222"/>
            <a:ext cx="6225288" cy="3893634"/>
          </a:xfrm>
          <a:custGeom>
            <a:avLst/>
            <a:gdLst/>
            <a:ahLst/>
            <a:cxnLst/>
            <a:rect r="r" b="b" t="t" l="l"/>
            <a:pathLst>
              <a:path h="3893634" w="6225288">
                <a:moveTo>
                  <a:pt x="0" y="0"/>
                </a:moveTo>
                <a:lnTo>
                  <a:pt x="6225288" y="0"/>
                </a:lnTo>
                <a:lnTo>
                  <a:pt x="6225288" y="3893634"/>
                </a:lnTo>
                <a:lnTo>
                  <a:pt x="0" y="389363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7259300" y="2857263"/>
            <a:ext cx="441616" cy="633141"/>
          </a:xfrm>
          <a:custGeom>
            <a:avLst/>
            <a:gdLst/>
            <a:ahLst/>
            <a:cxnLst/>
            <a:rect r="r" b="b" t="t" l="l"/>
            <a:pathLst>
              <a:path h="633141" w="441616">
                <a:moveTo>
                  <a:pt x="0" y="0"/>
                </a:moveTo>
                <a:lnTo>
                  <a:pt x="441616" y="0"/>
                </a:lnTo>
                <a:lnTo>
                  <a:pt x="441616" y="633140"/>
                </a:lnTo>
                <a:lnTo>
                  <a:pt x="0" y="633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203414">
            <a:off x="10106955" y="4672810"/>
            <a:ext cx="321948" cy="461574"/>
          </a:xfrm>
          <a:custGeom>
            <a:avLst/>
            <a:gdLst/>
            <a:ahLst/>
            <a:cxnLst/>
            <a:rect r="r" b="b" t="t" l="l"/>
            <a:pathLst>
              <a:path h="461574" w="321948">
                <a:moveTo>
                  <a:pt x="0" y="0"/>
                </a:moveTo>
                <a:lnTo>
                  <a:pt x="321948" y="0"/>
                </a:lnTo>
                <a:lnTo>
                  <a:pt x="321948" y="461574"/>
                </a:lnTo>
                <a:lnTo>
                  <a:pt x="0" y="461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1815919" y="1631659"/>
            <a:ext cx="4982377" cy="4058372"/>
          </a:xfrm>
          <a:custGeom>
            <a:avLst/>
            <a:gdLst/>
            <a:ahLst/>
            <a:cxnLst/>
            <a:rect r="r" b="b" t="t" l="l"/>
            <a:pathLst>
              <a:path h="4058372" w="4982377">
                <a:moveTo>
                  <a:pt x="0" y="0"/>
                </a:moveTo>
                <a:lnTo>
                  <a:pt x="4982377" y="0"/>
                </a:lnTo>
                <a:lnTo>
                  <a:pt x="4982377" y="4058372"/>
                </a:lnTo>
                <a:lnTo>
                  <a:pt x="0" y="405837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11961692" y="1836613"/>
            <a:ext cx="4503279" cy="3000310"/>
          </a:xfrm>
          <a:custGeom>
            <a:avLst/>
            <a:gdLst/>
            <a:ahLst/>
            <a:cxnLst/>
            <a:rect r="r" b="b" t="t" l="l"/>
            <a:pathLst>
              <a:path h="3000310" w="4503279">
                <a:moveTo>
                  <a:pt x="0" y="0"/>
                </a:moveTo>
                <a:lnTo>
                  <a:pt x="4503279" y="0"/>
                </a:lnTo>
                <a:lnTo>
                  <a:pt x="4503279" y="3000309"/>
                </a:lnTo>
                <a:lnTo>
                  <a:pt x="0" y="3000309"/>
                </a:lnTo>
                <a:lnTo>
                  <a:pt x="0" y="0"/>
                </a:lnTo>
                <a:close/>
              </a:path>
            </a:pathLst>
          </a:custGeom>
          <a:blipFill>
            <a:blip r:embed="rId11"/>
            <a:stretch>
              <a:fillRect l="0" t="0" r="0" b="0"/>
            </a:stretch>
          </a:blipFill>
        </p:spPr>
      </p:sp>
      <p:grpSp>
        <p:nvGrpSpPr>
          <p:cNvPr name="Group 10" id="10"/>
          <p:cNvGrpSpPr/>
          <p:nvPr/>
        </p:nvGrpSpPr>
        <p:grpSpPr>
          <a:xfrm rot="0">
            <a:off x="430273" y="2188961"/>
            <a:ext cx="9663316" cy="5909078"/>
            <a:chOff x="0" y="0"/>
            <a:chExt cx="12884422" cy="7878771"/>
          </a:xfrm>
        </p:grpSpPr>
        <p:sp>
          <p:nvSpPr>
            <p:cNvPr name="TextBox 11" id="11"/>
            <p:cNvSpPr txBox="true"/>
            <p:nvPr/>
          </p:nvSpPr>
          <p:spPr>
            <a:xfrm rot="0">
              <a:off x="0" y="-9525"/>
              <a:ext cx="12884422" cy="4442342"/>
            </a:xfrm>
            <a:prstGeom prst="rect">
              <a:avLst/>
            </a:prstGeom>
          </p:spPr>
          <p:txBody>
            <a:bodyPr anchor="t" rtlCol="false" tIns="0" lIns="0" bIns="0" rIns="0">
              <a:spAutoFit/>
            </a:bodyPr>
            <a:lstStyle/>
            <a:p>
              <a:pPr algn="l">
                <a:lnSpc>
                  <a:spcPts val="8804"/>
                </a:lnSpc>
              </a:pPr>
              <a:r>
                <a:rPr lang="en-US" sz="7337" spc="-110">
                  <a:solidFill>
                    <a:srgbClr val="003EA8"/>
                  </a:solidFill>
                  <a:latin typeface="Muli"/>
                  <a:ea typeface="Muli"/>
                  <a:cs typeface="Muli"/>
                  <a:sym typeface="Muli"/>
                </a:rPr>
                <a:t>ỨNG DỤNG CỦA HỌC MÁY TRONG BÀI TOÁN GIAO THÔNG</a:t>
              </a:r>
            </a:p>
          </p:txBody>
        </p:sp>
        <p:sp>
          <p:nvSpPr>
            <p:cNvPr name="TextBox 12" id="12"/>
            <p:cNvSpPr txBox="true"/>
            <p:nvPr/>
          </p:nvSpPr>
          <p:spPr>
            <a:xfrm rot="0">
              <a:off x="0" y="4821246"/>
              <a:ext cx="12884422" cy="3057525"/>
            </a:xfrm>
            <a:prstGeom prst="rect">
              <a:avLst/>
            </a:prstGeom>
          </p:spPr>
          <p:txBody>
            <a:bodyPr anchor="t" rtlCol="false" tIns="0" lIns="0" bIns="0" rIns="0">
              <a:spAutoFit/>
            </a:bodyPr>
            <a:lstStyle/>
            <a:p>
              <a:pPr algn="l">
                <a:lnSpc>
                  <a:spcPts val="3600"/>
                </a:lnSpc>
              </a:pPr>
              <a:r>
                <a:rPr lang="en-US" sz="3000">
                  <a:solidFill>
                    <a:srgbClr val="003EA8"/>
                  </a:solidFill>
                  <a:latin typeface="Cabin"/>
                  <a:ea typeface="Cabin"/>
                  <a:cs typeface="Cabin"/>
                  <a:sym typeface="Cabin"/>
                </a:rPr>
                <a:t>    Nhóm 9 - 64KTPM5:</a:t>
              </a:r>
            </a:p>
            <a:p>
              <a:pPr algn="l" marL="647700" indent="-323850" lvl="1">
                <a:lnSpc>
                  <a:spcPts val="3600"/>
                </a:lnSpc>
                <a:buFont typeface="Arial"/>
                <a:buChar char="•"/>
              </a:pPr>
              <a:r>
                <a:rPr lang="en-US" sz="3000">
                  <a:solidFill>
                    <a:srgbClr val="003EA8"/>
                  </a:solidFill>
                  <a:latin typeface="Cabin"/>
                  <a:ea typeface="Cabin"/>
                  <a:cs typeface="Cabin"/>
                  <a:sym typeface="Cabin"/>
                </a:rPr>
                <a:t>Nguyễn Xuân Tài</a:t>
              </a:r>
            </a:p>
            <a:p>
              <a:pPr algn="l" marL="647700" indent="-323850" lvl="1">
                <a:lnSpc>
                  <a:spcPts val="3600"/>
                </a:lnSpc>
                <a:buFont typeface="Arial"/>
                <a:buChar char="•"/>
              </a:pPr>
              <a:r>
                <a:rPr lang="en-US" sz="3000">
                  <a:solidFill>
                    <a:srgbClr val="003EA8"/>
                  </a:solidFill>
                  <a:latin typeface="Cabin"/>
                  <a:ea typeface="Cabin"/>
                  <a:cs typeface="Cabin"/>
                  <a:sym typeface="Cabin"/>
                </a:rPr>
                <a:t>Hoàng Minh Sáng</a:t>
              </a:r>
            </a:p>
            <a:p>
              <a:pPr algn="l" marL="647700" indent="-323850" lvl="1">
                <a:lnSpc>
                  <a:spcPts val="3600"/>
                </a:lnSpc>
                <a:buFont typeface="Arial"/>
                <a:buChar char="•"/>
              </a:pPr>
              <a:r>
                <a:rPr lang="en-US" sz="3000">
                  <a:solidFill>
                    <a:srgbClr val="003EA8"/>
                  </a:solidFill>
                  <a:latin typeface="Cabin"/>
                  <a:ea typeface="Cabin"/>
                  <a:cs typeface="Cabin"/>
                  <a:sym typeface="Cabin"/>
                </a:rPr>
                <a:t>Trần Văn Sơn</a:t>
              </a:r>
            </a:p>
            <a:p>
              <a:pPr algn="l" marL="647700" indent="-323850" lvl="1">
                <a:lnSpc>
                  <a:spcPts val="3600"/>
                </a:lnSpc>
                <a:buFont typeface="Arial"/>
                <a:buChar char="•"/>
              </a:pPr>
              <a:r>
                <a:rPr lang="en-US" sz="3000">
                  <a:solidFill>
                    <a:srgbClr val="003EA8"/>
                  </a:solidFill>
                  <a:latin typeface="Cabin"/>
                  <a:ea typeface="Cabin"/>
                  <a:cs typeface="Cabin"/>
                  <a:sym typeface="Cabin"/>
                </a:rPr>
                <a:t>Nguyễn Bình Minh</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11131161" y="1778054"/>
            <a:ext cx="5287361" cy="4031613"/>
          </a:xfrm>
          <a:custGeom>
            <a:avLst/>
            <a:gdLst/>
            <a:ahLst/>
            <a:cxnLst/>
            <a:rect r="r" b="b" t="t" l="l"/>
            <a:pathLst>
              <a:path h="4031613" w="5287361">
                <a:moveTo>
                  <a:pt x="0" y="0"/>
                </a:moveTo>
                <a:lnTo>
                  <a:pt x="5287361" y="0"/>
                </a:lnTo>
                <a:lnTo>
                  <a:pt x="5287361" y="4031613"/>
                </a:lnTo>
                <a:lnTo>
                  <a:pt x="0" y="4031613"/>
                </a:lnTo>
                <a:lnTo>
                  <a:pt x="0" y="0"/>
                </a:lnTo>
                <a:close/>
              </a:path>
            </a:pathLst>
          </a:custGeom>
          <a:blipFill>
            <a:blip r:embed="rId3"/>
            <a:stretch>
              <a:fillRect l="0" t="0" r="0" b="0"/>
            </a:stretch>
          </a:blipFill>
        </p:spPr>
      </p:sp>
      <p:sp>
        <p:nvSpPr>
          <p:cNvPr name="Freeform 4" id="4"/>
          <p:cNvSpPr/>
          <p:nvPr/>
        </p:nvSpPr>
        <p:spPr>
          <a:xfrm flipH="false" flipV="false" rot="0">
            <a:off x="11131161" y="5830304"/>
            <a:ext cx="5287361" cy="4203452"/>
          </a:xfrm>
          <a:custGeom>
            <a:avLst/>
            <a:gdLst/>
            <a:ahLst/>
            <a:cxnLst/>
            <a:rect r="r" b="b" t="t" l="l"/>
            <a:pathLst>
              <a:path h="4203452" w="5287361">
                <a:moveTo>
                  <a:pt x="0" y="0"/>
                </a:moveTo>
                <a:lnTo>
                  <a:pt x="5287361" y="0"/>
                </a:lnTo>
                <a:lnTo>
                  <a:pt x="5287361" y="4203452"/>
                </a:lnTo>
                <a:lnTo>
                  <a:pt x="0" y="4203452"/>
                </a:lnTo>
                <a:lnTo>
                  <a:pt x="0" y="0"/>
                </a:lnTo>
                <a:close/>
              </a:path>
            </a:pathLst>
          </a:custGeom>
          <a:blipFill>
            <a:blip r:embed="rId4"/>
            <a:stretch>
              <a:fillRect l="0" t="0" r="0" b="0"/>
            </a:stretch>
          </a:blipFill>
        </p:spPr>
      </p:sp>
      <p:sp>
        <p:nvSpPr>
          <p:cNvPr name="TextBox 5" id="5"/>
          <p:cNvSpPr txBox="true"/>
          <p:nvPr/>
        </p:nvSpPr>
        <p:spPr>
          <a:xfrm rot="0">
            <a:off x="2022636" y="420018"/>
            <a:ext cx="14242728" cy="1086156"/>
          </a:xfrm>
          <a:prstGeom prst="rect">
            <a:avLst/>
          </a:prstGeom>
        </p:spPr>
        <p:txBody>
          <a:bodyPr anchor="t" rtlCol="false" tIns="0" lIns="0" bIns="0" rIns="0">
            <a:spAutoFit/>
          </a:bodyPr>
          <a:lstStyle/>
          <a:p>
            <a:pPr algn="ctr">
              <a:lnSpc>
                <a:spcPts val="8908"/>
              </a:lnSpc>
              <a:spcBef>
                <a:spcPct val="0"/>
              </a:spcBef>
            </a:pPr>
            <a:r>
              <a:rPr lang="en-US" b="true" sz="6362">
                <a:solidFill>
                  <a:srgbClr val="003EA8"/>
                </a:solidFill>
                <a:latin typeface="Cabin Bold"/>
                <a:ea typeface="Cabin Bold"/>
                <a:cs typeface="Cabin Bold"/>
                <a:sym typeface="Cabin Bold"/>
              </a:rPr>
              <a:t>1. PERCEPTRON LEARNING</a:t>
            </a:r>
          </a:p>
        </p:txBody>
      </p:sp>
      <p:sp>
        <p:nvSpPr>
          <p:cNvPr name="TextBox 6" id="6"/>
          <p:cNvSpPr txBox="true"/>
          <p:nvPr/>
        </p:nvSpPr>
        <p:spPr>
          <a:xfrm rot="0">
            <a:off x="1335016" y="1847583"/>
            <a:ext cx="7808984" cy="4829061"/>
          </a:xfrm>
          <a:prstGeom prst="rect">
            <a:avLst/>
          </a:prstGeom>
        </p:spPr>
        <p:txBody>
          <a:bodyPr anchor="t" rtlCol="false" tIns="0" lIns="0" bIns="0" rIns="0">
            <a:spAutoFit/>
          </a:bodyPr>
          <a:lstStyle/>
          <a:p>
            <a:pPr algn="l">
              <a:lnSpc>
                <a:spcPts val="4837"/>
              </a:lnSpc>
              <a:spcBef>
                <a:spcPct val="0"/>
              </a:spcBef>
            </a:pPr>
            <a:r>
              <a:rPr lang="en-US" sz="3455">
                <a:solidFill>
                  <a:srgbClr val="003EA8"/>
                </a:solidFill>
                <a:latin typeface="Cabin"/>
                <a:ea typeface="Cabin"/>
                <a:cs typeface="Cabin"/>
                <a:sym typeface="Cabin"/>
              </a:rPr>
              <a:t>•Perceptron là thuật toán Classification cho trường hợp đơn giản nhất: chỉ có hai class (lớp) (binary classification) và cũng chỉ hoạt động được trong một trường hợp rất cụ thể.</a:t>
            </a:r>
          </a:p>
          <a:p>
            <a:pPr algn="l">
              <a:lnSpc>
                <a:spcPts val="4837"/>
              </a:lnSpc>
              <a:spcBef>
                <a:spcPct val="0"/>
              </a:spcBef>
            </a:pPr>
            <a:r>
              <a:rPr lang="en-US" sz="3455">
                <a:solidFill>
                  <a:srgbClr val="003EA8"/>
                </a:solidFill>
                <a:latin typeface="Cabin"/>
                <a:ea typeface="Cabin"/>
                <a:cs typeface="Cabin"/>
                <a:sym typeface="Cabin"/>
              </a:rPr>
              <a:t>•Có thể hiểu rằng chúng ta cần tìm lãnh thổ của mỗi class bằng cách tìm biên giới (boundary) giữa hai lãnh thổ.</a:t>
            </a:r>
          </a:p>
        </p:txBody>
      </p:sp>
      <p:sp>
        <p:nvSpPr>
          <p:cNvPr name="TextBox 7" id="7"/>
          <p:cNvSpPr txBox="true"/>
          <p:nvPr/>
        </p:nvSpPr>
        <p:spPr>
          <a:xfrm rot="0">
            <a:off x="1028700" y="7604497"/>
            <a:ext cx="3451473" cy="588391"/>
          </a:xfrm>
          <a:prstGeom prst="rect">
            <a:avLst/>
          </a:prstGeom>
        </p:spPr>
        <p:txBody>
          <a:bodyPr anchor="t" rtlCol="false" tIns="0" lIns="0" bIns="0" rIns="0">
            <a:spAutoFit/>
          </a:bodyPr>
          <a:lstStyle/>
          <a:p>
            <a:pPr algn="l" marL="747013" indent="-373507" lvl="1">
              <a:lnSpc>
                <a:spcPts val="4843"/>
              </a:lnSpc>
              <a:buFont typeface="Arial"/>
              <a:buChar char="•"/>
            </a:pPr>
            <a:r>
              <a:rPr lang="en-US" sz="3459">
                <a:solidFill>
                  <a:srgbClr val="003EA8"/>
                </a:solidFill>
                <a:latin typeface="Cabin"/>
                <a:ea typeface="Cabin"/>
                <a:cs typeface="Cabin"/>
                <a:sym typeface="Cabin"/>
              </a:rPr>
              <a:t>Input - Output</a:t>
            </a:r>
          </a:p>
        </p:txBody>
      </p:sp>
      <p:sp>
        <p:nvSpPr>
          <p:cNvPr name="TextBox 8" id="8"/>
          <p:cNvSpPr txBox="true"/>
          <p:nvPr/>
        </p:nvSpPr>
        <p:spPr>
          <a:xfrm rot="0">
            <a:off x="1335016" y="8149209"/>
            <a:ext cx="6700689" cy="1197991"/>
          </a:xfrm>
          <a:prstGeom prst="rect">
            <a:avLst/>
          </a:prstGeom>
        </p:spPr>
        <p:txBody>
          <a:bodyPr anchor="t" rtlCol="false" tIns="0" lIns="0" bIns="0" rIns="0">
            <a:spAutoFit/>
          </a:bodyPr>
          <a:lstStyle/>
          <a:p>
            <a:pPr algn="l">
              <a:lnSpc>
                <a:spcPts val="4843"/>
              </a:lnSpc>
              <a:spcBef>
                <a:spcPct val="0"/>
              </a:spcBef>
            </a:pPr>
            <a:r>
              <a:rPr lang="en-US" sz="3459">
                <a:solidFill>
                  <a:srgbClr val="003EA8"/>
                </a:solidFill>
                <a:latin typeface="Cabin"/>
                <a:ea typeface="Cabin"/>
                <a:cs typeface="Cabin"/>
                <a:sym typeface="Cabin"/>
              </a:rPr>
              <a:t>•Input: Là 1 tập DL đã được gán nhãn</a:t>
            </a:r>
          </a:p>
          <a:p>
            <a:pPr algn="l">
              <a:lnSpc>
                <a:spcPts val="4843"/>
              </a:lnSpc>
              <a:spcBef>
                <a:spcPct val="0"/>
              </a:spcBef>
            </a:pPr>
            <a:r>
              <a:rPr lang="en-US" sz="3459">
                <a:solidFill>
                  <a:srgbClr val="003EA8"/>
                </a:solidFill>
                <a:latin typeface="Cabin"/>
                <a:ea typeface="Cabin"/>
                <a:cs typeface="Cabin"/>
                <a:sym typeface="Cabin"/>
              </a:rPr>
              <a:t>•Output: Là 1 vecto dự đoán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true" flipV="false" rot="0">
            <a:off x="14566332" y="1834286"/>
            <a:ext cx="4184905" cy="7148130"/>
          </a:xfrm>
          <a:custGeom>
            <a:avLst/>
            <a:gdLst/>
            <a:ahLst/>
            <a:cxnLst/>
            <a:rect r="r" b="b" t="t" l="l"/>
            <a:pathLst>
              <a:path h="7148130" w="4184905">
                <a:moveTo>
                  <a:pt x="4184906" y="0"/>
                </a:moveTo>
                <a:lnTo>
                  <a:pt x="0" y="0"/>
                </a:lnTo>
                <a:lnTo>
                  <a:pt x="0" y="7148129"/>
                </a:lnTo>
                <a:lnTo>
                  <a:pt x="4184906" y="7148129"/>
                </a:lnTo>
                <a:lnTo>
                  <a:pt x="4184906"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961525" y="466840"/>
            <a:ext cx="10364949" cy="923925"/>
          </a:xfrm>
          <a:prstGeom prst="rect">
            <a:avLst/>
          </a:prstGeom>
        </p:spPr>
        <p:txBody>
          <a:bodyPr anchor="t" rtlCol="false" tIns="0" lIns="0" bIns="0" rIns="0">
            <a:spAutoFit/>
          </a:bodyPr>
          <a:lstStyle/>
          <a:p>
            <a:pPr algn="ctr">
              <a:lnSpc>
                <a:spcPts val="7200"/>
              </a:lnSpc>
            </a:pPr>
            <a:r>
              <a:rPr lang="en-US" b="true" sz="6000">
                <a:solidFill>
                  <a:srgbClr val="003EA8"/>
                </a:solidFill>
                <a:latin typeface="Muli Bold"/>
                <a:ea typeface="Muli Bold"/>
                <a:cs typeface="Muli Bold"/>
                <a:sym typeface="Muli Bold"/>
              </a:rPr>
              <a:t>CƠ CHẾ HOẠT ĐỘNG</a:t>
            </a:r>
          </a:p>
        </p:txBody>
      </p:sp>
      <p:sp>
        <p:nvSpPr>
          <p:cNvPr name="Freeform 5" id="5"/>
          <p:cNvSpPr/>
          <p:nvPr/>
        </p:nvSpPr>
        <p:spPr>
          <a:xfrm flipH="false" flipV="false" rot="0">
            <a:off x="-1276562" y="-156776"/>
            <a:ext cx="6732164" cy="1627960"/>
          </a:xfrm>
          <a:custGeom>
            <a:avLst/>
            <a:gdLst/>
            <a:ahLst/>
            <a:cxnLst/>
            <a:rect r="r" b="b" t="t" l="l"/>
            <a:pathLst>
              <a:path h="1627960" w="6732164">
                <a:moveTo>
                  <a:pt x="0" y="0"/>
                </a:moveTo>
                <a:lnTo>
                  <a:pt x="6732164" y="0"/>
                </a:lnTo>
                <a:lnTo>
                  <a:pt x="6732164" y="1627960"/>
                </a:lnTo>
                <a:lnTo>
                  <a:pt x="0" y="162796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463879" y="-156776"/>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4105667" y="8665845"/>
            <a:ext cx="441616" cy="633141"/>
          </a:xfrm>
          <a:custGeom>
            <a:avLst/>
            <a:gdLst/>
            <a:ahLst/>
            <a:cxnLst/>
            <a:rect r="r" b="b" t="t" l="l"/>
            <a:pathLst>
              <a:path h="633141" w="441616">
                <a:moveTo>
                  <a:pt x="0" y="0"/>
                </a:moveTo>
                <a:lnTo>
                  <a:pt x="441615" y="0"/>
                </a:lnTo>
                <a:lnTo>
                  <a:pt x="441615" y="633141"/>
                </a:lnTo>
                <a:lnTo>
                  <a:pt x="0" y="6331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2285020" y="4580566"/>
            <a:ext cx="12746373" cy="2517635"/>
          </a:xfrm>
          <a:custGeom>
            <a:avLst/>
            <a:gdLst/>
            <a:ahLst/>
            <a:cxnLst/>
            <a:rect r="r" b="b" t="t" l="l"/>
            <a:pathLst>
              <a:path h="2517635" w="12746373">
                <a:moveTo>
                  <a:pt x="0" y="0"/>
                </a:moveTo>
                <a:lnTo>
                  <a:pt x="12746373" y="0"/>
                </a:lnTo>
                <a:lnTo>
                  <a:pt x="12746373" y="2517636"/>
                </a:lnTo>
                <a:lnTo>
                  <a:pt x="0" y="2517636"/>
                </a:lnTo>
                <a:lnTo>
                  <a:pt x="0" y="0"/>
                </a:lnTo>
                <a:close/>
              </a:path>
            </a:pathLst>
          </a:custGeom>
          <a:blipFill>
            <a:blip r:embed="rId9"/>
            <a:stretch>
              <a:fillRect l="0" t="-3789" r="-2403" b="-3789"/>
            </a:stretch>
          </a:blipFill>
        </p:spPr>
      </p:sp>
      <p:sp>
        <p:nvSpPr>
          <p:cNvPr name="Freeform 9" id="9"/>
          <p:cNvSpPr/>
          <p:nvPr/>
        </p:nvSpPr>
        <p:spPr>
          <a:xfrm flipH="false" flipV="false" rot="0">
            <a:off x="142699" y="1716432"/>
            <a:ext cx="1772002" cy="8245905"/>
          </a:xfrm>
          <a:custGeom>
            <a:avLst/>
            <a:gdLst/>
            <a:ahLst/>
            <a:cxnLst/>
            <a:rect r="r" b="b" t="t" l="l"/>
            <a:pathLst>
              <a:path h="8245905" w="1772002">
                <a:moveTo>
                  <a:pt x="0" y="0"/>
                </a:moveTo>
                <a:lnTo>
                  <a:pt x="1772002" y="0"/>
                </a:lnTo>
                <a:lnTo>
                  <a:pt x="1772002" y="8245904"/>
                </a:lnTo>
                <a:lnTo>
                  <a:pt x="0" y="8245904"/>
                </a:lnTo>
                <a:lnTo>
                  <a:pt x="0" y="0"/>
                </a:lnTo>
                <a:close/>
              </a:path>
            </a:pathLst>
          </a:custGeom>
          <a:blipFill>
            <a:blip r:embed="rId10"/>
            <a:stretch>
              <a:fillRect l="-14857" t="0" r="-14857" b="0"/>
            </a:stretch>
          </a:blipFill>
        </p:spPr>
      </p:sp>
      <p:sp>
        <p:nvSpPr>
          <p:cNvPr name="TextBox 10" id="10"/>
          <p:cNvSpPr txBox="true"/>
          <p:nvPr/>
        </p:nvSpPr>
        <p:spPr>
          <a:xfrm rot="0">
            <a:off x="2285020" y="2456977"/>
            <a:ext cx="12041454" cy="1251585"/>
          </a:xfrm>
          <a:prstGeom prst="rect">
            <a:avLst/>
          </a:prstGeom>
        </p:spPr>
        <p:txBody>
          <a:bodyPr anchor="t" rtlCol="false" tIns="0" lIns="0" bIns="0" rIns="0">
            <a:spAutoFit/>
          </a:bodyPr>
          <a:lstStyle/>
          <a:p>
            <a:pPr algn="l">
              <a:lnSpc>
                <a:spcPts val="5040"/>
              </a:lnSpc>
              <a:spcBef>
                <a:spcPct val="0"/>
              </a:spcBef>
            </a:pPr>
            <a:r>
              <a:rPr lang="en-US" sz="3600">
                <a:solidFill>
                  <a:srgbClr val="000000"/>
                </a:solidFill>
                <a:latin typeface="Cabin"/>
                <a:ea typeface="Cabin"/>
                <a:cs typeface="Cabin"/>
                <a:sym typeface="Cabin"/>
              </a:rPr>
              <a:t>Chọn ngẫu nhiên một vector hệ số w và bias ­­b (thường bằng 0 hoặc giá trị nhỏ ngẫu nhiên)</a:t>
            </a:r>
          </a:p>
        </p:txBody>
      </p:sp>
      <p:sp>
        <p:nvSpPr>
          <p:cNvPr name="TextBox 11" id="11"/>
          <p:cNvSpPr txBox="true"/>
          <p:nvPr/>
        </p:nvSpPr>
        <p:spPr>
          <a:xfrm rot="0">
            <a:off x="2285020" y="8006715"/>
            <a:ext cx="11804319" cy="1251585"/>
          </a:xfrm>
          <a:prstGeom prst="rect">
            <a:avLst/>
          </a:prstGeom>
        </p:spPr>
        <p:txBody>
          <a:bodyPr anchor="t" rtlCol="false" tIns="0" lIns="0" bIns="0" rIns="0">
            <a:spAutoFit/>
          </a:bodyPr>
          <a:lstStyle/>
          <a:p>
            <a:pPr algn="l">
              <a:lnSpc>
                <a:spcPts val="5040"/>
              </a:lnSpc>
              <a:spcBef>
                <a:spcPct val="0"/>
              </a:spcBef>
            </a:pPr>
            <a:r>
              <a:rPr lang="en-US" sz="3600">
                <a:solidFill>
                  <a:srgbClr val="000000"/>
                </a:solidFill>
                <a:latin typeface="Cabin"/>
                <a:ea typeface="Cabin"/>
                <a:cs typeface="Cabin"/>
                <a:sym typeface="Cabin"/>
              </a:rPr>
              <a:t>Kiểm tra xem có bao nhiêu điểm bị phân lớp lỗi. Nếu không còn điểm nào, dừng thuật toán. Nếu còn, quay lại bước 2.</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TextBox 3" id="3"/>
          <p:cNvSpPr txBox="true"/>
          <p:nvPr/>
        </p:nvSpPr>
        <p:spPr>
          <a:xfrm rot="0">
            <a:off x="6163047" y="643561"/>
            <a:ext cx="5961906" cy="1038225"/>
          </a:xfrm>
          <a:prstGeom prst="rect">
            <a:avLst/>
          </a:prstGeom>
        </p:spPr>
        <p:txBody>
          <a:bodyPr anchor="t" rtlCol="false" tIns="0" lIns="0" bIns="0" rIns="0">
            <a:spAutoFit/>
          </a:bodyPr>
          <a:lstStyle/>
          <a:p>
            <a:pPr algn="ctr">
              <a:lnSpc>
                <a:spcPts val="8400"/>
              </a:lnSpc>
              <a:spcBef>
                <a:spcPct val="0"/>
              </a:spcBef>
            </a:pPr>
            <a:r>
              <a:rPr lang="en-US" b="true" sz="6000">
                <a:solidFill>
                  <a:srgbClr val="003EA8"/>
                </a:solidFill>
                <a:latin typeface="Cabin Bold"/>
                <a:ea typeface="Cabin Bold"/>
                <a:cs typeface="Cabin Bold"/>
                <a:sym typeface="Cabin Bold"/>
              </a:rPr>
              <a:t>ƯU NHƯỢC ĐIỂM</a:t>
            </a:r>
          </a:p>
        </p:txBody>
      </p:sp>
      <p:sp>
        <p:nvSpPr>
          <p:cNvPr name="TextBox 4" id="4"/>
          <p:cNvSpPr txBox="true"/>
          <p:nvPr/>
        </p:nvSpPr>
        <p:spPr>
          <a:xfrm rot="0">
            <a:off x="5373721" y="1954411"/>
            <a:ext cx="10936459" cy="7727950"/>
          </a:xfrm>
          <a:prstGeom prst="rect">
            <a:avLst/>
          </a:prstGeom>
        </p:spPr>
        <p:txBody>
          <a:bodyPr anchor="t" rtlCol="false" tIns="0" lIns="0" bIns="0" rIns="0">
            <a:spAutoFit/>
          </a:bodyPr>
          <a:lstStyle/>
          <a:p>
            <a:pPr algn="l">
              <a:lnSpc>
                <a:spcPts val="5599"/>
              </a:lnSpc>
              <a:spcBef>
                <a:spcPct val="0"/>
              </a:spcBef>
            </a:pPr>
            <a:r>
              <a:rPr lang="en-US" sz="3999">
                <a:solidFill>
                  <a:srgbClr val="003EA8"/>
                </a:solidFill>
                <a:latin typeface="Cabin"/>
                <a:ea typeface="Cabin"/>
                <a:cs typeface="Cabin"/>
                <a:sym typeface="Cabin"/>
              </a:rPr>
              <a:t>   </a:t>
            </a:r>
            <a:r>
              <a:rPr lang="en-US" sz="3999">
                <a:solidFill>
                  <a:srgbClr val="003EA8"/>
                </a:solidFill>
                <a:latin typeface="Cabin"/>
                <a:ea typeface="Cabin"/>
                <a:cs typeface="Cabin"/>
                <a:sym typeface="Cabin"/>
              </a:rPr>
              <a:t>Ưu điểm:</a:t>
            </a:r>
          </a:p>
          <a:p>
            <a:pPr algn="l">
              <a:lnSpc>
                <a:spcPts val="5599"/>
              </a:lnSpc>
              <a:spcBef>
                <a:spcPct val="0"/>
              </a:spcBef>
            </a:pPr>
            <a:r>
              <a:rPr lang="en-US" sz="3999">
                <a:solidFill>
                  <a:srgbClr val="003EA8"/>
                </a:solidFill>
                <a:latin typeface="Cabin"/>
                <a:ea typeface="Cabin"/>
                <a:cs typeface="Cabin"/>
                <a:sym typeface="Cabin"/>
              </a:rPr>
              <a:t>•Đơn giản và dễ hiểu</a:t>
            </a:r>
          </a:p>
          <a:p>
            <a:pPr algn="l">
              <a:lnSpc>
                <a:spcPts val="5599"/>
              </a:lnSpc>
              <a:spcBef>
                <a:spcPct val="0"/>
              </a:spcBef>
            </a:pPr>
            <a:r>
              <a:rPr lang="en-US" sz="3999">
                <a:solidFill>
                  <a:srgbClr val="003EA8"/>
                </a:solidFill>
                <a:latin typeface="Cabin"/>
                <a:ea typeface="Cabin"/>
                <a:cs typeface="Cabin"/>
                <a:sym typeface="Cabin"/>
              </a:rPr>
              <a:t>•Hiệu quả trên những dữ liệu tuyến tính phân tách</a:t>
            </a:r>
          </a:p>
          <a:p>
            <a:pPr algn="l">
              <a:lnSpc>
                <a:spcPts val="5599"/>
              </a:lnSpc>
              <a:spcBef>
                <a:spcPct val="0"/>
              </a:spcBef>
            </a:pPr>
            <a:r>
              <a:rPr lang="en-US" sz="3999">
                <a:solidFill>
                  <a:srgbClr val="003EA8"/>
                </a:solidFill>
                <a:latin typeface="Cabin"/>
                <a:ea typeface="Cabin"/>
                <a:cs typeface="Cabin"/>
                <a:sym typeface="Cabin"/>
              </a:rPr>
              <a:t>•Tính toán nhanh chóng</a:t>
            </a:r>
          </a:p>
          <a:p>
            <a:pPr algn="l">
              <a:lnSpc>
                <a:spcPts val="5599"/>
              </a:lnSpc>
              <a:spcBef>
                <a:spcPct val="0"/>
              </a:spcBef>
            </a:pPr>
            <a:r>
              <a:rPr lang="en-US" sz="3999">
                <a:solidFill>
                  <a:srgbClr val="003EA8"/>
                </a:solidFill>
                <a:latin typeface="Cabin"/>
                <a:ea typeface="Cabin"/>
                <a:cs typeface="Cabin"/>
                <a:sym typeface="Cabin"/>
              </a:rPr>
              <a:t>•Cơ sở cho các thuật toán nơ-ron phức tạp hơn</a:t>
            </a:r>
          </a:p>
          <a:p>
            <a:pPr algn="l">
              <a:lnSpc>
                <a:spcPts val="5599"/>
              </a:lnSpc>
              <a:spcBef>
                <a:spcPct val="0"/>
              </a:spcBef>
            </a:pPr>
            <a:r>
              <a:rPr lang="en-US" sz="3999">
                <a:solidFill>
                  <a:srgbClr val="003EA8"/>
                </a:solidFill>
                <a:latin typeface="Cabin"/>
                <a:ea typeface="Cabin"/>
                <a:cs typeface="Cabin"/>
                <a:sym typeface="Cabin"/>
              </a:rPr>
              <a:t>   </a:t>
            </a:r>
          </a:p>
          <a:p>
            <a:pPr algn="l">
              <a:lnSpc>
                <a:spcPts val="5599"/>
              </a:lnSpc>
              <a:spcBef>
                <a:spcPct val="0"/>
              </a:spcBef>
            </a:pPr>
            <a:r>
              <a:rPr lang="en-US" sz="3999">
                <a:solidFill>
                  <a:srgbClr val="003EA8"/>
                </a:solidFill>
                <a:latin typeface="Cabin"/>
                <a:ea typeface="Cabin"/>
                <a:cs typeface="Cabin"/>
                <a:sym typeface="Cabin"/>
              </a:rPr>
              <a:t>   Nhược điểm:</a:t>
            </a:r>
          </a:p>
          <a:p>
            <a:pPr algn="l">
              <a:lnSpc>
                <a:spcPts val="5599"/>
              </a:lnSpc>
              <a:spcBef>
                <a:spcPct val="0"/>
              </a:spcBef>
            </a:pPr>
            <a:r>
              <a:rPr lang="en-US" sz="3999">
                <a:solidFill>
                  <a:srgbClr val="003EA8"/>
                </a:solidFill>
                <a:latin typeface="Cabin"/>
                <a:ea typeface="Cabin"/>
                <a:cs typeface="Cabin"/>
                <a:sym typeface="Cabin"/>
              </a:rPr>
              <a:t>•Không xử lý tốt dữ liệu phi tuyến tính phân tách</a:t>
            </a:r>
          </a:p>
          <a:p>
            <a:pPr algn="l">
              <a:lnSpc>
                <a:spcPts val="5599"/>
              </a:lnSpc>
              <a:spcBef>
                <a:spcPct val="0"/>
              </a:spcBef>
            </a:pPr>
            <a:r>
              <a:rPr lang="en-US" sz="3999">
                <a:solidFill>
                  <a:srgbClr val="003EA8"/>
                </a:solidFill>
                <a:latin typeface="Cabin"/>
                <a:ea typeface="Cabin"/>
                <a:cs typeface="Cabin"/>
                <a:sym typeface="Cabin"/>
              </a:rPr>
              <a:t>•Khả năng hội tụ phụ thuộc vào dữ liệu</a:t>
            </a:r>
          </a:p>
          <a:p>
            <a:pPr algn="l">
              <a:lnSpc>
                <a:spcPts val="5599"/>
              </a:lnSpc>
              <a:spcBef>
                <a:spcPct val="0"/>
              </a:spcBef>
            </a:pPr>
            <a:r>
              <a:rPr lang="en-US" sz="3999">
                <a:solidFill>
                  <a:srgbClr val="003EA8"/>
                </a:solidFill>
                <a:latin typeface="Cabin"/>
                <a:ea typeface="Cabin"/>
                <a:cs typeface="Cabin"/>
                <a:sym typeface="Cabin"/>
              </a:rPr>
              <a:t>•Thiếu khả năng tổng quát</a:t>
            </a:r>
          </a:p>
          <a:p>
            <a:pPr algn="l">
              <a:lnSpc>
                <a:spcPts val="5599"/>
              </a:lnSpc>
              <a:spcBef>
                <a:spcPct val="0"/>
              </a:spcBef>
            </a:pPr>
            <a:r>
              <a:rPr lang="en-US" sz="3999">
                <a:solidFill>
                  <a:srgbClr val="003EA8"/>
                </a:solidFill>
                <a:latin typeface="Cabin"/>
                <a:ea typeface="Cabin"/>
                <a:cs typeface="Cabin"/>
                <a:sym typeface="Cabin"/>
              </a:rPr>
              <a:t>•Cập nhật trọng số không tối ưu</a:t>
            </a:r>
          </a:p>
        </p:txBody>
      </p:sp>
      <p:sp>
        <p:nvSpPr>
          <p:cNvPr name="Freeform 5" id="5"/>
          <p:cNvSpPr/>
          <p:nvPr/>
        </p:nvSpPr>
        <p:spPr>
          <a:xfrm flipH="false" flipV="false" rot="0">
            <a:off x="1831605" y="2710266"/>
            <a:ext cx="2125825" cy="2669415"/>
          </a:xfrm>
          <a:custGeom>
            <a:avLst/>
            <a:gdLst/>
            <a:ahLst/>
            <a:cxnLst/>
            <a:rect r="r" b="b" t="t" l="l"/>
            <a:pathLst>
              <a:path h="2669415" w="2125825">
                <a:moveTo>
                  <a:pt x="0" y="0"/>
                </a:moveTo>
                <a:lnTo>
                  <a:pt x="2125825" y="0"/>
                </a:lnTo>
                <a:lnTo>
                  <a:pt x="2125825" y="2669415"/>
                </a:lnTo>
                <a:lnTo>
                  <a:pt x="0" y="266941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2022654" y="7111896"/>
            <a:ext cx="1934777" cy="2146404"/>
          </a:xfrm>
          <a:custGeom>
            <a:avLst/>
            <a:gdLst/>
            <a:ahLst/>
            <a:cxnLst/>
            <a:rect r="r" b="b" t="t" l="l"/>
            <a:pathLst>
              <a:path h="2146404" w="1934777">
                <a:moveTo>
                  <a:pt x="0" y="0"/>
                </a:moveTo>
                <a:lnTo>
                  <a:pt x="1934776" y="0"/>
                </a:lnTo>
                <a:lnTo>
                  <a:pt x="1934776" y="2146404"/>
                </a:lnTo>
                <a:lnTo>
                  <a:pt x="0" y="2146404"/>
                </a:lnTo>
                <a:lnTo>
                  <a:pt x="0" y="0"/>
                </a:lnTo>
                <a:close/>
              </a:path>
            </a:pathLst>
          </a:custGeom>
          <a:blipFill>
            <a:blip r:embed="rId5">
              <a:extLst>
                <a:ext uri="{96DAC541-7B7A-43D3-8B79-37D633B846F1}">
                  <asvg:svgBlip xmlns:asvg="http://schemas.microsoft.com/office/drawing/2016/SVG/main" r:embed="rId6"/>
                </a:ext>
              </a:extLst>
            </a:blip>
            <a:stretch>
              <a:fillRect l="0" t="0" r="-135582" b="0"/>
            </a:stretch>
          </a:blipFill>
        </p:spPr>
      </p:sp>
      <p:sp>
        <p:nvSpPr>
          <p:cNvPr name="Freeform 7" id="7"/>
          <p:cNvSpPr/>
          <p:nvPr/>
        </p:nvSpPr>
        <p:spPr>
          <a:xfrm flipH="false" flipV="false" rot="2267936">
            <a:off x="14743994" y="57961"/>
            <a:ext cx="4510795" cy="1418850"/>
          </a:xfrm>
          <a:custGeom>
            <a:avLst/>
            <a:gdLst/>
            <a:ahLst/>
            <a:cxnLst/>
            <a:rect r="r" b="b" t="t" l="l"/>
            <a:pathLst>
              <a:path h="1418850" w="4510795">
                <a:moveTo>
                  <a:pt x="0" y="0"/>
                </a:moveTo>
                <a:lnTo>
                  <a:pt x="4510795" y="0"/>
                </a:lnTo>
                <a:lnTo>
                  <a:pt x="4510795" y="1418850"/>
                </a:lnTo>
                <a:lnTo>
                  <a:pt x="0" y="141885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TextBox 3" id="3"/>
          <p:cNvSpPr txBox="true"/>
          <p:nvPr/>
        </p:nvSpPr>
        <p:spPr>
          <a:xfrm rot="0">
            <a:off x="8160604" y="423672"/>
            <a:ext cx="2033141" cy="1086231"/>
          </a:xfrm>
          <a:prstGeom prst="rect">
            <a:avLst/>
          </a:prstGeom>
        </p:spPr>
        <p:txBody>
          <a:bodyPr anchor="t" rtlCol="false" tIns="0" lIns="0" bIns="0" rIns="0">
            <a:spAutoFit/>
          </a:bodyPr>
          <a:lstStyle/>
          <a:p>
            <a:pPr algn="ctr">
              <a:lnSpc>
                <a:spcPts val="8904"/>
              </a:lnSpc>
              <a:spcBef>
                <a:spcPct val="0"/>
              </a:spcBef>
            </a:pPr>
            <a:r>
              <a:rPr lang="en-US" b="true" sz="6359">
                <a:solidFill>
                  <a:srgbClr val="003EA8"/>
                </a:solidFill>
                <a:latin typeface="Cabin Bold"/>
                <a:ea typeface="Cabin Bold"/>
                <a:cs typeface="Cabin Bold"/>
                <a:sym typeface="Cabin Bold"/>
              </a:rPr>
              <a:t>2. </a:t>
            </a:r>
            <a:r>
              <a:rPr lang="en-US" b="true" sz="6359">
                <a:solidFill>
                  <a:srgbClr val="003EA8"/>
                </a:solidFill>
                <a:latin typeface="Cabin Bold"/>
                <a:ea typeface="Cabin Bold"/>
                <a:cs typeface="Cabin Bold"/>
                <a:sym typeface="Cabin Bold"/>
              </a:rPr>
              <a:t>ID3</a:t>
            </a:r>
          </a:p>
        </p:txBody>
      </p:sp>
      <p:sp>
        <p:nvSpPr>
          <p:cNvPr name="TextBox 4" id="4"/>
          <p:cNvSpPr txBox="true"/>
          <p:nvPr/>
        </p:nvSpPr>
        <p:spPr>
          <a:xfrm rot="0">
            <a:off x="1370720" y="4681055"/>
            <a:ext cx="16296948" cy="1313180"/>
          </a:xfrm>
          <a:prstGeom prst="rect">
            <a:avLst/>
          </a:prstGeom>
        </p:spPr>
        <p:txBody>
          <a:bodyPr anchor="t" rtlCol="false" tIns="0" lIns="0" bIns="0" rIns="0">
            <a:spAutoFit/>
          </a:bodyPr>
          <a:lstStyle/>
          <a:p>
            <a:pPr algn="l">
              <a:lnSpc>
                <a:spcPts val="5320"/>
              </a:lnSpc>
              <a:spcBef>
                <a:spcPct val="0"/>
              </a:spcBef>
            </a:pPr>
            <a:r>
              <a:rPr lang="en-US" sz="3800">
                <a:solidFill>
                  <a:srgbClr val="003EA8"/>
                </a:solidFill>
                <a:latin typeface="Cabin"/>
                <a:ea typeface="Cabin"/>
                <a:cs typeface="Cabin"/>
                <a:sym typeface="Cabin"/>
              </a:rPr>
              <a:t>•ID3 (Iterative Dichotomiser 3): Là một thuật toán phân loại theo cách tiếp cận greedy (tham lam) bằng cách chọn thuộc tính tốt nhất tại mỗi bước</a:t>
            </a:r>
          </a:p>
        </p:txBody>
      </p:sp>
      <p:sp>
        <p:nvSpPr>
          <p:cNvPr name="TextBox 5" id="5"/>
          <p:cNvSpPr txBox="true"/>
          <p:nvPr/>
        </p:nvSpPr>
        <p:spPr>
          <a:xfrm rot="0">
            <a:off x="1337546" y="8430804"/>
            <a:ext cx="12453870" cy="1313180"/>
          </a:xfrm>
          <a:prstGeom prst="rect">
            <a:avLst/>
          </a:prstGeom>
        </p:spPr>
        <p:txBody>
          <a:bodyPr anchor="t" rtlCol="false" tIns="0" lIns="0" bIns="0" rIns="0">
            <a:spAutoFit/>
          </a:bodyPr>
          <a:lstStyle/>
          <a:p>
            <a:pPr algn="l">
              <a:lnSpc>
                <a:spcPts val="5320"/>
              </a:lnSpc>
              <a:spcBef>
                <a:spcPct val="0"/>
              </a:spcBef>
            </a:pPr>
            <a:r>
              <a:rPr lang="en-US" sz="3800">
                <a:solidFill>
                  <a:srgbClr val="003EA8"/>
                </a:solidFill>
                <a:latin typeface="Cabin"/>
                <a:ea typeface="Cabin"/>
                <a:cs typeface="Cabin"/>
                <a:sym typeface="Cabin"/>
              </a:rPr>
              <a:t>•Bản chất của thuật toán ID3 là xây dựng một cây quyết định nhằm phân loại dữ liệu dựa trên các thuộc tính của nó.</a:t>
            </a:r>
          </a:p>
        </p:txBody>
      </p:sp>
      <p:sp>
        <p:nvSpPr>
          <p:cNvPr name="TextBox 6" id="6"/>
          <p:cNvSpPr txBox="true"/>
          <p:nvPr/>
        </p:nvSpPr>
        <p:spPr>
          <a:xfrm rot="0">
            <a:off x="3058396" y="6964731"/>
            <a:ext cx="11455385" cy="646430"/>
          </a:xfrm>
          <a:prstGeom prst="rect">
            <a:avLst/>
          </a:prstGeom>
        </p:spPr>
        <p:txBody>
          <a:bodyPr anchor="t" rtlCol="false" tIns="0" lIns="0" bIns="0" rIns="0">
            <a:spAutoFit/>
          </a:bodyPr>
          <a:lstStyle/>
          <a:p>
            <a:pPr algn="l">
              <a:lnSpc>
                <a:spcPts val="5320"/>
              </a:lnSpc>
              <a:spcBef>
                <a:spcPct val="0"/>
              </a:spcBef>
            </a:pPr>
            <a:r>
              <a:rPr lang="en-US" sz="3800">
                <a:solidFill>
                  <a:srgbClr val="003EA8"/>
                </a:solidFill>
                <a:latin typeface="Cabin"/>
                <a:ea typeface="Cabin"/>
                <a:cs typeface="Cabin"/>
                <a:sym typeface="Cabin"/>
              </a:rPr>
              <a:t>Tăng lượng Information Gain (IG - lợi ích của thông tin) </a:t>
            </a:r>
          </a:p>
        </p:txBody>
      </p:sp>
      <p:sp>
        <p:nvSpPr>
          <p:cNvPr name="TextBox 7" id="7"/>
          <p:cNvSpPr txBox="true"/>
          <p:nvPr/>
        </p:nvSpPr>
        <p:spPr>
          <a:xfrm rot="0">
            <a:off x="3058396" y="6184735"/>
            <a:ext cx="5638800" cy="646430"/>
          </a:xfrm>
          <a:prstGeom prst="rect">
            <a:avLst/>
          </a:prstGeom>
        </p:spPr>
        <p:txBody>
          <a:bodyPr anchor="t" rtlCol="false" tIns="0" lIns="0" bIns="0" rIns="0">
            <a:spAutoFit/>
          </a:bodyPr>
          <a:lstStyle/>
          <a:p>
            <a:pPr algn="ctr">
              <a:lnSpc>
                <a:spcPts val="5320"/>
              </a:lnSpc>
              <a:spcBef>
                <a:spcPct val="0"/>
              </a:spcBef>
            </a:pPr>
            <a:r>
              <a:rPr lang="en-US" sz="3800">
                <a:solidFill>
                  <a:srgbClr val="003EA8"/>
                </a:solidFill>
                <a:latin typeface="Cabin"/>
                <a:ea typeface="Cabin"/>
                <a:cs typeface="Cabin"/>
                <a:sym typeface="Cabin"/>
              </a:rPr>
              <a:t>Giảm entropy (độ hỗn loạn)</a:t>
            </a:r>
          </a:p>
        </p:txBody>
      </p:sp>
      <p:sp>
        <p:nvSpPr>
          <p:cNvPr name="Freeform 8" id="8"/>
          <p:cNvSpPr/>
          <p:nvPr/>
        </p:nvSpPr>
        <p:spPr>
          <a:xfrm flipH="false" flipV="false" rot="0">
            <a:off x="14630622" y="6147910"/>
            <a:ext cx="3657378" cy="4039273"/>
          </a:xfrm>
          <a:custGeom>
            <a:avLst/>
            <a:gdLst/>
            <a:ahLst/>
            <a:cxnLst/>
            <a:rect r="r" b="b" t="t" l="l"/>
            <a:pathLst>
              <a:path h="4039273" w="3657378">
                <a:moveTo>
                  <a:pt x="0" y="0"/>
                </a:moveTo>
                <a:lnTo>
                  <a:pt x="3657378" y="0"/>
                </a:lnTo>
                <a:lnTo>
                  <a:pt x="3657378" y="4039273"/>
                </a:lnTo>
                <a:lnTo>
                  <a:pt x="0" y="403927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1028700" y="1767675"/>
            <a:ext cx="16230600" cy="1313180"/>
          </a:xfrm>
          <a:prstGeom prst="rect">
            <a:avLst/>
          </a:prstGeom>
        </p:spPr>
        <p:txBody>
          <a:bodyPr anchor="t" rtlCol="false" tIns="0" lIns="0" bIns="0" rIns="0">
            <a:spAutoFit/>
          </a:bodyPr>
          <a:lstStyle/>
          <a:p>
            <a:pPr algn="l">
              <a:lnSpc>
                <a:spcPts val="5320"/>
              </a:lnSpc>
              <a:spcBef>
                <a:spcPct val="0"/>
              </a:spcBef>
            </a:pPr>
            <a:r>
              <a:rPr lang="en-US" sz="3800">
                <a:solidFill>
                  <a:srgbClr val="003EA8"/>
                </a:solidFill>
                <a:latin typeface="Cabin"/>
                <a:ea typeface="Cabin"/>
                <a:cs typeface="Cabin"/>
                <a:sym typeface="Cabin"/>
              </a:rPr>
              <a:t>•ID3 (Iterative Dichotomiser 3): ‘được sử dụng để xây dựng cây quyết định dựa trên dữ liệu huấn luyện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6161976" y="3085087"/>
            <a:ext cx="5407420" cy="2058413"/>
          </a:xfrm>
          <a:custGeom>
            <a:avLst/>
            <a:gdLst/>
            <a:ahLst/>
            <a:cxnLst/>
            <a:rect r="r" b="b" t="t" l="l"/>
            <a:pathLst>
              <a:path h="2058413" w="5407420">
                <a:moveTo>
                  <a:pt x="0" y="0"/>
                </a:moveTo>
                <a:lnTo>
                  <a:pt x="5407420" y="0"/>
                </a:lnTo>
                <a:lnTo>
                  <a:pt x="5407420" y="2058413"/>
                </a:lnTo>
                <a:lnTo>
                  <a:pt x="0" y="2058413"/>
                </a:lnTo>
                <a:lnTo>
                  <a:pt x="0" y="0"/>
                </a:lnTo>
                <a:close/>
              </a:path>
            </a:pathLst>
          </a:custGeom>
          <a:blipFill>
            <a:blip r:embed="rId3"/>
            <a:stretch>
              <a:fillRect l="0" t="0" r="0" b="0"/>
            </a:stretch>
          </a:blipFill>
        </p:spPr>
      </p:sp>
      <p:sp>
        <p:nvSpPr>
          <p:cNvPr name="Freeform 4" id="4"/>
          <p:cNvSpPr/>
          <p:nvPr/>
        </p:nvSpPr>
        <p:spPr>
          <a:xfrm flipH="false" flipV="false" rot="0">
            <a:off x="13982423" y="4463341"/>
            <a:ext cx="3276877" cy="4114800"/>
          </a:xfrm>
          <a:custGeom>
            <a:avLst/>
            <a:gdLst/>
            <a:ahLst/>
            <a:cxnLst/>
            <a:rect r="r" b="b" t="t" l="l"/>
            <a:pathLst>
              <a:path h="4114800" w="3276877">
                <a:moveTo>
                  <a:pt x="0" y="0"/>
                </a:moveTo>
                <a:lnTo>
                  <a:pt x="3276877" y="0"/>
                </a:lnTo>
                <a:lnTo>
                  <a:pt x="327687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28700" y="634365"/>
            <a:ext cx="2070504" cy="712470"/>
          </a:xfrm>
          <a:prstGeom prst="rect">
            <a:avLst/>
          </a:prstGeom>
        </p:spPr>
        <p:txBody>
          <a:bodyPr anchor="t" rtlCol="false" tIns="0" lIns="0" bIns="0" rIns="0">
            <a:spAutoFit/>
          </a:bodyPr>
          <a:lstStyle/>
          <a:p>
            <a:pPr algn="l">
              <a:lnSpc>
                <a:spcPts val="5880"/>
              </a:lnSpc>
            </a:pPr>
            <a:r>
              <a:rPr lang="en-US" b="true" sz="4200">
                <a:solidFill>
                  <a:srgbClr val="003EA8"/>
                </a:solidFill>
                <a:latin typeface="Cabin Bold"/>
                <a:ea typeface="Cabin Bold"/>
                <a:cs typeface="Cabin Bold"/>
                <a:sym typeface="Cabin Bold"/>
              </a:rPr>
              <a:t>Entropy</a:t>
            </a:r>
          </a:p>
        </p:txBody>
      </p:sp>
      <p:sp>
        <p:nvSpPr>
          <p:cNvPr name="TextBox 6" id="6"/>
          <p:cNvSpPr txBox="true"/>
          <p:nvPr/>
        </p:nvSpPr>
        <p:spPr>
          <a:xfrm rot="0">
            <a:off x="1881845" y="1584814"/>
            <a:ext cx="15377455" cy="1313180"/>
          </a:xfrm>
          <a:prstGeom prst="rect">
            <a:avLst/>
          </a:prstGeom>
        </p:spPr>
        <p:txBody>
          <a:bodyPr anchor="t" rtlCol="false" tIns="0" lIns="0" bIns="0" rIns="0">
            <a:spAutoFit/>
          </a:bodyPr>
          <a:lstStyle/>
          <a:p>
            <a:pPr algn="l">
              <a:lnSpc>
                <a:spcPts val="5320"/>
              </a:lnSpc>
              <a:spcBef>
                <a:spcPct val="0"/>
              </a:spcBef>
            </a:pPr>
            <a:r>
              <a:rPr lang="en-US" sz="3800">
                <a:solidFill>
                  <a:srgbClr val="003EA8"/>
                </a:solidFill>
                <a:latin typeface="Cabin"/>
                <a:ea typeface="Cabin"/>
                <a:cs typeface="Cabin"/>
                <a:sym typeface="Cabin"/>
              </a:rPr>
              <a:t>Sử dụng entropy để đo lường độ tinh khiết (purity)/ độ vẩn đục(impurity) của 1 phép phân chia</a:t>
            </a:r>
          </a:p>
        </p:txBody>
      </p:sp>
      <p:sp>
        <p:nvSpPr>
          <p:cNvPr name="TextBox 7" id="7"/>
          <p:cNvSpPr txBox="true"/>
          <p:nvPr/>
        </p:nvSpPr>
        <p:spPr>
          <a:xfrm rot="0">
            <a:off x="1402428" y="5996231"/>
            <a:ext cx="8714713" cy="2581910"/>
          </a:xfrm>
          <a:prstGeom prst="rect">
            <a:avLst/>
          </a:prstGeom>
        </p:spPr>
        <p:txBody>
          <a:bodyPr anchor="t" rtlCol="false" tIns="0" lIns="0" bIns="0" rIns="0">
            <a:spAutoFit/>
          </a:bodyPr>
          <a:lstStyle/>
          <a:p>
            <a:pPr algn="l" marL="820421" indent="-410210" lvl="1">
              <a:lnSpc>
                <a:spcPts val="7030"/>
              </a:lnSpc>
              <a:buFont typeface="Arial"/>
              <a:buChar char="•"/>
            </a:pPr>
            <a:r>
              <a:rPr lang="en-US" sz="3800">
                <a:solidFill>
                  <a:srgbClr val="003EA8"/>
                </a:solidFill>
                <a:latin typeface="Cabin"/>
                <a:ea typeface="Cabin"/>
                <a:cs typeface="Cabin"/>
                <a:sym typeface="Cabin"/>
              </a:rPr>
              <a:t>c là số lượng lớp (class)</a:t>
            </a:r>
          </a:p>
          <a:p>
            <a:pPr algn="l" marL="820421" indent="-410210" lvl="1">
              <a:lnSpc>
                <a:spcPts val="7030"/>
              </a:lnSpc>
              <a:buFont typeface="Arial"/>
              <a:buChar char="•"/>
            </a:pPr>
            <a:r>
              <a:rPr lang="en-US" sz="3800">
                <a:solidFill>
                  <a:srgbClr val="003EA8"/>
                </a:solidFill>
                <a:latin typeface="Cabin"/>
                <a:ea typeface="Cabin"/>
                <a:cs typeface="Cabin"/>
                <a:sym typeface="Cabin"/>
              </a:rPr>
              <a:t>Ni​ là số lượng phần tử thuộc lớp i</a:t>
            </a:r>
          </a:p>
          <a:p>
            <a:pPr algn="l" marL="820421" indent="-410210" lvl="1">
              <a:lnSpc>
                <a:spcPts val="7030"/>
              </a:lnSpc>
              <a:buFont typeface="Arial"/>
              <a:buChar char="•"/>
            </a:pPr>
            <a:r>
              <a:rPr lang="en-US" sz="3800">
                <a:solidFill>
                  <a:srgbClr val="003EA8"/>
                </a:solidFill>
                <a:latin typeface="Cabin"/>
                <a:ea typeface="Cabin"/>
                <a:cs typeface="Cabin"/>
                <a:sym typeface="Cabin"/>
              </a:rPr>
              <a:t>N là tổng số phần tử trong tập dữ liệu S</a:t>
            </a:r>
          </a:p>
        </p:txBody>
      </p:sp>
      <p:sp>
        <p:nvSpPr>
          <p:cNvPr name="TextBox 8" id="8"/>
          <p:cNvSpPr txBox="true"/>
          <p:nvPr/>
        </p:nvSpPr>
        <p:spPr>
          <a:xfrm rot="0">
            <a:off x="2063952" y="5273602"/>
            <a:ext cx="1827212" cy="646430"/>
          </a:xfrm>
          <a:prstGeom prst="rect">
            <a:avLst/>
          </a:prstGeom>
        </p:spPr>
        <p:txBody>
          <a:bodyPr anchor="t" rtlCol="false" tIns="0" lIns="0" bIns="0" rIns="0">
            <a:spAutoFit/>
          </a:bodyPr>
          <a:lstStyle/>
          <a:p>
            <a:pPr algn="ctr">
              <a:lnSpc>
                <a:spcPts val="5320"/>
              </a:lnSpc>
              <a:spcBef>
                <a:spcPct val="0"/>
              </a:spcBef>
            </a:pPr>
            <a:r>
              <a:rPr lang="en-US" sz="3800">
                <a:solidFill>
                  <a:srgbClr val="003EA8"/>
                </a:solidFill>
                <a:latin typeface="Cabin"/>
                <a:ea typeface="Cabin"/>
                <a:cs typeface="Cabin"/>
                <a:sym typeface="Cabin"/>
              </a:rPr>
              <a:t>Trong đó</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6037902" y="2971208"/>
            <a:ext cx="6212196" cy="1729341"/>
          </a:xfrm>
          <a:custGeom>
            <a:avLst/>
            <a:gdLst/>
            <a:ahLst/>
            <a:cxnLst/>
            <a:rect r="r" b="b" t="t" l="l"/>
            <a:pathLst>
              <a:path h="1729341" w="6212196">
                <a:moveTo>
                  <a:pt x="0" y="0"/>
                </a:moveTo>
                <a:lnTo>
                  <a:pt x="6212196" y="0"/>
                </a:lnTo>
                <a:lnTo>
                  <a:pt x="6212196" y="1729341"/>
                </a:lnTo>
                <a:lnTo>
                  <a:pt x="0" y="1729341"/>
                </a:lnTo>
                <a:lnTo>
                  <a:pt x="0" y="0"/>
                </a:lnTo>
                <a:close/>
              </a:path>
            </a:pathLst>
          </a:custGeom>
          <a:blipFill>
            <a:blip r:embed="rId3"/>
            <a:stretch>
              <a:fillRect l="0" t="0" r="0" b="0"/>
            </a:stretch>
          </a:blipFill>
        </p:spPr>
      </p:sp>
      <p:sp>
        <p:nvSpPr>
          <p:cNvPr name="TextBox 4" id="4"/>
          <p:cNvSpPr txBox="true"/>
          <p:nvPr/>
        </p:nvSpPr>
        <p:spPr>
          <a:xfrm rot="0">
            <a:off x="1028700" y="634365"/>
            <a:ext cx="2070504" cy="712470"/>
          </a:xfrm>
          <a:prstGeom prst="rect">
            <a:avLst/>
          </a:prstGeom>
        </p:spPr>
        <p:txBody>
          <a:bodyPr anchor="t" rtlCol="false" tIns="0" lIns="0" bIns="0" rIns="0">
            <a:spAutoFit/>
          </a:bodyPr>
          <a:lstStyle/>
          <a:p>
            <a:pPr algn="l">
              <a:lnSpc>
                <a:spcPts val="5880"/>
              </a:lnSpc>
            </a:pPr>
            <a:r>
              <a:rPr lang="en-US" b="true" sz="4200">
                <a:solidFill>
                  <a:srgbClr val="003EA8"/>
                </a:solidFill>
                <a:latin typeface="Cabin Bold"/>
                <a:ea typeface="Cabin Bold"/>
                <a:cs typeface="Cabin Bold"/>
                <a:sym typeface="Cabin Bold"/>
              </a:rPr>
              <a:t>Entropy</a:t>
            </a:r>
          </a:p>
        </p:txBody>
      </p:sp>
      <p:sp>
        <p:nvSpPr>
          <p:cNvPr name="TextBox 5" id="5"/>
          <p:cNvSpPr txBox="true"/>
          <p:nvPr/>
        </p:nvSpPr>
        <p:spPr>
          <a:xfrm rot="0">
            <a:off x="1951302" y="1657559"/>
            <a:ext cx="7192698" cy="646430"/>
          </a:xfrm>
          <a:prstGeom prst="rect">
            <a:avLst/>
          </a:prstGeom>
        </p:spPr>
        <p:txBody>
          <a:bodyPr anchor="t" rtlCol="false" tIns="0" lIns="0" bIns="0" rIns="0">
            <a:spAutoFit/>
          </a:bodyPr>
          <a:lstStyle/>
          <a:p>
            <a:pPr algn="ctr">
              <a:lnSpc>
                <a:spcPts val="5320"/>
              </a:lnSpc>
              <a:spcBef>
                <a:spcPct val="0"/>
              </a:spcBef>
            </a:pPr>
            <a:r>
              <a:rPr lang="en-US" sz="3800">
                <a:solidFill>
                  <a:srgbClr val="003EA8"/>
                </a:solidFill>
                <a:latin typeface="Cabin"/>
                <a:ea typeface="Cabin"/>
                <a:cs typeface="Cabin"/>
                <a:sym typeface="Cabin"/>
              </a:rPr>
              <a:t>Tính toán entropy sau khi phân chia</a:t>
            </a:r>
          </a:p>
        </p:txBody>
      </p:sp>
      <p:sp>
        <p:nvSpPr>
          <p:cNvPr name="TextBox 6" id="6"/>
          <p:cNvSpPr txBox="true"/>
          <p:nvPr/>
        </p:nvSpPr>
        <p:spPr>
          <a:xfrm rot="0">
            <a:off x="1028700" y="6340796"/>
            <a:ext cx="9426434" cy="2581910"/>
          </a:xfrm>
          <a:prstGeom prst="rect">
            <a:avLst/>
          </a:prstGeom>
        </p:spPr>
        <p:txBody>
          <a:bodyPr anchor="t" rtlCol="false" tIns="0" lIns="0" bIns="0" rIns="0">
            <a:spAutoFit/>
          </a:bodyPr>
          <a:lstStyle/>
          <a:p>
            <a:pPr algn="l" marL="820421" indent="-410210" lvl="1">
              <a:lnSpc>
                <a:spcPts val="7030"/>
              </a:lnSpc>
              <a:buFont typeface="Arial"/>
              <a:buChar char="•"/>
            </a:pPr>
            <a:r>
              <a:rPr lang="en-US" sz="3800">
                <a:solidFill>
                  <a:srgbClr val="003EA8"/>
                </a:solidFill>
                <a:latin typeface="Cabin"/>
                <a:ea typeface="Cabin"/>
                <a:cs typeface="Cabin"/>
                <a:sym typeface="Cabin"/>
              </a:rPr>
              <a:t>m là số lượng nhánh sau khi chia</a:t>
            </a:r>
          </a:p>
          <a:p>
            <a:pPr algn="l" marL="820421" indent="-410210" lvl="1">
              <a:lnSpc>
                <a:spcPts val="7030"/>
              </a:lnSpc>
              <a:buFont typeface="Arial"/>
              <a:buChar char="•"/>
            </a:pPr>
            <a:r>
              <a:rPr lang="en-US" sz="3800">
                <a:solidFill>
                  <a:srgbClr val="003EA8"/>
                </a:solidFill>
                <a:latin typeface="Cabin"/>
                <a:ea typeface="Cabin"/>
                <a:cs typeface="Cabin"/>
                <a:sym typeface="Cabin"/>
              </a:rPr>
              <a:t>Nk​ là số lượng phần tử ở nhánh k</a:t>
            </a:r>
          </a:p>
          <a:p>
            <a:pPr algn="l" marL="820421" indent="-410210" lvl="1">
              <a:lnSpc>
                <a:spcPts val="7030"/>
              </a:lnSpc>
              <a:buFont typeface="Arial"/>
              <a:buChar char="•"/>
            </a:pPr>
            <a:r>
              <a:rPr lang="en-US" sz="3800">
                <a:solidFill>
                  <a:srgbClr val="003EA8"/>
                </a:solidFill>
                <a:latin typeface="Cabin"/>
                <a:ea typeface="Cabin"/>
                <a:cs typeface="Cabin"/>
                <a:sym typeface="Cabin"/>
              </a:rPr>
              <a:t>H(Sk) là entropy của nhánh k</a:t>
            </a:r>
          </a:p>
        </p:txBody>
      </p:sp>
      <p:sp>
        <p:nvSpPr>
          <p:cNvPr name="TextBox 7" id="7"/>
          <p:cNvSpPr txBox="true"/>
          <p:nvPr/>
        </p:nvSpPr>
        <p:spPr>
          <a:xfrm rot="0">
            <a:off x="1951302" y="5541966"/>
            <a:ext cx="1827212" cy="646430"/>
          </a:xfrm>
          <a:prstGeom prst="rect">
            <a:avLst/>
          </a:prstGeom>
        </p:spPr>
        <p:txBody>
          <a:bodyPr anchor="t" rtlCol="false" tIns="0" lIns="0" bIns="0" rIns="0">
            <a:spAutoFit/>
          </a:bodyPr>
          <a:lstStyle/>
          <a:p>
            <a:pPr algn="ctr">
              <a:lnSpc>
                <a:spcPts val="5320"/>
              </a:lnSpc>
              <a:spcBef>
                <a:spcPct val="0"/>
              </a:spcBef>
            </a:pPr>
            <a:r>
              <a:rPr lang="en-US" sz="3800">
                <a:solidFill>
                  <a:srgbClr val="003EA8"/>
                </a:solidFill>
                <a:latin typeface="Cabin"/>
                <a:ea typeface="Cabin"/>
                <a:cs typeface="Cabin"/>
                <a:sym typeface="Cabin"/>
              </a:rPr>
              <a:t>Trong đó</a:t>
            </a:r>
          </a:p>
        </p:txBody>
      </p:sp>
      <p:sp>
        <p:nvSpPr>
          <p:cNvPr name="Freeform 8" id="8"/>
          <p:cNvSpPr/>
          <p:nvPr/>
        </p:nvSpPr>
        <p:spPr>
          <a:xfrm flipH="false" flipV="false" rot="0">
            <a:off x="13982423" y="2464121"/>
            <a:ext cx="3276877" cy="4114800"/>
          </a:xfrm>
          <a:custGeom>
            <a:avLst/>
            <a:gdLst/>
            <a:ahLst/>
            <a:cxnLst/>
            <a:rect r="r" b="b" t="t" l="l"/>
            <a:pathLst>
              <a:path h="4114800" w="3276877">
                <a:moveTo>
                  <a:pt x="0" y="0"/>
                </a:moveTo>
                <a:lnTo>
                  <a:pt x="3276877" y="0"/>
                </a:lnTo>
                <a:lnTo>
                  <a:pt x="327687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4654020" y="3037691"/>
            <a:ext cx="8415339" cy="1270587"/>
          </a:xfrm>
          <a:custGeom>
            <a:avLst/>
            <a:gdLst/>
            <a:ahLst/>
            <a:cxnLst/>
            <a:rect r="r" b="b" t="t" l="l"/>
            <a:pathLst>
              <a:path h="1270587" w="8415339">
                <a:moveTo>
                  <a:pt x="0" y="0"/>
                </a:moveTo>
                <a:lnTo>
                  <a:pt x="8415339" y="0"/>
                </a:lnTo>
                <a:lnTo>
                  <a:pt x="8415339" y="1270588"/>
                </a:lnTo>
                <a:lnTo>
                  <a:pt x="0" y="1270588"/>
                </a:lnTo>
                <a:lnTo>
                  <a:pt x="0" y="0"/>
                </a:lnTo>
                <a:close/>
              </a:path>
            </a:pathLst>
          </a:custGeom>
          <a:blipFill>
            <a:blip r:embed="rId3"/>
            <a:stretch>
              <a:fillRect l="0" t="0" r="0" b="0"/>
            </a:stretch>
          </a:blipFill>
        </p:spPr>
      </p:sp>
      <p:sp>
        <p:nvSpPr>
          <p:cNvPr name="Freeform 4" id="4"/>
          <p:cNvSpPr/>
          <p:nvPr/>
        </p:nvSpPr>
        <p:spPr>
          <a:xfrm flipH="false" flipV="false" rot="0">
            <a:off x="6346681" y="7910910"/>
            <a:ext cx="5594639" cy="1037715"/>
          </a:xfrm>
          <a:custGeom>
            <a:avLst/>
            <a:gdLst/>
            <a:ahLst/>
            <a:cxnLst/>
            <a:rect r="r" b="b" t="t" l="l"/>
            <a:pathLst>
              <a:path h="1037715" w="5594639">
                <a:moveTo>
                  <a:pt x="0" y="0"/>
                </a:moveTo>
                <a:lnTo>
                  <a:pt x="5594638" y="0"/>
                </a:lnTo>
                <a:lnTo>
                  <a:pt x="5594638" y="1037716"/>
                </a:lnTo>
                <a:lnTo>
                  <a:pt x="0" y="1037716"/>
                </a:lnTo>
                <a:lnTo>
                  <a:pt x="0" y="0"/>
                </a:lnTo>
                <a:close/>
              </a:path>
            </a:pathLst>
          </a:custGeom>
          <a:blipFill>
            <a:blip r:embed="rId4"/>
            <a:stretch>
              <a:fillRect l="0" t="0" r="0" b="0"/>
            </a:stretch>
          </a:blipFill>
        </p:spPr>
      </p:sp>
      <p:sp>
        <p:nvSpPr>
          <p:cNvPr name="TextBox 5" id="5"/>
          <p:cNvSpPr txBox="true"/>
          <p:nvPr/>
        </p:nvSpPr>
        <p:spPr>
          <a:xfrm rot="0">
            <a:off x="1028700" y="634365"/>
            <a:ext cx="7832990" cy="712470"/>
          </a:xfrm>
          <a:prstGeom prst="rect">
            <a:avLst/>
          </a:prstGeom>
        </p:spPr>
        <p:txBody>
          <a:bodyPr anchor="t" rtlCol="false" tIns="0" lIns="0" bIns="0" rIns="0">
            <a:spAutoFit/>
          </a:bodyPr>
          <a:lstStyle/>
          <a:p>
            <a:pPr algn="ctr">
              <a:lnSpc>
                <a:spcPts val="5880"/>
              </a:lnSpc>
              <a:spcBef>
                <a:spcPct val="0"/>
              </a:spcBef>
            </a:pPr>
            <a:r>
              <a:rPr lang="en-US" b="true" sz="4200">
                <a:solidFill>
                  <a:srgbClr val="003EA8"/>
                </a:solidFill>
                <a:latin typeface="Cabin Bold"/>
                <a:ea typeface="Cabin Bold"/>
                <a:cs typeface="Cabin Bold"/>
                <a:sym typeface="Cabin Bold"/>
              </a:rPr>
              <a:t>Information Gain (Gain Thông Tin)</a:t>
            </a:r>
          </a:p>
        </p:txBody>
      </p:sp>
      <p:sp>
        <p:nvSpPr>
          <p:cNvPr name="TextBox 6" id="6"/>
          <p:cNvSpPr txBox="true"/>
          <p:nvPr/>
        </p:nvSpPr>
        <p:spPr>
          <a:xfrm rot="0">
            <a:off x="1677459" y="1556040"/>
            <a:ext cx="14368462" cy="646430"/>
          </a:xfrm>
          <a:prstGeom prst="rect">
            <a:avLst/>
          </a:prstGeom>
        </p:spPr>
        <p:txBody>
          <a:bodyPr anchor="t" rtlCol="false" tIns="0" lIns="0" bIns="0" rIns="0">
            <a:spAutoFit/>
          </a:bodyPr>
          <a:lstStyle/>
          <a:p>
            <a:pPr algn="ctr">
              <a:lnSpc>
                <a:spcPts val="5320"/>
              </a:lnSpc>
              <a:spcBef>
                <a:spcPct val="0"/>
              </a:spcBef>
            </a:pPr>
            <a:r>
              <a:rPr lang="en-US" sz="3800">
                <a:solidFill>
                  <a:srgbClr val="003EA8"/>
                </a:solidFill>
                <a:latin typeface="Cabin"/>
                <a:ea typeface="Cabin"/>
                <a:cs typeface="Cabin"/>
                <a:sym typeface="Cabin"/>
              </a:rPr>
              <a:t>L</a:t>
            </a:r>
            <a:r>
              <a:rPr lang="en-US" sz="3800">
                <a:solidFill>
                  <a:srgbClr val="003EA8"/>
                </a:solidFill>
                <a:latin typeface="Cabin"/>
                <a:ea typeface="Cabin"/>
                <a:cs typeface="Cabin"/>
                <a:sym typeface="Cabin"/>
              </a:rPr>
              <a:t>à chỉ số cho biết sự giảm entropy khi dữ liệu được chia theo thuộc tính:</a:t>
            </a:r>
          </a:p>
        </p:txBody>
      </p:sp>
      <p:sp>
        <p:nvSpPr>
          <p:cNvPr name="TextBox 7" id="7"/>
          <p:cNvSpPr txBox="true"/>
          <p:nvPr/>
        </p:nvSpPr>
        <p:spPr>
          <a:xfrm rot="0">
            <a:off x="1028700" y="5067300"/>
            <a:ext cx="6163072" cy="712470"/>
          </a:xfrm>
          <a:prstGeom prst="rect">
            <a:avLst/>
          </a:prstGeom>
        </p:spPr>
        <p:txBody>
          <a:bodyPr anchor="t" rtlCol="false" tIns="0" lIns="0" bIns="0" rIns="0">
            <a:spAutoFit/>
          </a:bodyPr>
          <a:lstStyle/>
          <a:p>
            <a:pPr algn="ctr">
              <a:lnSpc>
                <a:spcPts val="5880"/>
              </a:lnSpc>
              <a:spcBef>
                <a:spcPct val="0"/>
              </a:spcBef>
            </a:pPr>
            <a:r>
              <a:rPr lang="en-US" b="true" sz="4200">
                <a:solidFill>
                  <a:srgbClr val="003EA8"/>
                </a:solidFill>
                <a:latin typeface="Cabin Bold"/>
                <a:ea typeface="Cabin Bold"/>
                <a:cs typeface="Cabin Bold"/>
                <a:sym typeface="Cabin Bold"/>
              </a:rPr>
              <a:t> Chọn Thuộc Tính Tốt Nhất</a:t>
            </a:r>
          </a:p>
        </p:txBody>
      </p:sp>
      <p:sp>
        <p:nvSpPr>
          <p:cNvPr name="TextBox 8" id="8"/>
          <p:cNvSpPr txBox="true"/>
          <p:nvPr/>
        </p:nvSpPr>
        <p:spPr>
          <a:xfrm rot="0">
            <a:off x="1677459" y="6170295"/>
            <a:ext cx="12371415" cy="646430"/>
          </a:xfrm>
          <a:prstGeom prst="rect">
            <a:avLst/>
          </a:prstGeom>
        </p:spPr>
        <p:txBody>
          <a:bodyPr anchor="t" rtlCol="false" tIns="0" lIns="0" bIns="0" rIns="0">
            <a:spAutoFit/>
          </a:bodyPr>
          <a:lstStyle/>
          <a:p>
            <a:pPr algn="l">
              <a:lnSpc>
                <a:spcPts val="5320"/>
              </a:lnSpc>
              <a:spcBef>
                <a:spcPct val="0"/>
              </a:spcBef>
            </a:pPr>
            <a:r>
              <a:rPr lang="en-US" sz="3800">
                <a:solidFill>
                  <a:srgbClr val="003EA8"/>
                </a:solidFill>
                <a:latin typeface="Cabin"/>
                <a:ea typeface="Cabin"/>
                <a:cs typeface="Cabin"/>
                <a:sym typeface="Cabin"/>
              </a:rPr>
              <a:t>V</a:t>
            </a:r>
            <a:r>
              <a:rPr lang="en-US" sz="3800">
                <a:solidFill>
                  <a:srgbClr val="003EA8"/>
                </a:solidFill>
                <a:latin typeface="Cabin"/>
                <a:ea typeface="Cabin"/>
                <a:cs typeface="Cabin"/>
                <a:sym typeface="Cabin"/>
              </a:rPr>
              <a:t>à tại mỗi node thuộc tính được chọn được xác định dựa vào</a:t>
            </a:r>
          </a:p>
        </p:txBody>
      </p:sp>
      <p:sp>
        <p:nvSpPr>
          <p:cNvPr name="Freeform 9" id="9"/>
          <p:cNvSpPr/>
          <p:nvPr/>
        </p:nvSpPr>
        <p:spPr>
          <a:xfrm flipH="false" flipV="false" rot="0">
            <a:off x="15011123" y="5143500"/>
            <a:ext cx="3276877" cy="4114800"/>
          </a:xfrm>
          <a:custGeom>
            <a:avLst/>
            <a:gdLst/>
            <a:ahLst/>
            <a:cxnLst/>
            <a:rect r="r" b="b" t="t" l="l"/>
            <a:pathLst>
              <a:path h="4114800" w="3276877">
                <a:moveTo>
                  <a:pt x="0" y="0"/>
                </a:moveTo>
                <a:lnTo>
                  <a:pt x="3276877" y="0"/>
                </a:lnTo>
                <a:lnTo>
                  <a:pt x="3276877"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TextBox 3" id="3"/>
          <p:cNvSpPr txBox="true"/>
          <p:nvPr/>
        </p:nvSpPr>
        <p:spPr>
          <a:xfrm rot="0">
            <a:off x="1028700" y="634365"/>
            <a:ext cx="4173405" cy="712470"/>
          </a:xfrm>
          <a:prstGeom prst="rect">
            <a:avLst/>
          </a:prstGeom>
        </p:spPr>
        <p:txBody>
          <a:bodyPr anchor="t" rtlCol="false" tIns="0" lIns="0" bIns="0" rIns="0">
            <a:spAutoFit/>
          </a:bodyPr>
          <a:lstStyle/>
          <a:p>
            <a:pPr algn="ctr">
              <a:lnSpc>
                <a:spcPts val="5880"/>
              </a:lnSpc>
              <a:spcBef>
                <a:spcPct val="0"/>
              </a:spcBef>
            </a:pPr>
            <a:r>
              <a:rPr lang="en-US" b="true" sz="4200">
                <a:solidFill>
                  <a:srgbClr val="003EA8"/>
                </a:solidFill>
                <a:latin typeface="Cabin Bold"/>
                <a:ea typeface="Cabin Bold"/>
                <a:cs typeface="Cabin Bold"/>
                <a:sym typeface="Cabin Bold"/>
              </a:rPr>
              <a:t>ƯU NHƯỢC ĐIỂM</a:t>
            </a:r>
          </a:p>
        </p:txBody>
      </p:sp>
      <p:sp>
        <p:nvSpPr>
          <p:cNvPr name="TextBox 4" id="4"/>
          <p:cNvSpPr txBox="true"/>
          <p:nvPr/>
        </p:nvSpPr>
        <p:spPr>
          <a:xfrm rot="0">
            <a:off x="3398990" y="2051765"/>
            <a:ext cx="2086703" cy="646430"/>
          </a:xfrm>
          <a:prstGeom prst="rect">
            <a:avLst/>
          </a:prstGeom>
        </p:spPr>
        <p:txBody>
          <a:bodyPr anchor="t" rtlCol="false" tIns="0" lIns="0" bIns="0" rIns="0">
            <a:spAutoFit/>
          </a:bodyPr>
          <a:lstStyle/>
          <a:p>
            <a:pPr algn="l">
              <a:lnSpc>
                <a:spcPts val="5320"/>
              </a:lnSpc>
              <a:spcBef>
                <a:spcPct val="0"/>
              </a:spcBef>
            </a:pPr>
            <a:r>
              <a:rPr lang="en-US" sz="3800">
                <a:solidFill>
                  <a:srgbClr val="003EA8"/>
                </a:solidFill>
                <a:latin typeface="Cabin"/>
                <a:ea typeface="Cabin"/>
                <a:cs typeface="Cabin"/>
                <a:sym typeface="Cabin"/>
              </a:rPr>
              <a:t>Ưu điểm:</a:t>
            </a:r>
          </a:p>
        </p:txBody>
      </p:sp>
      <p:sp>
        <p:nvSpPr>
          <p:cNvPr name="TextBox 5" id="5"/>
          <p:cNvSpPr txBox="true"/>
          <p:nvPr/>
        </p:nvSpPr>
        <p:spPr>
          <a:xfrm rot="0">
            <a:off x="1028700" y="3041094"/>
            <a:ext cx="6827284" cy="646430"/>
          </a:xfrm>
          <a:prstGeom prst="rect">
            <a:avLst/>
          </a:prstGeom>
        </p:spPr>
        <p:txBody>
          <a:bodyPr anchor="t" rtlCol="false" tIns="0" lIns="0" bIns="0" rIns="0">
            <a:spAutoFit/>
          </a:bodyPr>
          <a:lstStyle/>
          <a:p>
            <a:pPr algn="l" marL="820421" indent="-410210" lvl="1">
              <a:lnSpc>
                <a:spcPts val="5320"/>
              </a:lnSpc>
              <a:buFont typeface="Arial"/>
              <a:buChar char="•"/>
            </a:pPr>
            <a:r>
              <a:rPr lang="en-US" sz="3800">
                <a:solidFill>
                  <a:srgbClr val="003EA8"/>
                </a:solidFill>
                <a:latin typeface="Cabin"/>
                <a:ea typeface="Cabin"/>
                <a:cs typeface="Cabin"/>
                <a:sym typeface="Cabin"/>
              </a:rPr>
              <a:t>Dễ dàng hiểu và giải thích</a:t>
            </a:r>
          </a:p>
        </p:txBody>
      </p:sp>
      <p:sp>
        <p:nvSpPr>
          <p:cNvPr name="TextBox 6" id="6"/>
          <p:cNvSpPr txBox="true"/>
          <p:nvPr/>
        </p:nvSpPr>
        <p:spPr>
          <a:xfrm rot="0">
            <a:off x="1028700" y="4030028"/>
            <a:ext cx="8115300" cy="646430"/>
          </a:xfrm>
          <a:prstGeom prst="rect">
            <a:avLst/>
          </a:prstGeom>
        </p:spPr>
        <p:txBody>
          <a:bodyPr anchor="t" rtlCol="false" tIns="0" lIns="0" bIns="0" rIns="0">
            <a:spAutoFit/>
          </a:bodyPr>
          <a:lstStyle/>
          <a:p>
            <a:pPr algn="l" marL="820421" indent="-410210" lvl="1">
              <a:lnSpc>
                <a:spcPts val="5320"/>
              </a:lnSpc>
              <a:buFont typeface="Arial"/>
              <a:buChar char="•"/>
            </a:pPr>
            <a:r>
              <a:rPr lang="en-US" sz="3800">
                <a:solidFill>
                  <a:srgbClr val="003EA8"/>
                </a:solidFill>
                <a:latin typeface="Cabin"/>
                <a:ea typeface="Cabin"/>
                <a:cs typeface="Cabin"/>
                <a:sym typeface="Cabin"/>
              </a:rPr>
              <a:t>Tự động chọn thuộc tính tốt nhất</a:t>
            </a:r>
          </a:p>
        </p:txBody>
      </p:sp>
      <p:sp>
        <p:nvSpPr>
          <p:cNvPr name="TextBox 7" id="7"/>
          <p:cNvSpPr txBox="true"/>
          <p:nvPr/>
        </p:nvSpPr>
        <p:spPr>
          <a:xfrm rot="0">
            <a:off x="1028700" y="5018961"/>
            <a:ext cx="6827284" cy="646430"/>
          </a:xfrm>
          <a:prstGeom prst="rect">
            <a:avLst/>
          </a:prstGeom>
        </p:spPr>
        <p:txBody>
          <a:bodyPr anchor="t" rtlCol="false" tIns="0" lIns="0" bIns="0" rIns="0">
            <a:spAutoFit/>
          </a:bodyPr>
          <a:lstStyle/>
          <a:p>
            <a:pPr algn="l" marL="820421" indent="-410210" lvl="1">
              <a:lnSpc>
                <a:spcPts val="5320"/>
              </a:lnSpc>
              <a:buFont typeface="Arial"/>
              <a:buChar char="•"/>
            </a:pPr>
            <a:r>
              <a:rPr lang="en-US" sz="3800">
                <a:solidFill>
                  <a:srgbClr val="003EA8"/>
                </a:solidFill>
                <a:latin typeface="Cabin"/>
                <a:ea typeface="Cabin"/>
                <a:cs typeface="Cabin"/>
                <a:sym typeface="Cabin"/>
              </a:rPr>
              <a:t>Nhẹ và nhanh</a:t>
            </a:r>
          </a:p>
        </p:txBody>
      </p:sp>
      <p:sp>
        <p:nvSpPr>
          <p:cNvPr name="TextBox 8" id="8"/>
          <p:cNvSpPr txBox="true"/>
          <p:nvPr/>
        </p:nvSpPr>
        <p:spPr>
          <a:xfrm rot="0">
            <a:off x="1028700" y="6007894"/>
            <a:ext cx="8115300" cy="646430"/>
          </a:xfrm>
          <a:prstGeom prst="rect">
            <a:avLst/>
          </a:prstGeom>
        </p:spPr>
        <p:txBody>
          <a:bodyPr anchor="t" rtlCol="false" tIns="0" lIns="0" bIns="0" rIns="0">
            <a:spAutoFit/>
          </a:bodyPr>
          <a:lstStyle/>
          <a:p>
            <a:pPr algn="l" marL="820421" indent="-410210" lvl="1">
              <a:lnSpc>
                <a:spcPts val="5320"/>
              </a:lnSpc>
              <a:buFont typeface="Arial"/>
              <a:buChar char="•"/>
            </a:pPr>
            <a:r>
              <a:rPr lang="en-US" sz="3800">
                <a:solidFill>
                  <a:srgbClr val="003EA8"/>
                </a:solidFill>
                <a:latin typeface="Cabin"/>
                <a:ea typeface="Cabin"/>
                <a:cs typeface="Cabin"/>
                <a:sym typeface="Cabin"/>
              </a:rPr>
              <a:t>Không yêu cầu chuẩn hóa đáng kể</a:t>
            </a:r>
          </a:p>
        </p:txBody>
      </p:sp>
      <p:sp>
        <p:nvSpPr>
          <p:cNvPr name="TextBox 9" id="9"/>
          <p:cNvSpPr txBox="true"/>
          <p:nvPr/>
        </p:nvSpPr>
        <p:spPr>
          <a:xfrm rot="0">
            <a:off x="1028700" y="6996827"/>
            <a:ext cx="6827284" cy="646430"/>
          </a:xfrm>
          <a:prstGeom prst="rect">
            <a:avLst/>
          </a:prstGeom>
        </p:spPr>
        <p:txBody>
          <a:bodyPr anchor="t" rtlCol="false" tIns="0" lIns="0" bIns="0" rIns="0">
            <a:spAutoFit/>
          </a:bodyPr>
          <a:lstStyle/>
          <a:p>
            <a:pPr algn="l" marL="820421" indent="-410210" lvl="1">
              <a:lnSpc>
                <a:spcPts val="5320"/>
              </a:lnSpc>
              <a:buFont typeface="Arial"/>
              <a:buChar char="•"/>
            </a:pPr>
            <a:r>
              <a:rPr lang="en-US" sz="3800">
                <a:solidFill>
                  <a:srgbClr val="003EA8"/>
                </a:solidFill>
                <a:latin typeface="Cabin"/>
                <a:ea typeface="Cabin"/>
                <a:cs typeface="Cabin"/>
                <a:sym typeface="Cabin"/>
              </a:rPr>
              <a:t>Khả năng phân loại hiệu quả</a:t>
            </a:r>
          </a:p>
        </p:txBody>
      </p:sp>
      <p:sp>
        <p:nvSpPr>
          <p:cNvPr name="TextBox 10" id="10"/>
          <p:cNvSpPr txBox="true"/>
          <p:nvPr/>
        </p:nvSpPr>
        <p:spPr>
          <a:xfrm rot="0">
            <a:off x="11744084" y="2051765"/>
            <a:ext cx="2915132" cy="646430"/>
          </a:xfrm>
          <a:prstGeom prst="rect">
            <a:avLst/>
          </a:prstGeom>
        </p:spPr>
        <p:txBody>
          <a:bodyPr anchor="t" rtlCol="false" tIns="0" lIns="0" bIns="0" rIns="0">
            <a:spAutoFit/>
          </a:bodyPr>
          <a:lstStyle/>
          <a:p>
            <a:pPr algn="l">
              <a:lnSpc>
                <a:spcPts val="5319"/>
              </a:lnSpc>
              <a:spcBef>
                <a:spcPct val="0"/>
              </a:spcBef>
            </a:pPr>
            <a:r>
              <a:rPr lang="en-US" sz="3799">
                <a:solidFill>
                  <a:srgbClr val="003EA8"/>
                </a:solidFill>
                <a:latin typeface="Cabin"/>
                <a:ea typeface="Cabin"/>
                <a:cs typeface="Cabin"/>
                <a:sym typeface="Cabin"/>
              </a:rPr>
              <a:t>Nhược điểm</a:t>
            </a:r>
          </a:p>
        </p:txBody>
      </p:sp>
      <p:sp>
        <p:nvSpPr>
          <p:cNvPr name="TextBox 11" id="11"/>
          <p:cNvSpPr txBox="true"/>
          <p:nvPr/>
        </p:nvSpPr>
        <p:spPr>
          <a:xfrm rot="0">
            <a:off x="9144000" y="3032125"/>
            <a:ext cx="3431411" cy="646430"/>
          </a:xfrm>
          <a:prstGeom prst="rect">
            <a:avLst/>
          </a:prstGeom>
        </p:spPr>
        <p:txBody>
          <a:bodyPr anchor="t" rtlCol="false" tIns="0" lIns="0" bIns="0" rIns="0">
            <a:spAutoFit/>
          </a:bodyPr>
          <a:lstStyle/>
          <a:p>
            <a:pPr algn="just" marL="820419" indent="-410209" lvl="1">
              <a:lnSpc>
                <a:spcPts val="5319"/>
              </a:lnSpc>
              <a:buFont typeface="Arial"/>
              <a:buChar char="•"/>
            </a:pPr>
            <a:r>
              <a:rPr lang="en-US" sz="3799">
                <a:solidFill>
                  <a:srgbClr val="003EA8"/>
                </a:solidFill>
                <a:latin typeface="Cabin"/>
                <a:ea typeface="Cabin"/>
                <a:cs typeface="Cabin"/>
                <a:sym typeface="Cabin"/>
              </a:rPr>
              <a:t>Overfitting</a:t>
            </a:r>
          </a:p>
        </p:txBody>
      </p:sp>
      <p:sp>
        <p:nvSpPr>
          <p:cNvPr name="TextBox 12" id="12"/>
          <p:cNvSpPr txBox="true"/>
          <p:nvPr/>
        </p:nvSpPr>
        <p:spPr>
          <a:xfrm rot="0">
            <a:off x="9144000" y="4034284"/>
            <a:ext cx="7899367" cy="646430"/>
          </a:xfrm>
          <a:prstGeom prst="rect">
            <a:avLst/>
          </a:prstGeom>
        </p:spPr>
        <p:txBody>
          <a:bodyPr anchor="t" rtlCol="false" tIns="0" lIns="0" bIns="0" rIns="0">
            <a:spAutoFit/>
          </a:bodyPr>
          <a:lstStyle/>
          <a:p>
            <a:pPr algn="just" marL="820419" indent="-410209" lvl="1">
              <a:lnSpc>
                <a:spcPts val="5319"/>
              </a:lnSpc>
              <a:buFont typeface="Arial"/>
              <a:buChar char="•"/>
            </a:pPr>
            <a:r>
              <a:rPr lang="en-US" sz="3799">
                <a:solidFill>
                  <a:srgbClr val="003EA8"/>
                </a:solidFill>
                <a:latin typeface="Cabin"/>
                <a:ea typeface="Cabin"/>
                <a:cs typeface="Cabin"/>
                <a:sym typeface="Cabin"/>
              </a:rPr>
              <a:t>Không xử lý tốt dữ liệu số liên tục</a:t>
            </a:r>
          </a:p>
        </p:txBody>
      </p:sp>
      <p:sp>
        <p:nvSpPr>
          <p:cNvPr name="TextBox 13" id="13"/>
          <p:cNvSpPr txBox="true"/>
          <p:nvPr/>
        </p:nvSpPr>
        <p:spPr>
          <a:xfrm rot="0">
            <a:off x="9144000" y="5036443"/>
            <a:ext cx="6084298" cy="646430"/>
          </a:xfrm>
          <a:prstGeom prst="rect">
            <a:avLst/>
          </a:prstGeom>
        </p:spPr>
        <p:txBody>
          <a:bodyPr anchor="t" rtlCol="false" tIns="0" lIns="0" bIns="0" rIns="0">
            <a:spAutoFit/>
          </a:bodyPr>
          <a:lstStyle/>
          <a:p>
            <a:pPr algn="just" marL="820419" indent="-410209" lvl="1">
              <a:lnSpc>
                <a:spcPts val="5319"/>
              </a:lnSpc>
              <a:buFont typeface="Arial"/>
              <a:buChar char="•"/>
            </a:pPr>
            <a:r>
              <a:rPr lang="en-US" sz="3799">
                <a:solidFill>
                  <a:srgbClr val="003EA8"/>
                </a:solidFill>
                <a:latin typeface="Cabin"/>
                <a:ea typeface="Cabin"/>
                <a:cs typeface="Cabin"/>
                <a:sym typeface="Cabin"/>
              </a:rPr>
              <a:t>Phân chia không tối ưu</a:t>
            </a:r>
          </a:p>
        </p:txBody>
      </p:sp>
      <p:sp>
        <p:nvSpPr>
          <p:cNvPr name="TextBox 14" id="14"/>
          <p:cNvSpPr txBox="true"/>
          <p:nvPr/>
        </p:nvSpPr>
        <p:spPr>
          <a:xfrm rot="0">
            <a:off x="9144000" y="6038602"/>
            <a:ext cx="7163961" cy="646430"/>
          </a:xfrm>
          <a:prstGeom prst="rect">
            <a:avLst/>
          </a:prstGeom>
        </p:spPr>
        <p:txBody>
          <a:bodyPr anchor="t" rtlCol="false" tIns="0" lIns="0" bIns="0" rIns="0">
            <a:spAutoFit/>
          </a:bodyPr>
          <a:lstStyle/>
          <a:p>
            <a:pPr algn="just" marL="820419" indent="-410209" lvl="1">
              <a:lnSpc>
                <a:spcPts val="5319"/>
              </a:lnSpc>
              <a:buFont typeface="Arial"/>
              <a:buChar char="•"/>
            </a:pPr>
            <a:r>
              <a:rPr lang="en-US" sz="3799">
                <a:solidFill>
                  <a:srgbClr val="003EA8"/>
                </a:solidFill>
                <a:latin typeface="Cabin"/>
                <a:ea typeface="Cabin"/>
                <a:cs typeface="Cabin"/>
                <a:sym typeface="Cabin"/>
              </a:rPr>
              <a:t>Nhạy cảm với dữ liệu bị thiếu</a:t>
            </a:r>
          </a:p>
        </p:txBody>
      </p:sp>
      <p:sp>
        <p:nvSpPr>
          <p:cNvPr name="TextBox 15" id="15"/>
          <p:cNvSpPr txBox="true"/>
          <p:nvPr/>
        </p:nvSpPr>
        <p:spPr>
          <a:xfrm rot="0">
            <a:off x="9144000" y="7040761"/>
            <a:ext cx="8115300" cy="1313180"/>
          </a:xfrm>
          <a:prstGeom prst="rect">
            <a:avLst/>
          </a:prstGeom>
        </p:spPr>
        <p:txBody>
          <a:bodyPr anchor="t" rtlCol="false" tIns="0" lIns="0" bIns="0" rIns="0">
            <a:spAutoFit/>
          </a:bodyPr>
          <a:lstStyle/>
          <a:p>
            <a:pPr algn="just" marL="820419" indent="-410209" lvl="1">
              <a:lnSpc>
                <a:spcPts val="5319"/>
              </a:lnSpc>
              <a:buFont typeface="Arial"/>
              <a:buChar char="•"/>
            </a:pPr>
            <a:r>
              <a:rPr lang="en-US" sz="3799">
                <a:solidFill>
                  <a:srgbClr val="003EA8"/>
                </a:solidFill>
                <a:latin typeface="Cabin"/>
                <a:ea typeface="Cabin"/>
                <a:cs typeface="Cabin"/>
                <a:sym typeface="Cabin"/>
              </a:rPr>
              <a:t>Khó khăn trong mô hình hóa mối quan hệ phức tạp</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12335809" y="2834981"/>
            <a:ext cx="5467302" cy="5883188"/>
          </a:xfrm>
          <a:custGeom>
            <a:avLst/>
            <a:gdLst/>
            <a:ahLst/>
            <a:cxnLst/>
            <a:rect r="r" b="b" t="t" l="l"/>
            <a:pathLst>
              <a:path h="5883188" w="5467302">
                <a:moveTo>
                  <a:pt x="0" y="0"/>
                </a:moveTo>
                <a:lnTo>
                  <a:pt x="5467302" y="0"/>
                </a:lnTo>
                <a:lnTo>
                  <a:pt x="5467302" y="5883187"/>
                </a:lnTo>
                <a:lnTo>
                  <a:pt x="0" y="5883187"/>
                </a:lnTo>
                <a:lnTo>
                  <a:pt x="0" y="0"/>
                </a:lnTo>
                <a:close/>
              </a:path>
            </a:pathLst>
          </a:custGeom>
          <a:blipFill>
            <a:blip r:embed="rId3"/>
            <a:stretch>
              <a:fillRect l="0" t="-22995" r="0" b="-16487"/>
            </a:stretch>
          </a:blipFill>
        </p:spPr>
      </p:sp>
      <p:sp>
        <p:nvSpPr>
          <p:cNvPr name="TextBox 4" id="4"/>
          <p:cNvSpPr txBox="true"/>
          <p:nvPr/>
        </p:nvSpPr>
        <p:spPr>
          <a:xfrm rot="0">
            <a:off x="4968032" y="423672"/>
            <a:ext cx="8351937" cy="1086231"/>
          </a:xfrm>
          <a:prstGeom prst="rect">
            <a:avLst/>
          </a:prstGeom>
        </p:spPr>
        <p:txBody>
          <a:bodyPr anchor="t" rtlCol="false" tIns="0" lIns="0" bIns="0" rIns="0">
            <a:spAutoFit/>
          </a:bodyPr>
          <a:lstStyle/>
          <a:p>
            <a:pPr algn="ctr">
              <a:lnSpc>
                <a:spcPts val="8904"/>
              </a:lnSpc>
              <a:spcBef>
                <a:spcPct val="0"/>
              </a:spcBef>
            </a:pPr>
            <a:r>
              <a:rPr lang="en-US" b="true" sz="6359">
                <a:solidFill>
                  <a:srgbClr val="003EA8"/>
                </a:solidFill>
                <a:latin typeface="Cabin Bold"/>
                <a:ea typeface="Cabin Bold"/>
                <a:cs typeface="Cabin Bold"/>
                <a:sym typeface="Cabin Bold"/>
              </a:rPr>
              <a:t>3. </a:t>
            </a:r>
            <a:r>
              <a:rPr lang="en-US" b="true" sz="6359">
                <a:solidFill>
                  <a:srgbClr val="003EA8"/>
                </a:solidFill>
                <a:latin typeface="Cabin Bold"/>
                <a:ea typeface="Cabin Bold"/>
                <a:cs typeface="Cabin Bold"/>
                <a:sym typeface="Cabin Bold"/>
              </a:rPr>
              <a:t>NEURAL NETWORKS</a:t>
            </a:r>
          </a:p>
        </p:txBody>
      </p:sp>
      <p:sp>
        <p:nvSpPr>
          <p:cNvPr name="TextBox 5" id="5"/>
          <p:cNvSpPr txBox="true"/>
          <p:nvPr/>
        </p:nvSpPr>
        <p:spPr>
          <a:xfrm rot="0">
            <a:off x="158843" y="1893484"/>
            <a:ext cx="10724567" cy="4245991"/>
          </a:xfrm>
          <a:prstGeom prst="rect">
            <a:avLst/>
          </a:prstGeom>
        </p:spPr>
        <p:txBody>
          <a:bodyPr anchor="t" rtlCol="false" tIns="0" lIns="0" bIns="0" rIns="0">
            <a:spAutoFit/>
          </a:bodyPr>
          <a:lstStyle/>
          <a:p>
            <a:pPr algn="just" marL="747013" indent="-373507" lvl="1">
              <a:lnSpc>
                <a:spcPts val="4843"/>
              </a:lnSpc>
              <a:buFont typeface="Arial"/>
              <a:buChar char="•"/>
            </a:pPr>
            <a:r>
              <a:rPr lang="en-US" sz="3459">
                <a:solidFill>
                  <a:srgbClr val="003EA8"/>
                </a:solidFill>
                <a:latin typeface="Cabin"/>
                <a:ea typeface="Cabin"/>
                <a:cs typeface="Cabin"/>
                <a:sym typeface="Cabin"/>
              </a:rPr>
              <a:t>Mạng nơ-ron nhân tạo (Artificial Neural Network - ANN) là một mô hình mô phỏng cách mà hệ thống thần kinh con người hoạt động. ANN gồm các nơ-ron kết nối với nhau thông qua các trọng số. Khi một dữ liệu được đưa vào, nó được lan truyền qua các lớp nơ-ron, qua quá trình huấn luyện, mô hình học cách phân loại và dự đoán dữ liệu mới.</a:t>
            </a:r>
          </a:p>
        </p:txBody>
      </p:sp>
      <p:sp>
        <p:nvSpPr>
          <p:cNvPr name="TextBox 6" id="6"/>
          <p:cNvSpPr txBox="true"/>
          <p:nvPr/>
        </p:nvSpPr>
        <p:spPr>
          <a:xfrm rot="0">
            <a:off x="1539226" y="7138860"/>
            <a:ext cx="2506712" cy="588391"/>
          </a:xfrm>
          <a:prstGeom prst="rect">
            <a:avLst/>
          </a:prstGeom>
        </p:spPr>
        <p:txBody>
          <a:bodyPr anchor="t" rtlCol="false" tIns="0" lIns="0" bIns="0" rIns="0">
            <a:spAutoFit/>
          </a:bodyPr>
          <a:lstStyle/>
          <a:p>
            <a:pPr algn="ctr">
              <a:lnSpc>
                <a:spcPts val="4843"/>
              </a:lnSpc>
              <a:spcBef>
                <a:spcPct val="0"/>
              </a:spcBef>
            </a:pPr>
            <a:r>
              <a:rPr lang="en-US" sz="3459">
                <a:solidFill>
                  <a:srgbClr val="003EA8"/>
                </a:solidFill>
                <a:latin typeface="Cabin"/>
                <a:ea typeface="Cabin"/>
                <a:cs typeface="Cabin"/>
                <a:sym typeface="Cabin"/>
              </a:rPr>
              <a:t>Input-Output</a:t>
            </a:r>
          </a:p>
        </p:txBody>
      </p:sp>
      <p:sp>
        <p:nvSpPr>
          <p:cNvPr name="TextBox 7" id="7"/>
          <p:cNvSpPr txBox="true"/>
          <p:nvPr/>
        </p:nvSpPr>
        <p:spPr>
          <a:xfrm rot="0">
            <a:off x="1539226" y="7907151"/>
            <a:ext cx="6566297" cy="1197991"/>
          </a:xfrm>
          <a:prstGeom prst="rect">
            <a:avLst/>
          </a:prstGeom>
        </p:spPr>
        <p:txBody>
          <a:bodyPr anchor="t" rtlCol="false" tIns="0" lIns="0" bIns="0" rIns="0">
            <a:spAutoFit/>
          </a:bodyPr>
          <a:lstStyle/>
          <a:p>
            <a:pPr algn="l">
              <a:lnSpc>
                <a:spcPts val="4843"/>
              </a:lnSpc>
              <a:spcBef>
                <a:spcPct val="0"/>
              </a:spcBef>
            </a:pPr>
            <a:r>
              <a:rPr lang="en-US" sz="3459">
                <a:solidFill>
                  <a:srgbClr val="003EA8"/>
                </a:solidFill>
                <a:latin typeface="Cabin"/>
                <a:ea typeface="Cabin"/>
                <a:cs typeface="Cabin"/>
                <a:sym typeface="Cabin"/>
              </a:rPr>
              <a:t>Input: Là 1 tập DL đã được gán nhãn</a:t>
            </a:r>
          </a:p>
          <a:p>
            <a:pPr algn="l">
              <a:lnSpc>
                <a:spcPts val="4843"/>
              </a:lnSpc>
              <a:spcBef>
                <a:spcPct val="0"/>
              </a:spcBef>
            </a:pPr>
            <a:r>
              <a:rPr lang="en-US" sz="3459">
                <a:solidFill>
                  <a:srgbClr val="003EA8"/>
                </a:solidFill>
                <a:latin typeface="Cabin"/>
                <a:ea typeface="Cabin"/>
                <a:cs typeface="Cabin"/>
                <a:sym typeface="Cabin"/>
              </a:rPr>
              <a:t>Output: Là 1 vecto dự đoán</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8943602" y="2822875"/>
            <a:ext cx="9144000" cy="6435425"/>
          </a:xfrm>
          <a:custGeom>
            <a:avLst/>
            <a:gdLst/>
            <a:ahLst/>
            <a:cxnLst/>
            <a:rect r="r" b="b" t="t" l="l"/>
            <a:pathLst>
              <a:path h="6435425" w="9144000">
                <a:moveTo>
                  <a:pt x="0" y="0"/>
                </a:moveTo>
                <a:lnTo>
                  <a:pt x="9144000" y="0"/>
                </a:lnTo>
                <a:lnTo>
                  <a:pt x="9144000" y="6435425"/>
                </a:lnTo>
                <a:lnTo>
                  <a:pt x="0" y="6435425"/>
                </a:lnTo>
                <a:lnTo>
                  <a:pt x="0" y="0"/>
                </a:lnTo>
                <a:close/>
              </a:path>
            </a:pathLst>
          </a:custGeom>
          <a:blipFill>
            <a:blip r:embed="rId3"/>
            <a:stretch>
              <a:fillRect l="-13113" t="-18114" r="-11656" b="0"/>
            </a:stretch>
          </a:blipFill>
        </p:spPr>
      </p:sp>
      <p:sp>
        <p:nvSpPr>
          <p:cNvPr name="TextBox 4" id="4"/>
          <p:cNvSpPr txBox="true"/>
          <p:nvPr/>
        </p:nvSpPr>
        <p:spPr>
          <a:xfrm rot="0">
            <a:off x="7785720" y="296863"/>
            <a:ext cx="2716560" cy="1038225"/>
          </a:xfrm>
          <a:prstGeom prst="rect">
            <a:avLst/>
          </a:prstGeom>
        </p:spPr>
        <p:txBody>
          <a:bodyPr anchor="t" rtlCol="false" tIns="0" lIns="0" bIns="0" rIns="0">
            <a:spAutoFit/>
          </a:bodyPr>
          <a:lstStyle/>
          <a:p>
            <a:pPr algn="ctr">
              <a:lnSpc>
                <a:spcPts val="8400"/>
              </a:lnSpc>
              <a:spcBef>
                <a:spcPct val="0"/>
              </a:spcBef>
            </a:pPr>
            <a:r>
              <a:rPr lang="en-US" b="true" sz="6000">
                <a:solidFill>
                  <a:srgbClr val="003EA8"/>
                </a:solidFill>
                <a:latin typeface="Cabin Bold"/>
                <a:ea typeface="Cabin Bold"/>
                <a:cs typeface="Cabin Bold"/>
                <a:sym typeface="Cabin Bold"/>
              </a:rPr>
              <a:t>Cấu trúc</a:t>
            </a:r>
          </a:p>
        </p:txBody>
      </p:sp>
      <p:sp>
        <p:nvSpPr>
          <p:cNvPr name="TextBox 5" id="5"/>
          <p:cNvSpPr txBox="true"/>
          <p:nvPr/>
        </p:nvSpPr>
        <p:spPr>
          <a:xfrm rot="0">
            <a:off x="719987" y="1659509"/>
            <a:ext cx="7760329" cy="7903591"/>
          </a:xfrm>
          <a:prstGeom prst="rect">
            <a:avLst/>
          </a:prstGeom>
        </p:spPr>
        <p:txBody>
          <a:bodyPr anchor="t" rtlCol="false" tIns="0" lIns="0" bIns="0" rIns="0">
            <a:spAutoFit/>
          </a:bodyPr>
          <a:lstStyle/>
          <a:p>
            <a:pPr algn="l">
              <a:lnSpc>
                <a:spcPts val="4843"/>
              </a:lnSpc>
              <a:spcBef>
                <a:spcPct val="0"/>
              </a:spcBef>
            </a:pPr>
            <a:r>
              <a:rPr lang="en-US" sz="3459">
                <a:solidFill>
                  <a:srgbClr val="003EA8"/>
                </a:solidFill>
                <a:latin typeface="Cabin"/>
                <a:ea typeface="Cabin"/>
                <a:cs typeface="Cabin"/>
                <a:sym typeface="Cabin"/>
              </a:rPr>
              <a:t>•Lớp đầu vào (Input layer): Chứa các nơ-ron đầu vào, mỗi nơ-ron tương ứng với một đặc trưng (feature) từ dữ liệu.</a:t>
            </a:r>
          </a:p>
          <a:p>
            <a:pPr algn="l">
              <a:lnSpc>
                <a:spcPts val="4843"/>
              </a:lnSpc>
              <a:spcBef>
                <a:spcPct val="0"/>
              </a:spcBef>
            </a:pPr>
            <a:r>
              <a:rPr lang="en-US" sz="3459">
                <a:solidFill>
                  <a:srgbClr val="003EA8"/>
                </a:solidFill>
                <a:latin typeface="Cabin"/>
                <a:ea typeface="Cabin"/>
                <a:cs typeface="Cabin"/>
                <a:sym typeface="Cabin"/>
              </a:rPr>
              <a:t>•Lớp ẩn (Hidden layer): Mạng nơ-ron có thể có một hoặc nhiều lớp ẩn, mỗi lớp bao gồm nhiều nơ-ron. Các nơ-ron ở lớp ẩn được kết nối với các nơ-ron ở lớp đầu vào và lớp đầu ra. Chúng xử lý thông tin và tạo ra các đặc trưng mới dựa trên trọng số liên kết giữa các nơ-ron.</a:t>
            </a:r>
          </a:p>
          <a:p>
            <a:pPr algn="l">
              <a:lnSpc>
                <a:spcPts val="4843"/>
              </a:lnSpc>
              <a:spcBef>
                <a:spcPct val="0"/>
              </a:spcBef>
            </a:pPr>
            <a:r>
              <a:rPr lang="en-US" sz="3459">
                <a:solidFill>
                  <a:srgbClr val="003EA8"/>
                </a:solidFill>
                <a:latin typeface="Cabin"/>
                <a:ea typeface="Cabin"/>
                <a:cs typeface="Cabin"/>
                <a:sym typeface="Cabin"/>
              </a:rPr>
              <a:t>•Lớp đầu ra (Output layer): Dự đoán kết quả cuối cùng của bài toán dựa trên các thông tin được xử lý từ lớp ẩn.</a:t>
            </a:r>
          </a:p>
        </p:txBody>
      </p:sp>
      <p:sp>
        <p:nvSpPr>
          <p:cNvPr name="Freeform 6" id="6"/>
          <p:cNvSpPr/>
          <p:nvPr/>
        </p:nvSpPr>
        <p:spPr>
          <a:xfrm flipH="false" flipV="false" rot="1362202">
            <a:off x="14636182" y="-367123"/>
            <a:ext cx="4444061" cy="1575622"/>
          </a:xfrm>
          <a:custGeom>
            <a:avLst/>
            <a:gdLst/>
            <a:ahLst/>
            <a:cxnLst/>
            <a:rect r="r" b="b" t="t" l="l"/>
            <a:pathLst>
              <a:path h="1575622" w="4444061">
                <a:moveTo>
                  <a:pt x="0" y="0"/>
                </a:moveTo>
                <a:lnTo>
                  <a:pt x="4444061" y="0"/>
                </a:lnTo>
                <a:lnTo>
                  <a:pt x="4444061" y="1575622"/>
                </a:lnTo>
                <a:lnTo>
                  <a:pt x="0" y="15756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TextBox 3" id="3"/>
          <p:cNvSpPr txBox="true"/>
          <p:nvPr/>
        </p:nvSpPr>
        <p:spPr>
          <a:xfrm rot="0">
            <a:off x="4884175" y="508877"/>
            <a:ext cx="8194625" cy="1377949"/>
          </a:xfrm>
          <a:prstGeom prst="rect">
            <a:avLst/>
          </a:prstGeom>
        </p:spPr>
        <p:txBody>
          <a:bodyPr anchor="t" rtlCol="false" tIns="0" lIns="0" bIns="0" rIns="0">
            <a:spAutoFit/>
          </a:bodyPr>
          <a:lstStyle/>
          <a:p>
            <a:pPr algn="ctr">
              <a:lnSpc>
                <a:spcPts val="11200"/>
              </a:lnSpc>
              <a:spcBef>
                <a:spcPct val="0"/>
              </a:spcBef>
            </a:pPr>
            <a:r>
              <a:rPr lang="en-US" b="true" sz="8000">
                <a:solidFill>
                  <a:srgbClr val="003EA8"/>
                </a:solidFill>
                <a:latin typeface="Cabin Bold"/>
                <a:ea typeface="Cabin Bold"/>
                <a:cs typeface="Cabin Bold"/>
                <a:sym typeface="Cabin Bold"/>
              </a:rPr>
              <a:t>NỘI DUNG CHÍNH</a:t>
            </a:r>
          </a:p>
        </p:txBody>
      </p:sp>
      <p:sp>
        <p:nvSpPr>
          <p:cNvPr name="TextBox 4" id="4"/>
          <p:cNvSpPr txBox="true"/>
          <p:nvPr/>
        </p:nvSpPr>
        <p:spPr>
          <a:xfrm rot="0">
            <a:off x="1361339" y="2299869"/>
            <a:ext cx="7620149" cy="6783875"/>
          </a:xfrm>
          <a:prstGeom prst="rect">
            <a:avLst/>
          </a:prstGeom>
        </p:spPr>
        <p:txBody>
          <a:bodyPr anchor="t" rtlCol="false" tIns="0" lIns="0" bIns="0" rIns="0">
            <a:spAutoFit/>
          </a:bodyPr>
          <a:lstStyle/>
          <a:p>
            <a:pPr algn="l">
              <a:lnSpc>
                <a:spcPts val="9050"/>
              </a:lnSpc>
              <a:spcBef>
                <a:spcPct val="0"/>
              </a:spcBef>
            </a:pPr>
            <a:r>
              <a:rPr lang="en-US" sz="6464">
                <a:solidFill>
                  <a:srgbClr val="003EA8"/>
                </a:solidFill>
                <a:latin typeface="Cabin"/>
                <a:ea typeface="Cabin"/>
                <a:cs typeface="Cabin"/>
                <a:sym typeface="Cabin"/>
              </a:rPr>
              <a:t>•Phần mở đầu</a:t>
            </a:r>
          </a:p>
          <a:p>
            <a:pPr algn="l">
              <a:lnSpc>
                <a:spcPts val="9050"/>
              </a:lnSpc>
              <a:spcBef>
                <a:spcPct val="0"/>
              </a:spcBef>
            </a:pPr>
            <a:r>
              <a:rPr lang="en-US" sz="6464">
                <a:solidFill>
                  <a:srgbClr val="003EA8"/>
                </a:solidFill>
                <a:latin typeface="Cabin"/>
                <a:ea typeface="Cabin"/>
                <a:cs typeface="Cabin"/>
                <a:sym typeface="Cabin"/>
              </a:rPr>
              <a:t>•Mô tả bài toán</a:t>
            </a:r>
          </a:p>
          <a:p>
            <a:pPr algn="l">
              <a:lnSpc>
                <a:spcPts val="9050"/>
              </a:lnSpc>
              <a:spcBef>
                <a:spcPct val="0"/>
              </a:spcBef>
            </a:pPr>
            <a:r>
              <a:rPr lang="en-US" sz="6464">
                <a:solidFill>
                  <a:srgbClr val="003EA8"/>
                </a:solidFill>
                <a:latin typeface="Cabin"/>
                <a:ea typeface="Cabin"/>
                <a:cs typeface="Cabin"/>
                <a:sym typeface="Cabin"/>
              </a:rPr>
              <a:t>•Các thuật toán</a:t>
            </a:r>
          </a:p>
          <a:p>
            <a:pPr algn="l">
              <a:lnSpc>
                <a:spcPts val="9050"/>
              </a:lnSpc>
              <a:spcBef>
                <a:spcPct val="0"/>
              </a:spcBef>
            </a:pPr>
            <a:r>
              <a:rPr lang="en-US" sz="6464">
                <a:solidFill>
                  <a:srgbClr val="003EA8"/>
                </a:solidFill>
                <a:latin typeface="Cabin"/>
                <a:ea typeface="Cabin"/>
                <a:cs typeface="Cabin"/>
                <a:sym typeface="Cabin"/>
              </a:rPr>
              <a:t>•Các tham số đánh giá</a:t>
            </a:r>
          </a:p>
          <a:p>
            <a:pPr algn="l">
              <a:lnSpc>
                <a:spcPts val="9050"/>
              </a:lnSpc>
              <a:spcBef>
                <a:spcPct val="0"/>
              </a:spcBef>
            </a:pPr>
            <a:r>
              <a:rPr lang="en-US" sz="6464">
                <a:solidFill>
                  <a:srgbClr val="003EA8"/>
                </a:solidFill>
                <a:latin typeface="Cabin"/>
                <a:ea typeface="Cabin"/>
                <a:cs typeface="Cabin"/>
                <a:sym typeface="Cabin"/>
              </a:rPr>
              <a:t>•Chương trình demo</a:t>
            </a:r>
          </a:p>
          <a:p>
            <a:pPr algn="l">
              <a:lnSpc>
                <a:spcPts val="9050"/>
              </a:lnSpc>
              <a:spcBef>
                <a:spcPct val="0"/>
              </a:spcBef>
            </a:pPr>
            <a:r>
              <a:rPr lang="en-US" sz="6464">
                <a:solidFill>
                  <a:srgbClr val="003EA8"/>
                </a:solidFill>
                <a:latin typeface="Cabin"/>
                <a:ea typeface="Cabin"/>
                <a:cs typeface="Cabin"/>
                <a:sym typeface="Cabin"/>
              </a:rPr>
              <a:t>•Kết luận</a:t>
            </a:r>
          </a:p>
        </p:txBody>
      </p:sp>
      <p:sp>
        <p:nvSpPr>
          <p:cNvPr name="Freeform 5" id="5"/>
          <p:cNvSpPr/>
          <p:nvPr/>
        </p:nvSpPr>
        <p:spPr>
          <a:xfrm flipH="false" flipV="false" rot="0">
            <a:off x="11093304" y="2414169"/>
            <a:ext cx="5929858" cy="6669575"/>
          </a:xfrm>
          <a:custGeom>
            <a:avLst/>
            <a:gdLst/>
            <a:ahLst/>
            <a:cxnLst/>
            <a:rect r="r" b="b" t="t" l="l"/>
            <a:pathLst>
              <a:path h="6669575" w="5929858">
                <a:moveTo>
                  <a:pt x="0" y="0"/>
                </a:moveTo>
                <a:lnTo>
                  <a:pt x="5929858" y="0"/>
                </a:lnTo>
                <a:lnTo>
                  <a:pt x="5929858" y="6669574"/>
                </a:lnTo>
                <a:lnTo>
                  <a:pt x="0" y="666957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1677952">
            <a:off x="-1125589" y="-57061"/>
            <a:ext cx="6019917" cy="1455726"/>
          </a:xfrm>
          <a:custGeom>
            <a:avLst/>
            <a:gdLst/>
            <a:ahLst/>
            <a:cxnLst/>
            <a:rect r="r" b="b" t="t" l="l"/>
            <a:pathLst>
              <a:path h="1455726" w="6019917">
                <a:moveTo>
                  <a:pt x="0" y="0"/>
                </a:moveTo>
                <a:lnTo>
                  <a:pt x="6019918" y="0"/>
                </a:lnTo>
                <a:lnTo>
                  <a:pt x="6019918" y="1455726"/>
                </a:lnTo>
                <a:lnTo>
                  <a:pt x="0" y="14557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TextBox 3" id="3"/>
          <p:cNvSpPr txBox="true"/>
          <p:nvPr/>
        </p:nvSpPr>
        <p:spPr>
          <a:xfrm rot="0">
            <a:off x="1028700" y="349250"/>
            <a:ext cx="3170337" cy="679450"/>
          </a:xfrm>
          <a:prstGeom prst="rect">
            <a:avLst/>
          </a:prstGeom>
        </p:spPr>
        <p:txBody>
          <a:bodyPr anchor="t" rtlCol="false" tIns="0" lIns="0" bIns="0" rIns="0">
            <a:spAutoFit/>
          </a:bodyPr>
          <a:lstStyle/>
          <a:p>
            <a:pPr algn="ctr">
              <a:lnSpc>
                <a:spcPts val="5599"/>
              </a:lnSpc>
              <a:spcBef>
                <a:spcPct val="0"/>
              </a:spcBef>
            </a:pPr>
            <a:r>
              <a:rPr lang="en-US" b="true" sz="3999">
                <a:solidFill>
                  <a:srgbClr val="003EA8"/>
                </a:solidFill>
                <a:latin typeface="Cabin Bold"/>
                <a:ea typeface="Cabin Bold"/>
                <a:cs typeface="Cabin Bold"/>
                <a:sym typeface="Cabin Bold"/>
              </a:rPr>
              <a:t>Hàm kích hoạt</a:t>
            </a:r>
          </a:p>
        </p:txBody>
      </p:sp>
      <p:sp>
        <p:nvSpPr>
          <p:cNvPr name="TextBox 4" id="4"/>
          <p:cNvSpPr txBox="true"/>
          <p:nvPr/>
        </p:nvSpPr>
        <p:spPr>
          <a:xfrm rot="0">
            <a:off x="459473" y="1392809"/>
            <a:ext cx="15709843" cy="2417191"/>
          </a:xfrm>
          <a:prstGeom prst="rect">
            <a:avLst/>
          </a:prstGeom>
        </p:spPr>
        <p:txBody>
          <a:bodyPr anchor="t" rtlCol="false" tIns="0" lIns="0" bIns="0" rIns="0">
            <a:spAutoFit/>
          </a:bodyPr>
          <a:lstStyle/>
          <a:p>
            <a:pPr algn="l">
              <a:lnSpc>
                <a:spcPts val="4843"/>
              </a:lnSpc>
              <a:spcBef>
                <a:spcPct val="0"/>
              </a:spcBef>
            </a:pPr>
            <a:r>
              <a:rPr lang="en-US" sz="3459">
                <a:solidFill>
                  <a:srgbClr val="003EA8"/>
                </a:solidFill>
                <a:latin typeface="Cabin"/>
                <a:ea typeface="Cabin"/>
                <a:cs typeface="Cabin"/>
                <a:sym typeface="Cabin"/>
              </a:rPr>
              <a:t>•Sigmoid: Được sử dụng chủ yếu trong các bài toán phân loại nhị phân.</a:t>
            </a:r>
          </a:p>
          <a:p>
            <a:pPr algn="l">
              <a:lnSpc>
                <a:spcPts val="4843"/>
              </a:lnSpc>
              <a:spcBef>
                <a:spcPct val="0"/>
              </a:spcBef>
            </a:pPr>
            <a:r>
              <a:rPr lang="en-US" sz="3459">
                <a:solidFill>
                  <a:srgbClr val="003EA8"/>
                </a:solidFill>
                <a:latin typeface="Cabin"/>
                <a:ea typeface="Cabin"/>
                <a:cs typeface="Cabin"/>
                <a:sym typeface="Cabin"/>
              </a:rPr>
              <a:t>•ReLU (Rectified Linear Unit): Thường được sử dụng trong các mạng nơ-ron có nhiều lớp vì khả năng khắc phục hiện tượng mất mát gradient trong quá trình huấn luyện.</a:t>
            </a:r>
          </a:p>
          <a:p>
            <a:pPr algn="l">
              <a:lnSpc>
                <a:spcPts val="4843"/>
              </a:lnSpc>
              <a:spcBef>
                <a:spcPct val="0"/>
              </a:spcBef>
            </a:pPr>
            <a:r>
              <a:rPr lang="en-US" sz="3459">
                <a:solidFill>
                  <a:srgbClr val="003EA8"/>
                </a:solidFill>
                <a:latin typeface="Cabin"/>
                <a:ea typeface="Cabin"/>
                <a:cs typeface="Cabin"/>
                <a:sym typeface="Cabin"/>
              </a:rPr>
              <a:t>•Softmax: Dùng trong các bài toán phân loại đa lớp </a:t>
            </a:r>
          </a:p>
        </p:txBody>
      </p:sp>
      <p:sp>
        <p:nvSpPr>
          <p:cNvPr name="Freeform 5" id="5"/>
          <p:cNvSpPr/>
          <p:nvPr/>
        </p:nvSpPr>
        <p:spPr>
          <a:xfrm flipH="false" flipV="false" rot="0">
            <a:off x="16169317" y="0"/>
            <a:ext cx="1934334" cy="2145914"/>
          </a:xfrm>
          <a:custGeom>
            <a:avLst/>
            <a:gdLst/>
            <a:ahLst/>
            <a:cxnLst/>
            <a:rect r="r" b="b" t="t" l="l"/>
            <a:pathLst>
              <a:path h="2145914" w="1934334">
                <a:moveTo>
                  <a:pt x="0" y="0"/>
                </a:moveTo>
                <a:lnTo>
                  <a:pt x="1934334" y="0"/>
                </a:lnTo>
                <a:lnTo>
                  <a:pt x="1934334" y="2145914"/>
                </a:lnTo>
                <a:lnTo>
                  <a:pt x="0" y="2145914"/>
                </a:lnTo>
                <a:lnTo>
                  <a:pt x="0" y="0"/>
                </a:lnTo>
                <a:close/>
              </a:path>
            </a:pathLst>
          </a:custGeom>
          <a:blipFill>
            <a:blip r:embed="rId3">
              <a:extLst>
                <a:ext uri="{96DAC541-7B7A-43D3-8B79-37D633B846F1}">
                  <asvg:svgBlip xmlns:asvg="http://schemas.microsoft.com/office/drawing/2016/SVG/main" r:embed="rId4"/>
                </a:ext>
              </a:extLst>
            </a:blip>
            <a:stretch>
              <a:fillRect l="0" t="0" r="-135582" b="0"/>
            </a:stretch>
          </a:blipFill>
        </p:spPr>
      </p:sp>
      <p:sp>
        <p:nvSpPr>
          <p:cNvPr name="Freeform 6" id="6"/>
          <p:cNvSpPr/>
          <p:nvPr/>
        </p:nvSpPr>
        <p:spPr>
          <a:xfrm flipH="false" flipV="false" rot="0">
            <a:off x="16373527" y="7626553"/>
            <a:ext cx="2118683" cy="2660447"/>
          </a:xfrm>
          <a:custGeom>
            <a:avLst/>
            <a:gdLst/>
            <a:ahLst/>
            <a:cxnLst/>
            <a:rect r="r" b="b" t="t" l="l"/>
            <a:pathLst>
              <a:path h="2660447" w="2118683">
                <a:moveTo>
                  <a:pt x="0" y="0"/>
                </a:moveTo>
                <a:lnTo>
                  <a:pt x="2118683" y="0"/>
                </a:lnTo>
                <a:lnTo>
                  <a:pt x="2118683" y="2660447"/>
                </a:lnTo>
                <a:lnTo>
                  <a:pt x="0" y="266044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6153439" y="4554359"/>
            <a:ext cx="2365166" cy="589141"/>
          </a:xfrm>
          <a:custGeom>
            <a:avLst/>
            <a:gdLst/>
            <a:ahLst/>
            <a:cxnLst/>
            <a:rect r="r" b="b" t="t" l="l"/>
            <a:pathLst>
              <a:path h="589141" w="2365166">
                <a:moveTo>
                  <a:pt x="0" y="0"/>
                </a:moveTo>
                <a:lnTo>
                  <a:pt x="2365167" y="0"/>
                </a:lnTo>
                <a:lnTo>
                  <a:pt x="2365167" y="589141"/>
                </a:lnTo>
                <a:lnTo>
                  <a:pt x="0" y="5891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9723871" y="4543141"/>
            <a:ext cx="2455232" cy="611576"/>
          </a:xfrm>
          <a:custGeom>
            <a:avLst/>
            <a:gdLst/>
            <a:ahLst/>
            <a:cxnLst/>
            <a:rect r="r" b="b" t="t" l="l"/>
            <a:pathLst>
              <a:path h="611576" w="2455232">
                <a:moveTo>
                  <a:pt x="0" y="0"/>
                </a:moveTo>
                <a:lnTo>
                  <a:pt x="2455232" y="0"/>
                </a:lnTo>
                <a:lnTo>
                  <a:pt x="2455232" y="611576"/>
                </a:lnTo>
                <a:lnTo>
                  <a:pt x="0" y="6115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1028700" y="5522735"/>
            <a:ext cx="3789462" cy="679450"/>
          </a:xfrm>
          <a:prstGeom prst="rect">
            <a:avLst/>
          </a:prstGeom>
        </p:spPr>
        <p:txBody>
          <a:bodyPr anchor="t" rtlCol="false" tIns="0" lIns="0" bIns="0" rIns="0">
            <a:spAutoFit/>
          </a:bodyPr>
          <a:lstStyle/>
          <a:p>
            <a:pPr algn="ctr">
              <a:lnSpc>
                <a:spcPts val="5599"/>
              </a:lnSpc>
              <a:spcBef>
                <a:spcPct val="0"/>
              </a:spcBef>
            </a:pPr>
            <a:r>
              <a:rPr lang="en-US" b="true" sz="3999">
                <a:solidFill>
                  <a:srgbClr val="003EA8"/>
                </a:solidFill>
                <a:latin typeface="Cabin Bold"/>
                <a:ea typeface="Cabin Bold"/>
                <a:cs typeface="Cabin Bold"/>
                <a:sym typeface="Cabin Bold"/>
              </a:rPr>
              <a:t>Lan truyền ngược</a:t>
            </a:r>
          </a:p>
        </p:txBody>
      </p:sp>
      <p:sp>
        <p:nvSpPr>
          <p:cNvPr name="TextBox 10" id="10"/>
          <p:cNvSpPr txBox="true"/>
          <p:nvPr/>
        </p:nvSpPr>
        <p:spPr>
          <a:xfrm rot="0">
            <a:off x="663684" y="6539586"/>
            <a:ext cx="15709843" cy="2417191"/>
          </a:xfrm>
          <a:prstGeom prst="rect">
            <a:avLst/>
          </a:prstGeom>
        </p:spPr>
        <p:txBody>
          <a:bodyPr anchor="t" rtlCol="false" tIns="0" lIns="0" bIns="0" rIns="0">
            <a:spAutoFit/>
          </a:bodyPr>
          <a:lstStyle/>
          <a:p>
            <a:pPr algn="l">
              <a:lnSpc>
                <a:spcPts val="4843"/>
              </a:lnSpc>
              <a:spcBef>
                <a:spcPct val="0"/>
              </a:spcBef>
            </a:pPr>
            <a:r>
              <a:rPr lang="en-US" sz="3459">
                <a:solidFill>
                  <a:srgbClr val="003EA8"/>
                </a:solidFill>
                <a:latin typeface="Cabin"/>
                <a:ea typeface="Cabin"/>
                <a:cs typeface="Cabin"/>
                <a:sym typeface="Cabin"/>
              </a:rPr>
              <a:t>•Đây là quá trình tối ưu hóa mạng nơ-ron, giúp mạng điều chỉnh trọng số của các liên kết giữa các nơ-ron dựa trên giá trị của hàm mất mát. Lan truyền ngược sử dụng thuật toán Gradient Descent để điều chỉnh trọng số nhằm giảm thiểu hàm mất mát sau mỗi lần huấn luyện.</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2161108" y="4835722"/>
            <a:ext cx="9937880" cy="5078775"/>
          </a:xfrm>
          <a:custGeom>
            <a:avLst/>
            <a:gdLst/>
            <a:ahLst/>
            <a:cxnLst/>
            <a:rect r="r" b="b" t="t" l="l"/>
            <a:pathLst>
              <a:path h="5078775" w="9937880">
                <a:moveTo>
                  <a:pt x="0" y="0"/>
                </a:moveTo>
                <a:lnTo>
                  <a:pt x="9937880" y="0"/>
                </a:lnTo>
                <a:lnTo>
                  <a:pt x="9937880" y="5078775"/>
                </a:lnTo>
                <a:lnTo>
                  <a:pt x="0" y="5078775"/>
                </a:lnTo>
                <a:lnTo>
                  <a:pt x="0" y="0"/>
                </a:lnTo>
                <a:close/>
              </a:path>
            </a:pathLst>
          </a:custGeom>
          <a:blipFill>
            <a:blip r:embed="rId3"/>
            <a:stretch>
              <a:fillRect l="-2730" t="0" r="-41239" b="-2121"/>
            </a:stretch>
          </a:blipFill>
        </p:spPr>
      </p:sp>
      <p:sp>
        <p:nvSpPr>
          <p:cNvPr name="TextBox 4" id="4"/>
          <p:cNvSpPr txBox="true"/>
          <p:nvPr/>
        </p:nvSpPr>
        <p:spPr>
          <a:xfrm rot="0">
            <a:off x="1172015" y="650875"/>
            <a:ext cx="3032046" cy="679450"/>
          </a:xfrm>
          <a:prstGeom prst="rect">
            <a:avLst/>
          </a:prstGeom>
        </p:spPr>
        <p:txBody>
          <a:bodyPr anchor="t" rtlCol="false" tIns="0" lIns="0" bIns="0" rIns="0">
            <a:spAutoFit/>
          </a:bodyPr>
          <a:lstStyle/>
          <a:p>
            <a:pPr algn="ctr">
              <a:lnSpc>
                <a:spcPts val="5599"/>
              </a:lnSpc>
              <a:spcBef>
                <a:spcPct val="0"/>
              </a:spcBef>
            </a:pPr>
            <a:r>
              <a:rPr lang="en-US" b="true" sz="3999">
                <a:solidFill>
                  <a:srgbClr val="003EA8"/>
                </a:solidFill>
                <a:latin typeface="Cabin Bold"/>
                <a:ea typeface="Cabin Bold"/>
                <a:cs typeface="Cabin Bold"/>
                <a:sym typeface="Cabin Bold"/>
              </a:rPr>
              <a:t>Hàm mất mát</a:t>
            </a:r>
          </a:p>
        </p:txBody>
      </p:sp>
      <p:sp>
        <p:nvSpPr>
          <p:cNvPr name="TextBox 5" id="5"/>
          <p:cNvSpPr txBox="true"/>
          <p:nvPr/>
        </p:nvSpPr>
        <p:spPr>
          <a:xfrm rot="0">
            <a:off x="437207" y="1622805"/>
            <a:ext cx="15709843" cy="1807591"/>
          </a:xfrm>
          <a:prstGeom prst="rect">
            <a:avLst/>
          </a:prstGeom>
        </p:spPr>
        <p:txBody>
          <a:bodyPr anchor="t" rtlCol="false" tIns="0" lIns="0" bIns="0" rIns="0">
            <a:spAutoFit/>
          </a:bodyPr>
          <a:lstStyle/>
          <a:p>
            <a:pPr algn="l">
              <a:lnSpc>
                <a:spcPts val="4843"/>
              </a:lnSpc>
              <a:spcBef>
                <a:spcPct val="0"/>
              </a:spcBef>
            </a:pPr>
            <a:r>
              <a:rPr lang="en-US" sz="3459">
                <a:solidFill>
                  <a:srgbClr val="003EA8"/>
                </a:solidFill>
                <a:latin typeface="Cabin"/>
                <a:ea typeface="Cabin"/>
                <a:cs typeface="Cabin"/>
                <a:sym typeface="Cabin"/>
              </a:rPr>
              <a:t>•Hàm mất mát là hàm giúp đo lường sự khác biệt giữa giá trị dự đoán và giá trị thực tế.</a:t>
            </a:r>
          </a:p>
          <a:p>
            <a:pPr algn="l">
              <a:lnSpc>
                <a:spcPts val="4843"/>
              </a:lnSpc>
              <a:spcBef>
                <a:spcPct val="0"/>
              </a:spcBef>
            </a:pPr>
            <a:r>
              <a:rPr lang="en-US" sz="3459">
                <a:solidFill>
                  <a:srgbClr val="003EA8"/>
                </a:solidFill>
                <a:latin typeface="Cabin"/>
                <a:ea typeface="Cabin"/>
                <a:cs typeface="Cabin"/>
                <a:sym typeface="Cabin"/>
              </a:rPr>
              <a:t>•Đối với bài toán phân loại, đặc biệt là phân loại đa lớp, hàm mất mát thường được sử dụng là Cross-Entropy Loss.</a:t>
            </a:r>
          </a:p>
        </p:txBody>
      </p:sp>
      <p:sp>
        <p:nvSpPr>
          <p:cNvPr name="TextBox 6" id="6"/>
          <p:cNvSpPr txBox="true"/>
          <p:nvPr/>
        </p:nvSpPr>
        <p:spPr>
          <a:xfrm rot="0">
            <a:off x="1172015" y="3921849"/>
            <a:ext cx="2488712" cy="730608"/>
          </a:xfrm>
          <a:prstGeom prst="rect">
            <a:avLst/>
          </a:prstGeom>
        </p:spPr>
        <p:txBody>
          <a:bodyPr anchor="t" rtlCol="false" tIns="0" lIns="0" bIns="0" rIns="0">
            <a:spAutoFit/>
          </a:bodyPr>
          <a:lstStyle/>
          <a:p>
            <a:pPr algn="ctr">
              <a:lnSpc>
                <a:spcPts val="5930"/>
              </a:lnSpc>
              <a:spcBef>
                <a:spcPct val="0"/>
              </a:spcBef>
            </a:pPr>
            <a:r>
              <a:rPr lang="en-US" b="true" sz="4235">
                <a:solidFill>
                  <a:srgbClr val="003EA8"/>
                </a:solidFill>
                <a:latin typeface="Cabin Bold"/>
                <a:ea typeface="Cabin Bold"/>
                <a:cs typeface="Cabin Bold"/>
                <a:sym typeface="Cabin Bold"/>
              </a:rPr>
              <a:t>Công thức</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TextBox 3" id="3"/>
          <p:cNvSpPr txBox="true"/>
          <p:nvPr/>
        </p:nvSpPr>
        <p:spPr>
          <a:xfrm rot="0">
            <a:off x="1360542" y="1105039"/>
            <a:ext cx="10412884" cy="8756274"/>
          </a:xfrm>
          <a:prstGeom prst="rect">
            <a:avLst/>
          </a:prstGeom>
        </p:spPr>
        <p:txBody>
          <a:bodyPr anchor="t" rtlCol="false" tIns="0" lIns="0" bIns="0" rIns="0">
            <a:spAutoFit/>
          </a:bodyPr>
          <a:lstStyle/>
          <a:p>
            <a:pPr algn="l">
              <a:lnSpc>
                <a:spcPts val="4982"/>
              </a:lnSpc>
              <a:spcBef>
                <a:spcPct val="0"/>
              </a:spcBef>
            </a:pPr>
            <a:r>
              <a:rPr lang="en-US" sz="3559">
                <a:solidFill>
                  <a:srgbClr val="003EA8"/>
                </a:solidFill>
                <a:latin typeface="Cabin"/>
                <a:ea typeface="Cabin"/>
                <a:cs typeface="Cabin"/>
                <a:sym typeface="Cabin"/>
              </a:rPr>
              <a:t>   </a:t>
            </a:r>
            <a:r>
              <a:rPr lang="en-US" sz="3559">
                <a:solidFill>
                  <a:srgbClr val="003EA8"/>
                </a:solidFill>
                <a:latin typeface="Cabin"/>
                <a:ea typeface="Cabin"/>
                <a:cs typeface="Cabin"/>
                <a:sym typeface="Cabin"/>
              </a:rPr>
              <a:t>Ưu điểm:</a:t>
            </a:r>
          </a:p>
          <a:p>
            <a:pPr algn="l">
              <a:lnSpc>
                <a:spcPts val="4982"/>
              </a:lnSpc>
              <a:spcBef>
                <a:spcPct val="0"/>
              </a:spcBef>
            </a:pPr>
            <a:r>
              <a:rPr lang="en-US" sz="3559">
                <a:solidFill>
                  <a:srgbClr val="003EA8"/>
                </a:solidFill>
                <a:latin typeface="Cabin"/>
                <a:ea typeface="Cabin"/>
                <a:cs typeface="Cabin"/>
                <a:sym typeface="Cabin"/>
              </a:rPr>
              <a:t>•Khả năng học tốt các mối quan hệ phi tuyến</a:t>
            </a:r>
          </a:p>
          <a:p>
            <a:pPr algn="l">
              <a:lnSpc>
                <a:spcPts val="4982"/>
              </a:lnSpc>
              <a:spcBef>
                <a:spcPct val="0"/>
              </a:spcBef>
            </a:pPr>
            <a:r>
              <a:rPr lang="en-US" sz="3559">
                <a:solidFill>
                  <a:srgbClr val="003EA8"/>
                </a:solidFill>
                <a:latin typeface="Cabin"/>
                <a:ea typeface="Cabin"/>
                <a:cs typeface="Cabin"/>
                <a:sym typeface="Cabin"/>
              </a:rPr>
              <a:t>•Khả năng xử lý dữ liệu lớn</a:t>
            </a:r>
          </a:p>
          <a:p>
            <a:pPr algn="l">
              <a:lnSpc>
                <a:spcPts val="4982"/>
              </a:lnSpc>
              <a:spcBef>
                <a:spcPct val="0"/>
              </a:spcBef>
            </a:pPr>
            <a:r>
              <a:rPr lang="en-US" sz="3559">
                <a:solidFill>
                  <a:srgbClr val="003EA8"/>
                </a:solidFill>
                <a:latin typeface="Cabin"/>
                <a:ea typeface="Cabin"/>
                <a:cs typeface="Cabin"/>
                <a:sym typeface="Cabin"/>
              </a:rPr>
              <a:t>•Tính linh hoạt</a:t>
            </a:r>
          </a:p>
          <a:p>
            <a:pPr algn="l">
              <a:lnSpc>
                <a:spcPts val="4982"/>
              </a:lnSpc>
              <a:spcBef>
                <a:spcPct val="0"/>
              </a:spcBef>
            </a:pPr>
            <a:r>
              <a:rPr lang="en-US" sz="3559">
                <a:solidFill>
                  <a:srgbClr val="003EA8"/>
                </a:solidFill>
                <a:latin typeface="Cabin"/>
                <a:ea typeface="Cabin"/>
                <a:cs typeface="Cabin"/>
                <a:sym typeface="Cabin"/>
              </a:rPr>
              <a:t>•Tự động học các đặc trưng</a:t>
            </a:r>
          </a:p>
          <a:p>
            <a:pPr algn="l">
              <a:lnSpc>
                <a:spcPts val="4982"/>
              </a:lnSpc>
              <a:spcBef>
                <a:spcPct val="0"/>
              </a:spcBef>
            </a:pPr>
            <a:r>
              <a:rPr lang="en-US" sz="3559">
                <a:solidFill>
                  <a:srgbClr val="003EA8"/>
                </a:solidFill>
                <a:latin typeface="Cabin"/>
                <a:ea typeface="Cabin"/>
                <a:cs typeface="Cabin"/>
                <a:sym typeface="Cabin"/>
              </a:rPr>
              <a:t>•Khả năng tinh chỉnh và tinh vi</a:t>
            </a:r>
          </a:p>
          <a:p>
            <a:pPr algn="l">
              <a:lnSpc>
                <a:spcPts val="4982"/>
              </a:lnSpc>
              <a:spcBef>
                <a:spcPct val="0"/>
              </a:spcBef>
            </a:pPr>
          </a:p>
          <a:p>
            <a:pPr algn="l">
              <a:lnSpc>
                <a:spcPts val="4982"/>
              </a:lnSpc>
              <a:spcBef>
                <a:spcPct val="0"/>
              </a:spcBef>
            </a:pPr>
            <a:r>
              <a:rPr lang="en-US" sz="3559">
                <a:solidFill>
                  <a:srgbClr val="003EA8"/>
                </a:solidFill>
                <a:latin typeface="Cabin"/>
                <a:ea typeface="Cabin"/>
                <a:cs typeface="Cabin"/>
                <a:sym typeface="Cabin"/>
              </a:rPr>
              <a:t>   Nhược điểm:</a:t>
            </a:r>
          </a:p>
          <a:p>
            <a:pPr algn="l">
              <a:lnSpc>
                <a:spcPts val="4982"/>
              </a:lnSpc>
              <a:spcBef>
                <a:spcPct val="0"/>
              </a:spcBef>
            </a:pPr>
            <a:r>
              <a:rPr lang="en-US" sz="3559">
                <a:solidFill>
                  <a:srgbClr val="003EA8"/>
                </a:solidFill>
                <a:latin typeface="Cabin"/>
                <a:ea typeface="Cabin"/>
                <a:cs typeface="Cabin"/>
                <a:sym typeface="Cabin"/>
              </a:rPr>
              <a:t>•Yêu cầu về tài nguyên cao</a:t>
            </a:r>
          </a:p>
          <a:p>
            <a:pPr algn="l">
              <a:lnSpc>
                <a:spcPts val="4982"/>
              </a:lnSpc>
              <a:spcBef>
                <a:spcPct val="0"/>
              </a:spcBef>
            </a:pPr>
            <a:r>
              <a:rPr lang="en-US" sz="3559">
                <a:solidFill>
                  <a:srgbClr val="003EA8"/>
                </a:solidFill>
                <a:latin typeface="Cabin"/>
                <a:ea typeface="Cabin"/>
                <a:cs typeface="Cabin"/>
                <a:sym typeface="Cabin"/>
              </a:rPr>
              <a:t>•Thời gian huấn luyện dài</a:t>
            </a:r>
          </a:p>
          <a:p>
            <a:pPr algn="l">
              <a:lnSpc>
                <a:spcPts val="4982"/>
              </a:lnSpc>
              <a:spcBef>
                <a:spcPct val="0"/>
              </a:spcBef>
            </a:pPr>
            <a:r>
              <a:rPr lang="en-US" sz="3559">
                <a:solidFill>
                  <a:srgbClr val="003EA8"/>
                </a:solidFill>
                <a:latin typeface="Cabin"/>
                <a:ea typeface="Cabin"/>
                <a:cs typeface="Cabin"/>
                <a:sym typeface="Cabin"/>
              </a:rPr>
              <a:t>•Khó khăn trong việc giải thích</a:t>
            </a:r>
          </a:p>
          <a:p>
            <a:pPr algn="l">
              <a:lnSpc>
                <a:spcPts val="4982"/>
              </a:lnSpc>
              <a:spcBef>
                <a:spcPct val="0"/>
              </a:spcBef>
            </a:pPr>
            <a:r>
              <a:rPr lang="en-US" sz="3559">
                <a:solidFill>
                  <a:srgbClr val="003EA8"/>
                </a:solidFill>
                <a:latin typeface="Cabin"/>
                <a:ea typeface="Cabin"/>
                <a:cs typeface="Cabin"/>
                <a:sym typeface="Cabin"/>
              </a:rPr>
              <a:t>•Rủi ro overfitting</a:t>
            </a:r>
          </a:p>
          <a:p>
            <a:pPr algn="l">
              <a:lnSpc>
                <a:spcPts val="4982"/>
              </a:lnSpc>
              <a:spcBef>
                <a:spcPct val="0"/>
              </a:spcBef>
            </a:pPr>
            <a:r>
              <a:rPr lang="en-US" sz="3559">
                <a:solidFill>
                  <a:srgbClr val="003EA8"/>
                </a:solidFill>
                <a:latin typeface="Cabin"/>
                <a:ea typeface="Cabin"/>
                <a:cs typeface="Cabin"/>
                <a:sym typeface="Cabin"/>
              </a:rPr>
              <a:t>•Cần tinh chỉnh tham số kỹ</a:t>
            </a:r>
          </a:p>
          <a:p>
            <a:pPr algn="l">
              <a:lnSpc>
                <a:spcPts val="4982"/>
              </a:lnSpc>
              <a:spcBef>
                <a:spcPct val="0"/>
              </a:spcBef>
            </a:pPr>
            <a:r>
              <a:rPr lang="en-US" sz="3559">
                <a:solidFill>
                  <a:srgbClr val="003EA8"/>
                </a:solidFill>
                <a:latin typeface="Cabin"/>
                <a:ea typeface="Cabin"/>
                <a:cs typeface="Cabin"/>
                <a:sym typeface="Cabin"/>
              </a:rPr>
              <a:t>•Nhạy cảm với dữ liệu đầu vào</a:t>
            </a:r>
          </a:p>
        </p:txBody>
      </p:sp>
      <p:sp>
        <p:nvSpPr>
          <p:cNvPr name="Freeform 4" id="4"/>
          <p:cNvSpPr/>
          <p:nvPr/>
        </p:nvSpPr>
        <p:spPr>
          <a:xfrm flipH="false" flipV="false" rot="0">
            <a:off x="9940040" y="2992791"/>
            <a:ext cx="6783207" cy="6622877"/>
          </a:xfrm>
          <a:custGeom>
            <a:avLst/>
            <a:gdLst/>
            <a:ahLst/>
            <a:cxnLst/>
            <a:rect r="r" b="b" t="t" l="l"/>
            <a:pathLst>
              <a:path h="6622877" w="6783207">
                <a:moveTo>
                  <a:pt x="0" y="0"/>
                </a:moveTo>
                <a:lnTo>
                  <a:pt x="6783208" y="0"/>
                </a:lnTo>
                <a:lnTo>
                  <a:pt x="6783208" y="6622877"/>
                </a:lnTo>
                <a:lnTo>
                  <a:pt x="0" y="66228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6163047" y="133489"/>
            <a:ext cx="5961906" cy="1038225"/>
          </a:xfrm>
          <a:prstGeom prst="rect">
            <a:avLst/>
          </a:prstGeom>
        </p:spPr>
        <p:txBody>
          <a:bodyPr anchor="t" rtlCol="false" tIns="0" lIns="0" bIns="0" rIns="0">
            <a:spAutoFit/>
          </a:bodyPr>
          <a:lstStyle/>
          <a:p>
            <a:pPr algn="ctr">
              <a:lnSpc>
                <a:spcPts val="8400"/>
              </a:lnSpc>
              <a:spcBef>
                <a:spcPct val="0"/>
              </a:spcBef>
            </a:pPr>
            <a:r>
              <a:rPr lang="en-US" b="true" sz="6000">
                <a:solidFill>
                  <a:srgbClr val="003EA8"/>
                </a:solidFill>
                <a:latin typeface="Cabin Bold"/>
                <a:ea typeface="Cabin Bold"/>
                <a:cs typeface="Cabin Bold"/>
                <a:sym typeface="Cabin Bold"/>
              </a:rPr>
              <a:t>ƯU NHƯỢC ĐIỂM</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TextBox 3" id="3"/>
          <p:cNvSpPr txBox="true"/>
          <p:nvPr/>
        </p:nvSpPr>
        <p:spPr>
          <a:xfrm rot="0">
            <a:off x="0" y="447675"/>
            <a:ext cx="18288000" cy="2105025"/>
          </a:xfrm>
          <a:prstGeom prst="rect">
            <a:avLst/>
          </a:prstGeom>
        </p:spPr>
        <p:txBody>
          <a:bodyPr anchor="t" rtlCol="false" tIns="0" lIns="0" bIns="0" rIns="0">
            <a:spAutoFit/>
          </a:bodyPr>
          <a:lstStyle/>
          <a:p>
            <a:pPr algn="ctr">
              <a:lnSpc>
                <a:spcPts val="8400"/>
              </a:lnSpc>
              <a:spcBef>
                <a:spcPct val="0"/>
              </a:spcBef>
            </a:pPr>
            <a:r>
              <a:rPr lang="en-US" b="true" sz="6000">
                <a:solidFill>
                  <a:srgbClr val="003EA8"/>
                </a:solidFill>
                <a:latin typeface="Cabin Bold"/>
                <a:ea typeface="Cabin Bold"/>
                <a:cs typeface="Cabin Bold"/>
                <a:sym typeface="Cabin Bold"/>
              </a:rPr>
              <a:t>4. Mô hình Ensemble sử dụng phương pháp học stacking :</a:t>
            </a:r>
          </a:p>
        </p:txBody>
      </p:sp>
      <p:sp>
        <p:nvSpPr>
          <p:cNvPr name="TextBox 4" id="4"/>
          <p:cNvSpPr txBox="true"/>
          <p:nvPr/>
        </p:nvSpPr>
        <p:spPr>
          <a:xfrm rot="0">
            <a:off x="304317" y="3452655"/>
            <a:ext cx="10545883" cy="4908550"/>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003EA8"/>
                </a:solidFill>
                <a:latin typeface="Cabin"/>
                <a:ea typeface="Cabin"/>
                <a:cs typeface="Cabin"/>
                <a:sym typeface="Cabin"/>
              </a:rPr>
              <a:t>Ensemble</a:t>
            </a:r>
            <a:r>
              <a:rPr lang="en-US" sz="3999">
                <a:solidFill>
                  <a:srgbClr val="003EA8"/>
                </a:solidFill>
                <a:latin typeface="Cabin"/>
                <a:ea typeface="Cabin"/>
                <a:cs typeface="Cabin"/>
                <a:sym typeface="Cabin"/>
              </a:rPr>
              <a:t> mô hình tạo từ sự tổng hợp dữ liệu từ nhiều mô hình hoặc cây quyết định. </a:t>
            </a:r>
          </a:p>
          <a:p>
            <a:pPr algn="l">
              <a:lnSpc>
                <a:spcPts val="5599"/>
              </a:lnSpc>
            </a:pPr>
          </a:p>
          <a:p>
            <a:pPr algn="l" marL="863599" indent="-431800" lvl="1">
              <a:lnSpc>
                <a:spcPts val="5599"/>
              </a:lnSpc>
              <a:buFont typeface="Arial"/>
              <a:buChar char="•"/>
            </a:pPr>
            <a:r>
              <a:rPr lang="en-US" sz="3999">
                <a:solidFill>
                  <a:srgbClr val="003EA8"/>
                </a:solidFill>
                <a:latin typeface="Cabin"/>
                <a:ea typeface="Cabin"/>
                <a:cs typeface="Cabin"/>
                <a:sym typeface="Cabin"/>
              </a:rPr>
              <a:t>Stacking (hay Stacked Generalization) là một pháp kết hợp 3 mô hình với mô hình meta để cải thiện hiệu suất dự đoán so với từng mô hình riêng .</a:t>
            </a:r>
          </a:p>
        </p:txBody>
      </p:sp>
      <p:sp>
        <p:nvSpPr>
          <p:cNvPr name="Freeform 5" id="5"/>
          <p:cNvSpPr/>
          <p:nvPr/>
        </p:nvSpPr>
        <p:spPr>
          <a:xfrm flipH="false" flipV="false" rot="0">
            <a:off x="12420696" y="3528855"/>
            <a:ext cx="4838604" cy="5343840"/>
          </a:xfrm>
          <a:custGeom>
            <a:avLst/>
            <a:gdLst/>
            <a:ahLst/>
            <a:cxnLst/>
            <a:rect r="r" b="b" t="t" l="l"/>
            <a:pathLst>
              <a:path h="5343840" w="4838604">
                <a:moveTo>
                  <a:pt x="0" y="0"/>
                </a:moveTo>
                <a:lnTo>
                  <a:pt x="4838604" y="0"/>
                </a:lnTo>
                <a:lnTo>
                  <a:pt x="4838604" y="5343840"/>
                </a:lnTo>
                <a:lnTo>
                  <a:pt x="0" y="53438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8321297" y="3556502"/>
            <a:ext cx="9009410" cy="5777998"/>
            <a:chOff x="0" y="0"/>
            <a:chExt cx="3286657" cy="2107829"/>
          </a:xfrm>
        </p:grpSpPr>
        <p:sp>
          <p:nvSpPr>
            <p:cNvPr name="Freeform 4" id="4"/>
            <p:cNvSpPr/>
            <p:nvPr/>
          </p:nvSpPr>
          <p:spPr>
            <a:xfrm flipH="false" flipV="false" rot="0">
              <a:off x="0" y="0"/>
              <a:ext cx="3286657" cy="2107829"/>
            </a:xfrm>
            <a:custGeom>
              <a:avLst/>
              <a:gdLst/>
              <a:ahLst/>
              <a:cxnLst/>
              <a:rect r="r" b="b" t="t" l="l"/>
              <a:pathLst>
                <a:path h="2107829" w="3286657">
                  <a:moveTo>
                    <a:pt x="0" y="0"/>
                  </a:moveTo>
                  <a:lnTo>
                    <a:pt x="3286657" y="0"/>
                  </a:lnTo>
                  <a:lnTo>
                    <a:pt x="3286657" y="2107829"/>
                  </a:lnTo>
                  <a:lnTo>
                    <a:pt x="0" y="2107829"/>
                  </a:lnTo>
                  <a:close/>
                </a:path>
              </a:pathLst>
            </a:custGeom>
            <a:solidFill>
              <a:srgbClr val="FFFFFF"/>
            </a:solidFill>
          </p:spPr>
        </p:sp>
      </p:grpSp>
      <p:grpSp>
        <p:nvGrpSpPr>
          <p:cNvPr name="Group 5" id="5"/>
          <p:cNvGrpSpPr/>
          <p:nvPr/>
        </p:nvGrpSpPr>
        <p:grpSpPr>
          <a:xfrm rot="0">
            <a:off x="905495" y="3556502"/>
            <a:ext cx="7087021" cy="5777998"/>
            <a:chOff x="0" y="0"/>
            <a:chExt cx="2585364" cy="2107829"/>
          </a:xfrm>
        </p:grpSpPr>
        <p:sp>
          <p:nvSpPr>
            <p:cNvPr name="Freeform 6" id="6"/>
            <p:cNvSpPr/>
            <p:nvPr/>
          </p:nvSpPr>
          <p:spPr>
            <a:xfrm flipH="false" flipV="false" rot="0">
              <a:off x="0" y="0"/>
              <a:ext cx="2585364" cy="2107829"/>
            </a:xfrm>
            <a:custGeom>
              <a:avLst/>
              <a:gdLst/>
              <a:ahLst/>
              <a:cxnLst/>
              <a:rect r="r" b="b" t="t" l="l"/>
              <a:pathLst>
                <a:path h="2107829" w="2585364">
                  <a:moveTo>
                    <a:pt x="0" y="0"/>
                  </a:moveTo>
                  <a:lnTo>
                    <a:pt x="2585364" y="0"/>
                  </a:lnTo>
                  <a:lnTo>
                    <a:pt x="2585364" y="2107829"/>
                  </a:lnTo>
                  <a:lnTo>
                    <a:pt x="0" y="2107829"/>
                  </a:lnTo>
                  <a:close/>
                </a:path>
              </a:pathLst>
            </a:custGeom>
            <a:solidFill>
              <a:srgbClr val="FFFFFF"/>
            </a:solidFill>
          </p:spPr>
        </p:sp>
      </p:grpSp>
      <p:grpSp>
        <p:nvGrpSpPr>
          <p:cNvPr name="Group 7" id="7"/>
          <p:cNvGrpSpPr/>
          <p:nvPr/>
        </p:nvGrpSpPr>
        <p:grpSpPr>
          <a:xfrm rot="0">
            <a:off x="905495" y="973442"/>
            <a:ext cx="16425212" cy="1919447"/>
            <a:chOff x="0" y="0"/>
            <a:chExt cx="5991962" cy="700220"/>
          </a:xfrm>
        </p:grpSpPr>
        <p:sp>
          <p:nvSpPr>
            <p:cNvPr name="Freeform 8" id="8"/>
            <p:cNvSpPr/>
            <p:nvPr/>
          </p:nvSpPr>
          <p:spPr>
            <a:xfrm flipH="false" flipV="false" rot="0">
              <a:off x="0" y="0"/>
              <a:ext cx="5991962" cy="700219"/>
            </a:xfrm>
            <a:custGeom>
              <a:avLst/>
              <a:gdLst/>
              <a:ahLst/>
              <a:cxnLst/>
              <a:rect r="r" b="b" t="t" l="l"/>
              <a:pathLst>
                <a:path h="700219" w="5991962">
                  <a:moveTo>
                    <a:pt x="0" y="0"/>
                  </a:moveTo>
                  <a:lnTo>
                    <a:pt x="5991962" y="0"/>
                  </a:lnTo>
                  <a:lnTo>
                    <a:pt x="5991962" y="700219"/>
                  </a:lnTo>
                  <a:lnTo>
                    <a:pt x="0" y="700219"/>
                  </a:lnTo>
                  <a:close/>
                </a:path>
              </a:pathLst>
            </a:custGeom>
            <a:solidFill>
              <a:srgbClr val="FFFFFF"/>
            </a:solidFill>
          </p:spPr>
        </p:sp>
      </p:grpSp>
      <p:sp>
        <p:nvSpPr>
          <p:cNvPr name="Freeform 9" id="9"/>
          <p:cNvSpPr/>
          <p:nvPr/>
        </p:nvSpPr>
        <p:spPr>
          <a:xfrm flipH="false" flipV="false" rot="0">
            <a:off x="2215145" y="3953364"/>
            <a:ext cx="4467721" cy="4984273"/>
          </a:xfrm>
          <a:custGeom>
            <a:avLst/>
            <a:gdLst/>
            <a:ahLst/>
            <a:cxnLst/>
            <a:rect r="r" b="b" t="t" l="l"/>
            <a:pathLst>
              <a:path h="4984273" w="4467721">
                <a:moveTo>
                  <a:pt x="0" y="0"/>
                </a:moveTo>
                <a:lnTo>
                  <a:pt x="4467721" y="0"/>
                </a:lnTo>
                <a:lnTo>
                  <a:pt x="4467721" y="4984274"/>
                </a:lnTo>
                <a:lnTo>
                  <a:pt x="0" y="498427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517834" y="389330"/>
            <a:ext cx="3927179" cy="1392364"/>
          </a:xfrm>
          <a:custGeom>
            <a:avLst/>
            <a:gdLst/>
            <a:ahLst/>
            <a:cxnLst/>
            <a:rect r="r" b="b" t="t" l="l"/>
            <a:pathLst>
              <a:path h="1392364" w="3927179">
                <a:moveTo>
                  <a:pt x="0" y="0"/>
                </a:moveTo>
                <a:lnTo>
                  <a:pt x="3927179" y="0"/>
                </a:lnTo>
                <a:lnTo>
                  <a:pt x="3927179" y="1392363"/>
                </a:lnTo>
                <a:lnTo>
                  <a:pt x="0" y="139236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4360821" y="2892889"/>
            <a:ext cx="3927179" cy="1392364"/>
          </a:xfrm>
          <a:custGeom>
            <a:avLst/>
            <a:gdLst/>
            <a:ahLst/>
            <a:cxnLst/>
            <a:rect r="r" b="b" t="t" l="l"/>
            <a:pathLst>
              <a:path h="1392364" w="3927179">
                <a:moveTo>
                  <a:pt x="0" y="0"/>
                </a:moveTo>
                <a:lnTo>
                  <a:pt x="3927179" y="0"/>
                </a:lnTo>
                <a:lnTo>
                  <a:pt x="3927179" y="1392363"/>
                </a:lnTo>
                <a:lnTo>
                  <a:pt x="0" y="139236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1994337" y="5619813"/>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6462058" y="4510359"/>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0">
            <a:off x="8634843" y="3829269"/>
            <a:ext cx="5493687" cy="2423685"/>
          </a:xfrm>
          <a:custGeom>
            <a:avLst/>
            <a:gdLst/>
            <a:ahLst/>
            <a:cxnLst/>
            <a:rect r="r" b="b" t="t" l="l"/>
            <a:pathLst>
              <a:path h="2423685" w="5493687">
                <a:moveTo>
                  <a:pt x="0" y="0"/>
                </a:moveTo>
                <a:lnTo>
                  <a:pt x="5493687" y="0"/>
                </a:lnTo>
                <a:lnTo>
                  <a:pt x="5493687" y="2423685"/>
                </a:lnTo>
                <a:lnTo>
                  <a:pt x="0" y="2423685"/>
                </a:lnTo>
                <a:lnTo>
                  <a:pt x="0" y="0"/>
                </a:lnTo>
                <a:close/>
              </a:path>
            </a:pathLst>
          </a:custGeom>
          <a:blipFill>
            <a:blip r:embed="rId9"/>
            <a:stretch>
              <a:fillRect l="0" t="0" r="0" b="0"/>
            </a:stretch>
          </a:blipFill>
        </p:spPr>
      </p:sp>
      <p:sp>
        <p:nvSpPr>
          <p:cNvPr name="Freeform 15" id="15"/>
          <p:cNvSpPr/>
          <p:nvPr/>
        </p:nvSpPr>
        <p:spPr>
          <a:xfrm flipH="false" flipV="false" rot="0">
            <a:off x="8634843" y="5936384"/>
            <a:ext cx="7859243" cy="3317824"/>
          </a:xfrm>
          <a:custGeom>
            <a:avLst/>
            <a:gdLst/>
            <a:ahLst/>
            <a:cxnLst/>
            <a:rect r="r" b="b" t="t" l="l"/>
            <a:pathLst>
              <a:path h="3317824" w="7859243">
                <a:moveTo>
                  <a:pt x="0" y="0"/>
                </a:moveTo>
                <a:lnTo>
                  <a:pt x="7859243" y="0"/>
                </a:lnTo>
                <a:lnTo>
                  <a:pt x="7859243" y="3317824"/>
                </a:lnTo>
                <a:lnTo>
                  <a:pt x="0" y="3317824"/>
                </a:lnTo>
                <a:lnTo>
                  <a:pt x="0" y="0"/>
                </a:lnTo>
                <a:close/>
              </a:path>
            </a:pathLst>
          </a:custGeom>
          <a:blipFill>
            <a:blip r:embed="rId10"/>
            <a:stretch>
              <a:fillRect l="0" t="0" r="0" b="0"/>
            </a:stretch>
          </a:blipFill>
        </p:spPr>
      </p:sp>
      <p:sp>
        <p:nvSpPr>
          <p:cNvPr name="TextBox 16" id="16"/>
          <p:cNvSpPr txBox="true"/>
          <p:nvPr/>
        </p:nvSpPr>
        <p:spPr>
          <a:xfrm rot="0">
            <a:off x="3927887" y="1247365"/>
            <a:ext cx="10200643" cy="1371600"/>
          </a:xfrm>
          <a:prstGeom prst="rect">
            <a:avLst/>
          </a:prstGeom>
        </p:spPr>
        <p:txBody>
          <a:bodyPr anchor="t" rtlCol="false" tIns="0" lIns="0" bIns="0" rIns="0">
            <a:spAutoFit/>
          </a:bodyPr>
          <a:lstStyle/>
          <a:p>
            <a:pPr algn="ctr">
              <a:lnSpc>
                <a:spcPts val="10800"/>
              </a:lnSpc>
            </a:pPr>
            <a:r>
              <a:rPr lang="en-US" b="true" sz="9000">
                <a:solidFill>
                  <a:srgbClr val="003EA8"/>
                </a:solidFill>
                <a:latin typeface="Muli Bold"/>
                <a:ea typeface="Muli Bold"/>
                <a:cs typeface="Muli Bold"/>
                <a:sym typeface="Muli Bold"/>
              </a:rPr>
              <a:t>Công thức chung </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14715344" y="0"/>
            <a:ext cx="1446459" cy="1816330"/>
          </a:xfrm>
          <a:custGeom>
            <a:avLst/>
            <a:gdLst/>
            <a:ahLst/>
            <a:cxnLst/>
            <a:rect r="r" b="b" t="t" l="l"/>
            <a:pathLst>
              <a:path h="1816330" w="1446459">
                <a:moveTo>
                  <a:pt x="0" y="0"/>
                </a:moveTo>
                <a:lnTo>
                  <a:pt x="1446459" y="0"/>
                </a:lnTo>
                <a:lnTo>
                  <a:pt x="1446459" y="1816330"/>
                </a:lnTo>
                <a:lnTo>
                  <a:pt x="0" y="181633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806079" y="178072"/>
            <a:ext cx="1073328" cy="1190729"/>
          </a:xfrm>
          <a:custGeom>
            <a:avLst/>
            <a:gdLst/>
            <a:ahLst/>
            <a:cxnLst/>
            <a:rect r="r" b="b" t="t" l="l"/>
            <a:pathLst>
              <a:path h="1190729" w="1073328">
                <a:moveTo>
                  <a:pt x="0" y="0"/>
                </a:moveTo>
                <a:lnTo>
                  <a:pt x="1073328" y="0"/>
                </a:lnTo>
                <a:lnTo>
                  <a:pt x="1073328" y="1190730"/>
                </a:lnTo>
                <a:lnTo>
                  <a:pt x="0" y="1190730"/>
                </a:lnTo>
                <a:lnTo>
                  <a:pt x="0" y="0"/>
                </a:lnTo>
                <a:close/>
              </a:path>
            </a:pathLst>
          </a:custGeom>
          <a:blipFill>
            <a:blip r:embed="rId5">
              <a:extLst>
                <a:ext uri="{96DAC541-7B7A-43D3-8B79-37D633B846F1}">
                  <asvg:svgBlip xmlns:asvg="http://schemas.microsoft.com/office/drawing/2016/SVG/main" r:embed="rId6"/>
                </a:ext>
              </a:extLst>
            </a:blip>
            <a:stretch>
              <a:fillRect l="0" t="0" r="-135582" b="0"/>
            </a:stretch>
          </a:blipFill>
        </p:spPr>
      </p:sp>
      <p:sp>
        <p:nvSpPr>
          <p:cNvPr name="Freeform 5" id="5"/>
          <p:cNvSpPr/>
          <p:nvPr/>
        </p:nvSpPr>
        <p:spPr>
          <a:xfrm flipH="false" flipV="false" rot="0">
            <a:off x="1533520" y="2959361"/>
            <a:ext cx="9407754" cy="901018"/>
          </a:xfrm>
          <a:custGeom>
            <a:avLst/>
            <a:gdLst/>
            <a:ahLst/>
            <a:cxnLst/>
            <a:rect r="r" b="b" t="t" l="l"/>
            <a:pathLst>
              <a:path h="901018" w="9407754">
                <a:moveTo>
                  <a:pt x="0" y="0"/>
                </a:moveTo>
                <a:lnTo>
                  <a:pt x="9407754" y="0"/>
                </a:lnTo>
                <a:lnTo>
                  <a:pt x="9407754" y="901018"/>
                </a:lnTo>
                <a:lnTo>
                  <a:pt x="0" y="901018"/>
                </a:lnTo>
                <a:lnTo>
                  <a:pt x="0" y="0"/>
                </a:lnTo>
                <a:close/>
              </a:path>
            </a:pathLst>
          </a:custGeom>
          <a:blipFill>
            <a:blip r:embed="rId7"/>
            <a:stretch>
              <a:fillRect l="0" t="-33996" r="-19535" b="-45328"/>
            </a:stretch>
          </a:blipFill>
        </p:spPr>
      </p:sp>
      <p:sp>
        <p:nvSpPr>
          <p:cNvPr name="Freeform 6" id="6"/>
          <p:cNvSpPr/>
          <p:nvPr/>
        </p:nvSpPr>
        <p:spPr>
          <a:xfrm flipH="false" flipV="false" rot="0">
            <a:off x="1533520" y="5143500"/>
            <a:ext cx="13358970" cy="1553369"/>
          </a:xfrm>
          <a:custGeom>
            <a:avLst/>
            <a:gdLst/>
            <a:ahLst/>
            <a:cxnLst/>
            <a:rect r="r" b="b" t="t" l="l"/>
            <a:pathLst>
              <a:path h="1553369" w="13358970">
                <a:moveTo>
                  <a:pt x="0" y="0"/>
                </a:moveTo>
                <a:lnTo>
                  <a:pt x="13358969" y="0"/>
                </a:lnTo>
                <a:lnTo>
                  <a:pt x="13358969" y="1553369"/>
                </a:lnTo>
                <a:lnTo>
                  <a:pt x="0" y="1553369"/>
                </a:lnTo>
                <a:lnTo>
                  <a:pt x="0" y="0"/>
                </a:lnTo>
                <a:close/>
              </a:path>
            </a:pathLst>
          </a:custGeom>
          <a:blipFill>
            <a:blip r:embed="rId8"/>
            <a:stretch>
              <a:fillRect l="0" t="0" r="0" b="0"/>
            </a:stretch>
          </a:blipFill>
        </p:spPr>
      </p:sp>
      <p:sp>
        <p:nvSpPr>
          <p:cNvPr name="TextBox 7" id="7"/>
          <p:cNvSpPr txBox="true"/>
          <p:nvPr/>
        </p:nvSpPr>
        <p:spPr>
          <a:xfrm rot="0">
            <a:off x="5685979" y="192412"/>
            <a:ext cx="6916043" cy="1038225"/>
          </a:xfrm>
          <a:prstGeom prst="rect">
            <a:avLst/>
          </a:prstGeom>
        </p:spPr>
        <p:txBody>
          <a:bodyPr anchor="t" rtlCol="false" tIns="0" lIns="0" bIns="0" rIns="0">
            <a:spAutoFit/>
          </a:bodyPr>
          <a:lstStyle/>
          <a:p>
            <a:pPr algn="ctr">
              <a:lnSpc>
                <a:spcPts val="8400"/>
              </a:lnSpc>
              <a:spcBef>
                <a:spcPct val="0"/>
              </a:spcBef>
            </a:pPr>
            <a:r>
              <a:rPr lang="en-US" b="true" sz="6000">
                <a:solidFill>
                  <a:srgbClr val="003EA8"/>
                </a:solidFill>
                <a:latin typeface="Cabin Bold"/>
                <a:ea typeface="Cabin Bold"/>
                <a:cs typeface="Cabin Bold"/>
                <a:sym typeface="Cabin Bold"/>
              </a:rPr>
              <a:t>Cách thức hoạt động </a:t>
            </a:r>
          </a:p>
        </p:txBody>
      </p:sp>
      <p:sp>
        <p:nvSpPr>
          <p:cNvPr name="TextBox 8" id="8"/>
          <p:cNvSpPr txBox="true"/>
          <p:nvPr/>
        </p:nvSpPr>
        <p:spPr>
          <a:xfrm rot="0">
            <a:off x="1728633" y="1721080"/>
            <a:ext cx="3224064" cy="887095"/>
          </a:xfrm>
          <a:prstGeom prst="rect">
            <a:avLst/>
          </a:prstGeom>
        </p:spPr>
        <p:txBody>
          <a:bodyPr anchor="t" rtlCol="false" tIns="0" lIns="0" bIns="0" rIns="0">
            <a:spAutoFit/>
          </a:bodyPr>
          <a:lstStyle/>
          <a:p>
            <a:pPr algn="ctr">
              <a:lnSpc>
                <a:spcPts val="7279"/>
              </a:lnSpc>
            </a:pPr>
            <a:r>
              <a:rPr lang="en-US" b="true" sz="5199">
                <a:solidFill>
                  <a:srgbClr val="003EA8"/>
                </a:solidFill>
                <a:latin typeface="Cabin Bold"/>
                <a:ea typeface="Cabin Bold"/>
                <a:cs typeface="Cabin Bold"/>
                <a:sym typeface="Cabin Bold"/>
              </a:rPr>
              <a:t> Tải dữ liệu:</a:t>
            </a:r>
          </a:p>
        </p:txBody>
      </p:sp>
      <p:sp>
        <p:nvSpPr>
          <p:cNvPr name="TextBox 9" id="9"/>
          <p:cNvSpPr txBox="true"/>
          <p:nvPr/>
        </p:nvSpPr>
        <p:spPr>
          <a:xfrm rot="0">
            <a:off x="1533520" y="3956800"/>
            <a:ext cx="8957273" cy="887095"/>
          </a:xfrm>
          <a:prstGeom prst="rect">
            <a:avLst/>
          </a:prstGeom>
        </p:spPr>
        <p:txBody>
          <a:bodyPr anchor="t" rtlCol="false" tIns="0" lIns="0" bIns="0" rIns="0">
            <a:spAutoFit/>
          </a:bodyPr>
          <a:lstStyle/>
          <a:p>
            <a:pPr algn="ctr">
              <a:lnSpc>
                <a:spcPts val="7279"/>
              </a:lnSpc>
            </a:pPr>
            <a:r>
              <a:rPr lang="en-US" sz="5199" b="true">
                <a:solidFill>
                  <a:srgbClr val="003EA8"/>
                </a:solidFill>
                <a:latin typeface="Cabin Bold"/>
                <a:ea typeface="Cabin Bold"/>
                <a:cs typeface="Cabin Bold"/>
                <a:sym typeface="Cabin Bold"/>
              </a:rPr>
              <a:t>Chọn các đặc trưng,tạo nhãn:</a:t>
            </a:r>
          </a:p>
        </p:txBody>
      </p:sp>
      <p:sp>
        <p:nvSpPr>
          <p:cNvPr name="TextBox 10" id="10"/>
          <p:cNvSpPr txBox="true"/>
          <p:nvPr/>
        </p:nvSpPr>
        <p:spPr>
          <a:xfrm rot="0">
            <a:off x="1534238" y="6601619"/>
            <a:ext cx="8303480" cy="1811020"/>
          </a:xfrm>
          <a:prstGeom prst="rect">
            <a:avLst/>
          </a:prstGeom>
        </p:spPr>
        <p:txBody>
          <a:bodyPr anchor="t" rtlCol="false" tIns="0" lIns="0" bIns="0" rIns="0">
            <a:spAutoFit/>
          </a:bodyPr>
          <a:lstStyle/>
          <a:p>
            <a:pPr algn="ctr">
              <a:lnSpc>
                <a:spcPts val="7279"/>
              </a:lnSpc>
            </a:pPr>
            <a:r>
              <a:rPr lang="en-US" sz="5199" b="true">
                <a:solidFill>
                  <a:srgbClr val="003EA8"/>
                </a:solidFill>
                <a:latin typeface="Cabin Bold"/>
                <a:ea typeface="Cabin Bold"/>
                <a:cs typeface="Cabin Bold"/>
                <a:sym typeface="Cabin Bold"/>
              </a:rPr>
              <a:t>Chia dữ liệu thành các tập:</a:t>
            </a:r>
          </a:p>
          <a:p>
            <a:pPr algn="ctr">
              <a:lnSpc>
                <a:spcPts val="7279"/>
              </a:lnSpc>
            </a:pPr>
          </a:p>
        </p:txBody>
      </p:sp>
      <p:sp>
        <p:nvSpPr>
          <p:cNvPr name="Freeform 11" id="11"/>
          <p:cNvSpPr/>
          <p:nvPr/>
        </p:nvSpPr>
        <p:spPr>
          <a:xfrm flipH="false" flipV="false" rot="0">
            <a:off x="1533520" y="7554754"/>
            <a:ext cx="15926518" cy="2369070"/>
          </a:xfrm>
          <a:custGeom>
            <a:avLst/>
            <a:gdLst/>
            <a:ahLst/>
            <a:cxnLst/>
            <a:rect r="r" b="b" t="t" l="l"/>
            <a:pathLst>
              <a:path h="2369070" w="15926518">
                <a:moveTo>
                  <a:pt x="0" y="0"/>
                </a:moveTo>
                <a:lnTo>
                  <a:pt x="15926518" y="0"/>
                </a:lnTo>
                <a:lnTo>
                  <a:pt x="15926518" y="2369069"/>
                </a:lnTo>
                <a:lnTo>
                  <a:pt x="0" y="2369069"/>
                </a:lnTo>
                <a:lnTo>
                  <a:pt x="0" y="0"/>
                </a:lnTo>
                <a:close/>
              </a:path>
            </a:pathLst>
          </a:custGeom>
          <a:blipFill>
            <a:blip r:embed="rId9"/>
            <a:stretch>
              <a:fillRect l="0" t="0" r="0" b="0"/>
            </a:stretch>
          </a:blipFill>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14715344" y="0"/>
            <a:ext cx="1446459" cy="1816330"/>
          </a:xfrm>
          <a:custGeom>
            <a:avLst/>
            <a:gdLst/>
            <a:ahLst/>
            <a:cxnLst/>
            <a:rect r="r" b="b" t="t" l="l"/>
            <a:pathLst>
              <a:path h="1816330" w="1446459">
                <a:moveTo>
                  <a:pt x="0" y="0"/>
                </a:moveTo>
                <a:lnTo>
                  <a:pt x="1446459" y="0"/>
                </a:lnTo>
                <a:lnTo>
                  <a:pt x="1446459" y="1816330"/>
                </a:lnTo>
                <a:lnTo>
                  <a:pt x="0" y="181633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806079" y="178072"/>
            <a:ext cx="1073328" cy="1190729"/>
          </a:xfrm>
          <a:custGeom>
            <a:avLst/>
            <a:gdLst/>
            <a:ahLst/>
            <a:cxnLst/>
            <a:rect r="r" b="b" t="t" l="l"/>
            <a:pathLst>
              <a:path h="1190729" w="1073328">
                <a:moveTo>
                  <a:pt x="0" y="0"/>
                </a:moveTo>
                <a:lnTo>
                  <a:pt x="1073328" y="0"/>
                </a:lnTo>
                <a:lnTo>
                  <a:pt x="1073328" y="1190730"/>
                </a:lnTo>
                <a:lnTo>
                  <a:pt x="0" y="1190730"/>
                </a:lnTo>
                <a:lnTo>
                  <a:pt x="0" y="0"/>
                </a:lnTo>
                <a:close/>
              </a:path>
            </a:pathLst>
          </a:custGeom>
          <a:blipFill>
            <a:blip r:embed="rId5">
              <a:extLst>
                <a:ext uri="{96DAC541-7B7A-43D3-8B79-37D633B846F1}">
                  <asvg:svgBlip xmlns:asvg="http://schemas.microsoft.com/office/drawing/2016/SVG/main" r:embed="rId6"/>
                </a:ext>
              </a:extLst>
            </a:blip>
            <a:stretch>
              <a:fillRect l="0" t="0" r="-135582" b="0"/>
            </a:stretch>
          </a:blipFill>
        </p:spPr>
      </p:sp>
      <p:sp>
        <p:nvSpPr>
          <p:cNvPr name="Freeform 5" id="5"/>
          <p:cNvSpPr/>
          <p:nvPr/>
        </p:nvSpPr>
        <p:spPr>
          <a:xfrm flipH="false" flipV="false" rot="0">
            <a:off x="7125935" y="5127370"/>
            <a:ext cx="10952172" cy="2071995"/>
          </a:xfrm>
          <a:custGeom>
            <a:avLst/>
            <a:gdLst/>
            <a:ahLst/>
            <a:cxnLst/>
            <a:rect r="r" b="b" t="t" l="l"/>
            <a:pathLst>
              <a:path h="2071995" w="10952172">
                <a:moveTo>
                  <a:pt x="0" y="0"/>
                </a:moveTo>
                <a:lnTo>
                  <a:pt x="10952173" y="0"/>
                </a:lnTo>
                <a:lnTo>
                  <a:pt x="10952173" y="2071995"/>
                </a:lnTo>
                <a:lnTo>
                  <a:pt x="0" y="2071995"/>
                </a:lnTo>
                <a:lnTo>
                  <a:pt x="0" y="0"/>
                </a:lnTo>
                <a:close/>
              </a:path>
            </a:pathLst>
          </a:custGeom>
          <a:blipFill>
            <a:blip r:embed="rId7"/>
            <a:stretch>
              <a:fillRect l="0" t="-7391" r="0" b="0"/>
            </a:stretch>
          </a:blipFill>
        </p:spPr>
      </p:sp>
      <p:sp>
        <p:nvSpPr>
          <p:cNvPr name="Freeform 6" id="6"/>
          <p:cNvSpPr/>
          <p:nvPr/>
        </p:nvSpPr>
        <p:spPr>
          <a:xfrm flipH="false" flipV="false" rot="0">
            <a:off x="9530760" y="2212253"/>
            <a:ext cx="8268959" cy="2666537"/>
          </a:xfrm>
          <a:custGeom>
            <a:avLst/>
            <a:gdLst/>
            <a:ahLst/>
            <a:cxnLst/>
            <a:rect r="r" b="b" t="t" l="l"/>
            <a:pathLst>
              <a:path h="2666537" w="8268959">
                <a:moveTo>
                  <a:pt x="0" y="0"/>
                </a:moveTo>
                <a:lnTo>
                  <a:pt x="8268959" y="0"/>
                </a:lnTo>
                <a:lnTo>
                  <a:pt x="8268959" y="2666537"/>
                </a:lnTo>
                <a:lnTo>
                  <a:pt x="0" y="2666537"/>
                </a:lnTo>
                <a:lnTo>
                  <a:pt x="0" y="0"/>
                </a:lnTo>
                <a:close/>
              </a:path>
            </a:pathLst>
          </a:custGeom>
          <a:blipFill>
            <a:blip r:embed="rId8"/>
            <a:stretch>
              <a:fillRect l="0" t="0" r="0" b="0"/>
            </a:stretch>
          </a:blipFill>
        </p:spPr>
      </p:sp>
      <p:sp>
        <p:nvSpPr>
          <p:cNvPr name="TextBox 7" id="7"/>
          <p:cNvSpPr txBox="true"/>
          <p:nvPr/>
        </p:nvSpPr>
        <p:spPr>
          <a:xfrm rot="0">
            <a:off x="5685979" y="192412"/>
            <a:ext cx="6916043" cy="1038225"/>
          </a:xfrm>
          <a:prstGeom prst="rect">
            <a:avLst/>
          </a:prstGeom>
        </p:spPr>
        <p:txBody>
          <a:bodyPr anchor="t" rtlCol="false" tIns="0" lIns="0" bIns="0" rIns="0">
            <a:spAutoFit/>
          </a:bodyPr>
          <a:lstStyle/>
          <a:p>
            <a:pPr algn="ctr">
              <a:lnSpc>
                <a:spcPts val="8400"/>
              </a:lnSpc>
              <a:spcBef>
                <a:spcPct val="0"/>
              </a:spcBef>
            </a:pPr>
            <a:r>
              <a:rPr lang="en-US" b="true" sz="6000">
                <a:solidFill>
                  <a:srgbClr val="003EA8"/>
                </a:solidFill>
                <a:latin typeface="Cabin Bold"/>
                <a:ea typeface="Cabin Bold"/>
                <a:cs typeface="Cabin Bold"/>
                <a:sym typeface="Cabin Bold"/>
              </a:rPr>
              <a:t>Cách thức hoạt động </a:t>
            </a:r>
          </a:p>
        </p:txBody>
      </p:sp>
      <p:sp>
        <p:nvSpPr>
          <p:cNvPr name="TextBox 8" id="8"/>
          <p:cNvSpPr txBox="true"/>
          <p:nvPr/>
        </p:nvSpPr>
        <p:spPr>
          <a:xfrm rot="0">
            <a:off x="762768" y="1721080"/>
            <a:ext cx="8589599" cy="887095"/>
          </a:xfrm>
          <a:prstGeom prst="rect">
            <a:avLst/>
          </a:prstGeom>
        </p:spPr>
        <p:txBody>
          <a:bodyPr anchor="t" rtlCol="false" tIns="0" lIns="0" bIns="0" rIns="0">
            <a:spAutoFit/>
          </a:bodyPr>
          <a:lstStyle/>
          <a:p>
            <a:pPr algn="ctr">
              <a:lnSpc>
                <a:spcPts val="7279"/>
              </a:lnSpc>
            </a:pPr>
            <a:r>
              <a:rPr lang="en-US" sz="5199" b="true">
                <a:solidFill>
                  <a:srgbClr val="003EA8"/>
                </a:solidFill>
                <a:latin typeface="Cabin Bold"/>
                <a:ea typeface="Cabin Bold"/>
                <a:cs typeface="Cabin Bold"/>
                <a:sym typeface="Cabin Bold"/>
              </a:rPr>
              <a:t> Định nghĩa 3 mô hình cơ sở</a:t>
            </a:r>
          </a:p>
        </p:txBody>
      </p:sp>
      <p:sp>
        <p:nvSpPr>
          <p:cNvPr name="TextBox 9" id="9"/>
          <p:cNvSpPr txBox="true"/>
          <p:nvPr/>
        </p:nvSpPr>
        <p:spPr>
          <a:xfrm rot="0">
            <a:off x="762768" y="6380609"/>
            <a:ext cx="8038321" cy="887095"/>
          </a:xfrm>
          <a:prstGeom prst="rect">
            <a:avLst/>
          </a:prstGeom>
        </p:spPr>
        <p:txBody>
          <a:bodyPr anchor="t" rtlCol="false" tIns="0" lIns="0" bIns="0" rIns="0">
            <a:spAutoFit/>
          </a:bodyPr>
          <a:lstStyle/>
          <a:p>
            <a:pPr algn="ctr">
              <a:lnSpc>
                <a:spcPts val="7279"/>
              </a:lnSpc>
            </a:pPr>
            <a:r>
              <a:rPr lang="en-US" sz="5199" b="true">
                <a:solidFill>
                  <a:srgbClr val="003EA8"/>
                </a:solidFill>
                <a:latin typeface="Cabin Bold"/>
                <a:ea typeface="Cabin Bold"/>
                <a:cs typeface="Cabin Bold"/>
                <a:sym typeface="Cabin Bold"/>
              </a:rPr>
              <a:t>Định nghĩa mô hình meta:</a:t>
            </a:r>
          </a:p>
        </p:txBody>
      </p:sp>
      <p:sp>
        <p:nvSpPr>
          <p:cNvPr name="TextBox 10" id="10"/>
          <p:cNvSpPr txBox="true"/>
          <p:nvPr/>
        </p:nvSpPr>
        <p:spPr>
          <a:xfrm rot="0">
            <a:off x="1302583" y="2989175"/>
            <a:ext cx="9084713" cy="3026791"/>
          </a:xfrm>
          <a:prstGeom prst="rect">
            <a:avLst/>
          </a:prstGeom>
        </p:spPr>
        <p:txBody>
          <a:bodyPr anchor="t" rtlCol="false" tIns="0" lIns="0" bIns="0" rIns="0">
            <a:spAutoFit/>
          </a:bodyPr>
          <a:lstStyle/>
          <a:p>
            <a:pPr algn="l">
              <a:lnSpc>
                <a:spcPts val="4843"/>
              </a:lnSpc>
              <a:spcBef>
                <a:spcPct val="0"/>
              </a:spcBef>
            </a:pPr>
            <a:r>
              <a:rPr lang="en-US" sz="3459">
                <a:solidFill>
                  <a:srgbClr val="003EA8"/>
                </a:solidFill>
                <a:latin typeface="Cabin"/>
                <a:ea typeface="Cabin"/>
                <a:cs typeface="Cabin"/>
                <a:sym typeface="Cabin"/>
              </a:rPr>
              <a:t>•Định nghĩa một tập hợp các </a:t>
            </a:r>
          </a:p>
          <a:p>
            <a:pPr algn="l">
              <a:lnSpc>
                <a:spcPts val="4843"/>
              </a:lnSpc>
              <a:spcBef>
                <a:spcPct val="0"/>
              </a:spcBef>
            </a:pPr>
            <a:r>
              <a:rPr lang="en-US" sz="3459">
                <a:solidFill>
                  <a:srgbClr val="003EA8"/>
                </a:solidFill>
                <a:latin typeface="Cabin"/>
                <a:ea typeface="Cabin"/>
                <a:cs typeface="Cabin"/>
                <a:sym typeface="Cabin"/>
              </a:rPr>
              <a:t>mô hình cơ sở để sử dụng </a:t>
            </a:r>
          </a:p>
          <a:p>
            <a:pPr algn="l">
              <a:lnSpc>
                <a:spcPts val="4843"/>
              </a:lnSpc>
              <a:spcBef>
                <a:spcPct val="0"/>
              </a:spcBef>
            </a:pPr>
            <a:r>
              <a:rPr lang="en-US" sz="3459">
                <a:solidFill>
                  <a:srgbClr val="003EA8"/>
                </a:solidFill>
                <a:latin typeface="Cabin"/>
                <a:ea typeface="Cabin"/>
                <a:cs typeface="Cabin"/>
                <a:sym typeface="Cabin"/>
              </a:rPr>
              <a:t>trong việc dự đoán. </a:t>
            </a:r>
          </a:p>
          <a:p>
            <a:pPr algn="l">
              <a:lnSpc>
                <a:spcPts val="4843"/>
              </a:lnSpc>
              <a:spcBef>
                <a:spcPct val="0"/>
              </a:spcBef>
            </a:pPr>
            <a:r>
              <a:rPr lang="en-US" sz="3459">
                <a:solidFill>
                  <a:srgbClr val="003EA8"/>
                </a:solidFill>
                <a:latin typeface="Cabin"/>
                <a:ea typeface="Cabin"/>
                <a:cs typeface="Cabin"/>
                <a:sym typeface="Cabin"/>
              </a:rPr>
              <a:t>Những mô hình này sẽ học </a:t>
            </a:r>
          </a:p>
          <a:p>
            <a:pPr algn="l">
              <a:lnSpc>
                <a:spcPts val="4843"/>
              </a:lnSpc>
              <a:spcBef>
                <a:spcPct val="0"/>
              </a:spcBef>
            </a:pPr>
            <a:r>
              <a:rPr lang="en-US" sz="3459">
                <a:solidFill>
                  <a:srgbClr val="003EA8"/>
                </a:solidFill>
                <a:latin typeface="Cabin"/>
                <a:ea typeface="Cabin"/>
                <a:cs typeface="Cabin"/>
                <a:sym typeface="Cabin"/>
              </a:rPr>
              <a:t>từ dữ liệu huấn luyện.</a:t>
            </a:r>
          </a:p>
        </p:txBody>
      </p:sp>
      <p:sp>
        <p:nvSpPr>
          <p:cNvPr name="TextBox 11" id="11"/>
          <p:cNvSpPr txBox="true"/>
          <p:nvPr/>
        </p:nvSpPr>
        <p:spPr>
          <a:xfrm rot="0">
            <a:off x="1302583" y="7381270"/>
            <a:ext cx="6820940" cy="2417191"/>
          </a:xfrm>
          <a:prstGeom prst="rect">
            <a:avLst/>
          </a:prstGeom>
        </p:spPr>
        <p:txBody>
          <a:bodyPr anchor="t" rtlCol="false" tIns="0" lIns="0" bIns="0" rIns="0">
            <a:spAutoFit/>
          </a:bodyPr>
          <a:lstStyle/>
          <a:p>
            <a:pPr algn="l">
              <a:lnSpc>
                <a:spcPts val="4843"/>
              </a:lnSpc>
              <a:spcBef>
                <a:spcPct val="0"/>
              </a:spcBef>
            </a:pPr>
            <a:r>
              <a:rPr lang="en-US" sz="3459">
                <a:solidFill>
                  <a:srgbClr val="003EA8"/>
                </a:solidFill>
                <a:latin typeface="Cabin"/>
                <a:ea typeface="Cabin"/>
                <a:cs typeface="Cabin"/>
                <a:sym typeface="Cabin"/>
              </a:rPr>
              <a:t>• Dùng để chỉ một mô hình được huấn luyện để kết hợp và cải thiện dự đoán từ nhiều mô hình cơ sở khác nhau.</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14715344" y="0"/>
            <a:ext cx="1446459" cy="1816330"/>
          </a:xfrm>
          <a:custGeom>
            <a:avLst/>
            <a:gdLst/>
            <a:ahLst/>
            <a:cxnLst/>
            <a:rect r="r" b="b" t="t" l="l"/>
            <a:pathLst>
              <a:path h="1816330" w="1446459">
                <a:moveTo>
                  <a:pt x="0" y="0"/>
                </a:moveTo>
                <a:lnTo>
                  <a:pt x="1446459" y="0"/>
                </a:lnTo>
                <a:lnTo>
                  <a:pt x="1446459" y="1816330"/>
                </a:lnTo>
                <a:lnTo>
                  <a:pt x="0" y="181633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806079" y="178072"/>
            <a:ext cx="1073328" cy="1190729"/>
          </a:xfrm>
          <a:custGeom>
            <a:avLst/>
            <a:gdLst/>
            <a:ahLst/>
            <a:cxnLst/>
            <a:rect r="r" b="b" t="t" l="l"/>
            <a:pathLst>
              <a:path h="1190729" w="1073328">
                <a:moveTo>
                  <a:pt x="0" y="0"/>
                </a:moveTo>
                <a:lnTo>
                  <a:pt x="1073328" y="0"/>
                </a:lnTo>
                <a:lnTo>
                  <a:pt x="1073328" y="1190730"/>
                </a:lnTo>
                <a:lnTo>
                  <a:pt x="0" y="1190730"/>
                </a:lnTo>
                <a:lnTo>
                  <a:pt x="0" y="0"/>
                </a:lnTo>
                <a:close/>
              </a:path>
            </a:pathLst>
          </a:custGeom>
          <a:blipFill>
            <a:blip r:embed="rId5">
              <a:extLst>
                <a:ext uri="{96DAC541-7B7A-43D3-8B79-37D633B846F1}">
                  <asvg:svgBlip xmlns:asvg="http://schemas.microsoft.com/office/drawing/2016/SVG/main" r:embed="rId6"/>
                </a:ext>
              </a:extLst>
            </a:blip>
            <a:stretch>
              <a:fillRect l="0" t="0" r="-135582" b="0"/>
            </a:stretch>
          </a:blipFill>
        </p:spPr>
      </p:sp>
      <p:sp>
        <p:nvSpPr>
          <p:cNvPr name="Freeform 5" id="5"/>
          <p:cNvSpPr/>
          <p:nvPr/>
        </p:nvSpPr>
        <p:spPr>
          <a:xfrm flipH="false" flipV="false" rot="0">
            <a:off x="1250229" y="4144869"/>
            <a:ext cx="16230600" cy="1257871"/>
          </a:xfrm>
          <a:custGeom>
            <a:avLst/>
            <a:gdLst/>
            <a:ahLst/>
            <a:cxnLst/>
            <a:rect r="r" b="b" t="t" l="l"/>
            <a:pathLst>
              <a:path h="1257871" w="16230600">
                <a:moveTo>
                  <a:pt x="0" y="0"/>
                </a:moveTo>
                <a:lnTo>
                  <a:pt x="16230600" y="0"/>
                </a:lnTo>
                <a:lnTo>
                  <a:pt x="16230600" y="1257872"/>
                </a:lnTo>
                <a:lnTo>
                  <a:pt x="0" y="1257872"/>
                </a:lnTo>
                <a:lnTo>
                  <a:pt x="0" y="0"/>
                </a:lnTo>
                <a:close/>
              </a:path>
            </a:pathLst>
          </a:custGeom>
          <a:blipFill>
            <a:blip r:embed="rId7"/>
            <a:stretch>
              <a:fillRect l="0" t="0" r="0" b="0"/>
            </a:stretch>
          </a:blipFill>
        </p:spPr>
      </p:sp>
      <p:sp>
        <p:nvSpPr>
          <p:cNvPr name="TextBox 6" id="6"/>
          <p:cNvSpPr txBox="true"/>
          <p:nvPr/>
        </p:nvSpPr>
        <p:spPr>
          <a:xfrm rot="0">
            <a:off x="5685979" y="192412"/>
            <a:ext cx="6916043" cy="1038225"/>
          </a:xfrm>
          <a:prstGeom prst="rect">
            <a:avLst/>
          </a:prstGeom>
        </p:spPr>
        <p:txBody>
          <a:bodyPr anchor="t" rtlCol="false" tIns="0" lIns="0" bIns="0" rIns="0">
            <a:spAutoFit/>
          </a:bodyPr>
          <a:lstStyle/>
          <a:p>
            <a:pPr algn="ctr">
              <a:lnSpc>
                <a:spcPts val="8400"/>
              </a:lnSpc>
              <a:spcBef>
                <a:spcPct val="0"/>
              </a:spcBef>
            </a:pPr>
            <a:r>
              <a:rPr lang="en-US" b="true" sz="6000">
                <a:solidFill>
                  <a:srgbClr val="003EA8"/>
                </a:solidFill>
                <a:latin typeface="Cabin Bold"/>
                <a:ea typeface="Cabin Bold"/>
                <a:cs typeface="Cabin Bold"/>
                <a:sym typeface="Cabin Bold"/>
              </a:rPr>
              <a:t>Cách thức hoạt động </a:t>
            </a:r>
          </a:p>
        </p:txBody>
      </p:sp>
      <p:sp>
        <p:nvSpPr>
          <p:cNvPr name="TextBox 7" id="7"/>
          <p:cNvSpPr txBox="true"/>
          <p:nvPr/>
        </p:nvSpPr>
        <p:spPr>
          <a:xfrm rot="0">
            <a:off x="1250229" y="1721080"/>
            <a:ext cx="8684840" cy="887095"/>
          </a:xfrm>
          <a:prstGeom prst="rect">
            <a:avLst/>
          </a:prstGeom>
        </p:spPr>
        <p:txBody>
          <a:bodyPr anchor="t" rtlCol="false" tIns="0" lIns="0" bIns="0" rIns="0">
            <a:spAutoFit/>
          </a:bodyPr>
          <a:lstStyle/>
          <a:p>
            <a:pPr algn="ctr">
              <a:lnSpc>
                <a:spcPts val="7279"/>
              </a:lnSpc>
            </a:pPr>
            <a:r>
              <a:rPr lang="en-US" sz="5199" b="true">
                <a:solidFill>
                  <a:srgbClr val="003EA8"/>
                </a:solidFill>
                <a:latin typeface="Cabin Bold"/>
                <a:ea typeface="Cabin Bold"/>
                <a:cs typeface="Cabin Bold"/>
                <a:sym typeface="Cabin Bold"/>
              </a:rPr>
              <a:t>Tạo và huấn luyện mô hình:</a:t>
            </a:r>
          </a:p>
        </p:txBody>
      </p:sp>
      <p:sp>
        <p:nvSpPr>
          <p:cNvPr name="TextBox 8" id="8"/>
          <p:cNvSpPr txBox="true"/>
          <p:nvPr/>
        </p:nvSpPr>
        <p:spPr>
          <a:xfrm rot="0">
            <a:off x="878069" y="2150340"/>
            <a:ext cx="15377998" cy="1807591"/>
          </a:xfrm>
          <a:prstGeom prst="rect">
            <a:avLst/>
          </a:prstGeom>
        </p:spPr>
        <p:txBody>
          <a:bodyPr anchor="t" rtlCol="false" tIns="0" lIns="0" bIns="0" rIns="0">
            <a:spAutoFit/>
          </a:bodyPr>
          <a:lstStyle/>
          <a:p>
            <a:pPr algn="l">
              <a:lnSpc>
                <a:spcPts val="4843"/>
              </a:lnSpc>
              <a:spcBef>
                <a:spcPct val="0"/>
              </a:spcBef>
            </a:pPr>
            <a:r>
              <a:rPr lang="en-US" sz="3459">
                <a:solidFill>
                  <a:srgbClr val="003EA8"/>
                </a:solidFill>
                <a:latin typeface="Cabin"/>
                <a:ea typeface="Cabin"/>
                <a:cs typeface="Cabin"/>
                <a:sym typeface="Cabin"/>
              </a:rPr>
              <a:t>.</a:t>
            </a:r>
          </a:p>
          <a:p>
            <a:pPr algn="l" marL="747013" indent="-373507" lvl="1">
              <a:lnSpc>
                <a:spcPts val="4843"/>
              </a:lnSpc>
              <a:spcBef>
                <a:spcPct val="0"/>
              </a:spcBef>
              <a:buFont typeface="Arial"/>
              <a:buChar char="•"/>
            </a:pPr>
            <a:r>
              <a:rPr lang="en-US" sz="3459">
                <a:solidFill>
                  <a:srgbClr val="003EA8"/>
                </a:solidFill>
                <a:latin typeface="Cabin"/>
                <a:ea typeface="Cabin"/>
                <a:cs typeface="Cabin"/>
                <a:sym typeface="Cabin"/>
              </a:rPr>
              <a:t>Tạo mô hình Stacking bằng cách sử dụng các mô hình cơ sở và mô hình meta.</a:t>
            </a:r>
          </a:p>
          <a:p>
            <a:pPr algn="l" marL="747013" indent="-373507" lvl="1">
              <a:lnSpc>
                <a:spcPts val="4843"/>
              </a:lnSpc>
              <a:buFont typeface="Arial"/>
              <a:buChar char="•"/>
            </a:pPr>
            <a:r>
              <a:rPr lang="en-US" sz="3459">
                <a:solidFill>
                  <a:srgbClr val="003EA8"/>
                </a:solidFill>
                <a:latin typeface="Cabin"/>
                <a:ea typeface="Cabin"/>
                <a:cs typeface="Cabin"/>
                <a:sym typeface="Cabin"/>
              </a:rPr>
              <a:t> Huấn luyện mô hình với tập huấn luyện được tạo ra trước đó.</a:t>
            </a:r>
          </a:p>
        </p:txBody>
      </p:sp>
      <p:sp>
        <p:nvSpPr>
          <p:cNvPr name="TextBox 9" id="9"/>
          <p:cNvSpPr txBox="true"/>
          <p:nvPr/>
        </p:nvSpPr>
        <p:spPr>
          <a:xfrm rot="0">
            <a:off x="1461223" y="6355241"/>
            <a:ext cx="2836366" cy="705484"/>
          </a:xfrm>
          <a:prstGeom prst="rect">
            <a:avLst/>
          </a:prstGeom>
        </p:spPr>
        <p:txBody>
          <a:bodyPr anchor="t" rtlCol="false" tIns="0" lIns="0" bIns="0" rIns="0">
            <a:spAutoFit/>
          </a:bodyPr>
          <a:lstStyle/>
          <a:p>
            <a:pPr algn="ctr">
              <a:lnSpc>
                <a:spcPts val="5740"/>
              </a:lnSpc>
            </a:pPr>
            <a:r>
              <a:rPr lang="en-US" sz="4100" b="true">
                <a:solidFill>
                  <a:srgbClr val="003EA8"/>
                </a:solidFill>
                <a:latin typeface="DejaVu Serif Bold"/>
                <a:ea typeface="DejaVu Serif Bold"/>
                <a:cs typeface="DejaVu Serif Bold"/>
                <a:sym typeface="DejaVu Serif Bold"/>
              </a:rPr>
              <a:t>Trong đó:</a:t>
            </a:r>
          </a:p>
        </p:txBody>
      </p:sp>
      <p:sp>
        <p:nvSpPr>
          <p:cNvPr name="TextBox 10" id="10"/>
          <p:cNvSpPr txBox="true"/>
          <p:nvPr/>
        </p:nvSpPr>
        <p:spPr>
          <a:xfrm rot="0">
            <a:off x="1028700" y="6994050"/>
            <a:ext cx="15377998" cy="2417191"/>
          </a:xfrm>
          <a:prstGeom prst="rect">
            <a:avLst/>
          </a:prstGeom>
        </p:spPr>
        <p:txBody>
          <a:bodyPr anchor="t" rtlCol="false" tIns="0" lIns="0" bIns="0" rIns="0">
            <a:spAutoFit/>
          </a:bodyPr>
          <a:lstStyle/>
          <a:p>
            <a:pPr algn="l">
              <a:lnSpc>
                <a:spcPts val="4843"/>
              </a:lnSpc>
              <a:spcBef>
                <a:spcPct val="0"/>
              </a:spcBef>
            </a:pPr>
            <a:r>
              <a:rPr lang="en-US" sz="3459">
                <a:solidFill>
                  <a:srgbClr val="003EA8"/>
                </a:solidFill>
                <a:latin typeface="Cabin"/>
                <a:ea typeface="Cabin"/>
                <a:cs typeface="Cabin"/>
                <a:sym typeface="Cabin"/>
              </a:rPr>
              <a:t>.</a:t>
            </a:r>
          </a:p>
          <a:p>
            <a:pPr algn="l" marL="747013" indent="-373507" lvl="1">
              <a:lnSpc>
                <a:spcPts val="4843"/>
              </a:lnSpc>
              <a:spcBef>
                <a:spcPct val="0"/>
              </a:spcBef>
              <a:buFont typeface="Arial"/>
              <a:buChar char="•"/>
            </a:pPr>
            <a:r>
              <a:rPr lang="en-US" sz="3459">
                <a:solidFill>
                  <a:srgbClr val="003EA8"/>
                </a:solidFill>
                <a:latin typeface="Cabin"/>
                <a:ea typeface="Cabin"/>
                <a:cs typeface="Cabin"/>
                <a:sym typeface="Cabin"/>
              </a:rPr>
              <a:t>.n-estimators: ước lượng</a:t>
            </a:r>
          </a:p>
          <a:p>
            <a:pPr algn="l" marL="747013" indent="-373507" lvl="1">
              <a:lnSpc>
                <a:spcPts val="4843"/>
              </a:lnSpc>
              <a:spcBef>
                <a:spcPct val="0"/>
              </a:spcBef>
              <a:buFont typeface="Arial"/>
              <a:buChar char="•"/>
            </a:pPr>
            <a:r>
              <a:rPr lang="en-US" sz="3459">
                <a:solidFill>
                  <a:srgbClr val="003EA8"/>
                </a:solidFill>
                <a:latin typeface="Cabin"/>
                <a:ea typeface="Cabin"/>
                <a:cs typeface="Cabin"/>
                <a:sym typeface="Cabin"/>
              </a:rPr>
              <a:t> random_state: trạng thái ngẫu nhiên</a:t>
            </a:r>
          </a:p>
          <a:p>
            <a:pPr algn="l" marL="747013" indent="-373507" lvl="1">
              <a:lnSpc>
                <a:spcPts val="4843"/>
              </a:lnSpc>
              <a:buFont typeface="Arial"/>
              <a:buChar char="•"/>
            </a:pPr>
            <a:r>
              <a:rPr lang="en-US" sz="3459">
                <a:solidFill>
                  <a:srgbClr val="003EA8"/>
                </a:solidFill>
                <a:latin typeface="Cabin"/>
                <a:ea typeface="Cabin"/>
                <a:cs typeface="Cabin"/>
                <a:sym typeface="Cabin"/>
              </a:rPr>
              <a:t>final_estimator: ước lượng cuối cùng</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905495" y="657204"/>
            <a:ext cx="16445245" cy="1906519"/>
            <a:chOff x="0" y="0"/>
            <a:chExt cx="5999270" cy="695503"/>
          </a:xfrm>
        </p:grpSpPr>
        <p:sp>
          <p:nvSpPr>
            <p:cNvPr name="Freeform 4" id="4"/>
            <p:cNvSpPr/>
            <p:nvPr/>
          </p:nvSpPr>
          <p:spPr>
            <a:xfrm flipH="false" flipV="false" rot="0">
              <a:off x="0" y="0"/>
              <a:ext cx="5999270" cy="695503"/>
            </a:xfrm>
            <a:custGeom>
              <a:avLst/>
              <a:gdLst/>
              <a:ahLst/>
              <a:cxnLst/>
              <a:rect r="r" b="b" t="t" l="l"/>
              <a:pathLst>
                <a:path h="695503" w="5999270">
                  <a:moveTo>
                    <a:pt x="0" y="0"/>
                  </a:moveTo>
                  <a:lnTo>
                    <a:pt x="5999270" y="0"/>
                  </a:lnTo>
                  <a:lnTo>
                    <a:pt x="5999270" y="695503"/>
                  </a:lnTo>
                  <a:lnTo>
                    <a:pt x="0" y="695503"/>
                  </a:lnTo>
                  <a:close/>
                </a:path>
              </a:pathLst>
            </a:custGeom>
            <a:solidFill>
              <a:srgbClr val="FFFFFF"/>
            </a:solidFill>
          </p:spPr>
        </p:sp>
      </p:grpSp>
      <p:grpSp>
        <p:nvGrpSpPr>
          <p:cNvPr name="Group 5" id="5"/>
          <p:cNvGrpSpPr/>
          <p:nvPr/>
        </p:nvGrpSpPr>
        <p:grpSpPr>
          <a:xfrm rot="0">
            <a:off x="9625957" y="2915205"/>
            <a:ext cx="7724783" cy="5768744"/>
            <a:chOff x="0" y="0"/>
            <a:chExt cx="2818022" cy="2104453"/>
          </a:xfrm>
        </p:grpSpPr>
        <p:sp>
          <p:nvSpPr>
            <p:cNvPr name="Freeform 6" id="6"/>
            <p:cNvSpPr/>
            <p:nvPr/>
          </p:nvSpPr>
          <p:spPr>
            <a:xfrm flipH="false" flipV="false" rot="0">
              <a:off x="0" y="0"/>
              <a:ext cx="2818022" cy="2104453"/>
            </a:xfrm>
            <a:custGeom>
              <a:avLst/>
              <a:gdLst/>
              <a:ahLst/>
              <a:cxnLst/>
              <a:rect r="r" b="b" t="t" l="l"/>
              <a:pathLst>
                <a:path h="2104453" w="2818022">
                  <a:moveTo>
                    <a:pt x="0" y="0"/>
                  </a:moveTo>
                  <a:lnTo>
                    <a:pt x="2818022" y="0"/>
                  </a:lnTo>
                  <a:lnTo>
                    <a:pt x="2818022" y="2104453"/>
                  </a:lnTo>
                  <a:lnTo>
                    <a:pt x="0" y="2104453"/>
                  </a:lnTo>
                  <a:close/>
                </a:path>
              </a:pathLst>
            </a:custGeom>
            <a:solidFill>
              <a:srgbClr val="FFFFFF"/>
            </a:solidFill>
          </p:spPr>
        </p:sp>
      </p:grpSp>
      <p:grpSp>
        <p:nvGrpSpPr>
          <p:cNvPr name="Group 7" id="7"/>
          <p:cNvGrpSpPr/>
          <p:nvPr/>
        </p:nvGrpSpPr>
        <p:grpSpPr>
          <a:xfrm rot="0">
            <a:off x="604102" y="2919962"/>
            <a:ext cx="8358265" cy="7068885"/>
            <a:chOff x="0" y="0"/>
            <a:chExt cx="3049118" cy="2578748"/>
          </a:xfrm>
        </p:grpSpPr>
        <p:sp>
          <p:nvSpPr>
            <p:cNvPr name="Freeform 8" id="8"/>
            <p:cNvSpPr/>
            <p:nvPr/>
          </p:nvSpPr>
          <p:spPr>
            <a:xfrm flipH="false" flipV="false" rot="0">
              <a:off x="0" y="0"/>
              <a:ext cx="3049118" cy="2578748"/>
            </a:xfrm>
            <a:custGeom>
              <a:avLst/>
              <a:gdLst/>
              <a:ahLst/>
              <a:cxnLst/>
              <a:rect r="r" b="b" t="t" l="l"/>
              <a:pathLst>
                <a:path h="2578748" w="3049118">
                  <a:moveTo>
                    <a:pt x="0" y="0"/>
                  </a:moveTo>
                  <a:lnTo>
                    <a:pt x="3049118" y="0"/>
                  </a:lnTo>
                  <a:lnTo>
                    <a:pt x="3049118" y="2578748"/>
                  </a:lnTo>
                  <a:lnTo>
                    <a:pt x="0" y="2578748"/>
                  </a:lnTo>
                  <a:close/>
                </a:path>
              </a:pathLst>
            </a:custGeom>
            <a:solidFill>
              <a:srgbClr val="FFFFFF"/>
            </a:solidFill>
          </p:spPr>
        </p:sp>
      </p:grpSp>
      <p:sp>
        <p:nvSpPr>
          <p:cNvPr name="Freeform 9" id="9"/>
          <p:cNvSpPr/>
          <p:nvPr/>
        </p:nvSpPr>
        <p:spPr>
          <a:xfrm flipH="false" flipV="false" rot="0">
            <a:off x="10231960" y="3545972"/>
            <a:ext cx="5778474" cy="4507210"/>
          </a:xfrm>
          <a:custGeom>
            <a:avLst/>
            <a:gdLst/>
            <a:ahLst/>
            <a:cxnLst/>
            <a:rect r="r" b="b" t="t" l="l"/>
            <a:pathLst>
              <a:path h="4507210" w="5778474">
                <a:moveTo>
                  <a:pt x="0" y="0"/>
                </a:moveTo>
                <a:lnTo>
                  <a:pt x="5778474" y="0"/>
                </a:lnTo>
                <a:lnTo>
                  <a:pt x="5778474" y="4507210"/>
                </a:lnTo>
                <a:lnTo>
                  <a:pt x="0" y="45072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203414">
            <a:off x="16137868" y="4585735"/>
            <a:ext cx="417336" cy="598331"/>
          </a:xfrm>
          <a:custGeom>
            <a:avLst/>
            <a:gdLst/>
            <a:ahLst/>
            <a:cxnLst/>
            <a:rect r="r" b="b" t="t" l="l"/>
            <a:pathLst>
              <a:path h="598331" w="417336">
                <a:moveTo>
                  <a:pt x="0" y="0"/>
                </a:moveTo>
                <a:lnTo>
                  <a:pt x="417336" y="0"/>
                </a:lnTo>
                <a:lnTo>
                  <a:pt x="417336" y="598330"/>
                </a:lnTo>
                <a:lnTo>
                  <a:pt x="0" y="5983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1" id="11"/>
          <p:cNvGrpSpPr/>
          <p:nvPr/>
        </p:nvGrpSpPr>
        <p:grpSpPr>
          <a:xfrm rot="0">
            <a:off x="9908900" y="3235000"/>
            <a:ext cx="121908" cy="121908"/>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grpSp>
        <p:nvGrpSpPr>
          <p:cNvPr name="Group 13" id="13"/>
          <p:cNvGrpSpPr/>
          <p:nvPr/>
        </p:nvGrpSpPr>
        <p:grpSpPr>
          <a:xfrm rot="0">
            <a:off x="10055579" y="7995212"/>
            <a:ext cx="121908" cy="121908"/>
            <a:chOff x="0" y="0"/>
            <a:chExt cx="6350000" cy="6350000"/>
          </a:xfrm>
        </p:grpSpPr>
        <p:sp>
          <p:nvSpPr>
            <p:cNvPr name="Freeform 14" id="1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sp>
        <p:nvSpPr>
          <p:cNvPr name="TextBox 15" id="15"/>
          <p:cNvSpPr txBox="true"/>
          <p:nvPr/>
        </p:nvSpPr>
        <p:spPr>
          <a:xfrm rot="0">
            <a:off x="3343782" y="924697"/>
            <a:ext cx="11600436" cy="1371600"/>
          </a:xfrm>
          <a:prstGeom prst="rect">
            <a:avLst/>
          </a:prstGeom>
        </p:spPr>
        <p:txBody>
          <a:bodyPr anchor="t" rtlCol="false" tIns="0" lIns="0" bIns="0" rIns="0">
            <a:spAutoFit/>
          </a:bodyPr>
          <a:lstStyle/>
          <a:p>
            <a:pPr algn="ctr">
              <a:lnSpc>
                <a:spcPts val="10800"/>
              </a:lnSpc>
            </a:pPr>
            <a:r>
              <a:rPr lang="en-US" b="true" sz="9000">
                <a:solidFill>
                  <a:srgbClr val="003EA8"/>
                </a:solidFill>
                <a:latin typeface="Muli Bold"/>
                <a:ea typeface="Muli Bold"/>
                <a:cs typeface="Muli Bold"/>
                <a:sym typeface="Muli Bold"/>
              </a:rPr>
              <a:t>Hàm mất mát </a:t>
            </a:r>
          </a:p>
        </p:txBody>
      </p:sp>
      <p:sp>
        <p:nvSpPr>
          <p:cNvPr name="Freeform 16" id="16"/>
          <p:cNvSpPr/>
          <p:nvPr/>
        </p:nvSpPr>
        <p:spPr>
          <a:xfrm flipH="false" flipV="false" rot="0">
            <a:off x="-1276562" y="-156776"/>
            <a:ext cx="6732164" cy="1627960"/>
          </a:xfrm>
          <a:custGeom>
            <a:avLst/>
            <a:gdLst/>
            <a:ahLst/>
            <a:cxnLst/>
            <a:rect r="r" b="b" t="t" l="l"/>
            <a:pathLst>
              <a:path h="1627960" w="6732164">
                <a:moveTo>
                  <a:pt x="0" y="0"/>
                </a:moveTo>
                <a:lnTo>
                  <a:pt x="6732164" y="0"/>
                </a:lnTo>
                <a:lnTo>
                  <a:pt x="6732164" y="1627960"/>
                </a:lnTo>
                <a:lnTo>
                  <a:pt x="0" y="16279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203414">
            <a:off x="11489227" y="4583034"/>
            <a:ext cx="321948" cy="461574"/>
          </a:xfrm>
          <a:custGeom>
            <a:avLst/>
            <a:gdLst/>
            <a:ahLst/>
            <a:cxnLst/>
            <a:rect r="r" b="b" t="t" l="l"/>
            <a:pathLst>
              <a:path h="461574" w="321948">
                <a:moveTo>
                  <a:pt x="0" y="0"/>
                </a:moveTo>
                <a:lnTo>
                  <a:pt x="321948" y="0"/>
                </a:lnTo>
                <a:lnTo>
                  <a:pt x="321948" y="461575"/>
                </a:lnTo>
                <a:lnTo>
                  <a:pt x="0" y="4615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8" id="18"/>
          <p:cNvSpPr/>
          <p:nvPr/>
        </p:nvSpPr>
        <p:spPr>
          <a:xfrm flipH="false" flipV="false" rot="-278358">
            <a:off x="13186236" y="8430575"/>
            <a:ext cx="5868613" cy="1845945"/>
          </a:xfrm>
          <a:custGeom>
            <a:avLst/>
            <a:gdLst/>
            <a:ahLst/>
            <a:cxnLst/>
            <a:rect r="r" b="b" t="t" l="l"/>
            <a:pathLst>
              <a:path h="1845945" w="5868613">
                <a:moveTo>
                  <a:pt x="0" y="0"/>
                </a:moveTo>
                <a:lnTo>
                  <a:pt x="5868612" y="0"/>
                </a:lnTo>
                <a:lnTo>
                  <a:pt x="5868612" y="1845946"/>
                </a:lnTo>
                <a:lnTo>
                  <a:pt x="0" y="184594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9" id="19"/>
          <p:cNvSpPr/>
          <p:nvPr/>
        </p:nvSpPr>
        <p:spPr>
          <a:xfrm flipH="false" flipV="false" rot="0">
            <a:off x="1608823" y="3202705"/>
            <a:ext cx="6033593" cy="1741841"/>
          </a:xfrm>
          <a:custGeom>
            <a:avLst/>
            <a:gdLst/>
            <a:ahLst/>
            <a:cxnLst/>
            <a:rect r="r" b="b" t="t" l="l"/>
            <a:pathLst>
              <a:path h="1741841" w="6033593">
                <a:moveTo>
                  <a:pt x="0" y="0"/>
                </a:moveTo>
                <a:lnTo>
                  <a:pt x="6033593" y="0"/>
                </a:lnTo>
                <a:lnTo>
                  <a:pt x="6033593" y="1741841"/>
                </a:lnTo>
                <a:lnTo>
                  <a:pt x="0" y="1741841"/>
                </a:lnTo>
                <a:lnTo>
                  <a:pt x="0" y="0"/>
                </a:lnTo>
                <a:close/>
              </a:path>
            </a:pathLst>
          </a:custGeom>
          <a:blipFill>
            <a:blip r:embed="rId11"/>
            <a:stretch>
              <a:fillRect l="0" t="0" r="0" b="0"/>
            </a:stretch>
          </a:blipFill>
        </p:spPr>
      </p:sp>
      <p:sp>
        <p:nvSpPr>
          <p:cNvPr name="Freeform 20" id="20"/>
          <p:cNvSpPr/>
          <p:nvPr/>
        </p:nvSpPr>
        <p:spPr>
          <a:xfrm flipH="false" flipV="false" rot="0">
            <a:off x="604102" y="5686751"/>
            <a:ext cx="8358265" cy="4011877"/>
          </a:xfrm>
          <a:custGeom>
            <a:avLst/>
            <a:gdLst/>
            <a:ahLst/>
            <a:cxnLst/>
            <a:rect r="r" b="b" t="t" l="l"/>
            <a:pathLst>
              <a:path h="4011877" w="8358265">
                <a:moveTo>
                  <a:pt x="0" y="0"/>
                </a:moveTo>
                <a:lnTo>
                  <a:pt x="8358265" y="0"/>
                </a:lnTo>
                <a:lnTo>
                  <a:pt x="8358265" y="4011877"/>
                </a:lnTo>
                <a:lnTo>
                  <a:pt x="0" y="4011877"/>
                </a:lnTo>
                <a:lnTo>
                  <a:pt x="0" y="0"/>
                </a:lnTo>
                <a:close/>
              </a:path>
            </a:pathLst>
          </a:custGeom>
          <a:blipFill>
            <a:blip r:embed="rId12"/>
            <a:stretch>
              <a:fillRect l="0" t="-13545" r="0" b="0"/>
            </a:stretch>
          </a:blipFill>
        </p:spPr>
      </p:sp>
      <p:sp>
        <p:nvSpPr>
          <p:cNvPr name="TextBox 21" id="21"/>
          <p:cNvSpPr txBox="true"/>
          <p:nvPr/>
        </p:nvSpPr>
        <p:spPr>
          <a:xfrm rot="0">
            <a:off x="604102" y="4649272"/>
            <a:ext cx="2666832" cy="523874"/>
          </a:xfrm>
          <a:prstGeom prst="rect">
            <a:avLst/>
          </a:prstGeom>
        </p:spPr>
        <p:txBody>
          <a:bodyPr anchor="t" rtlCol="false" tIns="0" lIns="0" bIns="0" rIns="0">
            <a:spAutoFit/>
          </a:bodyPr>
          <a:lstStyle/>
          <a:p>
            <a:pPr algn="ctr">
              <a:lnSpc>
                <a:spcPts val="4200"/>
              </a:lnSpc>
            </a:pPr>
            <a:r>
              <a:rPr lang="en-US" sz="3000" b="true">
                <a:solidFill>
                  <a:srgbClr val="003EA8"/>
                </a:solidFill>
                <a:latin typeface="DejaVu Serif Bold"/>
                <a:ea typeface="DejaVu Serif Bold"/>
                <a:cs typeface="DejaVu Serif Bold"/>
                <a:sym typeface="DejaVu Serif Bold"/>
              </a:rPr>
              <a:t>Trong đó:</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1932345">
            <a:off x="14139392" y="98115"/>
            <a:ext cx="5098041" cy="1232799"/>
          </a:xfrm>
          <a:custGeom>
            <a:avLst/>
            <a:gdLst/>
            <a:ahLst/>
            <a:cxnLst/>
            <a:rect r="r" b="b" t="t" l="l"/>
            <a:pathLst>
              <a:path h="1232799" w="5098041">
                <a:moveTo>
                  <a:pt x="0" y="0"/>
                </a:moveTo>
                <a:lnTo>
                  <a:pt x="5098041" y="0"/>
                </a:lnTo>
                <a:lnTo>
                  <a:pt x="5098041" y="1232799"/>
                </a:lnTo>
                <a:lnTo>
                  <a:pt x="0" y="12327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912711">
            <a:off x="-759921" y="9293184"/>
            <a:ext cx="5141579" cy="1243327"/>
          </a:xfrm>
          <a:custGeom>
            <a:avLst/>
            <a:gdLst/>
            <a:ahLst/>
            <a:cxnLst/>
            <a:rect r="r" b="b" t="t" l="l"/>
            <a:pathLst>
              <a:path h="1243327" w="5141579">
                <a:moveTo>
                  <a:pt x="0" y="0"/>
                </a:moveTo>
                <a:lnTo>
                  <a:pt x="5141579" y="0"/>
                </a:lnTo>
                <a:lnTo>
                  <a:pt x="5141579" y="1243328"/>
                </a:lnTo>
                <a:lnTo>
                  <a:pt x="0" y="12433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5966747" y="9172977"/>
            <a:ext cx="517455" cy="741871"/>
          </a:xfrm>
          <a:custGeom>
            <a:avLst/>
            <a:gdLst/>
            <a:ahLst/>
            <a:cxnLst/>
            <a:rect r="r" b="b" t="t" l="l"/>
            <a:pathLst>
              <a:path h="741871" w="517455">
                <a:moveTo>
                  <a:pt x="0" y="0"/>
                </a:moveTo>
                <a:lnTo>
                  <a:pt x="517455" y="0"/>
                </a:lnTo>
                <a:lnTo>
                  <a:pt x="517455" y="741871"/>
                </a:lnTo>
                <a:lnTo>
                  <a:pt x="0" y="74187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552141" y="286829"/>
            <a:ext cx="517455" cy="741871"/>
          </a:xfrm>
          <a:custGeom>
            <a:avLst/>
            <a:gdLst/>
            <a:ahLst/>
            <a:cxnLst/>
            <a:rect r="r" b="b" t="t" l="l"/>
            <a:pathLst>
              <a:path h="741871" w="517455">
                <a:moveTo>
                  <a:pt x="0" y="0"/>
                </a:moveTo>
                <a:lnTo>
                  <a:pt x="517455" y="0"/>
                </a:lnTo>
                <a:lnTo>
                  <a:pt x="517455" y="741871"/>
                </a:lnTo>
                <a:lnTo>
                  <a:pt x="0" y="74187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p:nvPr/>
        </p:nvGrpSpPr>
        <p:grpSpPr>
          <a:xfrm rot="0">
            <a:off x="5039247" y="3046580"/>
            <a:ext cx="2936787" cy="1466555"/>
            <a:chOff x="0" y="0"/>
            <a:chExt cx="3915716" cy="1955406"/>
          </a:xfrm>
        </p:grpSpPr>
        <p:sp>
          <p:nvSpPr>
            <p:cNvPr name="TextBox 8" id="8"/>
            <p:cNvSpPr txBox="true"/>
            <p:nvPr/>
          </p:nvSpPr>
          <p:spPr>
            <a:xfrm rot="0">
              <a:off x="0" y="-63517"/>
              <a:ext cx="3915716" cy="1228937"/>
            </a:xfrm>
            <a:prstGeom prst="rect">
              <a:avLst/>
            </a:prstGeom>
          </p:spPr>
          <p:txBody>
            <a:bodyPr anchor="t" rtlCol="false" tIns="0" lIns="0" bIns="0" rIns="0">
              <a:spAutoFit/>
            </a:bodyPr>
            <a:lstStyle/>
            <a:p>
              <a:pPr algn="l">
                <a:lnSpc>
                  <a:spcPts val="7539"/>
                </a:lnSpc>
              </a:pPr>
              <a:r>
                <a:rPr lang="en-US" sz="5799" b="true">
                  <a:solidFill>
                    <a:srgbClr val="003EA8"/>
                  </a:solidFill>
                  <a:latin typeface="Cabin Semi-Bold"/>
                  <a:ea typeface="Cabin Semi-Bold"/>
                  <a:cs typeface="Cabin Semi-Bold"/>
                  <a:sym typeface="Cabin Semi-Bold"/>
                </a:rPr>
                <a:t>Ưu điểm</a:t>
              </a:r>
            </a:p>
          </p:txBody>
        </p:sp>
        <p:sp>
          <p:nvSpPr>
            <p:cNvPr name="TextBox 9" id="9"/>
            <p:cNvSpPr txBox="true"/>
            <p:nvPr/>
          </p:nvSpPr>
          <p:spPr>
            <a:xfrm rot="0">
              <a:off x="0" y="1430206"/>
              <a:ext cx="3915716" cy="534750"/>
            </a:xfrm>
            <a:prstGeom prst="rect">
              <a:avLst/>
            </a:prstGeom>
          </p:spPr>
          <p:txBody>
            <a:bodyPr anchor="t" rtlCol="false" tIns="0" lIns="0" bIns="0" rIns="0">
              <a:spAutoFit/>
            </a:bodyPr>
            <a:lstStyle/>
            <a:p>
              <a:pPr algn="l">
                <a:lnSpc>
                  <a:spcPts val="3299"/>
                </a:lnSpc>
              </a:pPr>
            </a:p>
          </p:txBody>
        </p:sp>
      </p:grpSp>
      <p:grpSp>
        <p:nvGrpSpPr>
          <p:cNvPr name="Group 10" id="10"/>
          <p:cNvGrpSpPr/>
          <p:nvPr/>
        </p:nvGrpSpPr>
        <p:grpSpPr>
          <a:xfrm rot="0">
            <a:off x="3506986" y="4486670"/>
            <a:ext cx="6392540" cy="1028958"/>
            <a:chOff x="0" y="0"/>
            <a:chExt cx="28999462" cy="4667821"/>
          </a:xfrm>
        </p:grpSpPr>
        <p:sp>
          <p:nvSpPr>
            <p:cNvPr name="Freeform 11" id="11"/>
            <p:cNvSpPr/>
            <p:nvPr/>
          </p:nvSpPr>
          <p:spPr>
            <a:xfrm flipH="false" flipV="false" rot="0">
              <a:off x="72390" y="72390"/>
              <a:ext cx="28854682" cy="4523042"/>
            </a:xfrm>
            <a:custGeom>
              <a:avLst/>
              <a:gdLst/>
              <a:ahLst/>
              <a:cxnLst/>
              <a:rect r="r" b="b" t="t" l="l"/>
              <a:pathLst>
                <a:path h="4523042" w="28854682">
                  <a:moveTo>
                    <a:pt x="0" y="0"/>
                  </a:moveTo>
                  <a:lnTo>
                    <a:pt x="28854682" y="0"/>
                  </a:lnTo>
                  <a:lnTo>
                    <a:pt x="28854682" y="4523042"/>
                  </a:lnTo>
                  <a:lnTo>
                    <a:pt x="0" y="4523042"/>
                  </a:lnTo>
                  <a:lnTo>
                    <a:pt x="0" y="0"/>
                  </a:lnTo>
                  <a:close/>
                </a:path>
              </a:pathLst>
            </a:custGeom>
            <a:solidFill>
              <a:srgbClr val="FFD4E6"/>
            </a:solidFill>
          </p:spPr>
        </p:sp>
        <p:sp>
          <p:nvSpPr>
            <p:cNvPr name="Freeform 12" id="12"/>
            <p:cNvSpPr/>
            <p:nvPr/>
          </p:nvSpPr>
          <p:spPr>
            <a:xfrm flipH="false" flipV="false" rot="0">
              <a:off x="0" y="0"/>
              <a:ext cx="28999461" cy="4667821"/>
            </a:xfrm>
            <a:custGeom>
              <a:avLst/>
              <a:gdLst/>
              <a:ahLst/>
              <a:cxnLst/>
              <a:rect r="r" b="b" t="t" l="l"/>
              <a:pathLst>
                <a:path h="4667821" w="28999461">
                  <a:moveTo>
                    <a:pt x="28854682" y="4523041"/>
                  </a:moveTo>
                  <a:lnTo>
                    <a:pt x="28999461" y="4523041"/>
                  </a:lnTo>
                  <a:lnTo>
                    <a:pt x="28999461" y="4667821"/>
                  </a:lnTo>
                  <a:lnTo>
                    <a:pt x="28854682" y="4667821"/>
                  </a:lnTo>
                  <a:lnTo>
                    <a:pt x="28854682" y="4523041"/>
                  </a:lnTo>
                  <a:close/>
                  <a:moveTo>
                    <a:pt x="0" y="144780"/>
                  </a:moveTo>
                  <a:lnTo>
                    <a:pt x="144780" y="144780"/>
                  </a:lnTo>
                  <a:lnTo>
                    <a:pt x="144780" y="4523041"/>
                  </a:lnTo>
                  <a:lnTo>
                    <a:pt x="0" y="4523041"/>
                  </a:lnTo>
                  <a:lnTo>
                    <a:pt x="0" y="144780"/>
                  </a:lnTo>
                  <a:close/>
                  <a:moveTo>
                    <a:pt x="0" y="4523041"/>
                  </a:moveTo>
                  <a:lnTo>
                    <a:pt x="144780" y="4523041"/>
                  </a:lnTo>
                  <a:lnTo>
                    <a:pt x="144780" y="4667821"/>
                  </a:lnTo>
                  <a:lnTo>
                    <a:pt x="0" y="4667821"/>
                  </a:lnTo>
                  <a:lnTo>
                    <a:pt x="0" y="4523041"/>
                  </a:lnTo>
                  <a:close/>
                  <a:moveTo>
                    <a:pt x="28854682" y="144780"/>
                  </a:moveTo>
                  <a:lnTo>
                    <a:pt x="28999461" y="144780"/>
                  </a:lnTo>
                  <a:lnTo>
                    <a:pt x="28999461" y="4523041"/>
                  </a:lnTo>
                  <a:lnTo>
                    <a:pt x="28854682" y="4523041"/>
                  </a:lnTo>
                  <a:lnTo>
                    <a:pt x="28854682" y="144780"/>
                  </a:lnTo>
                  <a:close/>
                  <a:moveTo>
                    <a:pt x="144780" y="4523041"/>
                  </a:moveTo>
                  <a:lnTo>
                    <a:pt x="28854682" y="4523041"/>
                  </a:lnTo>
                  <a:lnTo>
                    <a:pt x="28854682" y="4667821"/>
                  </a:lnTo>
                  <a:lnTo>
                    <a:pt x="144780" y="4667821"/>
                  </a:lnTo>
                  <a:lnTo>
                    <a:pt x="144780" y="4523041"/>
                  </a:lnTo>
                  <a:close/>
                  <a:moveTo>
                    <a:pt x="28854682" y="0"/>
                  </a:moveTo>
                  <a:lnTo>
                    <a:pt x="28999461" y="0"/>
                  </a:lnTo>
                  <a:lnTo>
                    <a:pt x="28999461" y="144780"/>
                  </a:lnTo>
                  <a:lnTo>
                    <a:pt x="28854682" y="144780"/>
                  </a:lnTo>
                  <a:lnTo>
                    <a:pt x="28854682" y="0"/>
                  </a:lnTo>
                  <a:close/>
                  <a:moveTo>
                    <a:pt x="0" y="0"/>
                  </a:moveTo>
                  <a:lnTo>
                    <a:pt x="144780" y="0"/>
                  </a:lnTo>
                  <a:lnTo>
                    <a:pt x="144780" y="144780"/>
                  </a:lnTo>
                  <a:lnTo>
                    <a:pt x="0" y="144780"/>
                  </a:lnTo>
                  <a:lnTo>
                    <a:pt x="0" y="0"/>
                  </a:lnTo>
                  <a:close/>
                  <a:moveTo>
                    <a:pt x="144780" y="0"/>
                  </a:moveTo>
                  <a:lnTo>
                    <a:pt x="28854682" y="0"/>
                  </a:lnTo>
                  <a:lnTo>
                    <a:pt x="28854682" y="144780"/>
                  </a:lnTo>
                  <a:lnTo>
                    <a:pt x="144780" y="144780"/>
                  </a:lnTo>
                  <a:lnTo>
                    <a:pt x="144780" y="0"/>
                  </a:lnTo>
                  <a:close/>
                </a:path>
              </a:pathLst>
            </a:custGeom>
            <a:solidFill>
              <a:srgbClr val="201139"/>
            </a:solidFill>
          </p:spPr>
        </p:sp>
      </p:grpSp>
      <p:sp>
        <p:nvSpPr>
          <p:cNvPr name="TextBox 13" id="13"/>
          <p:cNvSpPr txBox="true"/>
          <p:nvPr/>
        </p:nvSpPr>
        <p:spPr>
          <a:xfrm rot="0">
            <a:off x="4322218" y="4746625"/>
            <a:ext cx="4041520" cy="396875"/>
          </a:xfrm>
          <a:prstGeom prst="rect">
            <a:avLst/>
          </a:prstGeom>
        </p:spPr>
        <p:txBody>
          <a:bodyPr anchor="t" rtlCol="false" tIns="0" lIns="0" bIns="0" rIns="0">
            <a:spAutoFit/>
          </a:bodyPr>
          <a:lstStyle/>
          <a:p>
            <a:pPr algn="ctr" marL="0" indent="0" lvl="0">
              <a:lnSpc>
                <a:spcPts val="3250"/>
              </a:lnSpc>
              <a:spcBef>
                <a:spcPct val="0"/>
              </a:spcBef>
            </a:pPr>
            <a:r>
              <a:rPr lang="en-US" sz="2500">
                <a:solidFill>
                  <a:srgbClr val="003EA8"/>
                </a:solidFill>
                <a:latin typeface="Prompt"/>
                <a:ea typeface="Prompt"/>
                <a:cs typeface="Prompt"/>
                <a:sym typeface="Prompt"/>
              </a:rPr>
              <a:t>Tăng cường độ chính xác</a:t>
            </a:r>
          </a:p>
        </p:txBody>
      </p:sp>
      <p:grpSp>
        <p:nvGrpSpPr>
          <p:cNvPr name="Group 14" id="14"/>
          <p:cNvGrpSpPr/>
          <p:nvPr/>
        </p:nvGrpSpPr>
        <p:grpSpPr>
          <a:xfrm rot="0">
            <a:off x="3506986" y="5845807"/>
            <a:ext cx="6392540" cy="1028958"/>
            <a:chOff x="0" y="0"/>
            <a:chExt cx="28999462" cy="4667821"/>
          </a:xfrm>
        </p:grpSpPr>
        <p:sp>
          <p:nvSpPr>
            <p:cNvPr name="Freeform 15" id="15"/>
            <p:cNvSpPr/>
            <p:nvPr/>
          </p:nvSpPr>
          <p:spPr>
            <a:xfrm flipH="false" flipV="false" rot="0">
              <a:off x="72390" y="72390"/>
              <a:ext cx="28854682" cy="4523042"/>
            </a:xfrm>
            <a:custGeom>
              <a:avLst/>
              <a:gdLst/>
              <a:ahLst/>
              <a:cxnLst/>
              <a:rect r="r" b="b" t="t" l="l"/>
              <a:pathLst>
                <a:path h="4523042" w="28854682">
                  <a:moveTo>
                    <a:pt x="0" y="0"/>
                  </a:moveTo>
                  <a:lnTo>
                    <a:pt x="28854682" y="0"/>
                  </a:lnTo>
                  <a:lnTo>
                    <a:pt x="28854682" y="4523042"/>
                  </a:lnTo>
                  <a:lnTo>
                    <a:pt x="0" y="4523042"/>
                  </a:lnTo>
                  <a:lnTo>
                    <a:pt x="0" y="0"/>
                  </a:lnTo>
                  <a:close/>
                </a:path>
              </a:pathLst>
            </a:custGeom>
            <a:solidFill>
              <a:srgbClr val="FFD4E6"/>
            </a:solidFill>
          </p:spPr>
        </p:sp>
        <p:sp>
          <p:nvSpPr>
            <p:cNvPr name="Freeform 16" id="16"/>
            <p:cNvSpPr/>
            <p:nvPr/>
          </p:nvSpPr>
          <p:spPr>
            <a:xfrm flipH="false" flipV="false" rot="0">
              <a:off x="0" y="0"/>
              <a:ext cx="28999461" cy="4667821"/>
            </a:xfrm>
            <a:custGeom>
              <a:avLst/>
              <a:gdLst/>
              <a:ahLst/>
              <a:cxnLst/>
              <a:rect r="r" b="b" t="t" l="l"/>
              <a:pathLst>
                <a:path h="4667821" w="28999461">
                  <a:moveTo>
                    <a:pt x="28854682" y="4523041"/>
                  </a:moveTo>
                  <a:lnTo>
                    <a:pt x="28999461" y="4523041"/>
                  </a:lnTo>
                  <a:lnTo>
                    <a:pt x="28999461" y="4667821"/>
                  </a:lnTo>
                  <a:lnTo>
                    <a:pt x="28854682" y="4667821"/>
                  </a:lnTo>
                  <a:lnTo>
                    <a:pt x="28854682" y="4523041"/>
                  </a:lnTo>
                  <a:close/>
                  <a:moveTo>
                    <a:pt x="0" y="144780"/>
                  </a:moveTo>
                  <a:lnTo>
                    <a:pt x="144780" y="144780"/>
                  </a:lnTo>
                  <a:lnTo>
                    <a:pt x="144780" y="4523041"/>
                  </a:lnTo>
                  <a:lnTo>
                    <a:pt x="0" y="4523041"/>
                  </a:lnTo>
                  <a:lnTo>
                    <a:pt x="0" y="144780"/>
                  </a:lnTo>
                  <a:close/>
                  <a:moveTo>
                    <a:pt x="0" y="4523041"/>
                  </a:moveTo>
                  <a:lnTo>
                    <a:pt x="144780" y="4523041"/>
                  </a:lnTo>
                  <a:lnTo>
                    <a:pt x="144780" y="4667821"/>
                  </a:lnTo>
                  <a:lnTo>
                    <a:pt x="0" y="4667821"/>
                  </a:lnTo>
                  <a:lnTo>
                    <a:pt x="0" y="4523041"/>
                  </a:lnTo>
                  <a:close/>
                  <a:moveTo>
                    <a:pt x="28854682" y="144780"/>
                  </a:moveTo>
                  <a:lnTo>
                    <a:pt x="28999461" y="144780"/>
                  </a:lnTo>
                  <a:lnTo>
                    <a:pt x="28999461" y="4523041"/>
                  </a:lnTo>
                  <a:lnTo>
                    <a:pt x="28854682" y="4523041"/>
                  </a:lnTo>
                  <a:lnTo>
                    <a:pt x="28854682" y="144780"/>
                  </a:lnTo>
                  <a:close/>
                  <a:moveTo>
                    <a:pt x="144780" y="4523041"/>
                  </a:moveTo>
                  <a:lnTo>
                    <a:pt x="28854682" y="4523041"/>
                  </a:lnTo>
                  <a:lnTo>
                    <a:pt x="28854682" y="4667821"/>
                  </a:lnTo>
                  <a:lnTo>
                    <a:pt x="144780" y="4667821"/>
                  </a:lnTo>
                  <a:lnTo>
                    <a:pt x="144780" y="4523041"/>
                  </a:lnTo>
                  <a:close/>
                  <a:moveTo>
                    <a:pt x="28854682" y="0"/>
                  </a:moveTo>
                  <a:lnTo>
                    <a:pt x="28999461" y="0"/>
                  </a:lnTo>
                  <a:lnTo>
                    <a:pt x="28999461" y="144780"/>
                  </a:lnTo>
                  <a:lnTo>
                    <a:pt x="28854682" y="144780"/>
                  </a:lnTo>
                  <a:lnTo>
                    <a:pt x="28854682" y="0"/>
                  </a:lnTo>
                  <a:close/>
                  <a:moveTo>
                    <a:pt x="0" y="0"/>
                  </a:moveTo>
                  <a:lnTo>
                    <a:pt x="144780" y="0"/>
                  </a:lnTo>
                  <a:lnTo>
                    <a:pt x="144780" y="144780"/>
                  </a:lnTo>
                  <a:lnTo>
                    <a:pt x="0" y="144780"/>
                  </a:lnTo>
                  <a:lnTo>
                    <a:pt x="0" y="0"/>
                  </a:lnTo>
                  <a:close/>
                  <a:moveTo>
                    <a:pt x="144780" y="0"/>
                  </a:moveTo>
                  <a:lnTo>
                    <a:pt x="28854682" y="0"/>
                  </a:lnTo>
                  <a:lnTo>
                    <a:pt x="28854682" y="144780"/>
                  </a:lnTo>
                  <a:lnTo>
                    <a:pt x="144780" y="144780"/>
                  </a:lnTo>
                  <a:lnTo>
                    <a:pt x="144780" y="0"/>
                  </a:lnTo>
                  <a:close/>
                </a:path>
              </a:pathLst>
            </a:custGeom>
            <a:solidFill>
              <a:srgbClr val="201139"/>
            </a:solidFill>
          </p:spPr>
        </p:sp>
      </p:grpSp>
      <p:sp>
        <p:nvSpPr>
          <p:cNvPr name="TextBox 17" id="17"/>
          <p:cNvSpPr txBox="true"/>
          <p:nvPr/>
        </p:nvSpPr>
        <p:spPr>
          <a:xfrm rot="0">
            <a:off x="3911573" y="6066598"/>
            <a:ext cx="5583365" cy="396875"/>
          </a:xfrm>
          <a:prstGeom prst="rect">
            <a:avLst/>
          </a:prstGeom>
        </p:spPr>
        <p:txBody>
          <a:bodyPr anchor="t" rtlCol="false" tIns="0" lIns="0" bIns="0" rIns="0">
            <a:spAutoFit/>
          </a:bodyPr>
          <a:lstStyle/>
          <a:p>
            <a:pPr algn="ctr" marL="0" indent="0" lvl="0">
              <a:lnSpc>
                <a:spcPts val="3250"/>
              </a:lnSpc>
              <a:spcBef>
                <a:spcPct val="0"/>
              </a:spcBef>
            </a:pPr>
            <a:r>
              <a:rPr lang="en-US" sz="2500">
                <a:solidFill>
                  <a:srgbClr val="003EA8"/>
                </a:solidFill>
                <a:latin typeface="Prompt"/>
                <a:ea typeface="Prompt"/>
                <a:cs typeface="Prompt"/>
                <a:sym typeface="Prompt"/>
              </a:rPr>
              <a:t>Giảm thiểu hiện tượng overfitting</a:t>
            </a:r>
          </a:p>
        </p:txBody>
      </p:sp>
      <p:grpSp>
        <p:nvGrpSpPr>
          <p:cNvPr name="Group 18" id="18"/>
          <p:cNvGrpSpPr/>
          <p:nvPr/>
        </p:nvGrpSpPr>
        <p:grpSpPr>
          <a:xfrm rot="0">
            <a:off x="3506986" y="7196898"/>
            <a:ext cx="6392540" cy="1028958"/>
            <a:chOff x="0" y="0"/>
            <a:chExt cx="28999462" cy="4667821"/>
          </a:xfrm>
        </p:grpSpPr>
        <p:sp>
          <p:nvSpPr>
            <p:cNvPr name="Freeform 19" id="19"/>
            <p:cNvSpPr/>
            <p:nvPr/>
          </p:nvSpPr>
          <p:spPr>
            <a:xfrm flipH="false" flipV="false" rot="0">
              <a:off x="72390" y="72390"/>
              <a:ext cx="28854682" cy="4523042"/>
            </a:xfrm>
            <a:custGeom>
              <a:avLst/>
              <a:gdLst/>
              <a:ahLst/>
              <a:cxnLst/>
              <a:rect r="r" b="b" t="t" l="l"/>
              <a:pathLst>
                <a:path h="4523042" w="28854682">
                  <a:moveTo>
                    <a:pt x="0" y="0"/>
                  </a:moveTo>
                  <a:lnTo>
                    <a:pt x="28854682" y="0"/>
                  </a:lnTo>
                  <a:lnTo>
                    <a:pt x="28854682" y="4523042"/>
                  </a:lnTo>
                  <a:lnTo>
                    <a:pt x="0" y="4523042"/>
                  </a:lnTo>
                  <a:lnTo>
                    <a:pt x="0" y="0"/>
                  </a:lnTo>
                  <a:close/>
                </a:path>
              </a:pathLst>
            </a:custGeom>
            <a:solidFill>
              <a:srgbClr val="FFD4E6"/>
            </a:solidFill>
          </p:spPr>
        </p:sp>
        <p:sp>
          <p:nvSpPr>
            <p:cNvPr name="Freeform 20" id="20"/>
            <p:cNvSpPr/>
            <p:nvPr/>
          </p:nvSpPr>
          <p:spPr>
            <a:xfrm flipH="false" flipV="false" rot="0">
              <a:off x="0" y="0"/>
              <a:ext cx="28999461" cy="4667821"/>
            </a:xfrm>
            <a:custGeom>
              <a:avLst/>
              <a:gdLst/>
              <a:ahLst/>
              <a:cxnLst/>
              <a:rect r="r" b="b" t="t" l="l"/>
              <a:pathLst>
                <a:path h="4667821" w="28999461">
                  <a:moveTo>
                    <a:pt x="28854682" y="4523041"/>
                  </a:moveTo>
                  <a:lnTo>
                    <a:pt x="28999461" y="4523041"/>
                  </a:lnTo>
                  <a:lnTo>
                    <a:pt x="28999461" y="4667821"/>
                  </a:lnTo>
                  <a:lnTo>
                    <a:pt x="28854682" y="4667821"/>
                  </a:lnTo>
                  <a:lnTo>
                    <a:pt x="28854682" y="4523041"/>
                  </a:lnTo>
                  <a:close/>
                  <a:moveTo>
                    <a:pt x="0" y="144780"/>
                  </a:moveTo>
                  <a:lnTo>
                    <a:pt x="144780" y="144780"/>
                  </a:lnTo>
                  <a:lnTo>
                    <a:pt x="144780" y="4523041"/>
                  </a:lnTo>
                  <a:lnTo>
                    <a:pt x="0" y="4523041"/>
                  </a:lnTo>
                  <a:lnTo>
                    <a:pt x="0" y="144780"/>
                  </a:lnTo>
                  <a:close/>
                  <a:moveTo>
                    <a:pt x="0" y="4523041"/>
                  </a:moveTo>
                  <a:lnTo>
                    <a:pt x="144780" y="4523041"/>
                  </a:lnTo>
                  <a:lnTo>
                    <a:pt x="144780" y="4667821"/>
                  </a:lnTo>
                  <a:lnTo>
                    <a:pt x="0" y="4667821"/>
                  </a:lnTo>
                  <a:lnTo>
                    <a:pt x="0" y="4523041"/>
                  </a:lnTo>
                  <a:close/>
                  <a:moveTo>
                    <a:pt x="28854682" y="144780"/>
                  </a:moveTo>
                  <a:lnTo>
                    <a:pt x="28999461" y="144780"/>
                  </a:lnTo>
                  <a:lnTo>
                    <a:pt x="28999461" y="4523041"/>
                  </a:lnTo>
                  <a:lnTo>
                    <a:pt x="28854682" y="4523041"/>
                  </a:lnTo>
                  <a:lnTo>
                    <a:pt x="28854682" y="144780"/>
                  </a:lnTo>
                  <a:close/>
                  <a:moveTo>
                    <a:pt x="144780" y="4523041"/>
                  </a:moveTo>
                  <a:lnTo>
                    <a:pt x="28854682" y="4523041"/>
                  </a:lnTo>
                  <a:lnTo>
                    <a:pt x="28854682" y="4667821"/>
                  </a:lnTo>
                  <a:lnTo>
                    <a:pt x="144780" y="4667821"/>
                  </a:lnTo>
                  <a:lnTo>
                    <a:pt x="144780" y="4523041"/>
                  </a:lnTo>
                  <a:close/>
                  <a:moveTo>
                    <a:pt x="28854682" y="0"/>
                  </a:moveTo>
                  <a:lnTo>
                    <a:pt x="28999461" y="0"/>
                  </a:lnTo>
                  <a:lnTo>
                    <a:pt x="28999461" y="144780"/>
                  </a:lnTo>
                  <a:lnTo>
                    <a:pt x="28854682" y="144780"/>
                  </a:lnTo>
                  <a:lnTo>
                    <a:pt x="28854682" y="0"/>
                  </a:lnTo>
                  <a:close/>
                  <a:moveTo>
                    <a:pt x="0" y="0"/>
                  </a:moveTo>
                  <a:lnTo>
                    <a:pt x="144780" y="0"/>
                  </a:lnTo>
                  <a:lnTo>
                    <a:pt x="144780" y="144780"/>
                  </a:lnTo>
                  <a:lnTo>
                    <a:pt x="0" y="144780"/>
                  </a:lnTo>
                  <a:lnTo>
                    <a:pt x="0" y="0"/>
                  </a:lnTo>
                  <a:close/>
                  <a:moveTo>
                    <a:pt x="144780" y="0"/>
                  </a:moveTo>
                  <a:lnTo>
                    <a:pt x="28854682" y="0"/>
                  </a:lnTo>
                  <a:lnTo>
                    <a:pt x="28854682" y="144780"/>
                  </a:lnTo>
                  <a:lnTo>
                    <a:pt x="144780" y="144780"/>
                  </a:lnTo>
                  <a:lnTo>
                    <a:pt x="144780" y="0"/>
                  </a:lnTo>
                  <a:close/>
                </a:path>
              </a:pathLst>
            </a:custGeom>
            <a:solidFill>
              <a:srgbClr val="201139"/>
            </a:solidFill>
          </p:spPr>
        </p:sp>
      </p:grpSp>
      <p:sp>
        <p:nvSpPr>
          <p:cNvPr name="TextBox 21" id="21"/>
          <p:cNvSpPr txBox="true"/>
          <p:nvPr/>
        </p:nvSpPr>
        <p:spPr>
          <a:xfrm rot="0">
            <a:off x="4297035" y="7503415"/>
            <a:ext cx="4812442" cy="396875"/>
          </a:xfrm>
          <a:prstGeom prst="rect">
            <a:avLst/>
          </a:prstGeom>
        </p:spPr>
        <p:txBody>
          <a:bodyPr anchor="t" rtlCol="false" tIns="0" lIns="0" bIns="0" rIns="0">
            <a:spAutoFit/>
          </a:bodyPr>
          <a:lstStyle/>
          <a:p>
            <a:pPr algn="ctr" marL="0" indent="0" lvl="0">
              <a:lnSpc>
                <a:spcPts val="3250"/>
              </a:lnSpc>
              <a:spcBef>
                <a:spcPct val="0"/>
              </a:spcBef>
            </a:pPr>
            <a:r>
              <a:rPr lang="en-US" sz="2500">
                <a:solidFill>
                  <a:srgbClr val="003EA8"/>
                </a:solidFill>
                <a:latin typeface="Prompt"/>
                <a:ea typeface="Prompt"/>
                <a:cs typeface="Prompt"/>
                <a:sym typeface="Prompt"/>
              </a:rPr>
              <a:t>Tính linh hoạt từ 3 mô hình </a:t>
            </a:r>
          </a:p>
        </p:txBody>
      </p:sp>
      <p:grpSp>
        <p:nvGrpSpPr>
          <p:cNvPr name="Group 22" id="22"/>
          <p:cNvGrpSpPr/>
          <p:nvPr/>
        </p:nvGrpSpPr>
        <p:grpSpPr>
          <a:xfrm rot="0">
            <a:off x="3506986" y="8514954"/>
            <a:ext cx="6392540" cy="1028958"/>
            <a:chOff x="0" y="0"/>
            <a:chExt cx="28999462" cy="4667821"/>
          </a:xfrm>
        </p:grpSpPr>
        <p:sp>
          <p:nvSpPr>
            <p:cNvPr name="Freeform 23" id="23"/>
            <p:cNvSpPr/>
            <p:nvPr/>
          </p:nvSpPr>
          <p:spPr>
            <a:xfrm flipH="false" flipV="false" rot="0">
              <a:off x="72390" y="72390"/>
              <a:ext cx="28854682" cy="4523042"/>
            </a:xfrm>
            <a:custGeom>
              <a:avLst/>
              <a:gdLst/>
              <a:ahLst/>
              <a:cxnLst/>
              <a:rect r="r" b="b" t="t" l="l"/>
              <a:pathLst>
                <a:path h="4523042" w="28854682">
                  <a:moveTo>
                    <a:pt x="0" y="0"/>
                  </a:moveTo>
                  <a:lnTo>
                    <a:pt x="28854682" y="0"/>
                  </a:lnTo>
                  <a:lnTo>
                    <a:pt x="28854682" y="4523042"/>
                  </a:lnTo>
                  <a:lnTo>
                    <a:pt x="0" y="4523042"/>
                  </a:lnTo>
                  <a:lnTo>
                    <a:pt x="0" y="0"/>
                  </a:lnTo>
                  <a:close/>
                </a:path>
              </a:pathLst>
            </a:custGeom>
            <a:solidFill>
              <a:srgbClr val="FFD4E6"/>
            </a:solidFill>
          </p:spPr>
        </p:sp>
        <p:sp>
          <p:nvSpPr>
            <p:cNvPr name="Freeform 24" id="24"/>
            <p:cNvSpPr/>
            <p:nvPr/>
          </p:nvSpPr>
          <p:spPr>
            <a:xfrm flipH="false" flipV="false" rot="0">
              <a:off x="0" y="0"/>
              <a:ext cx="28999461" cy="4667821"/>
            </a:xfrm>
            <a:custGeom>
              <a:avLst/>
              <a:gdLst/>
              <a:ahLst/>
              <a:cxnLst/>
              <a:rect r="r" b="b" t="t" l="l"/>
              <a:pathLst>
                <a:path h="4667821" w="28999461">
                  <a:moveTo>
                    <a:pt x="28854682" y="4523041"/>
                  </a:moveTo>
                  <a:lnTo>
                    <a:pt x="28999461" y="4523041"/>
                  </a:lnTo>
                  <a:lnTo>
                    <a:pt x="28999461" y="4667821"/>
                  </a:lnTo>
                  <a:lnTo>
                    <a:pt x="28854682" y="4667821"/>
                  </a:lnTo>
                  <a:lnTo>
                    <a:pt x="28854682" y="4523041"/>
                  </a:lnTo>
                  <a:close/>
                  <a:moveTo>
                    <a:pt x="0" y="144780"/>
                  </a:moveTo>
                  <a:lnTo>
                    <a:pt x="144780" y="144780"/>
                  </a:lnTo>
                  <a:lnTo>
                    <a:pt x="144780" y="4523041"/>
                  </a:lnTo>
                  <a:lnTo>
                    <a:pt x="0" y="4523041"/>
                  </a:lnTo>
                  <a:lnTo>
                    <a:pt x="0" y="144780"/>
                  </a:lnTo>
                  <a:close/>
                  <a:moveTo>
                    <a:pt x="0" y="4523041"/>
                  </a:moveTo>
                  <a:lnTo>
                    <a:pt x="144780" y="4523041"/>
                  </a:lnTo>
                  <a:lnTo>
                    <a:pt x="144780" y="4667821"/>
                  </a:lnTo>
                  <a:lnTo>
                    <a:pt x="0" y="4667821"/>
                  </a:lnTo>
                  <a:lnTo>
                    <a:pt x="0" y="4523041"/>
                  </a:lnTo>
                  <a:close/>
                  <a:moveTo>
                    <a:pt x="28854682" y="144780"/>
                  </a:moveTo>
                  <a:lnTo>
                    <a:pt x="28999461" y="144780"/>
                  </a:lnTo>
                  <a:lnTo>
                    <a:pt x="28999461" y="4523041"/>
                  </a:lnTo>
                  <a:lnTo>
                    <a:pt x="28854682" y="4523041"/>
                  </a:lnTo>
                  <a:lnTo>
                    <a:pt x="28854682" y="144780"/>
                  </a:lnTo>
                  <a:close/>
                  <a:moveTo>
                    <a:pt x="144780" y="4523041"/>
                  </a:moveTo>
                  <a:lnTo>
                    <a:pt x="28854682" y="4523041"/>
                  </a:lnTo>
                  <a:lnTo>
                    <a:pt x="28854682" y="4667821"/>
                  </a:lnTo>
                  <a:lnTo>
                    <a:pt x="144780" y="4667821"/>
                  </a:lnTo>
                  <a:lnTo>
                    <a:pt x="144780" y="4523041"/>
                  </a:lnTo>
                  <a:close/>
                  <a:moveTo>
                    <a:pt x="28854682" y="0"/>
                  </a:moveTo>
                  <a:lnTo>
                    <a:pt x="28999461" y="0"/>
                  </a:lnTo>
                  <a:lnTo>
                    <a:pt x="28999461" y="144780"/>
                  </a:lnTo>
                  <a:lnTo>
                    <a:pt x="28854682" y="144780"/>
                  </a:lnTo>
                  <a:lnTo>
                    <a:pt x="28854682" y="0"/>
                  </a:lnTo>
                  <a:close/>
                  <a:moveTo>
                    <a:pt x="0" y="0"/>
                  </a:moveTo>
                  <a:lnTo>
                    <a:pt x="144780" y="0"/>
                  </a:lnTo>
                  <a:lnTo>
                    <a:pt x="144780" y="144780"/>
                  </a:lnTo>
                  <a:lnTo>
                    <a:pt x="0" y="144780"/>
                  </a:lnTo>
                  <a:lnTo>
                    <a:pt x="0" y="0"/>
                  </a:lnTo>
                  <a:close/>
                  <a:moveTo>
                    <a:pt x="144780" y="0"/>
                  </a:moveTo>
                  <a:lnTo>
                    <a:pt x="28854682" y="0"/>
                  </a:lnTo>
                  <a:lnTo>
                    <a:pt x="28854682" y="144780"/>
                  </a:lnTo>
                  <a:lnTo>
                    <a:pt x="144780" y="144780"/>
                  </a:lnTo>
                  <a:lnTo>
                    <a:pt x="144780" y="0"/>
                  </a:lnTo>
                  <a:close/>
                </a:path>
              </a:pathLst>
            </a:custGeom>
            <a:solidFill>
              <a:srgbClr val="201139"/>
            </a:solidFill>
          </p:spPr>
        </p:sp>
      </p:grpSp>
      <p:sp>
        <p:nvSpPr>
          <p:cNvPr name="TextBox 25" id="25"/>
          <p:cNvSpPr txBox="true"/>
          <p:nvPr/>
        </p:nvSpPr>
        <p:spPr>
          <a:xfrm rot="0">
            <a:off x="4040060" y="8616684"/>
            <a:ext cx="5326391" cy="806450"/>
          </a:xfrm>
          <a:prstGeom prst="rect">
            <a:avLst/>
          </a:prstGeom>
        </p:spPr>
        <p:txBody>
          <a:bodyPr anchor="t" rtlCol="false" tIns="0" lIns="0" bIns="0" rIns="0">
            <a:spAutoFit/>
          </a:bodyPr>
          <a:lstStyle/>
          <a:p>
            <a:pPr algn="ctr" marL="0" indent="0" lvl="0">
              <a:lnSpc>
                <a:spcPts val="3250"/>
              </a:lnSpc>
              <a:spcBef>
                <a:spcPct val="0"/>
              </a:spcBef>
            </a:pPr>
            <a:r>
              <a:rPr lang="en-US" sz="2500">
                <a:solidFill>
                  <a:srgbClr val="003EA8"/>
                </a:solidFill>
                <a:latin typeface="Prompt"/>
                <a:ea typeface="Prompt"/>
                <a:cs typeface="Prompt"/>
                <a:sym typeface="Prompt"/>
              </a:rPr>
              <a:t>Khả năng xử lý vấn đề phức tạp tốt hơn</a:t>
            </a:r>
          </a:p>
        </p:txBody>
      </p:sp>
      <p:sp>
        <p:nvSpPr>
          <p:cNvPr name="Freeform 26" id="26"/>
          <p:cNvSpPr/>
          <p:nvPr/>
        </p:nvSpPr>
        <p:spPr>
          <a:xfrm flipH="false" flipV="false" rot="0">
            <a:off x="12281210" y="657765"/>
            <a:ext cx="8179626" cy="9015619"/>
          </a:xfrm>
          <a:custGeom>
            <a:avLst/>
            <a:gdLst/>
            <a:ahLst/>
            <a:cxnLst/>
            <a:rect r="r" b="b" t="t" l="l"/>
            <a:pathLst>
              <a:path h="9015619" w="8179626">
                <a:moveTo>
                  <a:pt x="0" y="0"/>
                </a:moveTo>
                <a:lnTo>
                  <a:pt x="8179626" y="0"/>
                </a:lnTo>
                <a:lnTo>
                  <a:pt x="8179626" y="9015619"/>
                </a:lnTo>
                <a:lnTo>
                  <a:pt x="0" y="90156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27" id="27"/>
          <p:cNvGrpSpPr/>
          <p:nvPr/>
        </p:nvGrpSpPr>
        <p:grpSpPr>
          <a:xfrm rot="0">
            <a:off x="10328499" y="4513135"/>
            <a:ext cx="7594785" cy="882906"/>
            <a:chOff x="0" y="0"/>
            <a:chExt cx="10126380" cy="1177208"/>
          </a:xfrm>
        </p:grpSpPr>
        <p:grpSp>
          <p:nvGrpSpPr>
            <p:cNvPr name="Group 28" id="28"/>
            <p:cNvGrpSpPr/>
            <p:nvPr/>
          </p:nvGrpSpPr>
          <p:grpSpPr>
            <a:xfrm rot="0">
              <a:off x="0" y="0"/>
              <a:ext cx="10126380" cy="1177208"/>
              <a:chOff x="0" y="0"/>
              <a:chExt cx="28894614" cy="3359045"/>
            </a:xfrm>
          </p:grpSpPr>
          <p:sp>
            <p:nvSpPr>
              <p:cNvPr name="Freeform 29" id="29"/>
              <p:cNvSpPr/>
              <p:nvPr/>
            </p:nvSpPr>
            <p:spPr>
              <a:xfrm flipH="false" flipV="false" rot="0">
                <a:off x="72390" y="72390"/>
                <a:ext cx="28749835" cy="3214265"/>
              </a:xfrm>
              <a:custGeom>
                <a:avLst/>
                <a:gdLst/>
                <a:ahLst/>
                <a:cxnLst/>
                <a:rect r="r" b="b" t="t" l="l"/>
                <a:pathLst>
                  <a:path h="3214265" w="28749835">
                    <a:moveTo>
                      <a:pt x="0" y="0"/>
                    </a:moveTo>
                    <a:lnTo>
                      <a:pt x="28749835" y="0"/>
                    </a:lnTo>
                    <a:lnTo>
                      <a:pt x="28749835" y="3214265"/>
                    </a:lnTo>
                    <a:lnTo>
                      <a:pt x="0" y="3214265"/>
                    </a:lnTo>
                    <a:lnTo>
                      <a:pt x="0" y="0"/>
                    </a:lnTo>
                    <a:close/>
                  </a:path>
                </a:pathLst>
              </a:custGeom>
              <a:solidFill>
                <a:srgbClr val="D2EEFF"/>
              </a:solidFill>
            </p:spPr>
          </p:sp>
          <p:sp>
            <p:nvSpPr>
              <p:cNvPr name="Freeform 30" id="30"/>
              <p:cNvSpPr/>
              <p:nvPr/>
            </p:nvSpPr>
            <p:spPr>
              <a:xfrm flipH="false" flipV="false" rot="0">
                <a:off x="0" y="0"/>
                <a:ext cx="28894615" cy="3359045"/>
              </a:xfrm>
              <a:custGeom>
                <a:avLst/>
                <a:gdLst/>
                <a:ahLst/>
                <a:cxnLst/>
                <a:rect r="r" b="b" t="t" l="l"/>
                <a:pathLst>
                  <a:path h="3359045" w="28894615">
                    <a:moveTo>
                      <a:pt x="28749836" y="3214265"/>
                    </a:moveTo>
                    <a:lnTo>
                      <a:pt x="28894615" y="3214265"/>
                    </a:lnTo>
                    <a:lnTo>
                      <a:pt x="28894615" y="3359045"/>
                    </a:lnTo>
                    <a:lnTo>
                      <a:pt x="28749836" y="3359045"/>
                    </a:lnTo>
                    <a:lnTo>
                      <a:pt x="28749836" y="3214265"/>
                    </a:lnTo>
                    <a:close/>
                    <a:moveTo>
                      <a:pt x="0" y="144780"/>
                    </a:moveTo>
                    <a:lnTo>
                      <a:pt x="144780" y="144780"/>
                    </a:lnTo>
                    <a:lnTo>
                      <a:pt x="144780" y="3214265"/>
                    </a:lnTo>
                    <a:lnTo>
                      <a:pt x="0" y="3214265"/>
                    </a:lnTo>
                    <a:lnTo>
                      <a:pt x="0" y="144780"/>
                    </a:lnTo>
                    <a:close/>
                    <a:moveTo>
                      <a:pt x="0" y="3214265"/>
                    </a:moveTo>
                    <a:lnTo>
                      <a:pt x="144780" y="3214265"/>
                    </a:lnTo>
                    <a:lnTo>
                      <a:pt x="144780" y="3359045"/>
                    </a:lnTo>
                    <a:lnTo>
                      <a:pt x="0" y="3359045"/>
                    </a:lnTo>
                    <a:lnTo>
                      <a:pt x="0" y="3214265"/>
                    </a:lnTo>
                    <a:close/>
                    <a:moveTo>
                      <a:pt x="28749836" y="144780"/>
                    </a:moveTo>
                    <a:lnTo>
                      <a:pt x="28894615" y="144780"/>
                    </a:lnTo>
                    <a:lnTo>
                      <a:pt x="28894615" y="3214265"/>
                    </a:lnTo>
                    <a:lnTo>
                      <a:pt x="28749836" y="3214265"/>
                    </a:lnTo>
                    <a:lnTo>
                      <a:pt x="28749836" y="144780"/>
                    </a:lnTo>
                    <a:close/>
                    <a:moveTo>
                      <a:pt x="144780" y="3214265"/>
                    </a:moveTo>
                    <a:lnTo>
                      <a:pt x="28749836" y="3214265"/>
                    </a:lnTo>
                    <a:lnTo>
                      <a:pt x="28749836" y="3359045"/>
                    </a:lnTo>
                    <a:lnTo>
                      <a:pt x="144780" y="3359045"/>
                    </a:lnTo>
                    <a:lnTo>
                      <a:pt x="144780" y="3214265"/>
                    </a:lnTo>
                    <a:close/>
                    <a:moveTo>
                      <a:pt x="28749836" y="0"/>
                    </a:moveTo>
                    <a:lnTo>
                      <a:pt x="28894615" y="0"/>
                    </a:lnTo>
                    <a:lnTo>
                      <a:pt x="28894615" y="144780"/>
                    </a:lnTo>
                    <a:lnTo>
                      <a:pt x="28749836" y="144780"/>
                    </a:lnTo>
                    <a:lnTo>
                      <a:pt x="28749836" y="0"/>
                    </a:lnTo>
                    <a:close/>
                    <a:moveTo>
                      <a:pt x="0" y="0"/>
                    </a:moveTo>
                    <a:lnTo>
                      <a:pt x="144780" y="0"/>
                    </a:lnTo>
                    <a:lnTo>
                      <a:pt x="144780" y="144780"/>
                    </a:lnTo>
                    <a:lnTo>
                      <a:pt x="0" y="144780"/>
                    </a:lnTo>
                    <a:lnTo>
                      <a:pt x="0" y="0"/>
                    </a:lnTo>
                    <a:close/>
                    <a:moveTo>
                      <a:pt x="144780" y="0"/>
                    </a:moveTo>
                    <a:lnTo>
                      <a:pt x="28749836" y="0"/>
                    </a:lnTo>
                    <a:lnTo>
                      <a:pt x="28749836" y="144780"/>
                    </a:lnTo>
                    <a:lnTo>
                      <a:pt x="144780" y="144780"/>
                    </a:lnTo>
                    <a:lnTo>
                      <a:pt x="144780" y="0"/>
                    </a:lnTo>
                    <a:close/>
                  </a:path>
                </a:pathLst>
              </a:custGeom>
              <a:solidFill>
                <a:srgbClr val="201139"/>
              </a:solidFill>
            </p:spPr>
          </p:sp>
        </p:grpSp>
        <p:sp>
          <p:nvSpPr>
            <p:cNvPr name="TextBox 31" id="31"/>
            <p:cNvSpPr txBox="true"/>
            <p:nvPr/>
          </p:nvSpPr>
          <p:spPr>
            <a:xfrm rot="0">
              <a:off x="394593" y="274865"/>
              <a:ext cx="9337194" cy="589378"/>
            </a:xfrm>
            <a:prstGeom prst="rect">
              <a:avLst/>
            </a:prstGeom>
          </p:spPr>
          <p:txBody>
            <a:bodyPr anchor="t" rtlCol="false" tIns="0" lIns="0" bIns="0" rIns="0">
              <a:spAutoFit/>
            </a:bodyPr>
            <a:lstStyle/>
            <a:p>
              <a:pPr algn="ctr">
                <a:lnSpc>
                  <a:spcPts val="3536"/>
                </a:lnSpc>
              </a:pPr>
              <a:r>
                <a:rPr lang="en-US" b="true" sz="2720">
                  <a:solidFill>
                    <a:srgbClr val="003EA8"/>
                  </a:solidFill>
                  <a:latin typeface="Public Sans Bold"/>
                  <a:ea typeface="Public Sans Bold"/>
                  <a:cs typeface="Public Sans Bold"/>
                  <a:sym typeface="Public Sans Bold"/>
                </a:rPr>
                <a:t>Thời gian huấn luyện lâu hơn</a:t>
              </a:r>
            </a:p>
          </p:txBody>
        </p:sp>
      </p:grpSp>
      <p:grpSp>
        <p:nvGrpSpPr>
          <p:cNvPr name="Group 32" id="32"/>
          <p:cNvGrpSpPr/>
          <p:nvPr/>
        </p:nvGrpSpPr>
        <p:grpSpPr>
          <a:xfrm rot="0">
            <a:off x="10407176" y="5845807"/>
            <a:ext cx="7516107" cy="861304"/>
            <a:chOff x="0" y="0"/>
            <a:chExt cx="10021476" cy="1148406"/>
          </a:xfrm>
        </p:grpSpPr>
        <p:grpSp>
          <p:nvGrpSpPr>
            <p:cNvPr name="Group 33" id="33"/>
            <p:cNvGrpSpPr/>
            <p:nvPr/>
          </p:nvGrpSpPr>
          <p:grpSpPr>
            <a:xfrm rot="0">
              <a:off x="0" y="0"/>
              <a:ext cx="10021476" cy="1148406"/>
              <a:chOff x="0" y="0"/>
              <a:chExt cx="29312456" cy="3359045"/>
            </a:xfrm>
          </p:grpSpPr>
          <p:sp>
            <p:nvSpPr>
              <p:cNvPr name="Freeform 34" id="34"/>
              <p:cNvSpPr/>
              <p:nvPr/>
            </p:nvSpPr>
            <p:spPr>
              <a:xfrm flipH="false" flipV="false" rot="0">
                <a:off x="72390" y="72390"/>
                <a:ext cx="29167676" cy="3214265"/>
              </a:xfrm>
              <a:custGeom>
                <a:avLst/>
                <a:gdLst/>
                <a:ahLst/>
                <a:cxnLst/>
                <a:rect r="r" b="b" t="t" l="l"/>
                <a:pathLst>
                  <a:path h="3214265" w="29167676">
                    <a:moveTo>
                      <a:pt x="0" y="0"/>
                    </a:moveTo>
                    <a:lnTo>
                      <a:pt x="29167676" y="0"/>
                    </a:lnTo>
                    <a:lnTo>
                      <a:pt x="29167676" y="3214265"/>
                    </a:lnTo>
                    <a:lnTo>
                      <a:pt x="0" y="3214265"/>
                    </a:lnTo>
                    <a:lnTo>
                      <a:pt x="0" y="0"/>
                    </a:lnTo>
                    <a:close/>
                  </a:path>
                </a:pathLst>
              </a:custGeom>
              <a:solidFill>
                <a:srgbClr val="D2EEFF"/>
              </a:solidFill>
            </p:spPr>
          </p:sp>
          <p:sp>
            <p:nvSpPr>
              <p:cNvPr name="Freeform 35" id="35"/>
              <p:cNvSpPr/>
              <p:nvPr/>
            </p:nvSpPr>
            <p:spPr>
              <a:xfrm flipH="false" flipV="false" rot="0">
                <a:off x="0" y="0"/>
                <a:ext cx="29312456" cy="3359045"/>
              </a:xfrm>
              <a:custGeom>
                <a:avLst/>
                <a:gdLst/>
                <a:ahLst/>
                <a:cxnLst/>
                <a:rect r="r" b="b" t="t" l="l"/>
                <a:pathLst>
                  <a:path h="3359045" w="29312456">
                    <a:moveTo>
                      <a:pt x="29167677" y="3214265"/>
                    </a:moveTo>
                    <a:lnTo>
                      <a:pt x="29312456" y="3214265"/>
                    </a:lnTo>
                    <a:lnTo>
                      <a:pt x="29312456" y="3359045"/>
                    </a:lnTo>
                    <a:lnTo>
                      <a:pt x="29167677" y="3359045"/>
                    </a:lnTo>
                    <a:lnTo>
                      <a:pt x="29167677" y="3214265"/>
                    </a:lnTo>
                    <a:close/>
                    <a:moveTo>
                      <a:pt x="0" y="144780"/>
                    </a:moveTo>
                    <a:lnTo>
                      <a:pt x="144780" y="144780"/>
                    </a:lnTo>
                    <a:lnTo>
                      <a:pt x="144780" y="3214265"/>
                    </a:lnTo>
                    <a:lnTo>
                      <a:pt x="0" y="3214265"/>
                    </a:lnTo>
                    <a:lnTo>
                      <a:pt x="0" y="144780"/>
                    </a:lnTo>
                    <a:close/>
                    <a:moveTo>
                      <a:pt x="0" y="3214265"/>
                    </a:moveTo>
                    <a:lnTo>
                      <a:pt x="144780" y="3214265"/>
                    </a:lnTo>
                    <a:lnTo>
                      <a:pt x="144780" y="3359045"/>
                    </a:lnTo>
                    <a:lnTo>
                      <a:pt x="0" y="3359045"/>
                    </a:lnTo>
                    <a:lnTo>
                      <a:pt x="0" y="3214265"/>
                    </a:lnTo>
                    <a:close/>
                    <a:moveTo>
                      <a:pt x="29167677" y="144780"/>
                    </a:moveTo>
                    <a:lnTo>
                      <a:pt x="29312456" y="144780"/>
                    </a:lnTo>
                    <a:lnTo>
                      <a:pt x="29312456" y="3214265"/>
                    </a:lnTo>
                    <a:lnTo>
                      <a:pt x="29167677" y="3214265"/>
                    </a:lnTo>
                    <a:lnTo>
                      <a:pt x="29167677" y="144780"/>
                    </a:lnTo>
                    <a:close/>
                    <a:moveTo>
                      <a:pt x="144780" y="3214265"/>
                    </a:moveTo>
                    <a:lnTo>
                      <a:pt x="29167677" y="3214265"/>
                    </a:lnTo>
                    <a:lnTo>
                      <a:pt x="29167677" y="3359045"/>
                    </a:lnTo>
                    <a:lnTo>
                      <a:pt x="144780" y="3359045"/>
                    </a:lnTo>
                    <a:lnTo>
                      <a:pt x="144780" y="3214265"/>
                    </a:lnTo>
                    <a:close/>
                    <a:moveTo>
                      <a:pt x="29167677" y="0"/>
                    </a:moveTo>
                    <a:lnTo>
                      <a:pt x="29312456" y="0"/>
                    </a:lnTo>
                    <a:lnTo>
                      <a:pt x="29312456" y="144780"/>
                    </a:lnTo>
                    <a:lnTo>
                      <a:pt x="29167677" y="144780"/>
                    </a:lnTo>
                    <a:lnTo>
                      <a:pt x="29167677" y="0"/>
                    </a:lnTo>
                    <a:close/>
                    <a:moveTo>
                      <a:pt x="0" y="0"/>
                    </a:moveTo>
                    <a:lnTo>
                      <a:pt x="144780" y="0"/>
                    </a:lnTo>
                    <a:lnTo>
                      <a:pt x="144780" y="144780"/>
                    </a:lnTo>
                    <a:lnTo>
                      <a:pt x="0" y="144780"/>
                    </a:lnTo>
                    <a:lnTo>
                      <a:pt x="0" y="0"/>
                    </a:lnTo>
                    <a:close/>
                    <a:moveTo>
                      <a:pt x="144780" y="0"/>
                    </a:moveTo>
                    <a:lnTo>
                      <a:pt x="29167677" y="0"/>
                    </a:lnTo>
                    <a:lnTo>
                      <a:pt x="29167677" y="144780"/>
                    </a:lnTo>
                    <a:lnTo>
                      <a:pt x="144780" y="144780"/>
                    </a:lnTo>
                    <a:lnTo>
                      <a:pt x="144780" y="0"/>
                    </a:lnTo>
                    <a:close/>
                  </a:path>
                </a:pathLst>
              </a:custGeom>
              <a:solidFill>
                <a:srgbClr val="201139"/>
              </a:solidFill>
            </p:spPr>
          </p:sp>
        </p:grpSp>
        <p:sp>
          <p:nvSpPr>
            <p:cNvPr name="TextBox 36" id="36"/>
            <p:cNvSpPr txBox="true"/>
            <p:nvPr/>
          </p:nvSpPr>
          <p:spPr>
            <a:xfrm rot="0">
              <a:off x="390505" y="267208"/>
              <a:ext cx="9240466" cy="575890"/>
            </a:xfrm>
            <a:prstGeom prst="rect">
              <a:avLst/>
            </a:prstGeom>
          </p:spPr>
          <p:txBody>
            <a:bodyPr anchor="t" rtlCol="false" tIns="0" lIns="0" bIns="0" rIns="0">
              <a:spAutoFit/>
            </a:bodyPr>
            <a:lstStyle/>
            <a:p>
              <a:pPr algn="ctr">
                <a:lnSpc>
                  <a:spcPts val="3450"/>
                </a:lnSpc>
              </a:pPr>
              <a:r>
                <a:rPr lang="en-US" b="true" sz="2654">
                  <a:solidFill>
                    <a:srgbClr val="003EA8"/>
                  </a:solidFill>
                  <a:latin typeface="Public Sans Bold"/>
                  <a:ea typeface="Public Sans Bold"/>
                  <a:cs typeface="Public Sans Bold"/>
                  <a:sym typeface="Public Sans Bold"/>
                </a:rPr>
                <a:t>Khó giải thích khi mô hình đưa ra dự đoán</a:t>
              </a:r>
            </a:p>
          </p:txBody>
        </p:sp>
      </p:grpSp>
      <p:grpSp>
        <p:nvGrpSpPr>
          <p:cNvPr name="Group 37" id="37"/>
          <p:cNvGrpSpPr/>
          <p:nvPr/>
        </p:nvGrpSpPr>
        <p:grpSpPr>
          <a:xfrm rot="0">
            <a:off x="10407176" y="7097327"/>
            <a:ext cx="7516107" cy="802963"/>
            <a:chOff x="0" y="0"/>
            <a:chExt cx="10021476" cy="1070617"/>
          </a:xfrm>
        </p:grpSpPr>
        <p:grpSp>
          <p:nvGrpSpPr>
            <p:cNvPr name="Group 38" id="38"/>
            <p:cNvGrpSpPr/>
            <p:nvPr/>
          </p:nvGrpSpPr>
          <p:grpSpPr>
            <a:xfrm rot="0">
              <a:off x="0" y="0"/>
              <a:ext cx="10021476" cy="1070617"/>
              <a:chOff x="0" y="0"/>
              <a:chExt cx="31442241" cy="3359045"/>
            </a:xfrm>
          </p:grpSpPr>
          <p:sp>
            <p:nvSpPr>
              <p:cNvPr name="Freeform 39" id="39"/>
              <p:cNvSpPr/>
              <p:nvPr/>
            </p:nvSpPr>
            <p:spPr>
              <a:xfrm flipH="false" flipV="false" rot="0">
                <a:off x="72390" y="72390"/>
                <a:ext cx="31297460" cy="3214265"/>
              </a:xfrm>
              <a:custGeom>
                <a:avLst/>
                <a:gdLst/>
                <a:ahLst/>
                <a:cxnLst/>
                <a:rect r="r" b="b" t="t" l="l"/>
                <a:pathLst>
                  <a:path h="3214265" w="31297460">
                    <a:moveTo>
                      <a:pt x="0" y="0"/>
                    </a:moveTo>
                    <a:lnTo>
                      <a:pt x="31297460" y="0"/>
                    </a:lnTo>
                    <a:lnTo>
                      <a:pt x="31297460" y="3214265"/>
                    </a:lnTo>
                    <a:lnTo>
                      <a:pt x="0" y="3214265"/>
                    </a:lnTo>
                    <a:lnTo>
                      <a:pt x="0" y="0"/>
                    </a:lnTo>
                    <a:close/>
                  </a:path>
                </a:pathLst>
              </a:custGeom>
              <a:solidFill>
                <a:srgbClr val="D2EEFF"/>
              </a:solidFill>
            </p:spPr>
          </p:sp>
          <p:sp>
            <p:nvSpPr>
              <p:cNvPr name="Freeform 40" id="40"/>
              <p:cNvSpPr/>
              <p:nvPr/>
            </p:nvSpPr>
            <p:spPr>
              <a:xfrm flipH="false" flipV="false" rot="0">
                <a:off x="0" y="0"/>
                <a:ext cx="31442242" cy="3359045"/>
              </a:xfrm>
              <a:custGeom>
                <a:avLst/>
                <a:gdLst/>
                <a:ahLst/>
                <a:cxnLst/>
                <a:rect r="r" b="b" t="t" l="l"/>
                <a:pathLst>
                  <a:path h="3359045" w="31442242">
                    <a:moveTo>
                      <a:pt x="31297460" y="3214265"/>
                    </a:moveTo>
                    <a:lnTo>
                      <a:pt x="31442242" y="3214265"/>
                    </a:lnTo>
                    <a:lnTo>
                      <a:pt x="31442242" y="3359045"/>
                    </a:lnTo>
                    <a:lnTo>
                      <a:pt x="31297460" y="3359045"/>
                    </a:lnTo>
                    <a:lnTo>
                      <a:pt x="31297460" y="3214265"/>
                    </a:lnTo>
                    <a:close/>
                    <a:moveTo>
                      <a:pt x="0" y="144780"/>
                    </a:moveTo>
                    <a:lnTo>
                      <a:pt x="144780" y="144780"/>
                    </a:lnTo>
                    <a:lnTo>
                      <a:pt x="144780" y="3214265"/>
                    </a:lnTo>
                    <a:lnTo>
                      <a:pt x="0" y="3214265"/>
                    </a:lnTo>
                    <a:lnTo>
                      <a:pt x="0" y="144780"/>
                    </a:lnTo>
                    <a:close/>
                    <a:moveTo>
                      <a:pt x="0" y="3214265"/>
                    </a:moveTo>
                    <a:lnTo>
                      <a:pt x="144780" y="3214265"/>
                    </a:lnTo>
                    <a:lnTo>
                      <a:pt x="144780" y="3359045"/>
                    </a:lnTo>
                    <a:lnTo>
                      <a:pt x="0" y="3359045"/>
                    </a:lnTo>
                    <a:lnTo>
                      <a:pt x="0" y="3214265"/>
                    </a:lnTo>
                    <a:close/>
                    <a:moveTo>
                      <a:pt x="31297460" y="144780"/>
                    </a:moveTo>
                    <a:lnTo>
                      <a:pt x="31442242" y="144780"/>
                    </a:lnTo>
                    <a:lnTo>
                      <a:pt x="31442242" y="3214265"/>
                    </a:lnTo>
                    <a:lnTo>
                      <a:pt x="31297460" y="3214265"/>
                    </a:lnTo>
                    <a:lnTo>
                      <a:pt x="31297460" y="144780"/>
                    </a:lnTo>
                    <a:close/>
                    <a:moveTo>
                      <a:pt x="144780" y="3214265"/>
                    </a:moveTo>
                    <a:lnTo>
                      <a:pt x="31297460" y="3214265"/>
                    </a:lnTo>
                    <a:lnTo>
                      <a:pt x="31297460" y="3359045"/>
                    </a:lnTo>
                    <a:lnTo>
                      <a:pt x="144780" y="3359045"/>
                    </a:lnTo>
                    <a:lnTo>
                      <a:pt x="144780" y="3214265"/>
                    </a:lnTo>
                    <a:close/>
                    <a:moveTo>
                      <a:pt x="31297460" y="0"/>
                    </a:moveTo>
                    <a:lnTo>
                      <a:pt x="31442242" y="0"/>
                    </a:lnTo>
                    <a:lnTo>
                      <a:pt x="31442242" y="144780"/>
                    </a:lnTo>
                    <a:lnTo>
                      <a:pt x="31297460" y="144780"/>
                    </a:lnTo>
                    <a:lnTo>
                      <a:pt x="31297460" y="0"/>
                    </a:lnTo>
                    <a:close/>
                    <a:moveTo>
                      <a:pt x="0" y="0"/>
                    </a:moveTo>
                    <a:lnTo>
                      <a:pt x="144780" y="0"/>
                    </a:lnTo>
                    <a:lnTo>
                      <a:pt x="144780" y="144780"/>
                    </a:lnTo>
                    <a:lnTo>
                      <a:pt x="0" y="144780"/>
                    </a:lnTo>
                    <a:lnTo>
                      <a:pt x="0" y="0"/>
                    </a:lnTo>
                    <a:close/>
                    <a:moveTo>
                      <a:pt x="144780" y="0"/>
                    </a:moveTo>
                    <a:lnTo>
                      <a:pt x="31297460" y="0"/>
                    </a:lnTo>
                    <a:lnTo>
                      <a:pt x="31297460" y="144780"/>
                    </a:lnTo>
                    <a:lnTo>
                      <a:pt x="144780" y="144780"/>
                    </a:lnTo>
                    <a:lnTo>
                      <a:pt x="144780" y="0"/>
                    </a:lnTo>
                    <a:close/>
                  </a:path>
                </a:pathLst>
              </a:custGeom>
              <a:solidFill>
                <a:srgbClr val="201139"/>
              </a:solidFill>
            </p:spPr>
          </p:sp>
        </p:grpSp>
        <p:sp>
          <p:nvSpPr>
            <p:cNvPr name="TextBox 41" id="41"/>
            <p:cNvSpPr txBox="true"/>
            <p:nvPr/>
          </p:nvSpPr>
          <p:spPr>
            <a:xfrm rot="0">
              <a:off x="390505" y="246527"/>
              <a:ext cx="9240466" cy="539462"/>
            </a:xfrm>
            <a:prstGeom prst="rect">
              <a:avLst/>
            </a:prstGeom>
          </p:spPr>
          <p:txBody>
            <a:bodyPr anchor="t" rtlCol="false" tIns="0" lIns="0" bIns="0" rIns="0">
              <a:spAutoFit/>
            </a:bodyPr>
            <a:lstStyle/>
            <a:p>
              <a:pPr algn="ctr">
                <a:lnSpc>
                  <a:spcPts val="3216"/>
                </a:lnSpc>
              </a:pPr>
              <a:r>
                <a:rPr lang="en-US" b="true" sz="2474">
                  <a:solidFill>
                    <a:srgbClr val="003EA8"/>
                  </a:solidFill>
                  <a:latin typeface="Public Sans Bold"/>
                  <a:ea typeface="Public Sans Bold"/>
                  <a:cs typeface="Public Sans Bold"/>
                  <a:sym typeface="Public Sans Bold"/>
                </a:rPr>
                <a:t>Yêu cầu tài nguyên, thời gian lâu</a:t>
              </a:r>
            </a:p>
          </p:txBody>
        </p:sp>
      </p:grpSp>
      <p:grpSp>
        <p:nvGrpSpPr>
          <p:cNvPr name="Group 42" id="42"/>
          <p:cNvGrpSpPr/>
          <p:nvPr/>
        </p:nvGrpSpPr>
        <p:grpSpPr>
          <a:xfrm rot="0">
            <a:off x="10491612" y="8469913"/>
            <a:ext cx="7431671" cy="788387"/>
            <a:chOff x="0" y="0"/>
            <a:chExt cx="9908895" cy="1051182"/>
          </a:xfrm>
        </p:grpSpPr>
        <p:grpSp>
          <p:nvGrpSpPr>
            <p:cNvPr name="Group 43" id="43"/>
            <p:cNvGrpSpPr/>
            <p:nvPr/>
          </p:nvGrpSpPr>
          <p:grpSpPr>
            <a:xfrm rot="0">
              <a:off x="0" y="0"/>
              <a:ext cx="9908895" cy="1051182"/>
              <a:chOff x="0" y="0"/>
              <a:chExt cx="31663805" cy="3359045"/>
            </a:xfrm>
          </p:grpSpPr>
          <p:sp>
            <p:nvSpPr>
              <p:cNvPr name="Freeform 44" id="44"/>
              <p:cNvSpPr/>
              <p:nvPr/>
            </p:nvSpPr>
            <p:spPr>
              <a:xfrm flipH="false" flipV="false" rot="0">
                <a:off x="72390" y="72390"/>
                <a:ext cx="31519024" cy="3214265"/>
              </a:xfrm>
              <a:custGeom>
                <a:avLst/>
                <a:gdLst/>
                <a:ahLst/>
                <a:cxnLst/>
                <a:rect r="r" b="b" t="t" l="l"/>
                <a:pathLst>
                  <a:path h="3214265" w="31519024">
                    <a:moveTo>
                      <a:pt x="0" y="0"/>
                    </a:moveTo>
                    <a:lnTo>
                      <a:pt x="31519024" y="0"/>
                    </a:lnTo>
                    <a:lnTo>
                      <a:pt x="31519024" y="3214265"/>
                    </a:lnTo>
                    <a:lnTo>
                      <a:pt x="0" y="3214265"/>
                    </a:lnTo>
                    <a:lnTo>
                      <a:pt x="0" y="0"/>
                    </a:lnTo>
                    <a:close/>
                  </a:path>
                </a:pathLst>
              </a:custGeom>
              <a:solidFill>
                <a:srgbClr val="D2EEFF"/>
              </a:solidFill>
            </p:spPr>
          </p:sp>
          <p:sp>
            <p:nvSpPr>
              <p:cNvPr name="Freeform 45" id="45"/>
              <p:cNvSpPr/>
              <p:nvPr/>
            </p:nvSpPr>
            <p:spPr>
              <a:xfrm flipH="false" flipV="false" rot="0">
                <a:off x="0" y="0"/>
                <a:ext cx="31663804" cy="3359045"/>
              </a:xfrm>
              <a:custGeom>
                <a:avLst/>
                <a:gdLst/>
                <a:ahLst/>
                <a:cxnLst/>
                <a:rect r="r" b="b" t="t" l="l"/>
                <a:pathLst>
                  <a:path h="3359045" w="31663804">
                    <a:moveTo>
                      <a:pt x="31519025" y="3214265"/>
                    </a:moveTo>
                    <a:lnTo>
                      <a:pt x="31663804" y="3214265"/>
                    </a:lnTo>
                    <a:lnTo>
                      <a:pt x="31663804" y="3359045"/>
                    </a:lnTo>
                    <a:lnTo>
                      <a:pt x="31519025" y="3359045"/>
                    </a:lnTo>
                    <a:lnTo>
                      <a:pt x="31519025" y="3214265"/>
                    </a:lnTo>
                    <a:close/>
                    <a:moveTo>
                      <a:pt x="0" y="144780"/>
                    </a:moveTo>
                    <a:lnTo>
                      <a:pt x="144780" y="144780"/>
                    </a:lnTo>
                    <a:lnTo>
                      <a:pt x="144780" y="3214265"/>
                    </a:lnTo>
                    <a:lnTo>
                      <a:pt x="0" y="3214265"/>
                    </a:lnTo>
                    <a:lnTo>
                      <a:pt x="0" y="144780"/>
                    </a:lnTo>
                    <a:close/>
                    <a:moveTo>
                      <a:pt x="0" y="3214265"/>
                    </a:moveTo>
                    <a:lnTo>
                      <a:pt x="144780" y="3214265"/>
                    </a:lnTo>
                    <a:lnTo>
                      <a:pt x="144780" y="3359045"/>
                    </a:lnTo>
                    <a:lnTo>
                      <a:pt x="0" y="3359045"/>
                    </a:lnTo>
                    <a:lnTo>
                      <a:pt x="0" y="3214265"/>
                    </a:lnTo>
                    <a:close/>
                    <a:moveTo>
                      <a:pt x="31519025" y="144780"/>
                    </a:moveTo>
                    <a:lnTo>
                      <a:pt x="31663804" y="144780"/>
                    </a:lnTo>
                    <a:lnTo>
                      <a:pt x="31663804" y="3214265"/>
                    </a:lnTo>
                    <a:lnTo>
                      <a:pt x="31519025" y="3214265"/>
                    </a:lnTo>
                    <a:lnTo>
                      <a:pt x="31519025" y="144780"/>
                    </a:lnTo>
                    <a:close/>
                    <a:moveTo>
                      <a:pt x="144780" y="3214265"/>
                    </a:moveTo>
                    <a:lnTo>
                      <a:pt x="31519025" y="3214265"/>
                    </a:lnTo>
                    <a:lnTo>
                      <a:pt x="31519025" y="3359045"/>
                    </a:lnTo>
                    <a:lnTo>
                      <a:pt x="144780" y="3359045"/>
                    </a:lnTo>
                    <a:lnTo>
                      <a:pt x="144780" y="3214265"/>
                    </a:lnTo>
                    <a:close/>
                    <a:moveTo>
                      <a:pt x="31519025" y="0"/>
                    </a:moveTo>
                    <a:lnTo>
                      <a:pt x="31663804" y="0"/>
                    </a:lnTo>
                    <a:lnTo>
                      <a:pt x="31663804" y="144780"/>
                    </a:lnTo>
                    <a:lnTo>
                      <a:pt x="31519025" y="144780"/>
                    </a:lnTo>
                    <a:lnTo>
                      <a:pt x="31519025" y="0"/>
                    </a:lnTo>
                    <a:close/>
                    <a:moveTo>
                      <a:pt x="0" y="0"/>
                    </a:moveTo>
                    <a:lnTo>
                      <a:pt x="144780" y="0"/>
                    </a:lnTo>
                    <a:lnTo>
                      <a:pt x="144780" y="144780"/>
                    </a:lnTo>
                    <a:lnTo>
                      <a:pt x="0" y="144780"/>
                    </a:lnTo>
                    <a:lnTo>
                      <a:pt x="0" y="0"/>
                    </a:lnTo>
                    <a:close/>
                    <a:moveTo>
                      <a:pt x="144780" y="0"/>
                    </a:moveTo>
                    <a:lnTo>
                      <a:pt x="31519025" y="0"/>
                    </a:lnTo>
                    <a:lnTo>
                      <a:pt x="31519025" y="144780"/>
                    </a:lnTo>
                    <a:lnTo>
                      <a:pt x="144780" y="144780"/>
                    </a:lnTo>
                    <a:lnTo>
                      <a:pt x="144780" y="0"/>
                    </a:lnTo>
                    <a:close/>
                  </a:path>
                </a:pathLst>
              </a:custGeom>
              <a:solidFill>
                <a:srgbClr val="201139"/>
              </a:solidFill>
            </p:spPr>
          </p:sp>
        </p:grpSp>
        <p:sp>
          <p:nvSpPr>
            <p:cNvPr name="TextBox 46" id="46"/>
            <p:cNvSpPr txBox="true"/>
            <p:nvPr/>
          </p:nvSpPr>
          <p:spPr>
            <a:xfrm rot="0">
              <a:off x="386118" y="250885"/>
              <a:ext cx="9136658" cy="520836"/>
            </a:xfrm>
            <a:prstGeom prst="rect">
              <a:avLst/>
            </a:prstGeom>
          </p:spPr>
          <p:txBody>
            <a:bodyPr anchor="t" rtlCol="false" tIns="0" lIns="0" bIns="0" rIns="0">
              <a:spAutoFit/>
            </a:bodyPr>
            <a:lstStyle/>
            <a:p>
              <a:pPr algn="ctr">
                <a:lnSpc>
                  <a:spcPts val="3158"/>
                </a:lnSpc>
              </a:pPr>
              <a:r>
                <a:rPr lang="en-US" b="true" sz="2429">
                  <a:solidFill>
                    <a:srgbClr val="003EA8"/>
                  </a:solidFill>
                  <a:latin typeface="Public Sans Bold"/>
                  <a:ea typeface="Public Sans Bold"/>
                  <a:cs typeface="Public Sans Bold"/>
                  <a:sym typeface="Public Sans Bold"/>
                </a:rPr>
                <a:t>Rủi ro từ mô hình cơ sở</a:t>
              </a:r>
            </a:p>
          </p:txBody>
        </p:sp>
      </p:grpSp>
      <p:sp>
        <p:nvSpPr>
          <p:cNvPr name="Freeform 47" id="47"/>
          <p:cNvSpPr/>
          <p:nvPr/>
        </p:nvSpPr>
        <p:spPr>
          <a:xfrm flipH="false" flipV="false" rot="0">
            <a:off x="-2216465" y="286829"/>
            <a:ext cx="5723451" cy="9258524"/>
          </a:xfrm>
          <a:custGeom>
            <a:avLst/>
            <a:gdLst/>
            <a:ahLst/>
            <a:cxnLst/>
            <a:rect r="r" b="b" t="t" l="l"/>
            <a:pathLst>
              <a:path h="9258524" w="5723451">
                <a:moveTo>
                  <a:pt x="0" y="0"/>
                </a:moveTo>
                <a:lnTo>
                  <a:pt x="5723451" y="0"/>
                </a:lnTo>
                <a:lnTo>
                  <a:pt x="5723451" y="9258524"/>
                </a:lnTo>
                <a:lnTo>
                  <a:pt x="0" y="925852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48" id="48"/>
          <p:cNvGrpSpPr/>
          <p:nvPr/>
        </p:nvGrpSpPr>
        <p:grpSpPr>
          <a:xfrm rot="0">
            <a:off x="2463985" y="485242"/>
            <a:ext cx="13761490" cy="1504063"/>
            <a:chOff x="0" y="0"/>
            <a:chExt cx="18348653" cy="2005418"/>
          </a:xfrm>
        </p:grpSpPr>
        <p:sp>
          <p:nvSpPr>
            <p:cNvPr name="TextBox 49" id="49"/>
            <p:cNvSpPr txBox="true"/>
            <p:nvPr/>
          </p:nvSpPr>
          <p:spPr>
            <a:xfrm rot="0">
              <a:off x="0" y="-63923"/>
              <a:ext cx="18348653" cy="1228937"/>
            </a:xfrm>
            <a:prstGeom prst="rect">
              <a:avLst/>
            </a:prstGeom>
          </p:spPr>
          <p:txBody>
            <a:bodyPr anchor="t" rtlCol="false" tIns="0" lIns="0" bIns="0" rIns="0">
              <a:spAutoFit/>
            </a:bodyPr>
            <a:lstStyle/>
            <a:p>
              <a:pPr algn="l">
                <a:lnSpc>
                  <a:spcPts val="7539"/>
                </a:lnSpc>
              </a:pPr>
              <a:r>
                <a:rPr lang="en-US" sz="5799" b="true">
                  <a:solidFill>
                    <a:srgbClr val="003EA8"/>
                  </a:solidFill>
                  <a:latin typeface="Cabin Semi-Bold"/>
                  <a:ea typeface="Cabin Semi-Bold"/>
                  <a:cs typeface="Cabin Semi-Bold"/>
                  <a:sym typeface="Cabin Semi-Bold"/>
                </a:rPr>
                <a:t>Các ưu/nhược điểm của ensemble stacking</a:t>
              </a:r>
            </a:p>
          </p:txBody>
        </p:sp>
        <p:sp>
          <p:nvSpPr>
            <p:cNvPr name="TextBox 50" id="50"/>
            <p:cNvSpPr txBox="true"/>
            <p:nvPr/>
          </p:nvSpPr>
          <p:spPr>
            <a:xfrm rot="0">
              <a:off x="0" y="1438998"/>
              <a:ext cx="18348653" cy="576580"/>
            </a:xfrm>
            <a:prstGeom prst="rect">
              <a:avLst/>
            </a:prstGeom>
          </p:spPr>
          <p:txBody>
            <a:bodyPr anchor="t" rtlCol="false" tIns="0" lIns="0" bIns="0" rIns="0">
              <a:spAutoFit/>
            </a:bodyPr>
            <a:lstStyle/>
            <a:p>
              <a:pPr algn="l">
                <a:lnSpc>
                  <a:spcPts val="3510"/>
                </a:lnSpc>
              </a:pPr>
            </a:p>
          </p:txBody>
        </p:sp>
      </p:grpSp>
      <p:grpSp>
        <p:nvGrpSpPr>
          <p:cNvPr name="Group 51" id="51"/>
          <p:cNvGrpSpPr/>
          <p:nvPr/>
        </p:nvGrpSpPr>
        <p:grpSpPr>
          <a:xfrm rot="0">
            <a:off x="11758685" y="3046580"/>
            <a:ext cx="4289995" cy="1466555"/>
            <a:chOff x="0" y="0"/>
            <a:chExt cx="5719994" cy="1955406"/>
          </a:xfrm>
        </p:grpSpPr>
        <p:sp>
          <p:nvSpPr>
            <p:cNvPr name="TextBox 52" id="52"/>
            <p:cNvSpPr txBox="true"/>
            <p:nvPr/>
          </p:nvSpPr>
          <p:spPr>
            <a:xfrm rot="0">
              <a:off x="0" y="-63517"/>
              <a:ext cx="5719994" cy="1228937"/>
            </a:xfrm>
            <a:prstGeom prst="rect">
              <a:avLst/>
            </a:prstGeom>
          </p:spPr>
          <p:txBody>
            <a:bodyPr anchor="t" rtlCol="false" tIns="0" lIns="0" bIns="0" rIns="0">
              <a:spAutoFit/>
            </a:bodyPr>
            <a:lstStyle/>
            <a:p>
              <a:pPr algn="l">
                <a:lnSpc>
                  <a:spcPts val="7539"/>
                </a:lnSpc>
              </a:pPr>
              <a:r>
                <a:rPr lang="en-US" sz="5799" b="true">
                  <a:solidFill>
                    <a:srgbClr val="003EA8"/>
                  </a:solidFill>
                  <a:latin typeface="Cabin Semi-Bold"/>
                  <a:ea typeface="Cabin Semi-Bold"/>
                  <a:cs typeface="Cabin Semi-Bold"/>
                  <a:sym typeface="Cabin Semi-Bold"/>
                </a:rPr>
                <a:t>Nhược điểm</a:t>
              </a:r>
            </a:p>
          </p:txBody>
        </p:sp>
        <p:sp>
          <p:nvSpPr>
            <p:cNvPr name="TextBox 53" id="53"/>
            <p:cNvSpPr txBox="true"/>
            <p:nvPr/>
          </p:nvSpPr>
          <p:spPr>
            <a:xfrm rot="0">
              <a:off x="0" y="1430206"/>
              <a:ext cx="5719994" cy="534750"/>
            </a:xfrm>
            <a:prstGeom prst="rect">
              <a:avLst/>
            </a:prstGeom>
          </p:spPr>
          <p:txBody>
            <a:bodyPr anchor="t" rtlCol="false" tIns="0" lIns="0" bIns="0" rIns="0">
              <a:spAutoFit/>
            </a:bodyPr>
            <a:lstStyle/>
            <a:p>
              <a:pPr algn="l">
                <a:lnSpc>
                  <a:spcPts val="3299"/>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TextBox 3" id="3"/>
          <p:cNvSpPr txBox="true"/>
          <p:nvPr/>
        </p:nvSpPr>
        <p:spPr>
          <a:xfrm rot="0">
            <a:off x="1028700" y="3518246"/>
            <a:ext cx="14291610" cy="4397375"/>
          </a:xfrm>
          <a:prstGeom prst="rect">
            <a:avLst/>
          </a:prstGeom>
        </p:spPr>
        <p:txBody>
          <a:bodyPr anchor="t" rtlCol="false" tIns="0" lIns="0" bIns="0" rIns="0">
            <a:spAutoFit/>
          </a:bodyPr>
          <a:lstStyle/>
          <a:p>
            <a:pPr algn="l" marL="1079501" indent="-539750" lvl="1">
              <a:lnSpc>
                <a:spcPts val="7000"/>
              </a:lnSpc>
              <a:buFont typeface="Arial"/>
              <a:buChar char="•"/>
            </a:pPr>
            <a:r>
              <a:rPr lang="en-US" sz="5000">
                <a:solidFill>
                  <a:srgbClr val="003EA8"/>
                </a:solidFill>
                <a:latin typeface="Cabin"/>
                <a:ea typeface="Cabin"/>
                <a:cs typeface="Cabin"/>
                <a:sym typeface="Cabin"/>
              </a:rPr>
              <a:t>Giảm tắc nghẽn giao thông</a:t>
            </a:r>
          </a:p>
          <a:p>
            <a:pPr algn="just" marL="1079501" indent="-539750" lvl="1">
              <a:lnSpc>
                <a:spcPts val="7000"/>
              </a:lnSpc>
              <a:buFont typeface="Arial"/>
              <a:buChar char="•"/>
            </a:pPr>
            <a:r>
              <a:rPr lang="en-US" sz="5000">
                <a:solidFill>
                  <a:srgbClr val="003EA8"/>
                </a:solidFill>
                <a:latin typeface="Cabin"/>
                <a:ea typeface="Cabin"/>
                <a:cs typeface="Cabin"/>
                <a:sym typeface="Cabin"/>
              </a:rPr>
              <a:t>Quản lý giao thông hiệu quả</a:t>
            </a:r>
          </a:p>
          <a:p>
            <a:pPr algn="l" marL="1079501" indent="-539750" lvl="1">
              <a:lnSpc>
                <a:spcPts val="7000"/>
              </a:lnSpc>
              <a:buFont typeface="Arial"/>
              <a:buChar char="•"/>
            </a:pPr>
            <a:r>
              <a:rPr lang="en-US" sz="5000">
                <a:solidFill>
                  <a:srgbClr val="003EA8"/>
                </a:solidFill>
                <a:latin typeface="Cabin"/>
                <a:ea typeface="Cabin"/>
                <a:cs typeface="Cabin"/>
                <a:sym typeface="Cabin"/>
              </a:rPr>
              <a:t>Tối ưu hóa vận tải công cộng</a:t>
            </a:r>
          </a:p>
          <a:p>
            <a:pPr algn="l" marL="1079501" indent="-539750" lvl="1">
              <a:lnSpc>
                <a:spcPts val="7000"/>
              </a:lnSpc>
              <a:buFont typeface="Arial"/>
              <a:buChar char="•"/>
            </a:pPr>
            <a:r>
              <a:rPr lang="en-US" sz="5000">
                <a:solidFill>
                  <a:srgbClr val="003EA8"/>
                </a:solidFill>
                <a:latin typeface="Cabin"/>
                <a:ea typeface="Cabin"/>
                <a:cs typeface="Cabin"/>
                <a:sym typeface="Cabin"/>
              </a:rPr>
              <a:t>Giảm tai nạn giao thông</a:t>
            </a:r>
          </a:p>
          <a:p>
            <a:pPr algn="just" marL="1079501" indent="-539750" lvl="1">
              <a:lnSpc>
                <a:spcPts val="7000"/>
              </a:lnSpc>
              <a:buFont typeface="Arial"/>
              <a:buChar char="•"/>
            </a:pPr>
            <a:r>
              <a:rPr lang="en-US" sz="5000">
                <a:solidFill>
                  <a:srgbClr val="003EA8"/>
                </a:solidFill>
                <a:latin typeface="Cabin"/>
                <a:ea typeface="Cabin"/>
                <a:cs typeface="Cabin"/>
                <a:sym typeface="Cabin"/>
              </a:rPr>
              <a:t>Bảo vệ môi trường</a:t>
            </a:r>
          </a:p>
        </p:txBody>
      </p:sp>
      <p:sp>
        <p:nvSpPr>
          <p:cNvPr name="Freeform 4" id="4"/>
          <p:cNvSpPr/>
          <p:nvPr/>
        </p:nvSpPr>
        <p:spPr>
          <a:xfrm flipH="false" flipV="false" rot="0">
            <a:off x="14758731" y="2102826"/>
            <a:ext cx="1702777" cy="6081348"/>
          </a:xfrm>
          <a:custGeom>
            <a:avLst/>
            <a:gdLst/>
            <a:ahLst/>
            <a:cxnLst/>
            <a:rect r="r" b="b" t="t" l="l"/>
            <a:pathLst>
              <a:path h="6081348" w="1702777">
                <a:moveTo>
                  <a:pt x="0" y="0"/>
                </a:moveTo>
                <a:lnTo>
                  <a:pt x="1702777" y="0"/>
                </a:lnTo>
                <a:lnTo>
                  <a:pt x="1702777" y="6081348"/>
                </a:lnTo>
                <a:lnTo>
                  <a:pt x="0" y="60813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5702498" y="258763"/>
            <a:ext cx="6883003" cy="1377949"/>
          </a:xfrm>
          <a:prstGeom prst="rect">
            <a:avLst/>
          </a:prstGeom>
        </p:spPr>
        <p:txBody>
          <a:bodyPr anchor="t" rtlCol="false" tIns="0" lIns="0" bIns="0" rIns="0">
            <a:spAutoFit/>
          </a:bodyPr>
          <a:lstStyle/>
          <a:p>
            <a:pPr algn="ctr">
              <a:lnSpc>
                <a:spcPts val="11200"/>
              </a:lnSpc>
              <a:spcBef>
                <a:spcPct val="0"/>
              </a:spcBef>
            </a:pPr>
            <a:r>
              <a:rPr lang="en-US" b="true" sz="8000">
                <a:solidFill>
                  <a:srgbClr val="003EA8"/>
                </a:solidFill>
                <a:latin typeface="Cabin Bold"/>
                <a:ea typeface="Cabin Bold"/>
                <a:cs typeface="Cabin Bold"/>
                <a:sym typeface="Cabin Bold"/>
              </a:rPr>
              <a:t>PHẦN MỞ ĐẦU</a:t>
            </a:r>
          </a:p>
        </p:txBody>
      </p:sp>
      <p:sp>
        <p:nvSpPr>
          <p:cNvPr name="TextBox 6" id="6"/>
          <p:cNvSpPr txBox="true"/>
          <p:nvPr/>
        </p:nvSpPr>
        <p:spPr>
          <a:xfrm rot="0">
            <a:off x="1028700" y="2142859"/>
            <a:ext cx="9650398" cy="1038225"/>
          </a:xfrm>
          <a:prstGeom prst="rect">
            <a:avLst/>
          </a:prstGeom>
        </p:spPr>
        <p:txBody>
          <a:bodyPr anchor="t" rtlCol="false" tIns="0" lIns="0" bIns="0" rIns="0">
            <a:spAutoFit/>
          </a:bodyPr>
          <a:lstStyle/>
          <a:p>
            <a:pPr algn="l">
              <a:lnSpc>
                <a:spcPts val="8400"/>
              </a:lnSpc>
              <a:spcBef>
                <a:spcPct val="0"/>
              </a:spcBef>
            </a:pPr>
            <a:r>
              <a:rPr lang="en-US" b="true" sz="6000">
                <a:solidFill>
                  <a:srgbClr val="003EA8"/>
                </a:solidFill>
                <a:latin typeface="Cabin Bold"/>
                <a:ea typeface="Cabin Bold"/>
                <a:cs typeface="Cabin Bold"/>
                <a:sym typeface="Cabin Bold"/>
              </a:rPr>
              <a:t>Vai trò của dự báo giao thông</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11989663" y="8797919"/>
            <a:ext cx="7147788" cy="1728465"/>
          </a:xfrm>
          <a:custGeom>
            <a:avLst/>
            <a:gdLst/>
            <a:ahLst/>
            <a:cxnLst/>
            <a:rect r="r" b="b" t="t" l="l"/>
            <a:pathLst>
              <a:path h="1728465" w="7147788">
                <a:moveTo>
                  <a:pt x="0" y="0"/>
                </a:moveTo>
                <a:lnTo>
                  <a:pt x="7147788" y="0"/>
                </a:lnTo>
                <a:lnTo>
                  <a:pt x="7147788" y="1728465"/>
                </a:lnTo>
                <a:lnTo>
                  <a:pt x="0" y="172846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702764" y="8942224"/>
            <a:ext cx="573798" cy="822649"/>
          </a:xfrm>
          <a:custGeom>
            <a:avLst/>
            <a:gdLst/>
            <a:ahLst/>
            <a:cxnLst/>
            <a:rect r="r" b="b" t="t" l="l"/>
            <a:pathLst>
              <a:path h="822649" w="573798">
                <a:moveTo>
                  <a:pt x="0" y="0"/>
                </a:moveTo>
                <a:lnTo>
                  <a:pt x="573798" y="0"/>
                </a:lnTo>
                <a:lnTo>
                  <a:pt x="573798" y="822649"/>
                </a:lnTo>
                <a:lnTo>
                  <a:pt x="0" y="8226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3318882" y="-411324"/>
            <a:ext cx="573798" cy="822649"/>
          </a:xfrm>
          <a:custGeom>
            <a:avLst/>
            <a:gdLst/>
            <a:ahLst/>
            <a:cxnLst/>
            <a:rect r="r" b="b" t="t" l="l"/>
            <a:pathLst>
              <a:path h="822649" w="573798">
                <a:moveTo>
                  <a:pt x="0" y="0"/>
                </a:moveTo>
                <a:lnTo>
                  <a:pt x="573798" y="0"/>
                </a:lnTo>
                <a:lnTo>
                  <a:pt x="573798" y="822648"/>
                </a:lnTo>
                <a:lnTo>
                  <a:pt x="0" y="8226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08297" y="158885"/>
            <a:ext cx="3927179" cy="1392364"/>
          </a:xfrm>
          <a:custGeom>
            <a:avLst/>
            <a:gdLst/>
            <a:ahLst/>
            <a:cxnLst/>
            <a:rect r="r" b="b" t="t" l="l"/>
            <a:pathLst>
              <a:path h="1392364" w="3927179">
                <a:moveTo>
                  <a:pt x="0" y="0"/>
                </a:moveTo>
                <a:lnTo>
                  <a:pt x="3927179" y="0"/>
                </a:lnTo>
                <a:lnTo>
                  <a:pt x="3927179" y="1392363"/>
                </a:lnTo>
                <a:lnTo>
                  <a:pt x="0" y="139236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809220" y="4172320"/>
            <a:ext cx="16450080" cy="1524000"/>
          </a:xfrm>
          <a:prstGeom prst="rect">
            <a:avLst/>
          </a:prstGeom>
        </p:spPr>
        <p:txBody>
          <a:bodyPr anchor="t" rtlCol="false" tIns="0" lIns="0" bIns="0" rIns="0">
            <a:spAutoFit/>
          </a:bodyPr>
          <a:lstStyle/>
          <a:p>
            <a:pPr algn="ctr">
              <a:lnSpc>
                <a:spcPts val="11936"/>
              </a:lnSpc>
            </a:pPr>
            <a:r>
              <a:rPr lang="en-US" b="true" sz="9947" i="true">
                <a:solidFill>
                  <a:srgbClr val="003EA8"/>
                </a:solidFill>
                <a:latin typeface="Muli Bold Italics"/>
                <a:ea typeface="Muli Bold Italics"/>
                <a:cs typeface="Muli Bold Italics"/>
                <a:sym typeface="Muli Bold Italics"/>
              </a:rPr>
              <a:t>CÁC THAM SỐ ĐÁNH GIÁ</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9410026" y="2640789"/>
            <a:ext cx="8020174" cy="2883165"/>
          </a:xfrm>
          <a:custGeom>
            <a:avLst/>
            <a:gdLst/>
            <a:ahLst/>
            <a:cxnLst/>
            <a:rect r="r" b="b" t="t" l="l"/>
            <a:pathLst>
              <a:path h="2883165" w="8020174">
                <a:moveTo>
                  <a:pt x="0" y="0"/>
                </a:moveTo>
                <a:lnTo>
                  <a:pt x="8020173" y="0"/>
                </a:lnTo>
                <a:lnTo>
                  <a:pt x="8020173" y="2883165"/>
                </a:lnTo>
                <a:lnTo>
                  <a:pt x="0" y="2883165"/>
                </a:lnTo>
                <a:lnTo>
                  <a:pt x="0" y="0"/>
                </a:lnTo>
                <a:close/>
              </a:path>
            </a:pathLst>
          </a:custGeom>
          <a:blipFill>
            <a:blip r:embed="rId3"/>
            <a:stretch>
              <a:fillRect l="0" t="0" r="0" b="0"/>
            </a:stretch>
          </a:blipFill>
        </p:spPr>
      </p:sp>
      <p:sp>
        <p:nvSpPr>
          <p:cNvPr name="TextBox 4" id="4"/>
          <p:cNvSpPr txBox="true"/>
          <p:nvPr/>
        </p:nvSpPr>
        <p:spPr>
          <a:xfrm rot="0">
            <a:off x="1028700" y="634365"/>
            <a:ext cx="5338629" cy="712470"/>
          </a:xfrm>
          <a:prstGeom prst="rect">
            <a:avLst/>
          </a:prstGeom>
        </p:spPr>
        <p:txBody>
          <a:bodyPr anchor="t" rtlCol="false" tIns="0" lIns="0" bIns="0" rIns="0">
            <a:spAutoFit/>
          </a:bodyPr>
          <a:lstStyle/>
          <a:p>
            <a:pPr algn="l">
              <a:lnSpc>
                <a:spcPts val="5880"/>
              </a:lnSpc>
            </a:pPr>
            <a:r>
              <a:rPr lang="en-US" sz="4200" b="true">
                <a:solidFill>
                  <a:srgbClr val="003EA8"/>
                </a:solidFill>
                <a:latin typeface="Cabin Bold"/>
                <a:ea typeface="Cabin Bold"/>
                <a:cs typeface="Cabin Bold"/>
                <a:sym typeface="Cabin Bold"/>
              </a:rPr>
              <a:t>Tính toán độ chính xác</a:t>
            </a:r>
          </a:p>
        </p:txBody>
      </p:sp>
      <p:sp>
        <p:nvSpPr>
          <p:cNvPr name="TextBox 5" id="5"/>
          <p:cNvSpPr txBox="true"/>
          <p:nvPr/>
        </p:nvSpPr>
        <p:spPr>
          <a:xfrm rot="0">
            <a:off x="1028700" y="1744318"/>
            <a:ext cx="16230600" cy="1313180"/>
          </a:xfrm>
          <a:prstGeom prst="rect">
            <a:avLst/>
          </a:prstGeom>
        </p:spPr>
        <p:txBody>
          <a:bodyPr anchor="t" rtlCol="false" tIns="0" lIns="0" bIns="0" rIns="0">
            <a:spAutoFit/>
          </a:bodyPr>
          <a:lstStyle/>
          <a:p>
            <a:pPr algn="just">
              <a:lnSpc>
                <a:spcPts val="5320"/>
              </a:lnSpc>
              <a:spcBef>
                <a:spcPct val="0"/>
              </a:spcBef>
            </a:pPr>
            <a:r>
              <a:rPr lang="en-US" sz="3800">
                <a:solidFill>
                  <a:srgbClr val="003EA8"/>
                </a:solidFill>
                <a:latin typeface="Cabin"/>
                <a:ea typeface="Cabin"/>
                <a:cs typeface="Cabin"/>
                <a:sym typeface="Cabin"/>
              </a:rPr>
              <a:t>Hàm tính toán độ chính xác được sử dụng  là accuracy_score từ thư viện sklearn.metrics. </a:t>
            </a:r>
          </a:p>
        </p:txBody>
      </p:sp>
      <p:sp>
        <p:nvSpPr>
          <p:cNvPr name="Freeform 6" id="6"/>
          <p:cNvSpPr/>
          <p:nvPr/>
        </p:nvSpPr>
        <p:spPr>
          <a:xfrm flipH="false" flipV="false" rot="0">
            <a:off x="1028700" y="4440613"/>
            <a:ext cx="4925985" cy="1083340"/>
          </a:xfrm>
          <a:custGeom>
            <a:avLst/>
            <a:gdLst/>
            <a:ahLst/>
            <a:cxnLst/>
            <a:rect r="r" b="b" t="t" l="l"/>
            <a:pathLst>
              <a:path h="1083340" w="4925985">
                <a:moveTo>
                  <a:pt x="0" y="0"/>
                </a:moveTo>
                <a:lnTo>
                  <a:pt x="4925985" y="0"/>
                </a:lnTo>
                <a:lnTo>
                  <a:pt x="4925985" y="1083341"/>
                </a:lnTo>
                <a:lnTo>
                  <a:pt x="0" y="1083341"/>
                </a:lnTo>
                <a:lnTo>
                  <a:pt x="0" y="0"/>
                </a:lnTo>
                <a:close/>
              </a:path>
            </a:pathLst>
          </a:custGeom>
          <a:blipFill>
            <a:blip r:embed="rId4"/>
            <a:stretch>
              <a:fillRect l="0" t="0" r="-718" b="0"/>
            </a:stretch>
          </a:blipFill>
        </p:spPr>
      </p:sp>
      <p:sp>
        <p:nvSpPr>
          <p:cNvPr name="TextBox 7" id="7"/>
          <p:cNvSpPr txBox="true"/>
          <p:nvPr/>
        </p:nvSpPr>
        <p:spPr>
          <a:xfrm rot="0">
            <a:off x="1028700" y="6189218"/>
            <a:ext cx="15402190" cy="3069082"/>
          </a:xfrm>
          <a:prstGeom prst="rect">
            <a:avLst/>
          </a:prstGeom>
        </p:spPr>
        <p:txBody>
          <a:bodyPr anchor="t" rtlCol="false" tIns="0" lIns="0" bIns="0" rIns="0">
            <a:spAutoFit/>
          </a:bodyPr>
          <a:lstStyle/>
          <a:p>
            <a:pPr algn="l">
              <a:lnSpc>
                <a:spcPts val="6194"/>
              </a:lnSpc>
            </a:pPr>
            <a:r>
              <a:rPr lang="en-US" sz="3800">
                <a:solidFill>
                  <a:srgbClr val="003EA8"/>
                </a:solidFill>
                <a:latin typeface="Cabin"/>
                <a:ea typeface="Cabin"/>
                <a:cs typeface="Cabin"/>
                <a:sym typeface="Cabin"/>
              </a:rPr>
              <a:t>TP : Số lượng mẫu dự đoán đúng là dương.</a:t>
            </a:r>
          </a:p>
          <a:p>
            <a:pPr algn="l">
              <a:lnSpc>
                <a:spcPts val="6194"/>
              </a:lnSpc>
            </a:pPr>
            <a:r>
              <a:rPr lang="en-US" sz="3800">
                <a:solidFill>
                  <a:srgbClr val="003EA8"/>
                </a:solidFill>
                <a:latin typeface="Cabin"/>
                <a:ea typeface="Cabin"/>
                <a:cs typeface="Cabin"/>
                <a:sym typeface="Cabin"/>
              </a:rPr>
              <a:t>TN: Số lượng mẫu dự đoán đúng là âm.</a:t>
            </a:r>
          </a:p>
          <a:p>
            <a:pPr algn="l">
              <a:lnSpc>
                <a:spcPts val="6194"/>
              </a:lnSpc>
            </a:pPr>
            <a:r>
              <a:rPr lang="en-US" sz="3800">
                <a:solidFill>
                  <a:srgbClr val="003EA8"/>
                </a:solidFill>
                <a:latin typeface="Cabin"/>
                <a:ea typeface="Cabin"/>
                <a:cs typeface="Cabin"/>
                <a:sym typeface="Cabin"/>
              </a:rPr>
              <a:t>FP : Số lượng mẫu dự đoán sai, mô hình dự đoán dương nhưng thực tế là âm.</a:t>
            </a:r>
          </a:p>
          <a:p>
            <a:pPr algn="l">
              <a:lnSpc>
                <a:spcPts val="6194"/>
              </a:lnSpc>
            </a:pPr>
            <a:r>
              <a:rPr lang="en-US" sz="3800">
                <a:solidFill>
                  <a:srgbClr val="003EA8"/>
                </a:solidFill>
                <a:latin typeface="Cabin"/>
                <a:ea typeface="Cabin"/>
                <a:cs typeface="Cabin"/>
                <a:sym typeface="Cabin"/>
              </a:rPr>
              <a:t>FN: Số lượng mẫu dự đoán sai, mô hình dự đoán âm nhưng thực tế là dương.</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3549240" y="5592111"/>
            <a:ext cx="11189520" cy="1959994"/>
          </a:xfrm>
          <a:custGeom>
            <a:avLst/>
            <a:gdLst/>
            <a:ahLst/>
            <a:cxnLst/>
            <a:rect r="r" b="b" t="t" l="l"/>
            <a:pathLst>
              <a:path h="1959994" w="11189520">
                <a:moveTo>
                  <a:pt x="0" y="0"/>
                </a:moveTo>
                <a:lnTo>
                  <a:pt x="11189520" y="0"/>
                </a:lnTo>
                <a:lnTo>
                  <a:pt x="11189520" y="1959994"/>
                </a:lnTo>
                <a:lnTo>
                  <a:pt x="0" y="1959994"/>
                </a:lnTo>
                <a:lnTo>
                  <a:pt x="0" y="0"/>
                </a:lnTo>
                <a:close/>
              </a:path>
            </a:pathLst>
          </a:custGeom>
          <a:blipFill>
            <a:blip r:embed="rId3"/>
            <a:stretch>
              <a:fillRect l="0" t="0" r="0" b="0"/>
            </a:stretch>
          </a:blipFill>
        </p:spPr>
      </p:sp>
      <p:sp>
        <p:nvSpPr>
          <p:cNvPr name="TextBox 4" id="4"/>
          <p:cNvSpPr txBox="true"/>
          <p:nvPr/>
        </p:nvSpPr>
        <p:spPr>
          <a:xfrm rot="0">
            <a:off x="1028700" y="634365"/>
            <a:ext cx="9568385" cy="1455420"/>
          </a:xfrm>
          <a:prstGeom prst="rect">
            <a:avLst/>
          </a:prstGeom>
        </p:spPr>
        <p:txBody>
          <a:bodyPr anchor="t" rtlCol="false" tIns="0" lIns="0" bIns="0" rIns="0">
            <a:spAutoFit/>
          </a:bodyPr>
          <a:lstStyle/>
          <a:p>
            <a:pPr algn="l">
              <a:lnSpc>
                <a:spcPts val="5880"/>
              </a:lnSpc>
            </a:pPr>
            <a:r>
              <a:rPr lang="en-US" sz="4200" b="true">
                <a:solidFill>
                  <a:srgbClr val="003EA8"/>
                </a:solidFill>
                <a:latin typeface="Cabin Bold"/>
                <a:ea typeface="Cabin Bold"/>
                <a:cs typeface="Cabin Bold"/>
                <a:sym typeface="Cabin Bold"/>
              </a:rPr>
              <a:t>Báo Cáo Phân Loại (Classification Report)</a:t>
            </a:r>
          </a:p>
          <a:p>
            <a:pPr algn="l">
              <a:lnSpc>
                <a:spcPts val="5880"/>
              </a:lnSpc>
            </a:pPr>
          </a:p>
        </p:txBody>
      </p:sp>
      <p:sp>
        <p:nvSpPr>
          <p:cNvPr name="TextBox 5" id="5"/>
          <p:cNvSpPr txBox="true"/>
          <p:nvPr/>
        </p:nvSpPr>
        <p:spPr>
          <a:xfrm rot="0">
            <a:off x="1028700" y="1730676"/>
            <a:ext cx="16230600" cy="1313180"/>
          </a:xfrm>
          <a:prstGeom prst="rect">
            <a:avLst/>
          </a:prstGeom>
        </p:spPr>
        <p:txBody>
          <a:bodyPr anchor="t" rtlCol="false" tIns="0" lIns="0" bIns="0" rIns="0">
            <a:spAutoFit/>
          </a:bodyPr>
          <a:lstStyle/>
          <a:p>
            <a:pPr algn="l">
              <a:lnSpc>
                <a:spcPts val="5320"/>
              </a:lnSpc>
              <a:spcBef>
                <a:spcPct val="0"/>
              </a:spcBef>
            </a:pPr>
            <a:r>
              <a:rPr lang="en-US" sz="3800">
                <a:solidFill>
                  <a:srgbClr val="003EA8"/>
                </a:solidFill>
                <a:latin typeface="Cabin"/>
                <a:ea typeface="Cabin"/>
                <a:cs typeface="Cabin"/>
                <a:sym typeface="Cabin"/>
              </a:rPr>
              <a:t>H</a:t>
            </a:r>
            <a:r>
              <a:rPr lang="en-US" sz="3800">
                <a:solidFill>
                  <a:srgbClr val="003EA8"/>
                </a:solidFill>
                <a:latin typeface="Cabin"/>
                <a:ea typeface="Cabin"/>
                <a:cs typeface="Cabin"/>
                <a:sym typeface="Cabin"/>
              </a:rPr>
              <a:t>àm classification_report từ thư viện sklearn.metrics được sử dụng để tạo báo cáo phân loại cho từng tập dữ liệu</a:t>
            </a:r>
          </a:p>
        </p:txBody>
      </p:sp>
      <p:sp>
        <p:nvSpPr>
          <p:cNvPr name="TextBox 6" id="6"/>
          <p:cNvSpPr txBox="true"/>
          <p:nvPr/>
        </p:nvSpPr>
        <p:spPr>
          <a:xfrm rot="0">
            <a:off x="3438323" y="3423071"/>
            <a:ext cx="2654829" cy="646430"/>
          </a:xfrm>
          <a:prstGeom prst="rect">
            <a:avLst/>
          </a:prstGeom>
        </p:spPr>
        <p:txBody>
          <a:bodyPr anchor="t" rtlCol="false" tIns="0" lIns="0" bIns="0" rIns="0">
            <a:spAutoFit/>
          </a:bodyPr>
          <a:lstStyle/>
          <a:p>
            <a:pPr algn="ctr" marL="820421" indent="-410210" lvl="1">
              <a:lnSpc>
                <a:spcPts val="5320"/>
              </a:lnSpc>
              <a:buFont typeface="Arial"/>
              <a:buChar char="•"/>
            </a:pPr>
            <a:r>
              <a:rPr lang="en-US" sz="3800">
                <a:solidFill>
                  <a:srgbClr val="003EA8"/>
                </a:solidFill>
                <a:latin typeface="Cabin"/>
                <a:ea typeface="Cabin"/>
                <a:cs typeface="Cabin"/>
                <a:sym typeface="Cabin"/>
              </a:rPr>
              <a:t>P</a:t>
            </a:r>
            <a:r>
              <a:rPr lang="en-US" sz="3800">
                <a:solidFill>
                  <a:srgbClr val="003EA8"/>
                </a:solidFill>
                <a:latin typeface="Cabin"/>
                <a:ea typeface="Cabin"/>
                <a:cs typeface="Cabin"/>
                <a:sym typeface="Cabin"/>
              </a:rPr>
              <a:t>recision</a:t>
            </a:r>
          </a:p>
        </p:txBody>
      </p:sp>
      <p:sp>
        <p:nvSpPr>
          <p:cNvPr name="TextBox 7" id="7"/>
          <p:cNvSpPr txBox="true"/>
          <p:nvPr/>
        </p:nvSpPr>
        <p:spPr>
          <a:xfrm rot="0">
            <a:off x="8083787" y="3479633"/>
            <a:ext cx="2145639" cy="646430"/>
          </a:xfrm>
          <a:prstGeom prst="rect">
            <a:avLst/>
          </a:prstGeom>
        </p:spPr>
        <p:txBody>
          <a:bodyPr anchor="t" rtlCol="false" tIns="0" lIns="0" bIns="0" rIns="0">
            <a:spAutoFit/>
          </a:bodyPr>
          <a:lstStyle/>
          <a:p>
            <a:pPr algn="ctr" marL="820421" indent="-410210" lvl="1">
              <a:lnSpc>
                <a:spcPts val="5320"/>
              </a:lnSpc>
              <a:buFont typeface="Arial"/>
              <a:buChar char="•"/>
            </a:pPr>
            <a:r>
              <a:rPr lang="en-US" sz="3800">
                <a:solidFill>
                  <a:srgbClr val="003EA8"/>
                </a:solidFill>
                <a:latin typeface="Cabin"/>
                <a:ea typeface="Cabin"/>
                <a:cs typeface="Cabin"/>
                <a:sym typeface="Cabin"/>
              </a:rPr>
              <a:t>R</a:t>
            </a:r>
            <a:r>
              <a:rPr lang="en-US" sz="3800">
                <a:solidFill>
                  <a:srgbClr val="003EA8"/>
                </a:solidFill>
                <a:latin typeface="Cabin"/>
                <a:ea typeface="Cabin"/>
                <a:cs typeface="Cabin"/>
                <a:sym typeface="Cabin"/>
              </a:rPr>
              <a:t>ecall </a:t>
            </a:r>
          </a:p>
        </p:txBody>
      </p:sp>
      <p:sp>
        <p:nvSpPr>
          <p:cNvPr name="TextBox 8" id="8"/>
          <p:cNvSpPr txBox="true"/>
          <p:nvPr/>
        </p:nvSpPr>
        <p:spPr>
          <a:xfrm rot="0">
            <a:off x="12220059" y="3536195"/>
            <a:ext cx="2518701" cy="646430"/>
          </a:xfrm>
          <a:prstGeom prst="rect">
            <a:avLst/>
          </a:prstGeom>
        </p:spPr>
        <p:txBody>
          <a:bodyPr anchor="t" rtlCol="false" tIns="0" lIns="0" bIns="0" rIns="0">
            <a:spAutoFit/>
          </a:bodyPr>
          <a:lstStyle/>
          <a:p>
            <a:pPr algn="ctr" marL="820421" indent="-410210" lvl="1">
              <a:lnSpc>
                <a:spcPts val="5320"/>
              </a:lnSpc>
              <a:buFont typeface="Arial"/>
              <a:buChar char="•"/>
            </a:pPr>
            <a:r>
              <a:rPr lang="en-US" sz="3800">
                <a:solidFill>
                  <a:srgbClr val="003EA8"/>
                </a:solidFill>
                <a:latin typeface="Cabin"/>
                <a:ea typeface="Cabin"/>
                <a:cs typeface="Cabin"/>
                <a:sym typeface="Cabin"/>
              </a:rPr>
              <a:t>F1-score</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7451541" y="2485542"/>
            <a:ext cx="3384917" cy="1228689"/>
          </a:xfrm>
          <a:custGeom>
            <a:avLst/>
            <a:gdLst/>
            <a:ahLst/>
            <a:cxnLst/>
            <a:rect r="r" b="b" t="t" l="l"/>
            <a:pathLst>
              <a:path h="1228689" w="3384917">
                <a:moveTo>
                  <a:pt x="0" y="0"/>
                </a:moveTo>
                <a:lnTo>
                  <a:pt x="3384918" y="0"/>
                </a:lnTo>
                <a:lnTo>
                  <a:pt x="3384918" y="1228689"/>
                </a:lnTo>
                <a:lnTo>
                  <a:pt x="0" y="1228689"/>
                </a:lnTo>
                <a:lnTo>
                  <a:pt x="0" y="0"/>
                </a:lnTo>
                <a:close/>
              </a:path>
            </a:pathLst>
          </a:custGeom>
          <a:blipFill>
            <a:blip r:embed="rId3"/>
            <a:stretch>
              <a:fillRect l="0" t="0" r="0" b="0"/>
            </a:stretch>
          </a:blipFill>
        </p:spPr>
      </p:sp>
      <p:sp>
        <p:nvSpPr>
          <p:cNvPr name="Freeform 4" id="4"/>
          <p:cNvSpPr/>
          <p:nvPr/>
        </p:nvSpPr>
        <p:spPr>
          <a:xfrm flipH="false" flipV="false" rot="0">
            <a:off x="7607091" y="5667138"/>
            <a:ext cx="3073819" cy="860669"/>
          </a:xfrm>
          <a:custGeom>
            <a:avLst/>
            <a:gdLst/>
            <a:ahLst/>
            <a:cxnLst/>
            <a:rect r="r" b="b" t="t" l="l"/>
            <a:pathLst>
              <a:path h="860669" w="3073819">
                <a:moveTo>
                  <a:pt x="0" y="0"/>
                </a:moveTo>
                <a:lnTo>
                  <a:pt x="3073818" y="0"/>
                </a:lnTo>
                <a:lnTo>
                  <a:pt x="3073818" y="860669"/>
                </a:lnTo>
                <a:lnTo>
                  <a:pt x="0" y="860669"/>
                </a:lnTo>
                <a:lnTo>
                  <a:pt x="0" y="0"/>
                </a:lnTo>
                <a:close/>
              </a:path>
            </a:pathLst>
          </a:custGeom>
          <a:blipFill>
            <a:blip r:embed="rId4"/>
            <a:stretch>
              <a:fillRect l="0" t="0" r="0" b="0"/>
            </a:stretch>
          </a:blipFill>
        </p:spPr>
      </p:sp>
      <p:sp>
        <p:nvSpPr>
          <p:cNvPr name="Freeform 5" id="5"/>
          <p:cNvSpPr/>
          <p:nvPr/>
        </p:nvSpPr>
        <p:spPr>
          <a:xfrm flipH="false" flipV="false" rot="0">
            <a:off x="6545938" y="8551231"/>
            <a:ext cx="5196123" cy="1119727"/>
          </a:xfrm>
          <a:custGeom>
            <a:avLst/>
            <a:gdLst/>
            <a:ahLst/>
            <a:cxnLst/>
            <a:rect r="r" b="b" t="t" l="l"/>
            <a:pathLst>
              <a:path h="1119727" w="5196123">
                <a:moveTo>
                  <a:pt x="0" y="0"/>
                </a:moveTo>
                <a:lnTo>
                  <a:pt x="5196124" y="0"/>
                </a:lnTo>
                <a:lnTo>
                  <a:pt x="5196124" y="1119727"/>
                </a:lnTo>
                <a:lnTo>
                  <a:pt x="0" y="1119727"/>
                </a:lnTo>
                <a:lnTo>
                  <a:pt x="0" y="0"/>
                </a:lnTo>
                <a:close/>
              </a:path>
            </a:pathLst>
          </a:custGeom>
          <a:blipFill>
            <a:blip r:embed="rId5"/>
            <a:stretch>
              <a:fillRect l="-2098" t="0" r="-2098" b="0"/>
            </a:stretch>
          </a:blipFill>
        </p:spPr>
      </p:sp>
      <p:sp>
        <p:nvSpPr>
          <p:cNvPr name="TextBox 6" id="6"/>
          <p:cNvSpPr txBox="true"/>
          <p:nvPr/>
        </p:nvSpPr>
        <p:spPr>
          <a:xfrm rot="0">
            <a:off x="1028700" y="634365"/>
            <a:ext cx="2155630" cy="712470"/>
          </a:xfrm>
          <a:prstGeom prst="rect">
            <a:avLst/>
          </a:prstGeom>
        </p:spPr>
        <p:txBody>
          <a:bodyPr anchor="t" rtlCol="false" tIns="0" lIns="0" bIns="0" rIns="0">
            <a:spAutoFit/>
          </a:bodyPr>
          <a:lstStyle/>
          <a:p>
            <a:pPr algn="l">
              <a:lnSpc>
                <a:spcPts val="5880"/>
              </a:lnSpc>
            </a:pPr>
            <a:r>
              <a:rPr lang="en-US" sz="4200" b="true">
                <a:solidFill>
                  <a:srgbClr val="003EA8"/>
                </a:solidFill>
                <a:latin typeface="Cabin Bold"/>
                <a:ea typeface="Cabin Bold"/>
                <a:cs typeface="Cabin Bold"/>
                <a:sym typeface="Cabin Bold"/>
              </a:rPr>
              <a:t>Precision</a:t>
            </a:r>
          </a:p>
        </p:txBody>
      </p:sp>
      <p:sp>
        <p:nvSpPr>
          <p:cNvPr name="TextBox 7" id="7"/>
          <p:cNvSpPr txBox="true"/>
          <p:nvPr/>
        </p:nvSpPr>
        <p:spPr>
          <a:xfrm rot="0">
            <a:off x="1028700" y="1554874"/>
            <a:ext cx="14041835" cy="646430"/>
          </a:xfrm>
          <a:prstGeom prst="rect">
            <a:avLst/>
          </a:prstGeom>
        </p:spPr>
        <p:txBody>
          <a:bodyPr anchor="t" rtlCol="false" tIns="0" lIns="0" bIns="0" rIns="0">
            <a:spAutoFit/>
          </a:bodyPr>
          <a:lstStyle/>
          <a:p>
            <a:pPr algn="ctr">
              <a:lnSpc>
                <a:spcPts val="5320"/>
              </a:lnSpc>
              <a:spcBef>
                <a:spcPct val="0"/>
              </a:spcBef>
            </a:pPr>
            <a:r>
              <a:rPr lang="en-US" sz="3800">
                <a:solidFill>
                  <a:srgbClr val="003EA8"/>
                </a:solidFill>
                <a:latin typeface="Cabin"/>
                <a:ea typeface="Cabin"/>
                <a:cs typeface="Cabin"/>
                <a:sym typeface="Cabin"/>
              </a:rPr>
              <a:t>Đ</a:t>
            </a:r>
            <a:r>
              <a:rPr lang="en-US" sz="3800">
                <a:solidFill>
                  <a:srgbClr val="003EA8"/>
                </a:solidFill>
                <a:latin typeface="Cabin"/>
                <a:ea typeface="Cabin"/>
                <a:cs typeface="Cabin"/>
                <a:sym typeface="Cabin"/>
              </a:rPr>
              <a:t>ánh giá độ chính xác của các dự đoán dương tính mà mô hình đưa ra</a:t>
            </a:r>
          </a:p>
        </p:txBody>
      </p:sp>
      <p:sp>
        <p:nvSpPr>
          <p:cNvPr name="TextBox 8" id="8"/>
          <p:cNvSpPr txBox="true"/>
          <p:nvPr/>
        </p:nvSpPr>
        <p:spPr>
          <a:xfrm rot="0">
            <a:off x="1028700" y="3678017"/>
            <a:ext cx="2155630" cy="712470"/>
          </a:xfrm>
          <a:prstGeom prst="rect">
            <a:avLst/>
          </a:prstGeom>
        </p:spPr>
        <p:txBody>
          <a:bodyPr anchor="t" rtlCol="false" tIns="0" lIns="0" bIns="0" rIns="0">
            <a:spAutoFit/>
          </a:bodyPr>
          <a:lstStyle/>
          <a:p>
            <a:pPr algn="l">
              <a:lnSpc>
                <a:spcPts val="5880"/>
              </a:lnSpc>
            </a:pPr>
            <a:r>
              <a:rPr lang="en-US" sz="4200" b="true">
                <a:solidFill>
                  <a:srgbClr val="003EA8"/>
                </a:solidFill>
                <a:latin typeface="Cabin Bold"/>
                <a:ea typeface="Cabin Bold"/>
                <a:cs typeface="Cabin Bold"/>
                <a:sym typeface="Cabin Bold"/>
              </a:rPr>
              <a:t>Recall</a:t>
            </a:r>
          </a:p>
        </p:txBody>
      </p:sp>
      <p:sp>
        <p:nvSpPr>
          <p:cNvPr name="TextBox 9" id="9"/>
          <p:cNvSpPr txBox="true"/>
          <p:nvPr/>
        </p:nvSpPr>
        <p:spPr>
          <a:xfrm rot="0">
            <a:off x="1028700" y="6697031"/>
            <a:ext cx="2390616" cy="712470"/>
          </a:xfrm>
          <a:prstGeom prst="rect">
            <a:avLst/>
          </a:prstGeom>
        </p:spPr>
        <p:txBody>
          <a:bodyPr anchor="t" rtlCol="false" tIns="0" lIns="0" bIns="0" rIns="0">
            <a:spAutoFit/>
          </a:bodyPr>
          <a:lstStyle/>
          <a:p>
            <a:pPr algn="l">
              <a:lnSpc>
                <a:spcPts val="5880"/>
              </a:lnSpc>
            </a:pPr>
            <a:r>
              <a:rPr lang="en-US" sz="4200" b="true">
                <a:solidFill>
                  <a:srgbClr val="003EA8"/>
                </a:solidFill>
                <a:latin typeface="Cabin Bold"/>
                <a:ea typeface="Cabin Bold"/>
                <a:cs typeface="Cabin Bold"/>
                <a:sym typeface="Cabin Bold"/>
              </a:rPr>
              <a:t>F1-Scrore</a:t>
            </a:r>
          </a:p>
        </p:txBody>
      </p:sp>
      <p:sp>
        <p:nvSpPr>
          <p:cNvPr name="TextBox 10" id="10"/>
          <p:cNvSpPr txBox="true"/>
          <p:nvPr/>
        </p:nvSpPr>
        <p:spPr>
          <a:xfrm rot="0">
            <a:off x="1028700" y="4491535"/>
            <a:ext cx="16230600" cy="1313180"/>
          </a:xfrm>
          <a:prstGeom prst="rect">
            <a:avLst/>
          </a:prstGeom>
        </p:spPr>
        <p:txBody>
          <a:bodyPr anchor="t" rtlCol="false" tIns="0" lIns="0" bIns="0" rIns="0">
            <a:spAutoFit/>
          </a:bodyPr>
          <a:lstStyle/>
          <a:p>
            <a:pPr algn="l">
              <a:lnSpc>
                <a:spcPts val="5320"/>
              </a:lnSpc>
              <a:spcBef>
                <a:spcPct val="0"/>
              </a:spcBef>
            </a:pPr>
            <a:r>
              <a:rPr lang="en-US" sz="3800">
                <a:solidFill>
                  <a:srgbClr val="003EA8"/>
                </a:solidFill>
                <a:latin typeface="Cabin"/>
                <a:ea typeface="Cabin"/>
                <a:cs typeface="Cabin"/>
                <a:sym typeface="Cabin"/>
              </a:rPr>
              <a:t>C</a:t>
            </a:r>
            <a:r>
              <a:rPr lang="en-US" sz="3800">
                <a:solidFill>
                  <a:srgbClr val="003EA8"/>
                </a:solidFill>
                <a:latin typeface="Cabin"/>
                <a:ea typeface="Cabin"/>
                <a:cs typeface="Cabin"/>
                <a:sym typeface="Cabin"/>
              </a:rPr>
              <a:t>ho biết khả năng của mô hình trong việc nhận diện đúng các trường hợp dương tính</a:t>
            </a:r>
          </a:p>
        </p:txBody>
      </p:sp>
      <p:sp>
        <p:nvSpPr>
          <p:cNvPr name="TextBox 11" id="11"/>
          <p:cNvSpPr txBox="true"/>
          <p:nvPr/>
        </p:nvSpPr>
        <p:spPr>
          <a:xfrm rot="0">
            <a:off x="1028700" y="7619051"/>
            <a:ext cx="10623550" cy="646430"/>
          </a:xfrm>
          <a:prstGeom prst="rect">
            <a:avLst/>
          </a:prstGeom>
        </p:spPr>
        <p:txBody>
          <a:bodyPr anchor="t" rtlCol="false" tIns="0" lIns="0" bIns="0" rIns="0">
            <a:spAutoFit/>
          </a:bodyPr>
          <a:lstStyle/>
          <a:p>
            <a:pPr algn="l">
              <a:lnSpc>
                <a:spcPts val="5320"/>
              </a:lnSpc>
              <a:spcBef>
                <a:spcPct val="0"/>
              </a:spcBef>
            </a:pPr>
            <a:r>
              <a:rPr lang="en-US" sz="3800">
                <a:solidFill>
                  <a:srgbClr val="003EA8"/>
                </a:solidFill>
                <a:latin typeface="Cabin"/>
                <a:ea typeface="Cabin"/>
                <a:cs typeface="Cabin"/>
                <a:sym typeface="Cabin"/>
              </a:rPr>
              <a:t>S</a:t>
            </a:r>
            <a:r>
              <a:rPr lang="en-US" sz="3800">
                <a:solidFill>
                  <a:srgbClr val="003EA8"/>
                </a:solidFill>
                <a:latin typeface="Cabin"/>
                <a:ea typeface="Cabin"/>
                <a:cs typeface="Cabin"/>
                <a:sym typeface="Cabin"/>
              </a:rPr>
              <a:t>ử dụng để đánh giá hiệu suất của mô hình phân loại</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11989663" y="8797919"/>
            <a:ext cx="7147788" cy="1728465"/>
          </a:xfrm>
          <a:custGeom>
            <a:avLst/>
            <a:gdLst/>
            <a:ahLst/>
            <a:cxnLst/>
            <a:rect r="r" b="b" t="t" l="l"/>
            <a:pathLst>
              <a:path h="1728465" w="7147788">
                <a:moveTo>
                  <a:pt x="0" y="0"/>
                </a:moveTo>
                <a:lnTo>
                  <a:pt x="7147788" y="0"/>
                </a:lnTo>
                <a:lnTo>
                  <a:pt x="7147788" y="1728465"/>
                </a:lnTo>
                <a:lnTo>
                  <a:pt x="0" y="172846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702764" y="8942224"/>
            <a:ext cx="573798" cy="822649"/>
          </a:xfrm>
          <a:custGeom>
            <a:avLst/>
            <a:gdLst/>
            <a:ahLst/>
            <a:cxnLst/>
            <a:rect r="r" b="b" t="t" l="l"/>
            <a:pathLst>
              <a:path h="822649" w="573798">
                <a:moveTo>
                  <a:pt x="0" y="0"/>
                </a:moveTo>
                <a:lnTo>
                  <a:pt x="573798" y="0"/>
                </a:lnTo>
                <a:lnTo>
                  <a:pt x="573798" y="822649"/>
                </a:lnTo>
                <a:lnTo>
                  <a:pt x="0" y="8226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3318882" y="-411324"/>
            <a:ext cx="573798" cy="822649"/>
          </a:xfrm>
          <a:custGeom>
            <a:avLst/>
            <a:gdLst/>
            <a:ahLst/>
            <a:cxnLst/>
            <a:rect r="r" b="b" t="t" l="l"/>
            <a:pathLst>
              <a:path h="822649" w="573798">
                <a:moveTo>
                  <a:pt x="0" y="0"/>
                </a:moveTo>
                <a:lnTo>
                  <a:pt x="573798" y="0"/>
                </a:lnTo>
                <a:lnTo>
                  <a:pt x="573798" y="822648"/>
                </a:lnTo>
                <a:lnTo>
                  <a:pt x="0" y="8226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08297" y="158885"/>
            <a:ext cx="3927179" cy="1392364"/>
          </a:xfrm>
          <a:custGeom>
            <a:avLst/>
            <a:gdLst/>
            <a:ahLst/>
            <a:cxnLst/>
            <a:rect r="r" b="b" t="t" l="l"/>
            <a:pathLst>
              <a:path h="1392364" w="3927179">
                <a:moveTo>
                  <a:pt x="0" y="0"/>
                </a:moveTo>
                <a:lnTo>
                  <a:pt x="3927179" y="0"/>
                </a:lnTo>
                <a:lnTo>
                  <a:pt x="3927179" y="1392363"/>
                </a:lnTo>
                <a:lnTo>
                  <a:pt x="0" y="139236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809220" y="4172320"/>
            <a:ext cx="16450080" cy="1524000"/>
          </a:xfrm>
          <a:prstGeom prst="rect">
            <a:avLst/>
          </a:prstGeom>
        </p:spPr>
        <p:txBody>
          <a:bodyPr anchor="t" rtlCol="false" tIns="0" lIns="0" bIns="0" rIns="0">
            <a:spAutoFit/>
          </a:bodyPr>
          <a:lstStyle/>
          <a:p>
            <a:pPr algn="ctr">
              <a:lnSpc>
                <a:spcPts val="11936"/>
              </a:lnSpc>
            </a:pPr>
            <a:r>
              <a:rPr lang="en-US" b="true" sz="9947" i="true">
                <a:solidFill>
                  <a:srgbClr val="003EA8"/>
                </a:solidFill>
                <a:latin typeface="Muli Bold Italics"/>
                <a:ea typeface="Muli Bold Italics"/>
                <a:cs typeface="Muli Bold Italics"/>
                <a:sym typeface="Muli Bold Italics"/>
              </a:rPr>
              <a:t>Đánh giá mô hình</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1223182" y="0"/>
            <a:ext cx="6157929" cy="10287000"/>
          </a:xfrm>
          <a:custGeom>
            <a:avLst/>
            <a:gdLst/>
            <a:ahLst/>
            <a:cxnLst/>
            <a:rect r="r" b="b" t="t" l="l"/>
            <a:pathLst>
              <a:path h="10287000" w="6157929">
                <a:moveTo>
                  <a:pt x="0" y="0"/>
                </a:moveTo>
                <a:lnTo>
                  <a:pt x="6157929" y="0"/>
                </a:lnTo>
                <a:lnTo>
                  <a:pt x="6157929" y="10287000"/>
                </a:lnTo>
                <a:lnTo>
                  <a:pt x="0" y="10287000"/>
                </a:lnTo>
                <a:lnTo>
                  <a:pt x="0" y="0"/>
                </a:lnTo>
                <a:close/>
              </a:path>
            </a:pathLst>
          </a:custGeom>
          <a:blipFill>
            <a:blip r:embed="rId3"/>
            <a:stretch>
              <a:fillRect l="0" t="0" r="-479" b="0"/>
            </a:stretch>
          </a:blipFill>
        </p:spPr>
      </p:sp>
      <p:sp>
        <p:nvSpPr>
          <p:cNvPr name="Freeform 4" id="4"/>
          <p:cNvSpPr/>
          <p:nvPr/>
        </p:nvSpPr>
        <p:spPr>
          <a:xfrm flipH="false" flipV="false" rot="0">
            <a:off x="10254987" y="0"/>
            <a:ext cx="6265581" cy="10287000"/>
          </a:xfrm>
          <a:custGeom>
            <a:avLst/>
            <a:gdLst/>
            <a:ahLst/>
            <a:cxnLst/>
            <a:rect r="r" b="b" t="t" l="l"/>
            <a:pathLst>
              <a:path h="10287000" w="6265581">
                <a:moveTo>
                  <a:pt x="0" y="0"/>
                </a:moveTo>
                <a:lnTo>
                  <a:pt x="6265581" y="0"/>
                </a:lnTo>
                <a:lnTo>
                  <a:pt x="6265581" y="10287000"/>
                </a:lnTo>
                <a:lnTo>
                  <a:pt x="0" y="10287000"/>
                </a:lnTo>
                <a:lnTo>
                  <a:pt x="0" y="0"/>
                </a:lnTo>
                <a:close/>
              </a:path>
            </a:pathLst>
          </a:custGeom>
          <a:blipFill>
            <a:blip r:embed="rId4"/>
            <a:stretch>
              <a:fillRect l="0" t="0" r="0" b="0"/>
            </a:stretch>
          </a:blipFill>
        </p:spPr>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1028700" y="0"/>
            <a:ext cx="6167580" cy="10259095"/>
          </a:xfrm>
          <a:custGeom>
            <a:avLst/>
            <a:gdLst/>
            <a:ahLst/>
            <a:cxnLst/>
            <a:rect r="r" b="b" t="t" l="l"/>
            <a:pathLst>
              <a:path h="10259095" w="6167580">
                <a:moveTo>
                  <a:pt x="0" y="0"/>
                </a:moveTo>
                <a:lnTo>
                  <a:pt x="6167580" y="0"/>
                </a:lnTo>
                <a:lnTo>
                  <a:pt x="6167580" y="10259095"/>
                </a:lnTo>
                <a:lnTo>
                  <a:pt x="0" y="10259095"/>
                </a:lnTo>
                <a:lnTo>
                  <a:pt x="0" y="0"/>
                </a:lnTo>
                <a:close/>
              </a:path>
            </a:pathLst>
          </a:custGeom>
          <a:blipFill>
            <a:blip r:embed="rId3"/>
            <a:stretch>
              <a:fillRect l="0" t="0" r="0" b="0"/>
            </a:stretch>
          </a:blipFill>
        </p:spPr>
      </p:sp>
      <p:sp>
        <p:nvSpPr>
          <p:cNvPr name="Freeform 4" id="4"/>
          <p:cNvSpPr/>
          <p:nvPr/>
        </p:nvSpPr>
        <p:spPr>
          <a:xfrm flipH="false" flipV="false" rot="0">
            <a:off x="10580542" y="0"/>
            <a:ext cx="6181358" cy="10287000"/>
          </a:xfrm>
          <a:custGeom>
            <a:avLst/>
            <a:gdLst/>
            <a:ahLst/>
            <a:cxnLst/>
            <a:rect r="r" b="b" t="t" l="l"/>
            <a:pathLst>
              <a:path h="10287000" w="6181358">
                <a:moveTo>
                  <a:pt x="0" y="0"/>
                </a:moveTo>
                <a:lnTo>
                  <a:pt x="6181357" y="0"/>
                </a:lnTo>
                <a:lnTo>
                  <a:pt x="6181357" y="10287000"/>
                </a:lnTo>
                <a:lnTo>
                  <a:pt x="0" y="10287000"/>
                </a:lnTo>
                <a:lnTo>
                  <a:pt x="0" y="0"/>
                </a:lnTo>
                <a:close/>
              </a:path>
            </a:pathLst>
          </a:custGeom>
          <a:blipFill>
            <a:blip r:embed="rId4"/>
            <a:stretch>
              <a:fillRect l="0" t="0" r="0" b="0"/>
            </a:stretch>
          </a:blipFill>
        </p:spPr>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741767" y="1982141"/>
            <a:ext cx="8268949" cy="6909004"/>
          </a:xfrm>
          <a:custGeom>
            <a:avLst/>
            <a:gdLst/>
            <a:ahLst/>
            <a:cxnLst/>
            <a:rect r="r" b="b" t="t" l="l"/>
            <a:pathLst>
              <a:path h="6909004" w="8268949">
                <a:moveTo>
                  <a:pt x="0" y="0"/>
                </a:moveTo>
                <a:lnTo>
                  <a:pt x="8268949" y="0"/>
                </a:lnTo>
                <a:lnTo>
                  <a:pt x="8268949" y="6909004"/>
                </a:lnTo>
                <a:lnTo>
                  <a:pt x="0" y="6909004"/>
                </a:lnTo>
                <a:lnTo>
                  <a:pt x="0" y="0"/>
                </a:lnTo>
                <a:close/>
              </a:path>
            </a:pathLst>
          </a:custGeom>
          <a:blipFill>
            <a:blip r:embed="rId3"/>
            <a:stretch>
              <a:fillRect l="0" t="0" r="0" b="0"/>
            </a:stretch>
          </a:blipFill>
        </p:spPr>
      </p:sp>
      <p:sp>
        <p:nvSpPr>
          <p:cNvPr name="Freeform 4" id="4"/>
          <p:cNvSpPr/>
          <p:nvPr/>
        </p:nvSpPr>
        <p:spPr>
          <a:xfrm flipH="false" flipV="false" rot="0">
            <a:off x="9693799" y="1982141"/>
            <a:ext cx="8570422" cy="7165862"/>
          </a:xfrm>
          <a:custGeom>
            <a:avLst/>
            <a:gdLst/>
            <a:ahLst/>
            <a:cxnLst/>
            <a:rect r="r" b="b" t="t" l="l"/>
            <a:pathLst>
              <a:path h="7165862" w="8570422">
                <a:moveTo>
                  <a:pt x="0" y="0"/>
                </a:moveTo>
                <a:lnTo>
                  <a:pt x="8570422" y="0"/>
                </a:lnTo>
                <a:lnTo>
                  <a:pt x="8570422" y="7165861"/>
                </a:lnTo>
                <a:lnTo>
                  <a:pt x="0" y="7165861"/>
                </a:lnTo>
                <a:lnTo>
                  <a:pt x="0" y="0"/>
                </a:lnTo>
                <a:close/>
              </a:path>
            </a:pathLst>
          </a:custGeom>
          <a:blipFill>
            <a:blip r:embed="rId4"/>
            <a:stretch>
              <a:fillRect l="0" t="0" r="0" b="0"/>
            </a:stretch>
          </a:blipFill>
        </p:spPr>
      </p:sp>
      <p:sp>
        <p:nvSpPr>
          <p:cNvPr name="TextBox 5" id="5"/>
          <p:cNvSpPr txBox="true"/>
          <p:nvPr/>
        </p:nvSpPr>
        <p:spPr>
          <a:xfrm rot="0">
            <a:off x="442820" y="763170"/>
            <a:ext cx="7664648" cy="887095"/>
          </a:xfrm>
          <a:prstGeom prst="rect">
            <a:avLst/>
          </a:prstGeom>
        </p:spPr>
        <p:txBody>
          <a:bodyPr anchor="t" rtlCol="false" tIns="0" lIns="0" bIns="0" rIns="0">
            <a:spAutoFit/>
          </a:bodyPr>
          <a:lstStyle/>
          <a:p>
            <a:pPr algn="ctr">
              <a:lnSpc>
                <a:spcPts val="7279"/>
              </a:lnSpc>
            </a:pPr>
            <a:r>
              <a:rPr lang="en-US" sz="5199" b="true">
                <a:solidFill>
                  <a:srgbClr val="003EA8"/>
                </a:solidFill>
                <a:latin typeface="Cabin Bold"/>
                <a:ea typeface="Cabin Bold"/>
                <a:cs typeface="Cabin Bold"/>
                <a:sym typeface="Cabin Bold"/>
              </a:rPr>
              <a:t>Ma trận nhầm lẫn:</a:t>
            </a:r>
          </a:p>
        </p:txBody>
      </p:sp>
      <p:sp>
        <p:nvSpPr>
          <p:cNvPr name="TextBox 6" id="6"/>
          <p:cNvSpPr txBox="true"/>
          <p:nvPr/>
        </p:nvSpPr>
        <p:spPr>
          <a:xfrm rot="0">
            <a:off x="3569697" y="9338185"/>
            <a:ext cx="2022872" cy="580390"/>
          </a:xfrm>
          <a:prstGeom prst="rect">
            <a:avLst/>
          </a:prstGeom>
        </p:spPr>
        <p:txBody>
          <a:bodyPr anchor="t" rtlCol="false" tIns="0" lIns="0" bIns="0" rIns="0">
            <a:spAutoFit/>
          </a:bodyPr>
          <a:lstStyle/>
          <a:p>
            <a:pPr algn="ctr">
              <a:lnSpc>
                <a:spcPts val="4759"/>
              </a:lnSpc>
            </a:pPr>
            <a:r>
              <a:rPr lang="en-US" sz="3399">
                <a:solidFill>
                  <a:srgbClr val="003EA8"/>
                </a:solidFill>
                <a:latin typeface="Cabin"/>
                <a:ea typeface="Cabin"/>
                <a:cs typeface="Cabin"/>
                <a:sym typeface="Cabin"/>
              </a:rPr>
              <a:t>Perceptron</a:t>
            </a:r>
          </a:p>
        </p:txBody>
      </p:sp>
      <p:sp>
        <p:nvSpPr>
          <p:cNvPr name="TextBox 7" id="7"/>
          <p:cNvSpPr txBox="true"/>
          <p:nvPr/>
        </p:nvSpPr>
        <p:spPr>
          <a:xfrm rot="0">
            <a:off x="13321338" y="9338185"/>
            <a:ext cx="657671" cy="580390"/>
          </a:xfrm>
          <a:prstGeom prst="rect">
            <a:avLst/>
          </a:prstGeom>
        </p:spPr>
        <p:txBody>
          <a:bodyPr anchor="t" rtlCol="false" tIns="0" lIns="0" bIns="0" rIns="0">
            <a:spAutoFit/>
          </a:bodyPr>
          <a:lstStyle/>
          <a:p>
            <a:pPr algn="ctr">
              <a:lnSpc>
                <a:spcPts val="4759"/>
              </a:lnSpc>
            </a:pPr>
            <a:r>
              <a:rPr lang="en-US" sz="3399">
                <a:solidFill>
                  <a:srgbClr val="003EA8"/>
                </a:solidFill>
                <a:latin typeface="Cabin"/>
                <a:ea typeface="Cabin"/>
                <a:cs typeface="Cabin"/>
                <a:sym typeface="Cabin"/>
              </a:rPr>
              <a:t>ID3</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0" y="1650265"/>
            <a:ext cx="8875191" cy="7587527"/>
          </a:xfrm>
          <a:custGeom>
            <a:avLst/>
            <a:gdLst/>
            <a:ahLst/>
            <a:cxnLst/>
            <a:rect r="r" b="b" t="t" l="l"/>
            <a:pathLst>
              <a:path h="7587527" w="8875191">
                <a:moveTo>
                  <a:pt x="0" y="0"/>
                </a:moveTo>
                <a:lnTo>
                  <a:pt x="8875191" y="0"/>
                </a:lnTo>
                <a:lnTo>
                  <a:pt x="8875191" y="7587527"/>
                </a:lnTo>
                <a:lnTo>
                  <a:pt x="0" y="7587527"/>
                </a:lnTo>
                <a:lnTo>
                  <a:pt x="0" y="0"/>
                </a:lnTo>
                <a:close/>
              </a:path>
            </a:pathLst>
          </a:custGeom>
          <a:blipFill>
            <a:blip r:embed="rId3"/>
            <a:stretch>
              <a:fillRect l="0" t="0" r="0" b="0"/>
            </a:stretch>
          </a:blipFill>
        </p:spPr>
      </p:sp>
      <p:sp>
        <p:nvSpPr>
          <p:cNvPr name="Freeform 4" id="4"/>
          <p:cNvSpPr/>
          <p:nvPr/>
        </p:nvSpPr>
        <p:spPr>
          <a:xfrm flipH="false" flipV="false" rot="0">
            <a:off x="9144000" y="1768464"/>
            <a:ext cx="8917118" cy="7489836"/>
          </a:xfrm>
          <a:custGeom>
            <a:avLst/>
            <a:gdLst/>
            <a:ahLst/>
            <a:cxnLst/>
            <a:rect r="r" b="b" t="t" l="l"/>
            <a:pathLst>
              <a:path h="7489836" w="8917118">
                <a:moveTo>
                  <a:pt x="0" y="0"/>
                </a:moveTo>
                <a:lnTo>
                  <a:pt x="8917118" y="0"/>
                </a:lnTo>
                <a:lnTo>
                  <a:pt x="8917118" y="7489836"/>
                </a:lnTo>
                <a:lnTo>
                  <a:pt x="0" y="7489836"/>
                </a:lnTo>
                <a:lnTo>
                  <a:pt x="0" y="0"/>
                </a:lnTo>
                <a:close/>
              </a:path>
            </a:pathLst>
          </a:custGeom>
          <a:blipFill>
            <a:blip r:embed="rId4"/>
            <a:stretch>
              <a:fillRect l="0" t="0" r="0" b="0"/>
            </a:stretch>
          </a:blipFill>
        </p:spPr>
      </p:sp>
      <p:sp>
        <p:nvSpPr>
          <p:cNvPr name="TextBox 5" id="5"/>
          <p:cNvSpPr txBox="true"/>
          <p:nvPr/>
        </p:nvSpPr>
        <p:spPr>
          <a:xfrm rot="0">
            <a:off x="442820" y="763170"/>
            <a:ext cx="7664648" cy="887095"/>
          </a:xfrm>
          <a:prstGeom prst="rect">
            <a:avLst/>
          </a:prstGeom>
        </p:spPr>
        <p:txBody>
          <a:bodyPr anchor="t" rtlCol="false" tIns="0" lIns="0" bIns="0" rIns="0">
            <a:spAutoFit/>
          </a:bodyPr>
          <a:lstStyle/>
          <a:p>
            <a:pPr algn="ctr">
              <a:lnSpc>
                <a:spcPts val="7279"/>
              </a:lnSpc>
            </a:pPr>
            <a:r>
              <a:rPr lang="en-US" sz="5199" b="true">
                <a:solidFill>
                  <a:srgbClr val="003EA8"/>
                </a:solidFill>
                <a:latin typeface="Cabin Bold"/>
                <a:ea typeface="Cabin Bold"/>
                <a:cs typeface="Cabin Bold"/>
                <a:sym typeface="Cabin Bold"/>
              </a:rPr>
              <a:t>Ma trận nhầm lẫn:</a:t>
            </a:r>
          </a:p>
        </p:txBody>
      </p:sp>
      <p:sp>
        <p:nvSpPr>
          <p:cNvPr name="TextBox 6" id="6"/>
          <p:cNvSpPr txBox="true"/>
          <p:nvPr/>
        </p:nvSpPr>
        <p:spPr>
          <a:xfrm rot="0">
            <a:off x="2666378" y="9191625"/>
            <a:ext cx="2782342" cy="580390"/>
          </a:xfrm>
          <a:prstGeom prst="rect">
            <a:avLst/>
          </a:prstGeom>
        </p:spPr>
        <p:txBody>
          <a:bodyPr anchor="t" rtlCol="false" tIns="0" lIns="0" bIns="0" rIns="0">
            <a:spAutoFit/>
          </a:bodyPr>
          <a:lstStyle/>
          <a:p>
            <a:pPr algn="ctr">
              <a:lnSpc>
                <a:spcPts val="4759"/>
              </a:lnSpc>
            </a:pPr>
            <a:r>
              <a:rPr lang="en-US" sz="3399">
                <a:solidFill>
                  <a:srgbClr val="003EA8"/>
                </a:solidFill>
                <a:latin typeface="Cabin"/>
                <a:ea typeface="Cabin"/>
                <a:cs typeface="Cabin"/>
                <a:sym typeface="Cabin"/>
              </a:rPr>
              <a:t>Neural network</a:t>
            </a:r>
          </a:p>
        </p:txBody>
      </p:sp>
      <p:sp>
        <p:nvSpPr>
          <p:cNvPr name="TextBox 7" id="7"/>
          <p:cNvSpPr txBox="true"/>
          <p:nvPr/>
        </p:nvSpPr>
        <p:spPr>
          <a:xfrm rot="0">
            <a:off x="11382106" y="9191625"/>
            <a:ext cx="3658046" cy="580390"/>
          </a:xfrm>
          <a:prstGeom prst="rect">
            <a:avLst/>
          </a:prstGeom>
        </p:spPr>
        <p:txBody>
          <a:bodyPr anchor="t" rtlCol="false" tIns="0" lIns="0" bIns="0" rIns="0">
            <a:spAutoFit/>
          </a:bodyPr>
          <a:lstStyle/>
          <a:p>
            <a:pPr algn="ctr">
              <a:lnSpc>
                <a:spcPts val="4759"/>
              </a:lnSpc>
            </a:pPr>
            <a:r>
              <a:rPr lang="en-US" sz="3399">
                <a:solidFill>
                  <a:srgbClr val="003EA8"/>
                </a:solidFill>
                <a:latin typeface="Cabin"/>
                <a:ea typeface="Cabin"/>
                <a:cs typeface="Cabin"/>
                <a:sym typeface="Cabin"/>
              </a:rPr>
              <a:t>Ensemble (stacking)</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195568" y="1560521"/>
            <a:ext cx="8948432" cy="7107244"/>
          </a:xfrm>
          <a:custGeom>
            <a:avLst/>
            <a:gdLst/>
            <a:ahLst/>
            <a:cxnLst/>
            <a:rect r="r" b="b" t="t" l="l"/>
            <a:pathLst>
              <a:path h="7107244" w="8948432">
                <a:moveTo>
                  <a:pt x="0" y="0"/>
                </a:moveTo>
                <a:lnTo>
                  <a:pt x="8948432" y="0"/>
                </a:lnTo>
                <a:lnTo>
                  <a:pt x="8948432" y="7107244"/>
                </a:lnTo>
                <a:lnTo>
                  <a:pt x="0" y="7107244"/>
                </a:lnTo>
                <a:lnTo>
                  <a:pt x="0" y="0"/>
                </a:lnTo>
                <a:close/>
              </a:path>
            </a:pathLst>
          </a:custGeom>
          <a:blipFill>
            <a:blip r:embed="rId3"/>
            <a:stretch>
              <a:fillRect l="0" t="0" r="0" b="0"/>
            </a:stretch>
          </a:blipFill>
        </p:spPr>
      </p:sp>
      <p:sp>
        <p:nvSpPr>
          <p:cNvPr name="Freeform 4" id="4"/>
          <p:cNvSpPr/>
          <p:nvPr/>
        </p:nvSpPr>
        <p:spPr>
          <a:xfrm flipH="false" flipV="false" rot="0">
            <a:off x="9144000" y="1709282"/>
            <a:ext cx="9144000" cy="6958484"/>
          </a:xfrm>
          <a:custGeom>
            <a:avLst/>
            <a:gdLst/>
            <a:ahLst/>
            <a:cxnLst/>
            <a:rect r="r" b="b" t="t" l="l"/>
            <a:pathLst>
              <a:path h="6958484" w="9144000">
                <a:moveTo>
                  <a:pt x="0" y="0"/>
                </a:moveTo>
                <a:lnTo>
                  <a:pt x="9144000" y="0"/>
                </a:lnTo>
                <a:lnTo>
                  <a:pt x="9144000" y="6958483"/>
                </a:lnTo>
                <a:lnTo>
                  <a:pt x="0" y="6958483"/>
                </a:lnTo>
                <a:lnTo>
                  <a:pt x="0" y="0"/>
                </a:lnTo>
                <a:close/>
              </a:path>
            </a:pathLst>
          </a:custGeom>
          <a:blipFill>
            <a:blip r:embed="rId4"/>
            <a:stretch>
              <a:fillRect l="0" t="0" r="0" b="0"/>
            </a:stretch>
          </a:blipFill>
        </p:spPr>
      </p:sp>
      <p:sp>
        <p:nvSpPr>
          <p:cNvPr name="TextBox 5" id="5"/>
          <p:cNvSpPr txBox="true"/>
          <p:nvPr/>
        </p:nvSpPr>
        <p:spPr>
          <a:xfrm rot="0">
            <a:off x="1760116" y="393225"/>
            <a:ext cx="4599533" cy="887095"/>
          </a:xfrm>
          <a:prstGeom prst="rect">
            <a:avLst/>
          </a:prstGeom>
        </p:spPr>
        <p:txBody>
          <a:bodyPr anchor="t" rtlCol="false" tIns="0" lIns="0" bIns="0" rIns="0">
            <a:spAutoFit/>
          </a:bodyPr>
          <a:lstStyle/>
          <a:p>
            <a:pPr algn="ctr">
              <a:lnSpc>
                <a:spcPts val="7279"/>
              </a:lnSpc>
            </a:pPr>
            <a:r>
              <a:rPr lang="en-US" sz="5199" b="true">
                <a:solidFill>
                  <a:srgbClr val="003EA8"/>
                </a:solidFill>
                <a:latin typeface="Cabin Bold"/>
                <a:ea typeface="Cabin Bold"/>
                <a:cs typeface="Cabin Bold"/>
                <a:sym typeface="Cabin Bold"/>
              </a:rPr>
              <a:t>Biểu đồ học tập:</a:t>
            </a:r>
          </a:p>
        </p:txBody>
      </p:sp>
      <p:sp>
        <p:nvSpPr>
          <p:cNvPr name="TextBox 6" id="6"/>
          <p:cNvSpPr txBox="true"/>
          <p:nvPr/>
        </p:nvSpPr>
        <p:spPr>
          <a:xfrm rot="0">
            <a:off x="2800726" y="9153525"/>
            <a:ext cx="3738116" cy="896620"/>
          </a:xfrm>
          <a:prstGeom prst="rect">
            <a:avLst/>
          </a:prstGeom>
        </p:spPr>
        <p:txBody>
          <a:bodyPr anchor="t" rtlCol="false" tIns="0" lIns="0" bIns="0" rIns="0">
            <a:spAutoFit/>
          </a:bodyPr>
          <a:lstStyle/>
          <a:p>
            <a:pPr algn="ctr">
              <a:lnSpc>
                <a:spcPts val="7279"/>
              </a:lnSpc>
            </a:pPr>
            <a:r>
              <a:rPr lang="en-US" sz="5199">
                <a:solidFill>
                  <a:srgbClr val="003EA8"/>
                </a:solidFill>
                <a:latin typeface="DejaVu Serif"/>
                <a:ea typeface="DejaVu Serif"/>
                <a:cs typeface="DejaVu Serif"/>
                <a:sym typeface="DejaVu Serif"/>
              </a:rPr>
              <a:t>Perceptron</a:t>
            </a:r>
          </a:p>
        </p:txBody>
      </p:sp>
      <p:sp>
        <p:nvSpPr>
          <p:cNvPr name="TextBox 7" id="7"/>
          <p:cNvSpPr txBox="true"/>
          <p:nvPr/>
        </p:nvSpPr>
        <p:spPr>
          <a:xfrm rot="0">
            <a:off x="12709801" y="9153525"/>
            <a:ext cx="1341090" cy="906145"/>
          </a:xfrm>
          <a:prstGeom prst="rect">
            <a:avLst/>
          </a:prstGeom>
        </p:spPr>
        <p:txBody>
          <a:bodyPr anchor="t" rtlCol="false" tIns="0" lIns="0" bIns="0" rIns="0">
            <a:spAutoFit/>
          </a:bodyPr>
          <a:lstStyle/>
          <a:p>
            <a:pPr algn="ctr">
              <a:lnSpc>
                <a:spcPts val="7279"/>
              </a:lnSpc>
            </a:pPr>
            <a:r>
              <a:rPr lang="en-US" sz="5199" b="true">
                <a:solidFill>
                  <a:srgbClr val="003EA8"/>
                </a:solidFill>
                <a:latin typeface="DejaVu Serif Bold"/>
                <a:ea typeface="DejaVu Serif Bold"/>
                <a:cs typeface="DejaVu Serif Bold"/>
                <a:sym typeface="DejaVu Serif Bold"/>
              </a:rPr>
              <a:t>ID3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11989663" y="8797919"/>
            <a:ext cx="7147788" cy="1728465"/>
          </a:xfrm>
          <a:custGeom>
            <a:avLst/>
            <a:gdLst/>
            <a:ahLst/>
            <a:cxnLst/>
            <a:rect r="r" b="b" t="t" l="l"/>
            <a:pathLst>
              <a:path h="1728465" w="7147788">
                <a:moveTo>
                  <a:pt x="0" y="0"/>
                </a:moveTo>
                <a:lnTo>
                  <a:pt x="7147788" y="0"/>
                </a:lnTo>
                <a:lnTo>
                  <a:pt x="7147788" y="1728465"/>
                </a:lnTo>
                <a:lnTo>
                  <a:pt x="0" y="172846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702764" y="8942224"/>
            <a:ext cx="573798" cy="822649"/>
          </a:xfrm>
          <a:custGeom>
            <a:avLst/>
            <a:gdLst/>
            <a:ahLst/>
            <a:cxnLst/>
            <a:rect r="r" b="b" t="t" l="l"/>
            <a:pathLst>
              <a:path h="822649" w="573798">
                <a:moveTo>
                  <a:pt x="0" y="0"/>
                </a:moveTo>
                <a:lnTo>
                  <a:pt x="573798" y="0"/>
                </a:lnTo>
                <a:lnTo>
                  <a:pt x="573798" y="822649"/>
                </a:lnTo>
                <a:lnTo>
                  <a:pt x="0" y="8226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3318882" y="-411324"/>
            <a:ext cx="573798" cy="822649"/>
          </a:xfrm>
          <a:custGeom>
            <a:avLst/>
            <a:gdLst/>
            <a:ahLst/>
            <a:cxnLst/>
            <a:rect r="r" b="b" t="t" l="l"/>
            <a:pathLst>
              <a:path h="822649" w="573798">
                <a:moveTo>
                  <a:pt x="0" y="0"/>
                </a:moveTo>
                <a:lnTo>
                  <a:pt x="573798" y="0"/>
                </a:lnTo>
                <a:lnTo>
                  <a:pt x="573798" y="822648"/>
                </a:lnTo>
                <a:lnTo>
                  <a:pt x="0" y="8226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08297" y="158885"/>
            <a:ext cx="3927179" cy="1392364"/>
          </a:xfrm>
          <a:custGeom>
            <a:avLst/>
            <a:gdLst/>
            <a:ahLst/>
            <a:cxnLst/>
            <a:rect r="r" b="b" t="t" l="l"/>
            <a:pathLst>
              <a:path h="1392364" w="3927179">
                <a:moveTo>
                  <a:pt x="0" y="0"/>
                </a:moveTo>
                <a:lnTo>
                  <a:pt x="3927179" y="0"/>
                </a:lnTo>
                <a:lnTo>
                  <a:pt x="3927179" y="1392363"/>
                </a:lnTo>
                <a:lnTo>
                  <a:pt x="0" y="139236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809220" y="4172320"/>
            <a:ext cx="16450080" cy="1524000"/>
          </a:xfrm>
          <a:prstGeom prst="rect">
            <a:avLst/>
          </a:prstGeom>
        </p:spPr>
        <p:txBody>
          <a:bodyPr anchor="t" rtlCol="false" tIns="0" lIns="0" bIns="0" rIns="0">
            <a:spAutoFit/>
          </a:bodyPr>
          <a:lstStyle/>
          <a:p>
            <a:pPr algn="ctr">
              <a:lnSpc>
                <a:spcPts val="11936"/>
              </a:lnSpc>
            </a:pPr>
            <a:r>
              <a:rPr lang="en-US" b="true" sz="9947" i="true">
                <a:solidFill>
                  <a:srgbClr val="003EA8"/>
                </a:solidFill>
                <a:latin typeface="Muli Bold Italics"/>
                <a:ea typeface="Muli Bold Italics"/>
                <a:cs typeface="Muli Bold Italics"/>
                <a:sym typeface="Muli Bold Italics"/>
              </a:rPr>
              <a:t>GIỚI THIỆU BÀI TOÁN</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0" y="1568705"/>
            <a:ext cx="9144000" cy="7100504"/>
          </a:xfrm>
          <a:custGeom>
            <a:avLst/>
            <a:gdLst/>
            <a:ahLst/>
            <a:cxnLst/>
            <a:rect r="r" b="b" t="t" l="l"/>
            <a:pathLst>
              <a:path h="7100504" w="9144000">
                <a:moveTo>
                  <a:pt x="0" y="0"/>
                </a:moveTo>
                <a:lnTo>
                  <a:pt x="9144000" y="0"/>
                </a:lnTo>
                <a:lnTo>
                  <a:pt x="9144000" y="7100503"/>
                </a:lnTo>
                <a:lnTo>
                  <a:pt x="0" y="7100503"/>
                </a:lnTo>
                <a:lnTo>
                  <a:pt x="0" y="0"/>
                </a:lnTo>
                <a:close/>
              </a:path>
            </a:pathLst>
          </a:custGeom>
          <a:blipFill>
            <a:blip r:embed="rId3"/>
            <a:stretch>
              <a:fillRect l="0" t="0" r="0" b="0"/>
            </a:stretch>
          </a:blipFill>
        </p:spPr>
      </p:sp>
      <p:sp>
        <p:nvSpPr>
          <p:cNvPr name="Freeform 4" id="4"/>
          <p:cNvSpPr/>
          <p:nvPr/>
        </p:nvSpPr>
        <p:spPr>
          <a:xfrm flipH="false" flipV="false" rot="0">
            <a:off x="9355599" y="1723105"/>
            <a:ext cx="8932401" cy="6912574"/>
          </a:xfrm>
          <a:custGeom>
            <a:avLst/>
            <a:gdLst/>
            <a:ahLst/>
            <a:cxnLst/>
            <a:rect r="r" b="b" t="t" l="l"/>
            <a:pathLst>
              <a:path h="6912574" w="8932401">
                <a:moveTo>
                  <a:pt x="0" y="0"/>
                </a:moveTo>
                <a:lnTo>
                  <a:pt x="8932401" y="0"/>
                </a:lnTo>
                <a:lnTo>
                  <a:pt x="8932401" y="6912574"/>
                </a:lnTo>
                <a:lnTo>
                  <a:pt x="0" y="6912574"/>
                </a:lnTo>
                <a:lnTo>
                  <a:pt x="0" y="0"/>
                </a:lnTo>
                <a:close/>
              </a:path>
            </a:pathLst>
          </a:custGeom>
          <a:blipFill>
            <a:blip r:embed="rId4"/>
            <a:stretch>
              <a:fillRect l="0" t="0" r="0" b="0"/>
            </a:stretch>
          </a:blipFill>
        </p:spPr>
      </p:sp>
      <p:sp>
        <p:nvSpPr>
          <p:cNvPr name="TextBox 5" id="5"/>
          <p:cNvSpPr txBox="true"/>
          <p:nvPr/>
        </p:nvSpPr>
        <p:spPr>
          <a:xfrm rot="0">
            <a:off x="1760116" y="393225"/>
            <a:ext cx="4599533" cy="887095"/>
          </a:xfrm>
          <a:prstGeom prst="rect">
            <a:avLst/>
          </a:prstGeom>
        </p:spPr>
        <p:txBody>
          <a:bodyPr anchor="t" rtlCol="false" tIns="0" lIns="0" bIns="0" rIns="0">
            <a:spAutoFit/>
          </a:bodyPr>
          <a:lstStyle/>
          <a:p>
            <a:pPr algn="ctr">
              <a:lnSpc>
                <a:spcPts val="7279"/>
              </a:lnSpc>
            </a:pPr>
            <a:r>
              <a:rPr lang="en-US" sz="5199" b="true">
                <a:solidFill>
                  <a:srgbClr val="003EA8"/>
                </a:solidFill>
                <a:latin typeface="Cabin Bold"/>
                <a:ea typeface="Cabin Bold"/>
                <a:cs typeface="Cabin Bold"/>
                <a:sym typeface="Cabin Bold"/>
              </a:rPr>
              <a:t>Biểu đồ học tập:</a:t>
            </a:r>
          </a:p>
        </p:txBody>
      </p:sp>
      <p:sp>
        <p:nvSpPr>
          <p:cNvPr name="TextBox 6" id="6"/>
          <p:cNvSpPr txBox="true"/>
          <p:nvPr/>
        </p:nvSpPr>
        <p:spPr>
          <a:xfrm rot="0">
            <a:off x="2179889" y="9305925"/>
            <a:ext cx="5284589" cy="896620"/>
          </a:xfrm>
          <a:prstGeom prst="rect">
            <a:avLst/>
          </a:prstGeom>
        </p:spPr>
        <p:txBody>
          <a:bodyPr anchor="t" rtlCol="false" tIns="0" lIns="0" bIns="0" rIns="0">
            <a:spAutoFit/>
          </a:bodyPr>
          <a:lstStyle/>
          <a:p>
            <a:pPr algn="ctr">
              <a:lnSpc>
                <a:spcPts val="7279"/>
              </a:lnSpc>
            </a:pPr>
            <a:r>
              <a:rPr lang="en-US" sz="5199">
                <a:solidFill>
                  <a:srgbClr val="003EA8"/>
                </a:solidFill>
                <a:latin typeface="DejaVu Serif"/>
                <a:ea typeface="DejaVu Serif"/>
                <a:cs typeface="DejaVu Serif"/>
                <a:sym typeface="DejaVu Serif"/>
              </a:rPr>
              <a:t>Neural network</a:t>
            </a:r>
          </a:p>
        </p:txBody>
      </p:sp>
      <p:sp>
        <p:nvSpPr>
          <p:cNvPr name="TextBox 7" id="7"/>
          <p:cNvSpPr txBox="true"/>
          <p:nvPr/>
        </p:nvSpPr>
        <p:spPr>
          <a:xfrm rot="0">
            <a:off x="11888716" y="9305925"/>
            <a:ext cx="3288060" cy="896620"/>
          </a:xfrm>
          <a:prstGeom prst="rect">
            <a:avLst/>
          </a:prstGeom>
        </p:spPr>
        <p:txBody>
          <a:bodyPr anchor="t" rtlCol="false" tIns="0" lIns="0" bIns="0" rIns="0">
            <a:spAutoFit/>
          </a:bodyPr>
          <a:lstStyle/>
          <a:p>
            <a:pPr algn="ctr">
              <a:lnSpc>
                <a:spcPts val="7279"/>
              </a:lnSpc>
            </a:pPr>
            <a:r>
              <a:rPr lang="en-US" sz="5199">
                <a:solidFill>
                  <a:srgbClr val="003EA8"/>
                </a:solidFill>
                <a:latin typeface="DejaVu Serif"/>
                <a:ea typeface="DejaVu Serif"/>
                <a:cs typeface="DejaVu Serif"/>
                <a:sym typeface="DejaVu Serif"/>
              </a:rPr>
              <a:t>Ensemble</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11989663" y="8797919"/>
            <a:ext cx="7147788" cy="1728465"/>
          </a:xfrm>
          <a:custGeom>
            <a:avLst/>
            <a:gdLst/>
            <a:ahLst/>
            <a:cxnLst/>
            <a:rect r="r" b="b" t="t" l="l"/>
            <a:pathLst>
              <a:path h="1728465" w="7147788">
                <a:moveTo>
                  <a:pt x="0" y="0"/>
                </a:moveTo>
                <a:lnTo>
                  <a:pt x="7147788" y="0"/>
                </a:lnTo>
                <a:lnTo>
                  <a:pt x="7147788" y="1728465"/>
                </a:lnTo>
                <a:lnTo>
                  <a:pt x="0" y="172846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702764" y="8942224"/>
            <a:ext cx="573798" cy="822649"/>
          </a:xfrm>
          <a:custGeom>
            <a:avLst/>
            <a:gdLst/>
            <a:ahLst/>
            <a:cxnLst/>
            <a:rect r="r" b="b" t="t" l="l"/>
            <a:pathLst>
              <a:path h="822649" w="573798">
                <a:moveTo>
                  <a:pt x="0" y="0"/>
                </a:moveTo>
                <a:lnTo>
                  <a:pt x="573798" y="0"/>
                </a:lnTo>
                <a:lnTo>
                  <a:pt x="573798" y="822649"/>
                </a:lnTo>
                <a:lnTo>
                  <a:pt x="0" y="8226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3318882" y="-411324"/>
            <a:ext cx="573798" cy="822649"/>
          </a:xfrm>
          <a:custGeom>
            <a:avLst/>
            <a:gdLst/>
            <a:ahLst/>
            <a:cxnLst/>
            <a:rect r="r" b="b" t="t" l="l"/>
            <a:pathLst>
              <a:path h="822649" w="573798">
                <a:moveTo>
                  <a:pt x="0" y="0"/>
                </a:moveTo>
                <a:lnTo>
                  <a:pt x="573798" y="0"/>
                </a:lnTo>
                <a:lnTo>
                  <a:pt x="573798" y="822648"/>
                </a:lnTo>
                <a:lnTo>
                  <a:pt x="0" y="8226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08297" y="158885"/>
            <a:ext cx="3927179" cy="1392364"/>
          </a:xfrm>
          <a:custGeom>
            <a:avLst/>
            <a:gdLst/>
            <a:ahLst/>
            <a:cxnLst/>
            <a:rect r="r" b="b" t="t" l="l"/>
            <a:pathLst>
              <a:path h="1392364" w="3927179">
                <a:moveTo>
                  <a:pt x="0" y="0"/>
                </a:moveTo>
                <a:lnTo>
                  <a:pt x="3927179" y="0"/>
                </a:lnTo>
                <a:lnTo>
                  <a:pt x="3927179" y="1392363"/>
                </a:lnTo>
                <a:lnTo>
                  <a:pt x="0" y="139236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809220" y="4177082"/>
            <a:ext cx="16450080" cy="1524000"/>
          </a:xfrm>
          <a:prstGeom prst="rect">
            <a:avLst/>
          </a:prstGeom>
        </p:spPr>
        <p:txBody>
          <a:bodyPr anchor="t" rtlCol="false" tIns="0" lIns="0" bIns="0" rIns="0">
            <a:spAutoFit/>
          </a:bodyPr>
          <a:lstStyle/>
          <a:p>
            <a:pPr algn="ctr">
              <a:lnSpc>
                <a:spcPts val="12056"/>
              </a:lnSpc>
            </a:pPr>
            <a:r>
              <a:rPr lang="en-US" b="true" sz="10047" i="true">
                <a:solidFill>
                  <a:srgbClr val="003EA8"/>
                </a:solidFill>
                <a:latin typeface="Muli Bold Italics"/>
                <a:ea typeface="Muli Bold Italics"/>
                <a:cs typeface="Muli Bold Italics"/>
                <a:sym typeface="Muli Bold Italics"/>
              </a:rPr>
              <a:t>TỔNG KẾT</a:t>
            </a: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13740494" y="2390034"/>
            <a:ext cx="4061363" cy="5506932"/>
          </a:xfrm>
          <a:custGeom>
            <a:avLst/>
            <a:gdLst/>
            <a:ahLst/>
            <a:cxnLst/>
            <a:rect r="r" b="b" t="t" l="l"/>
            <a:pathLst>
              <a:path h="5506932" w="4061363">
                <a:moveTo>
                  <a:pt x="0" y="0"/>
                </a:moveTo>
                <a:lnTo>
                  <a:pt x="4061363" y="0"/>
                </a:lnTo>
                <a:lnTo>
                  <a:pt x="4061363" y="5506932"/>
                </a:lnTo>
                <a:lnTo>
                  <a:pt x="0" y="5506932"/>
                </a:lnTo>
                <a:lnTo>
                  <a:pt x="0" y="0"/>
                </a:lnTo>
                <a:close/>
              </a:path>
            </a:pathLst>
          </a:custGeom>
          <a:blipFill>
            <a:blip r:embed="rId3"/>
            <a:stretch>
              <a:fillRect l="0" t="0" r="0" b="0"/>
            </a:stretch>
          </a:blipFill>
        </p:spPr>
      </p:sp>
      <p:sp>
        <p:nvSpPr>
          <p:cNvPr name="TextBox 4" id="4"/>
          <p:cNvSpPr txBox="true"/>
          <p:nvPr/>
        </p:nvSpPr>
        <p:spPr>
          <a:xfrm rot="0">
            <a:off x="0" y="939800"/>
            <a:ext cx="13000232" cy="5613400"/>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003EA8"/>
                </a:solidFill>
                <a:latin typeface="Cabin"/>
                <a:ea typeface="Cabin"/>
                <a:cs typeface="Cabin"/>
                <a:sym typeface="Cabin"/>
              </a:rPr>
              <a:t>Bài thuyết trình đã giới thiệu thuật toán học máy phổ biến được sử dụng trong dự báo giao thông: Perceptron Learning Algorithm, ID3, Neural Network và mô hình kết hợp.</a:t>
            </a:r>
          </a:p>
          <a:p>
            <a:pPr algn="l" marL="863599" indent="-431800" lvl="1">
              <a:lnSpc>
                <a:spcPts val="5599"/>
              </a:lnSpc>
              <a:buFont typeface="Arial"/>
              <a:buChar char="•"/>
            </a:pPr>
            <a:r>
              <a:rPr lang="en-US" sz="3999">
                <a:solidFill>
                  <a:srgbClr val="003EA8"/>
                </a:solidFill>
                <a:latin typeface="Cabin"/>
                <a:ea typeface="Cabin"/>
                <a:cs typeface="Cabin"/>
                <a:sym typeface="Cabin"/>
              </a:rPr>
              <a:t>Mỗi mô hình qua huấn luyện đều có mức phân loại cụ thể nhưng vẫn còn khuyếm khuyết về thuật toán hoặc do khả năng thực tế của dữ liệu chưa đủ dẫn đến khả năng mất cân bằng khi phân loại các nhóm dữ liệu.</a:t>
            </a:r>
          </a:p>
        </p:txBody>
      </p:sp>
      <p:sp>
        <p:nvSpPr>
          <p:cNvPr name="TextBox 5" id="5"/>
          <p:cNvSpPr txBox="true"/>
          <p:nvPr/>
        </p:nvSpPr>
        <p:spPr>
          <a:xfrm rot="0">
            <a:off x="0" y="6945718"/>
            <a:ext cx="13000232" cy="2089150"/>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003EA8"/>
                </a:solidFill>
                <a:latin typeface="Cabin"/>
                <a:ea typeface="Cabin"/>
                <a:cs typeface="Cabin"/>
                <a:sym typeface="Cabin"/>
              </a:rPr>
              <a:t>Nhóm chúng em  mong được thầy và các bạn góp ý, nếu ý kiến để nhóm có thể hoàn thiện dự án với chất lượng tốt hơn</a:t>
            </a:r>
            <a:r>
              <a:rPr lang="en-US" sz="3999">
                <a:solidFill>
                  <a:srgbClr val="003EA8"/>
                </a:solidFill>
                <a:latin typeface="Cabin"/>
                <a:ea typeface="Cabin"/>
                <a:cs typeface="Cabin"/>
                <a:sym typeface="Cabin"/>
              </a:rPr>
              <a:t>.</a:t>
            </a:r>
          </a:p>
        </p:txBody>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1445756" y="3127677"/>
            <a:ext cx="4467721" cy="4984273"/>
          </a:xfrm>
          <a:custGeom>
            <a:avLst/>
            <a:gdLst/>
            <a:ahLst/>
            <a:cxnLst/>
            <a:rect r="r" b="b" t="t" l="l"/>
            <a:pathLst>
              <a:path h="4984273" w="4467721">
                <a:moveTo>
                  <a:pt x="0" y="0"/>
                </a:moveTo>
                <a:lnTo>
                  <a:pt x="4467721" y="0"/>
                </a:lnTo>
                <a:lnTo>
                  <a:pt x="4467721" y="4984273"/>
                </a:lnTo>
                <a:lnTo>
                  <a:pt x="0" y="498427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6808921" y="2888320"/>
            <a:ext cx="11009372" cy="2731493"/>
          </a:xfrm>
          <a:prstGeom prst="rect">
            <a:avLst/>
          </a:prstGeom>
        </p:spPr>
        <p:txBody>
          <a:bodyPr anchor="t" rtlCol="false" tIns="0" lIns="0" bIns="0" rIns="0">
            <a:spAutoFit/>
          </a:bodyPr>
          <a:lstStyle/>
          <a:p>
            <a:pPr algn="ctr">
              <a:lnSpc>
                <a:spcPts val="10791"/>
              </a:lnSpc>
            </a:pPr>
            <a:r>
              <a:rPr lang="en-US" b="true" sz="8992">
                <a:solidFill>
                  <a:srgbClr val="003EA8"/>
                </a:solidFill>
                <a:latin typeface="Muli Bold"/>
                <a:ea typeface="Muli Bold"/>
                <a:cs typeface="Muli Bold"/>
                <a:sym typeface="Muli Bold"/>
              </a:rPr>
              <a:t>CẢM ƠN CÁC BẠN ĐÃ LẮNG NGHE!</a:t>
            </a:r>
          </a:p>
        </p:txBody>
      </p:sp>
      <p:sp>
        <p:nvSpPr>
          <p:cNvPr name="Freeform 5" id="5"/>
          <p:cNvSpPr/>
          <p:nvPr/>
        </p:nvSpPr>
        <p:spPr>
          <a:xfrm flipH="false" flipV="false" rot="0">
            <a:off x="-517834" y="389330"/>
            <a:ext cx="3927179" cy="1392364"/>
          </a:xfrm>
          <a:custGeom>
            <a:avLst/>
            <a:gdLst/>
            <a:ahLst/>
            <a:cxnLst/>
            <a:rect r="r" b="b" t="t" l="l"/>
            <a:pathLst>
              <a:path h="1392364" w="3927179">
                <a:moveTo>
                  <a:pt x="0" y="0"/>
                </a:moveTo>
                <a:lnTo>
                  <a:pt x="3927179" y="0"/>
                </a:lnTo>
                <a:lnTo>
                  <a:pt x="3927179" y="1392363"/>
                </a:lnTo>
                <a:lnTo>
                  <a:pt x="0" y="139236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4826857" y="8505307"/>
            <a:ext cx="3927179" cy="1392364"/>
          </a:xfrm>
          <a:custGeom>
            <a:avLst/>
            <a:gdLst/>
            <a:ahLst/>
            <a:cxnLst/>
            <a:rect r="r" b="b" t="t" l="l"/>
            <a:pathLst>
              <a:path h="1392364" w="3927179">
                <a:moveTo>
                  <a:pt x="0" y="0"/>
                </a:moveTo>
                <a:lnTo>
                  <a:pt x="3927179" y="0"/>
                </a:lnTo>
                <a:lnTo>
                  <a:pt x="3927179" y="1392363"/>
                </a:lnTo>
                <a:lnTo>
                  <a:pt x="0" y="139236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994337" y="5619813"/>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6462058" y="4510359"/>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5106773" y="1085511"/>
            <a:ext cx="2710572" cy="2345877"/>
          </a:xfrm>
          <a:custGeom>
            <a:avLst/>
            <a:gdLst/>
            <a:ahLst/>
            <a:cxnLst/>
            <a:rect r="r" b="b" t="t" l="l"/>
            <a:pathLst>
              <a:path h="2345877" w="2710572">
                <a:moveTo>
                  <a:pt x="0" y="0"/>
                </a:moveTo>
                <a:lnTo>
                  <a:pt x="2710571" y="0"/>
                </a:lnTo>
                <a:lnTo>
                  <a:pt x="2710571" y="2345877"/>
                </a:lnTo>
                <a:lnTo>
                  <a:pt x="0" y="234587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0" id="10"/>
          <p:cNvSpPr txBox="true"/>
          <p:nvPr/>
        </p:nvSpPr>
        <p:spPr>
          <a:xfrm rot="0">
            <a:off x="6634274" y="6500871"/>
            <a:ext cx="10096202" cy="580390"/>
          </a:xfrm>
          <a:prstGeom prst="rect">
            <a:avLst/>
          </a:prstGeom>
        </p:spPr>
        <p:txBody>
          <a:bodyPr anchor="t" rtlCol="false" tIns="0" lIns="0" bIns="0" rIns="0">
            <a:spAutoFit/>
          </a:bodyPr>
          <a:lstStyle/>
          <a:p>
            <a:pPr algn="ctr">
              <a:lnSpc>
                <a:spcPts val="4759"/>
              </a:lnSpc>
            </a:pPr>
            <a:r>
              <a:rPr lang="en-US" sz="3399">
                <a:solidFill>
                  <a:srgbClr val="003EA8"/>
                </a:solidFill>
                <a:latin typeface="Cabin"/>
                <a:ea typeface="Cabin"/>
                <a:cs typeface="Cabin"/>
                <a:sym typeface="Cabin"/>
              </a:rPr>
              <a:t>Link git :https://github.com/ntai0404/traffic-prediction </a:t>
            </a:r>
          </a:p>
        </p:txBody>
      </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11989663" y="8797919"/>
            <a:ext cx="7147788" cy="1728465"/>
          </a:xfrm>
          <a:custGeom>
            <a:avLst/>
            <a:gdLst/>
            <a:ahLst/>
            <a:cxnLst/>
            <a:rect r="r" b="b" t="t" l="l"/>
            <a:pathLst>
              <a:path h="1728465" w="7147788">
                <a:moveTo>
                  <a:pt x="0" y="0"/>
                </a:moveTo>
                <a:lnTo>
                  <a:pt x="7147788" y="0"/>
                </a:lnTo>
                <a:lnTo>
                  <a:pt x="7147788" y="1728465"/>
                </a:lnTo>
                <a:lnTo>
                  <a:pt x="0" y="172846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702764" y="8942224"/>
            <a:ext cx="573798" cy="822649"/>
          </a:xfrm>
          <a:custGeom>
            <a:avLst/>
            <a:gdLst/>
            <a:ahLst/>
            <a:cxnLst/>
            <a:rect r="r" b="b" t="t" l="l"/>
            <a:pathLst>
              <a:path h="822649" w="573798">
                <a:moveTo>
                  <a:pt x="0" y="0"/>
                </a:moveTo>
                <a:lnTo>
                  <a:pt x="573798" y="0"/>
                </a:lnTo>
                <a:lnTo>
                  <a:pt x="573798" y="822649"/>
                </a:lnTo>
                <a:lnTo>
                  <a:pt x="0" y="8226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3318882" y="-411324"/>
            <a:ext cx="573798" cy="822649"/>
          </a:xfrm>
          <a:custGeom>
            <a:avLst/>
            <a:gdLst/>
            <a:ahLst/>
            <a:cxnLst/>
            <a:rect r="r" b="b" t="t" l="l"/>
            <a:pathLst>
              <a:path h="822649" w="573798">
                <a:moveTo>
                  <a:pt x="0" y="0"/>
                </a:moveTo>
                <a:lnTo>
                  <a:pt x="573798" y="0"/>
                </a:lnTo>
                <a:lnTo>
                  <a:pt x="573798" y="822648"/>
                </a:lnTo>
                <a:lnTo>
                  <a:pt x="0" y="8226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08297" y="158885"/>
            <a:ext cx="3927179" cy="1392364"/>
          </a:xfrm>
          <a:custGeom>
            <a:avLst/>
            <a:gdLst/>
            <a:ahLst/>
            <a:cxnLst/>
            <a:rect r="r" b="b" t="t" l="l"/>
            <a:pathLst>
              <a:path h="1392364" w="3927179">
                <a:moveTo>
                  <a:pt x="0" y="0"/>
                </a:moveTo>
                <a:lnTo>
                  <a:pt x="3927179" y="0"/>
                </a:lnTo>
                <a:lnTo>
                  <a:pt x="3927179" y="1392363"/>
                </a:lnTo>
                <a:lnTo>
                  <a:pt x="0" y="139236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809220" y="4172320"/>
            <a:ext cx="16450080" cy="1524000"/>
          </a:xfrm>
          <a:prstGeom prst="rect">
            <a:avLst/>
          </a:prstGeom>
        </p:spPr>
        <p:txBody>
          <a:bodyPr anchor="t" rtlCol="false" tIns="0" lIns="0" bIns="0" rIns="0">
            <a:spAutoFit/>
          </a:bodyPr>
          <a:lstStyle/>
          <a:p>
            <a:pPr algn="ctr">
              <a:lnSpc>
                <a:spcPts val="11936"/>
              </a:lnSpc>
            </a:pPr>
            <a:r>
              <a:rPr lang="en-US" b="true" sz="9947" i="true">
                <a:solidFill>
                  <a:srgbClr val="003EA8"/>
                </a:solidFill>
                <a:latin typeface="Muli Bold Italics"/>
                <a:ea typeface="Muli Bold Italics"/>
                <a:cs typeface="Muli Bold Italics"/>
                <a:sym typeface="Muli Bold Italics"/>
              </a:rPr>
              <a:t>CHƯƠNG TRÌNH DEMO</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278358">
            <a:off x="-1432939" y="-269558"/>
            <a:ext cx="5304464" cy="1668495"/>
          </a:xfrm>
          <a:custGeom>
            <a:avLst/>
            <a:gdLst/>
            <a:ahLst/>
            <a:cxnLst/>
            <a:rect r="r" b="b" t="t" l="l"/>
            <a:pathLst>
              <a:path h="1668495" w="5304464">
                <a:moveTo>
                  <a:pt x="0" y="0"/>
                </a:moveTo>
                <a:lnTo>
                  <a:pt x="5304465" y="0"/>
                </a:lnTo>
                <a:lnTo>
                  <a:pt x="5304465" y="1668495"/>
                </a:lnTo>
                <a:lnTo>
                  <a:pt x="0" y="166849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3821430" y="6055702"/>
            <a:ext cx="4791997" cy="4775719"/>
            <a:chOff x="0" y="0"/>
            <a:chExt cx="6389330" cy="6367625"/>
          </a:xfrm>
        </p:grpSpPr>
        <p:sp>
          <p:nvSpPr>
            <p:cNvPr name="Freeform 5" id="5"/>
            <p:cNvSpPr/>
            <p:nvPr/>
          </p:nvSpPr>
          <p:spPr>
            <a:xfrm flipH="false" flipV="false" rot="0">
              <a:off x="0" y="338421"/>
              <a:ext cx="6389330" cy="6029204"/>
            </a:xfrm>
            <a:custGeom>
              <a:avLst/>
              <a:gdLst/>
              <a:ahLst/>
              <a:cxnLst/>
              <a:rect r="r" b="b" t="t" l="l"/>
              <a:pathLst>
                <a:path h="6029204" w="6389330">
                  <a:moveTo>
                    <a:pt x="0" y="0"/>
                  </a:moveTo>
                  <a:lnTo>
                    <a:pt x="6389330" y="0"/>
                  </a:lnTo>
                  <a:lnTo>
                    <a:pt x="6389330" y="6029204"/>
                  </a:lnTo>
                  <a:lnTo>
                    <a:pt x="0" y="60292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203414">
              <a:off x="1228888" y="24588"/>
              <a:ext cx="868401" cy="1245020"/>
            </a:xfrm>
            <a:custGeom>
              <a:avLst/>
              <a:gdLst/>
              <a:ahLst/>
              <a:cxnLst/>
              <a:rect r="r" b="b" t="t" l="l"/>
              <a:pathLst>
                <a:path h="1245020" w="868401">
                  <a:moveTo>
                    <a:pt x="0" y="0"/>
                  </a:moveTo>
                  <a:lnTo>
                    <a:pt x="868401" y="0"/>
                  </a:lnTo>
                  <a:lnTo>
                    <a:pt x="868401" y="1245019"/>
                  </a:lnTo>
                  <a:lnTo>
                    <a:pt x="0" y="12450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sp>
        <p:nvSpPr>
          <p:cNvPr name="TextBox 7" id="7"/>
          <p:cNvSpPr txBox="true"/>
          <p:nvPr/>
        </p:nvSpPr>
        <p:spPr>
          <a:xfrm rot="0">
            <a:off x="1683988" y="4486275"/>
            <a:ext cx="13928399" cy="1266825"/>
          </a:xfrm>
          <a:prstGeom prst="rect">
            <a:avLst/>
          </a:prstGeom>
        </p:spPr>
        <p:txBody>
          <a:bodyPr anchor="t" rtlCol="false" tIns="0" lIns="0" bIns="0" rIns="0">
            <a:spAutoFit/>
          </a:bodyPr>
          <a:lstStyle/>
          <a:p>
            <a:pPr algn="ctr">
              <a:lnSpc>
                <a:spcPts val="10080"/>
              </a:lnSpc>
            </a:pPr>
            <a:r>
              <a:rPr lang="en-US" b="true" sz="8400">
                <a:solidFill>
                  <a:srgbClr val="003EA8"/>
                </a:solidFill>
                <a:latin typeface="Muli Bold"/>
                <a:ea typeface="Muli Bold"/>
                <a:cs typeface="Muli Bold"/>
                <a:sym typeface="Muli Bold"/>
              </a:rPr>
              <a:t>1. MÔ TẢ BÀI TOÁN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TextBox 3" id="3"/>
          <p:cNvSpPr txBox="true"/>
          <p:nvPr/>
        </p:nvSpPr>
        <p:spPr>
          <a:xfrm rot="0">
            <a:off x="842368" y="1863560"/>
            <a:ext cx="16603264" cy="5997575"/>
          </a:xfrm>
          <a:prstGeom prst="rect">
            <a:avLst/>
          </a:prstGeom>
        </p:spPr>
        <p:txBody>
          <a:bodyPr anchor="t" rtlCol="false" tIns="0" lIns="0" bIns="0" rIns="0">
            <a:spAutoFit/>
          </a:bodyPr>
          <a:lstStyle/>
          <a:p>
            <a:pPr algn="ctr">
              <a:lnSpc>
                <a:spcPts val="8400"/>
              </a:lnSpc>
            </a:pPr>
            <a:r>
              <a:rPr lang="en-US" sz="6000" b="true">
                <a:solidFill>
                  <a:srgbClr val="003EA8"/>
                </a:solidFill>
                <a:latin typeface="Cabin Bold"/>
                <a:ea typeface="Cabin Bold"/>
                <a:cs typeface="Cabin Bold"/>
                <a:sym typeface="Cabin Bold"/>
              </a:rPr>
              <a:t>GIỚI THIỆU CHUNG</a:t>
            </a:r>
          </a:p>
          <a:p>
            <a:pPr algn="l">
              <a:lnSpc>
                <a:spcPts val="5599"/>
              </a:lnSpc>
              <a:spcBef>
                <a:spcPct val="0"/>
              </a:spcBef>
            </a:pPr>
            <a:r>
              <a:rPr lang="en-US" sz="3999">
                <a:solidFill>
                  <a:srgbClr val="003EA8"/>
                </a:solidFill>
                <a:latin typeface="Cabin"/>
                <a:ea typeface="Cabin"/>
                <a:cs typeface="Cabin"/>
                <a:sym typeface="Cabin"/>
              </a:rPr>
              <a:t>Dự án này phát triển một hệ thống dự đoán điều kiện giao thông bằng cách sử dụng các mô hình học máy như Perceptron, ID3 (Decision Tree), Mạng Neural (MLP), và mô hình Tập hợp (Ensemble Model). Dữ liệu được thu thập từ các yếu tố ảnh hưởng đến giao thông như ngày lễ, chỉ số ô nhiễm không khí, nhiệt độ, lượng mưa, thời gian, và tầm nhìn xa. Hệ thống có khả năng phân loại điều kiện giao thông thành các trạng thái như "Thông thoáng," "Đông đúc," hoặc "Ùn tắc."</a:t>
            </a:r>
          </a:p>
        </p:txBody>
      </p:sp>
      <p:sp>
        <p:nvSpPr>
          <p:cNvPr name="Freeform 4" id="4"/>
          <p:cNvSpPr/>
          <p:nvPr/>
        </p:nvSpPr>
        <p:spPr>
          <a:xfrm flipH="false" flipV="false" rot="-1835906">
            <a:off x="14644186" y="8546583"/>
            <a:ext cx="4525366" cy="1423433"/>
          </a:xfrm>
          <a:custGeom>
            <a:avLst/>
            <a:gdLst/>
            <a:ahLst/>
            <a:cxnLst/>
            <a:rect r="r" b="b" t="t" l="l"/>
            <a:pathLst>
              <a:path h="1423433" w="4525366">
                <a:moveTo>
                  <a:pt x="0" y="0"/>
                </a:moveTo>
                <a:lnTo>
                  <a:pt x="4525366" y="0"/>
                </a:lnTo>
                <a:lnTo>
                  <a:pt x="4525366" y="1423434"/>
                </a:lnTo>
                <a:lnTo>
                  <a:pt x="0" y="14234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1159958">
            <a:off x="-1312628" y="334485"/>
            <a:ext cx="5741626" cy="1388430"/>
          </a:xfrm>
          <a:custGeom>
            <a:avLst/>
            <a:gdLst/>
            <a:ahLst/>
            <a:cxnLst/>
            <a:rect r="r" b="b" t="t" l="l"/>
            <a:pathLst>
              <a:path h="1388430" w="5741626">
                <a:moveTo>
                  <a:pt x="0" y="0"/>
                </a:moveTo>
                <a:lnTo>
                  <a:pt x="5741626" y="0"/>
                </a:lnTo>
                <a:lnTo>
                  <a:pt x="5741626" y="1388430"/>
                </a:lnTo>
                <a:lnTo>
                  <a:pt x="0" y="13884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4230387" y="875542"/>
            <a:ext cx="3028913" cy="754475"/>
          </a:xfrm>
          <a:custGeom>
            <a:avLst/>
            <a:gdLst/>
            <a:ahLst/>
            <a:cxnLst/>
            <a:rect r="r" b="b" t="t" l="l"/>
            <a:pathLst>
              <a:path h="754475" w="3028913">
                <a:moveTo>
                  <a:pt x="0" y="0"/>
                </a:moveTo>
                <a:lnTo>
                  <a:pt x="3028913" y="0"/>
                </a:lnTo>
                <a:lnTo>
                  <a:pt x="3028913" y="754475"/>
                </a:lnTo>
                <a:lnTo>
                  <a:pt x="0" y="75447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10800000">
            <a:off x="1028700" y="8892291"/>
            <a:ext cx="2938756" cy="732017"/>
          </a:xfrm>
          <a:custGeom>
            <a:avLst/>
            <a:gdLst/>
            <a:ahLst/>
            <a:cxnLst/>
            <a:rect r="r" b="b" t="t" l="l"/>
            <a:pathLst>
              <a:path h="732017" w="2938756">
                <a:moveTo>
                  <a:pt x="0" y="0"/>
                </a:moveTo>
                <a:lnTo>
                  <a:pt x="2938756" y="0"/>
                </a:lnTo>
                <a:lnTo>
                  <a:pt x="2938756" y="732018"/>
                </a:lnTo>
                <a:lnTo>
                  <a:pt x="0" y="73201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TextBox 3" id="3"/>
          <p:cNvSpPr txBox="true"/>
          <p:nvPr/>
        </p:nvSpPr>
        <p:spPr>
          <a:xfrm rot="0">
            <a:off x="0" y="2330859"/>
            <a:ext cx="18288000" cy="8566150"/>
          </a:xfrm>
          <a:prstGeom prst="rect">
            <a:avLst/>
          </a:prstGeom>
        </p:spPr>
        <p:txBody>
          <a:bodyPr anchor="t" rtlCol="false" tIns="0" lIns="0" bIns="0" rIns="0">
            <a:spAutoFit/>
          </a:bodyPr>
          <a:lstStyle/>
          <a:p>
            <a:pPr algn="l" marL="863599" indent="-431800" lvl="1">
              <a:lnSpc>
                <a:spcPts val="8599"/>
              </a:lnSpc>
              <a:buFont typeface="Arial"/>
              <a:buChar char="•"/>
            </a:pPr>
            <a:r>
              <a:rPr lang="en-US" sz="3999">
                <a:solidFill>
                  <a:srgbClr val="003EA8"/>
                </a:solidFill>
                <a:latin typeface="Cabin"/>
                <a:ea typeface="Cabin"/>
                <a:cs typeface="Cabin"/>
                <a:sym typeface="Cabin"/>
              </a:rPr>
              <a:t>is_holiday: Ngày lễ (1 nếu là ngày lễ, 0 nếu là ngày thường)</a:t>
            </a:r>
          </a:p>
          <a:p>
            <a:pPr algn="l" marL="863599" indent="-431800" lvl="1">
              <a:lnSpc>
                <a:spcPts val="8599"/>
              </a:lnSpc>
              <a:buFont typeface="Arial"/>
              <a:buChar char="•"/>
            </a:pPr>
            <a:r>
              <a:rPr lang="en-US" sz="3999">
                <a:solidFill>
                  <a:srgbClr val="003EA8"/>
                </a:solidFill>
                <a:latin typeface="Cabin"/>
                <a:ea typeface="Cabin"/>
                <a:cs typeface="Cabin"/>
                <a:sym typeface="Cabin"/>
              </a:rPr>
              <a:t>air_pollution_index: Chỉ số ô nhiễm không khí.</a:t>
            </a:r>
          </a:p>
          <a:p>
            <a:pPr algn="l" marL="863599" indent="-431800" lvl="1">
              <a:lnSpc>
                <a:spcPts val="8599"/>
              </a:lnSpc>
              <a:buFont typeface="Arial"/>
              <a:buChar char="•"/>
            </a:pPr>
            <a:r>
              <a:rPr lang="en-US" sz="3999">
                <a:solidFill>
                  <a:srgbClr val="003EA8"/>
                </a:solidFill>
                <a:latin typeface="Cabin"/>
                <a:ea typeface="Cabin"/>
                <a:cs typeface="Cabin"/>
                <a:sym typeface="Cabin"/>
              </a:rPr>
              <a:t>temperature: Nhiệt độ (đơn vị °C).</a:t>
            </a:r>
          </a:p>
          <a:p>
            <a:pPr algn="l" marL="863599" indent="-431800" lvl="1">
              <a:lnSpc>
                <a:spcPts val="8599"/>
              </a:lnSpc>
              <a:buFont typeface="Arial"/>
              <a:buChar char="•"/>
            </a:pPr>
            <a:r>
              <a:rPr lang="en-US" sz="3999">
                <a:solidFill>
                  <a:srgbClr val="003EA8"/>
                </a:solidFill>
                <a:latin typeface="Cabin"/>
                <a:ea typeface="Cabin"/>
                <a:cs typeface="Cabin"/>
                <a:sym typeface="Cabin"/>
              </a:rPr>
              <a:t>rain_p_h: Lượng mưa (mm/giờ).</a:t>
            </a:r>
          </a:p>
          <a:p>
            <a:pPr algn="l" marL="863599" indent="-431800" lvl="1">
              <a:lnSpc>
                <a:spcPts val="8599"/>
              </a:lnSpc>
              <a:buFont typeface="Arial"/>
              <a:buChar char="•"/>
            </a:pPr>
            <a:r>
              <a:rPr lang="en-US" sz="3999">
                <a:solidFill>
                  <a:srgbClr val="003EA8"/>
                </a:solidFill>
                <a:latin typeface="Cabin"/>
                <a:ea typeface="Cabin"/>
                <a:cs typeface="Cabin"/>
                <a:sym typeface="Cabin"/>
              </a:rPr>
              <a:t>visibility_in_miles: Tầm nhìn (theo dặm).</a:t>
            </a:r>
          </a:p>
          <a:p>
            <a:pPr algn="l" marL="863599" indent="-431800" lvl="1">
              <a:lnSpc>
                <a:spcPts val="8599"/>
              </a:lnSpc>
              <a:buFont typeface="Arial"/>
              <a:buChar char="•"/>
            </a:pPr>
            <a:r>
              <a:rPr lang="en-US" sz="3999">
                <a:solidFill>
                  <a:srgbClr val="003EA8"/>
                </a:solidFill>
                <a:latin typeface="Cabin"/>
                <a:ea typeface="Cabin"/>
                <a:cs typeface="Cabin"/>
                <a:sym typeface="Cabin"/>
              </a:rPr>
              <a:t>Khoảng thời gian trong ngày: 0 (từ 0 đến 6h) ; 1 (từ 7h đến 12h); 2 (từ 13h đến 17h); 3 (từ 18h đến 24h).</a:t>
            </a:r>
          </a:p>
          <a:p>
            <a:pPr algn="l" marL="863599" indent="-431800" lvl="1">
              <a:lnSpc>
                <a:spcPts val="8599"/>
              </a:lnSpc>
              <a:buFont typeface="Arial"/>
              <a:buChar char="•"/>
            </a:pPr>
          </a:p>
        </p:txBody>
      </p:sp>
      <p:sp>
        <p:nvSpPr>
          <p:cNvPr name="TextBox 4" id="4"/>
          <p:cNvSpPr txBox="true"/>
          <p:nvPr/>
        </p:nvSpPr>
        <p:spPr>
          <a:xfrm rot="0">
            <a:off x="3526854" y="904875"/>
            <a:ext cx="11234291" cy="1038225"/>
          </a:xfrm>
          <a:prstGeom prst="rect">
            <a:avLst/>
          </a:prstGeom>
        </p:spPr>
        <p:txBody>
          <a:bodyPr anchor="t" rtlCol="false" tIns="0" lIns="0" bIns="0" rIns="0">
            <a:spAutoFit/>
          </a:bodyPr>
          <a:lstStyle/>
          <a:p>
            <a:pPr algn="ctr">
              <a:lnSpc>
                <a:spcPts val="8400"/>
              </a:lnSpc>
              <a:spcBef>
                <a:spcPct val="0"/>
              </a:spcBef>
            </a:pPr>
            <a:r>
              <a:rPr lang="en-US" b="true" sz="6000">
                <a:solidFill>
                  <a:srgbClr val="003EA8"/>
                </a:solidFill>
                <a:latin typeface="Cabin Bold"/>
                <a:ea typeface="Cabin Bold"/>
                <a:cs typeface="Cabin Bold"/>
                <a:sym typeface="Cabin Bold"/>
              </a:rPr>
              <a:t>CÁC THUỘC TÍNH CỦA BÀI TOÁN</a:t>
            </a:r>
          </a:p>
        </p:txBody>
      </p:sp>
      <p:sp>
        <p:nvSpPr>
          <p:cNvPr name="Freeform 5" id="5"/>
          <p:cNvSpPr/>
          <p:nvPr/>
        </p:nvSpPr>
        <p:spPr>
          <a:xfrm flipH="false" flipV="false" rot="0">
            <a:off x="12736439" y="2714513"/>
            <a:ext cx="5099018" cy="4857974"/>
          </a:xfrm>
          <a:custGeom>
            <a:avLst/>
            <a:gdLst/>
            <a:ahLst/>
            <a:cxnLst/>
            <a:rect r="r" b="b" t="t" l="l"/>
            <a:pathLst>
              <a:path h="4857974" w="5099018">
                <a:moveTo>
                  <a:pt x="0" y="0"/>
                </a:moveTo>
                <a:lnTo>
                  <a:pt x="5099019" y="0"/>
                </a:lnTo>
                <a:lnTo>
                  <a:pt x="5099019" y="4857974"/>
                </a:lnTo>
                <a:lnTo>
                  <a:pt x="0" y="485797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835041" y="367266"/>
            <a:ext cx="1704699" cy="2140604"/>
          </a:xfrm>
          <a:custGeom>
            <a:avLst/>
            <a:gdLst/>
            <a:ahLst/>
            <a:cxnLst/>
            <a:rect r="r" b="b" t="t" l="l"/>
            <a:pathLst>
              <a:path h="2140604" w="1704699">
                <a:moveTo>
                  <a:pt x="0" y="0"/>
                </a:moveTo>
                <a:lnTo>
                  <a:pt x="1704699" y="0"/>
                </a:lnTo>
                <a:lnTo>
                  <a:pt x="1704699" y="2140604"/>
                </a:lnTo>
                <a:lnTo>
                  <a:pt x="0" y="21406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6443978" y="1437568"/>
            <a:ext cx="815322" cy="904503"/>
          </a:xfrm>
          <a:custGeom>
            <a:avLst/>
            <a:gdLst/>
            <a:ahLst/>
            <a:cxnLst/>
            <a:rect r="r" b="b" t="t" l="l"/>
            <a:pathLst>
              <a:path h="904503" w="815322">
                <a:moveTo>
                  <a:pt x="0" y="0"/>
                </a:moveTo>
                <a:lnTo>
                  <a:pt x="815322" y="0"/>
                </a:lnTo>
                <a:lnTo>
                  <a:pt x="815322" y="904503"/>
                </a:lnTo>
                <a:lnTo>
                  <a:pt x="0" y="904503"/>
                </a:lnTo>
                <a:lnTo>
                  <a:pt x="0" y="0"/>
                </a:lnTo>
                <a:close/>
              </a:path>
            </a:pathLst>
          </a:custGeom>
          <a:blipFill>
            <a:blip r:embed="rId7">
              <a:extLst>
                <a:ext uri="{96DAC541-7B7A-43D3-8B79-37D633B846F1}">
                  <asvg:svgBlip xmlns:asvg="http://schemas.microsoft.com/office/drawing/2016/SVG/main" r:embed="rId8"/>
                </a:ext>
              </a:extLst>
            </a:blip>
            <a:stretch>
              <a:fillRect l="0" t="0" r="-135582"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278358">
            <a:off x="-1432939" y="-269558"/>
            <a:ext cx="5304464" cy="1668495"/>
          </a:xfrm>
          <a:custGeom>
            <a:avLst/>
            <a:gdLst/>
            <a:ahLst/>
            <a:cxnLst/>
            <a:rect r="r" b="b" t="t" l="l"/>
            <a:pathLst>
              <a:path h="1668495" w="5304464">
                <a:moveTo>
                  <a:pt x="0" y="0"/>
                </a:moveTo>
                <a:lnTo>
                  <a:pt x="5304465" y="0"/>
                </a:lnTo>
                <a:lnTo>
                  <a:pt x="5304465" y="1668495"/>
                </a:lnTo>
                <a:lnTo>
                  <a:pt x="0" y="166849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3821430" y="6055702"/>
            <a:ext cx="4791997" cy="4775719"/>
            <a:chOff x="0" y="0"/>
            <a:chExt cx="6389330" cy="6367625"/>
          </a:xfrm>
        </p:grpSpPr>
        <p:sp>
          <p:nvSpPr>
            <p:cNvPr name="Freeform 5" id="5"/>
            <p:cNvSpPr/>
            <p:nvPr/>
          </p:nvSpPr>
          <p:spPr>
            <a:xfrm flipH="false" flipV="false" rot="0">
              <a:off x="0" y="338421"/>
              <a:ext cx="6389330" cy="6029204"/>
            </a:xfrm>
            <a:custGeom>
              <a:avLst/>
              <a:gdLst/>
              <a:ahLst/>
              <a:cxnLst/>
              <a:rect r="r" b="b" t="t" l="l"/>
              <a:pathLst>
                <a:path h="6029204" w="6389330">
                  <a:moveTo>
                    <a:pt x="0" y="0"/>
                  </a:moveTo>
                  <a:lnTo>
                    <a:pt x="6389330" y="0"/>
                  </a:lnTo>
                  <a:lnTo>
                    <a:pt x="6389330" y="6029204"/>
                  </a:lnTo>
                  <a:lnTo>
                    <a:pt x="0" y="60292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203414">
              <a:off x="1228888" y="24588"/>
              <a:ext cx="868401" cy="1245020"/>
            </a:xfrm>
            <a:custGeom>
              <a:avLst/>
              <a:gdLst/>
              <a:ahLst/>
              <a:cxnLst/>
              <a:rect r="r" b="b" t="t" l="l"/>
              <a:pathLst>
                <a:path h="1245020" w="868401">
                  <a:moveTo>
                    <a:pt x="0" y="0"/>
                  </a:moveTo>
                  <a:lnTo>
                    <a:pt x="868401" y="0"/>
                  </a:lnTo>
                  <a:lnTo>
                    <a:pt x="868401" y="1245019"/>
                  </a:lnTo>
                  <a:lnTo>
                    <a:pt x="0" y="12450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sp>
        <p:nvSpPr>
          <p:cNvPr name="TextBox 7" id="7"/>
          <p:cNvSpPr txBox="true"/>
          <p:nvPr/>
        </p:nvSpPr>
        <p:spPr>
          <a:xfrm rot="0">
            <a:off x="1683988" y="4476750"/>
            <a:ext cx="14183663" cy="1247775"/>
          </a:xfrm>
          <a:prstGeom prst="rect">
            <a:avLst/>
          </a:prstGeom>
        </p:spPr>
        <p:txBody>
          <a:bodyPr anchor="t" rtlCol="false" tIns="0" lIns="0" bIns="0" rIns="0">
            <a:spAutoFit/>
          </a:bodyPr>
          <a:lstStyle/>
          <a:p>
            <a:pPr algn="ctr">
              <a:lnSpc>
                <a:spcPts val="9840"/>
              </a:lnSpc>
              <a:spcBef>
                <a:spcPct val="0"/>
              </a:spcBef>
            </a:pPr>
            <a:r>
              <a:rPr lang="en-US" b="true" sz="8200">
                <a:solidFill>
                  <a:srgbClr val="003EA8"/>
                </a:solidFill>
                <a:latin typeface="Muli Bold"/>
                <a:ea typeface="Muli Bold"/>
                <a:cs typeface="Muli Bold"/>
                <a:sym typeface="Muli Bold"/>
              </a:rPr>
              <a:t>2. PHƯƠNG PHÁP TIẾP CẬN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11989663" y="8797919"/>
            <a:ext cx="7147788" cy="1728465"/>
          </a:xfrm>
          <a:custGeom>
            <a:avLst/>
            <a:gdLst/>
            <a:ahLst/>
            <a:cxnLst/>
            <a:rect r="r" b="b" t="t" l="l"/>
            <a:pathLst>
              <a:path h="1728465" w="7147788">
                <a:moveTo>
                  <a:pt x="0" y="0"/>
                </a:moveTo>
                <a:lnTo>
                  <a:pt x="7147788" y="0"/>
                </a:lnTo>
                <a:lnTo>
                  <a:pt x="7147788" y="1728465"/>
                </a:lnTo>
                <a:lnTo>
                  <a:pt x="0" y="172846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702764" y="8942224"/>
            <a:ext cx="573798" cy="822649"/>
          </a:xfrm>
          <a:custGeom>
            <a:avLst/>
            <a:gdLst/>
            <a:ahLst/>
            <a:cxnLst/>
            <a:rect r="r" b="b" t="t" l="l"/>
            <a:pathLst>
              <a:path h="822649" w="573798">
                <a:moveTo>
                  <a:pt x="0" y="0"/>
                </a:moveTo>
                <a:lnTo>
                  <a:pt x="573798" y="0"/>
                </a:lnTo>
                <a:lnTo>
                  <a:pt x="573798" y="822649"/>
                </a:lnTo>
                <a:lnTo>
                  <a:pt x="0" y="8226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3318882" y="-411324"/>
            <a:ext cx="573798" cy="822649"/>
          </a:xfrm>
          <a:custGeom>
            <a:avLst/>
            <a:gdLst/>
            <a:ahLst/>
            <a:cxnLst/>
            <a:rect r="r" b="b" t="t" l="l"/>
            <a:pathLst>
              <a:path h="822649" w="573798">
                <a:moveTo>
                  <a:pt x="0" y="0"/>
                </a:moveTo>
                <a:lnTo>
                  <a:pt x="573798" y="0"/>
                </a:lnTo>
                <a:lnTo>
                  <a:pt x="573798" y="822648"/>
                </a:lnTo>
                <a:lnTo>
                  <a:pt x="0" y="8226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08297" y="158885"/>
            <a:ext cx="3927179" cy="1392364"/>
          </a:xfrm>
          <a:custGeom>
            <a:avLst/>
            <a:gdLst/>
            <a:ahLst/>
            <a:cxnLst/>
            <a:rect r="r" b="b" t="t" l="l"/>
            <a:pathLst>
              <a:path h="1392364" w="3927179">
                <a:moveTo>
                  <a:pt x="0" y="0"/>
                </a:moveTo>
                <a:lnTo>
                  <a:pt x="3927179" y="0"/>
                </a:lnTo>
                <a:lnTo>
                  <a:pt x="3927179" y="1392363"/>
                </a:lnTo>
                <a:lnTo>
                  <a:pt x="0" y="139236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809220" y="4172320"/>
            <a:ext cx="16450080" cy="1524000"/>
          </a:xfrm>
          <a:prstGeom prst="rect">
            <a:avLst/>
          </a:prstGeom>
        </p:spPr>
        <p:txBody>
          <a:bodyPr anchor="t" rtlCol="false" tIns="0" lIns="0" bIns="0" rIns="0">
            <a:spAutoFit/>
          </a:bodyPr>
          <a:lstStyle/>
          <a:p>
            <a:pPr algn="ctr">
              <a:lnSpc>
                <a:spcPts val="11936"/>
              </a:lnSpc>
            </a:pPr>
            <a:r>
              <a:rPr lang="en-US" b="true" sz="9947" i="true">
                <a:solidFill>
                  <a:srgbClr val="003EA8"/>
                </a:solidFill>
                <a:latin typeface="Muli Bold Italics"/>
                <a:ea typeface="Muli Bold Italics"/>
                <a:cs typeface="Muli Bold Italics"/>
                <a:sym typeface="Muli Bold Italics"/>
              </a:rPr>
              <a:t>PHƯƠNG PHÁP HỌC MÁY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DAGROBZ7gyo</dc:identifier>
  <dcterms:modified xsi:type="dcterms:W3CDTF">2011-08-01T06:04:30Z</dcterms:modified>
  <cp:revision>1</cp:revision>
  <dc:title>Nhóm 9 lớp 64KTPM5</dc:title>
</cp:coreProperties>
</file>