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3" r:id="rId4"/>
    <p:sldId id="262" r:id="rId5"/>
    <p:sldId id="264" r:id="rId6"/>
    <p:sldId id="260" r:id="rId7"/>
    <p:sldId id="259" r:id="rId8"/>
    <p:sldId id="261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tan04xx/naplan_numerac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79D-6B4C-498F-84A8-2C752F5104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TF Case competition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21D9A-72A5-8AE7-E55F-A13E489485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Team: solo carry</a:t>
            </a:r>
          </a:p>
          <a:p>
            <a:r>
              <a:rPr lang="en-US" dirty="0"/>
              <a:t>Members: Nathan, gilbert, </a:t>
            </a:r>
            <a:r>
              <a:rPr lang="en-US" dirty="0" err="1"/>
              <a:t>clinton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F59C86-636F-9BBF-D231-6A87CF35BD7F}"/>
              </a:ext>
            </a:extLst>
          </p:cNvPr>
          <p:cNvSpPr txBox="1"/>
          <p:nvPr/>
        </p:nvSpPr>
        <p:spPr>
          <a:xfrm>
            <a:off x="2011680" y="6488668"/>
            <a:ext cx="908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All code for results available in repository </a:t>
            </a:r>
            <a:r>
              <a:rPr lang="en-US" dirty="0">
                <a:hlinkClick r:id="rId2"/>
              </a:rPr>
              <a:t>https://github.com/ntan04xx/naplan_numeracy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078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1633-2D63-AE27-B30D-27B75DDF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95C146-8104-8E9F-BC69-3CB9F747C6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181842"/>
              </p:ext>
            </p:extLst>
          </p:nvPr>
        </p:nvGraphicFramePr>
        <p:xfrm>
          <a:off x="1141411" y="2535873"/>
          <a:ext cx="990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051">
                  <a:extLst>
                    <a:ext uri="{9D8B030D-6E8A-4147-A177-3AD203B41FA5}">
                      <a16:colId xmlns:a16="http://schemas.microsoft.com/office/drawing/2014/main" val="1951489120"/>
                    </a:ext>
                  </a:extLst>
                </a:gridCol>
                <a:gridCol w="5119949">
                  <a:extLst>
                    <a:ext uri="{9D8B030D-6E8A-4147-A177-3AD203B41FA5}">
                      <a16:colId xmlns:a16="http://schemas.microsoft.com/office/drawing/2014/main" val="1099923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Slides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03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General Assumptions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62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 1(a): Effect of Student-Teacher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57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 2(a): Drivers of NAPLAN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63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 1(b): Criteria for Funding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3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 2(b): Further Government Initiatives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485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89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D8A8-BC16-5052-5C07-755F798C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for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DDC48-5D9B-00E6-DE65-612D9A146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teachers and equipment that would be funded by the government will come from the state capital</a:t>
            </a:r>
          </a:p>
          <a:p>
            <a:r>
              <a:rPr lang="en-US" dirty="0"/>
              <a:t>Resources invested by the government to the school in Task 1(B) would be a mix of teachers and school equipment</a:t>
            </a:r>
          </a:p>
          <a:p>
            <a:r>
              <a:rPr lang="en-US" dirty="0"/>
              <a:t>NAPLAN will be run in the same format for all schools for the 2025 school year as from the previous school year</a:t>
            </a:r>
          </a:p>
        </p:txBody>
      </p:sp>
    </p:spTree>
    <p:extLst>
      <p:ext uri="{BB962C8B-B14F-4D97-AF65-F5344CB8AC3E}">
        <p14:creationId xmlns:p14="http://schemas.microsoft.com/office/powerpoint/2010/main" val="303547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EF07-08D6-1B8F-FF13-55846B13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1(a):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8743F-4119-E192-A882-598567C24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068056" cy="3541714"/>
          </a:xfrm>
        </p:spPr>
        <p:txBody>
          <a:bodyPr/>
          <a:lstStyle/>
          <a:p>
            <a:r>
              <a:rPr lang="en-US" dirty="0"/>
              <a:t>Factors that have the most positive correlation with numeracy marks include a school’s social-economic status, sport index, student attendance and remoteness</a:t>
            </a:r>
          </a:p>
          <a:p>
            <a:r>
              <a:rPr lang="en-US" dirty="0"/>
              <a:t>School’s state has small impact on average numeracy score with best states being ACT and VIC while worst states are NT and TAS</a:t>
            </a:r>
          </a:p>
          <a:p>
            <a:r>
              <a:rPr lang="en-US" dirty="0"/>
              <a:t>From analysis, chosen predictors for model are ‘State’, ‘School Sector’, ‘ICSEA’, ‘</a:t>
            </a:r>
            <a:r>
              <a:rPr lang="en-US" dirty="0" err="1"/>
              <a:t>sport_index</a:t>
            </a:r>
            <a:r>
              <a:rPr lang="en-US" dirty="0"/>
              <a:t>’, ‘</a:t>
            </a:r>
            <a:r>
              <a:rPr lang="en-US" dirty="0" err="1"/>
              <a:t>teach_edu_index</a:t>
            </a:r>
            <a:r>
              <a:rPr lang="en-US" dirty="0"/>
              <a:t>’, ‘</a:t>
            </a:r>
            <a:r>
              <a:rPr lang="en-US" dirty="0" err="1"/>
              <a:t>teach_tenure</a:t>
            </a:r>
            <a:r>
              <a:rPr lang="en-US" dirty="0"/>
              <a:t>’ and </a:t>
            </a:r>
            <a:r>
              <a:rPr lang="en-US" dirty="0" err="1"/>
              <a:t>student.teacher.ratio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8189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4651-3769-6DAD-04E0-D0ADAF5A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1(a): effect of student-teacher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DECF-8C6B-1876-AD26-165B05BDF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78647"/>
            <a:ext cx="10014268" cy="3541714"/>
          </a:xfrm>
        </p:spPr>
        <p:txBody>
          <a:bodyPr/>
          <a:lstStyle/>
          <a:p>
            <a:r>
              <a:rPr lang="en-US" dirty="0"/>
              <a:t>NAPLAN data was fitted to three models and trained using k-fold cross validation (accuracy metrics in table)</a:t>
            </a:r>
          </a:p>
          <a:p>
            <a:r>
              <a:rPr lang="en-US" dirty="0"/>
              <a:t>Linear model is the best with the lowest RMSE and highest R</a:t>
            </a:r>
            <a:r>
              <a:rPr lang="en-US" baseline="30000" dirty="0"/>
              <a:t>2 </a:t>
            </a:r>
            <a:r>
              <a:rPr lang="en-US" dirty="0"/>
              <a:t>since we choose to be sensitive to outliers</a:t>
            </a:r>
          </a:p>
          <a:p>
            <a:r>
              <a:rPr lang="en-US" dirty="0"/>
              <a:t>Student-teacher ratio has coefficient of -1.26 for linear model</a:t>
            </a:r>
          </a:p>
          <a:p>
            <a:r>
              <a:rPr lang="en-US" dirty="0"/>
              <a:t>Standard limitations of linear models applies (e.g. needs linear fit, collinearity)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C20C60-8F49-9E0E-5F77-4E2C59192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937531"/>
              </p:ext>
            </p:extLst>
          </p:nvPr>
        </p:nvGraphicFramePr>
        <p:xfrm>
          <a:off x="1836655" y="5115859"/>
          <a:ext cx="8128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812">
                  <a:extLst>
                    <a:ext uri="{9D8B030D-6E8A-4147-A177-3AD203B41FA5}">
                      <a16:colId xmlns:a16="http://schemas.microsoft.com/office/drawing/2014/main" val="726599627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799223312"/>
                    </a:ext>
                  </a:extLst>
                </a:gridCol>
                <a:gridCol w="2302138">
                  <a:extLst>
                    <a:ext uri="{9D8B030D-6E8A-4147-A177-3AD203B41FA5}">
                      <a16:colId xmlns:a16="http://schemas.microsoft.com/office/drawing/2014/main" val="2068883249"/>
                    </a:ext>
                  </a:extLst>
                </a:gridCol>
                <a:gridCol w="2188583">
                  <a:extLst>
                    <a:ext uri="{9D8B030D-6E8A-4147-A177-3AD203B41FA5}">
                      <a16:colId xmlns:a16="http://schemas.microsoft.com/office/drawing/2014/main" val="657849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 coefficient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71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8.3322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6.4269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17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5.8679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218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5.8677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566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75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7041-0D0C-0C78-2B82-BEF03BBC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2(a): key drivers of </a:t>
            </a:r>
            <a:r>
              <a:rPr lang="en-US" dirty="0" err="1"/>
              <a:t>naplan</a:t>
            </a:r>
            <a:r>
              <a:rPr lang="en-US" dirty="0"/>
              <a:t> result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5E9D1-BBD2-5928-0C16-D34ACA70E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Regardless of location, school’s state has considerable negative impact on their NAPLAN scores (NSW, QLD and WA are the most negative)</a:t>
            </a:r>
          </a:p>
          <a:p>
            <a:r>
              <a:rPr lang="en-US" dirty="0"/>
              <a:t>Most significant predictor is a school’s sector, being an independent school increases their numeracy score by over 12 marks</a:t>
            </a:r>
          </a:p>
          <a:p>
            <a:r>
              <a:rPr lang="en-US" dirty="0"/>
              <a:t>Among school metrics, student attendance and student-teacher ratio affect scores the most with teaching tenure being least significant</a:t>
            </a:r>
          </a:p>
        </p:txBody>
      </p:sp>
    </p:spTree>
    <p:extLst>
      <p:ext uri="{BB962C8B-B14F-4D97-AF65-F5344CB8AC3E}">
        <p14:creationId xmlns:p14="http://schemas.microsoft.com/office/powerpoint/2010/main" val="172523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F286-5FD0-4201-DA7C-B4D98831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3007"/>
          </a:xfrm>
        </p:spPr>
        <p:txBody>
          <a:bodyPr/>
          <a:lstStyle/>
          <a:p>
            <a:r>
              <a:rPr lang="en-US" dirty="0"/>
              <a:t>Task 1(b): criteria for funding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72895-97F7-9CD3-9C3A-0D9BBB869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527586"/>
            <a:ext cx="4878389" cy="4263614"/>
          </a:xfrm>
        </p:spPr>
        <p:txBody>
          <a:bodyPr/>
          <a:lstStyle/>
          <a:p>
            <a:r>
              <a:rPr lang="en-US" dirty="0"/>
              <a:t>Three categories for funding criteria depending on invested resources:</a:t>
            </a:r>
          </a:p>
          <a:p>
            <a:pPr lvl="1"/>
            <a:r>
              <a:rPr lang="en-US" dirty="0"/>
              <a:t>Teachers</a:t>
            </a:r>
          </a:p>
          <a:p>
            <a:pPr lvl="1"/>
            <a:r>
              <a:rPr lang="en-US" dirty="0"/>
              <a:t>Equipment</a:t>
            </a:r>
          </a:p>
          <a:p>
            <a:pPr lvl="1"/>
            <a:r>
              <a:rPr lang="en-US" dirty="0"/>
              <a:t>Mix of the two (General)</a:t>
            </a:r>
          </a:p>
          <a:p>
            <a:r>
              <a:rPr lang="en-US" dirty="0"/>
              <a:t>Score for each category based on following criteria (used ranks to determine scores):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88D1A-65E2-CBB8-7683-28BA434AE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27586"/>
            <a:ext cx="4875211" cy="42636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Results for Each Category (lowest score provides best school):</a:t>
            </a:r>
          </a:p>
          <a:p>
            <a:pPr marL="0" indent="0">
              <a:buNone/>
            </a:pPr>
            <a:r>
              <a:rPr lang="en-US" dirty="0"/>
              <a:t>Teachers: Elizabeth South Primary School</a:t>
            </a:r>
          </a:p>
          <a:p>
            <a:pPr marL="0" indent="0">
              <a:buNone/>
            </a:pPr>
            <a:r>
              <a:rPr lang="en-US" dirty="0"/>
              <a:t>Equipment: Blue Gum Community School</a:t>
            </a:r>
          </a:p>
          <a:p>
            <a:pPr marL="0" indent="0">
              <a:buNone/>
            </a:pPr>
            <a:r>
              <a:rPr lang="en-US" dirty="0"/>
              <a:t>General: Southside Montessori School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15D560-5572-CA0E-187A-E19364C03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575530"/>
              </p:ext>
            </p:extLst>
          </p:nvPr>
        </p:nvGraphicFramePr>
        <p:xfrm>
          <a:off x="1310342" y="524863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631">
                  <a:extLst>
                    <a:ext uri="{9D8B030D-6E8A-4147-A177-3AD203B41FA5}">
                      <a16:colId xmlns:a16="http://schemas.microsoft.com/office/drawing/2014/main" val="3847943109"/>
                    </a:ext>
                  </a:extLst>
                </a:gridCol>
                <a:gridCol w="6459369">
                  <a:extLst>
                    <a:ext uri="{9D8B030D-6E8A-4147-A177-3AD203B41FA5}">
                      <a16:colId xmlns:a16="http://schemas.microsoft.com/office/drawing/2014/main" val="277557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9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40% Student-to-Teacher Ratio, 40% Affordability, 20% Remoteness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2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Equipment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80% Full-Time Student Enrolments, 20% Remoteness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60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 Teacher Criteria, 50% Equipment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5641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20E4B1F-C71F-37B1-C800-9C3E0AB4C71B}"/>
              </a:ext>
            </a:extLst>
          </p:cNvPr>
          <p:cNvSpPr txBox="1"/>
          <p:nvPr/>
        </p:nvSpPr>
        <p:spPr>
          <a:xfrm>
            <a:off x="9514542" y="5390151"/>
            <a:ext cx="2581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Affordability was</a:t>
            </a:r>
          </a:p>
          <a:p>
            <a:r>
              <a:rPr lang="en-US" dirty="0"/>
              <a:t>measured using weekly</a:t>
            </a:r>
          </a:p>
          <a:p>
            <a:r>
              <a:rPr lang="en-US" dirty="0"/>
              <a:t>rent of school suburb from</a:t>
            </a:r>
          </a:p>
          <a:p>
            <a:r>
              <a:rPr lang="en-US" dirty="0"/>
              <a:t>2021 census</a:t>
            </a:r>
          </a:p>
        </p:txBody>
      </p:sp>
    </p:spTree>
    <p:extLst>
      <p:ext uri="{BB962C8B-B14F-4D97-AF65-F5344CB8AC3E}">
        <p14:creationId xmlns:p14="http://schemas.microsoft.com/office/powerpoint/2010/main" val="563460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1305-30FD-750B-F6F6-9F467D17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2(b): further government initiatives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AF568-CECA-EA94-B6A4-415B563B5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our model analysis, we recommend to request funding to implement a program to boost major driver student attendance</a:t>
            </a:r>
          </a:p>
          <a:p>
            <a:r>
              <a:rPr lang="en-US" dirty="0"/>
              <a:t>Major causes to bring down student attendance include troubled home life, poor academic performance and lack of attendance tracking</a:t>
            </a:r>
          </a:p>
          <a:p>
            <a:r>
              <a:rPr lang="en-US" dirty="0"/>
              <a:t>Resources for robust counselling services, technology to track unexplained attendances and academic support programs</a:t>
            </a:r>
          </a:p>
        </p:txBody>
      </p:sp>
    </p:spTree>
    <p:extLst>
      <p:ext uri="{BB962C8B-B14F-4D97-AF65-F5344CB8AC3E}">
        <p14:creationId xmlns:p14="http://schemas.microsoft.com/office/powerpoint/2010/main" val="1521028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9233-01F7-E07C-E5FB-3B7CC41E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Q/A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B72E2-FFB8-C973-DEB0-5DE25360A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Feel free to ask anything!</a:t>
            </a:r>
          </a:p>
        </p:txBody>
      </p:sp>
    </p:spTree>
    <p:extLst>
      <p:ext uri="{BB962C8B-B14F-4D97-AF65-F5344CB8AC3E}">
        <p14:creationId xmlns:p14="http://schemas.microsoft.com/office/powerpoint/2010/main" val="3323077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174</TotalTime>
  <Words>605</Words>
  <Application>Microsoft Macintosh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TF Case competition 2024</vt:lpstr>
      <vt:lpstr>TABLE of contents</vt:lpstr>
      <vt:lpstr>Assumptions for responses</vt:lpstr>
      <vt:lpstr>Task 1(a): exploratory data analysis</vt:lpstr>
      <vt:lpstr>TASK 1(a): effect of student-teacher ratio</vt:lpstr>
      <vt:lpstr>Task 2(a): key drivers of naplan result model</vt:lpstr>
      <vt:lpstr>Task 1(b): criteria for funding selection</vt:lpstr>
      <vt:lpstr>Task 2(b): further government initiatives</vt:lpstr>
      <vt:lpstr>Q/A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Tan</dc:creator>
  <cp:lastModifiedBy>Nathan Tan</cp:lastModifiedBy>
  <cp:revision>11</cp:revision>
  <dcterms:created xsi:type="dcterms:W3CDTF">2024-07-11T10:31:59Z</dcterms:created>
  <dcterms:modified xsi:type="dcterms:W3CDTF">2024-07-12T06:49:31Z</dcterms:modified>
</cp:coreProperties>
</file>