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7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68" r:id="rId13"/>
    <p:sldId id="27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7E424-3AB5-4F25-B4CF-E28A673A465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0A52F-9F93-47FE-BDE5-D6B9C0897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01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0A52F-9F93-47FE-BDE5-D6B9C0897E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84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A88B7-7D80-4D31-BC1D-3188AB073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F76BA-02E7-4080-8F12-B230B0F77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60EC2-107C-44C8-84D2-ECAD73067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5C14-2B57-45FE-AE62-7FB508A54F9A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F5020-4782-420E-8EB4-AA71925A5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EE186-39AD-4E28-A68D-2536C3FA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868A-9E31-478C-8876-FFABE6832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1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D2B9-2648-426F-B8F5-B2575FB0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8D3AB-3AAF-456E-AAAD-0B98B6078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6E929-9426-4AD3-8DCC-8EC8A5EE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83F3-82B6-4E8F-B004-F5F8D6C6FC08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20EBC-4253-4527-86C1-1581C62B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FE008-71AB-4385-B161-B8B45068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868A-9E31-478C-8876-FFABE6832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4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B7D80-02A9-437E-8F15-19B89460F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5A38B-D682-4843-8BE6-1BF9F7945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B0C3F-A570-4044-A8D7-8500D47D5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AF6F-D216-4A6F-AD8C-DA4A448608EC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3D481-9A2F-4925-AB21-0893E2314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34C1D-24A4-41D0-A496-58C80230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868A-9E31-478C-8876-FFABE6832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4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91A8-24E6-461B-A051-49EA4049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069E-157E-4A78-9EAC-96B2906B1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4F1FA-61B4-455D-B568-41795B60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0B2F-4A94-481A-AE91-E3FC521F1298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A9726-8F10-479B-964C-D49A8E74C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03E81-02B6-43EF-AE5E-FD9DC0C3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868A-9E31-478C-8876-FFABE6832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3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5589-F06F-40B8-A31C-C1481B31A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C311B-DAC6-4C63-A2DB-B920D482A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66A88-9DEB-43DF-8D30-ED27FA9E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0EE6-1250-42C7-ACD1-B7CE6915FE0A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B81C8-53C6-4438-8014-C4C20E599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C3C50-7E0E-4982-AD91-51D5A9C1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868A-9E31-478C-8876-FFABE6832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7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81F8-7942-4023-8D90-3354BCED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D156E-7671-4B23-8AD3-66137AD63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42929-5CF5-43A5-BA7B-14FDC87E3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94F28-29D0-437C-8ADC-24BA2095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3564-1075-455D-90BC-27792404ABCD}" type="datetime1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E0C14-E585-4774-96A7-D45896F5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58311-BA54-42BA-988E-31FF25B3D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868A-9E31-478C-8876-FFABE6832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4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3A294-819F-4AE2-AA29-035E6C854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B216C-8AD7-415F-A025-795F2F7A2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F7A3F-FBAD-42E1-94E2-4ABD3BEF0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77BDA-DD3D-4898-9005-0F1983239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681B1-1EC8-41F5-919E-0CCD86603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3AFFB-25DC-43BF-886B-CE366023B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CF90-DC20-40FC-87F1-693C83D143A3}" type="datetime1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EE7E08-BA0E-4607-B11E-D516810E2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50D77E-A1C9-4FAE-834F-6EE11062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868A-9E31-478C-8876-FFABE6832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1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4BA15-6C93-447C-AD73-01D30574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D8B95-1FEE-4A70-8059-BE50F21A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906E-76AE-473F-B063-118B3A92A898}" type="datetime1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217C4-555D-4203-AE0D-FD504A589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74B10-0041-49BF-B0A5-2E61AEFB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868A-9E31-478C-8876-FFABE6832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6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A28B6-C307-4C8E-B4FA-088903EAD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4D15-0106-4DE7-A364-C18438CA5DF2}" type="datetime1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1C5603-7707-46AF-AD77-FC09F0A7A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39216-EDB2-4DE1-971E-A55400BF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868A-9E31-478C-8876-FFABE6832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7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B7ED-43D7-4585-A4E0-DE85DF4B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02B72-A9B2-4107-AEF4-3ADAC3C9A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96213-8D16-4D73-BB6E-AD8BD5B0B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C5A49-6A6C-44A6-88DC-C6479BD5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D7DD-8782-474D-A44F-71EB548620AB}" type="datetime1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4F0FA-E5D8-4BBB-BEDD-8175A897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A1140-BF16-4DD6-9E92-2E8A698EE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868A-9E31-478C-8876-FFABE6832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74B6-58D5-4AA5-B48F-7177BF39F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4DE584-75D4-4506-AF09-186F00557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834D9-C655-4DC2-895F-CF98E980C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13CAA-DEED-4FFC-901C-EC7A2C81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C480-9CA3-4AD6-BFF2-A35CCE12DCBC}" type="datetime1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0A8DA-E286-4428-9AB4-8E00149A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D5641-57A7-4083-A101-19D81E24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868A-9E31-478C-8876-FFABE6832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7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3B64A-F5D5-44B5-B485-2CA0C574C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0CBCC-714B-4369-B5F9-FF187B284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85E2E-1F4F-4562-93DA-9705A7154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4C9E1-E478-4D16-916B-56A5B315603F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4E055-2397-43FC-BAD8-720370F44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903FF-4B7A-4557-9A06-773087CE1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D868A-9E31-478C-8876-FFABE6832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5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Eypj2sy_5U" TargetMode="External"/><Relationship Id="rId2" Type="http://schemas.openxmlformats.org/officeDocument/2006/relationships/hyperlink" Target="https://www.cl.cam.ac.uk/teaching/1213/L101/clark_lectures/lect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idytextmining.com/topicmodeling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CD18-AE6C-456D-B5CF-D5B195998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6957"/>
            <a:ext cx="9144000" cy="2387600"/>
          </a:xfrm>
        </p:spPr>
        <p:txBody>
          <a:bodyPr>
            <a:normAutofit/>
          </a:bodyPr>
          <a:lstStyle/>
          <a:p>
            <a:r>
              <a:rPr lang="en-US" sz="3400" dirty="0"/>
              <a:t>IS590Labtime</a:t>
            </a:r>
            <a:br>
              <a:rPr lang="en-US" sz="3400" dirty="0"/>
            </a:br>
            <a:r>
              <a:rPr lang="en-US" sz="3400" dirty="0"/>
              <a:t>topic: </a:t>
            </a:r>
            <a:r>
              <a:rPr lang="en-US" sz="2800" b="1" u="sng" dirty="0"/>
              <a:t>Expectation-maximization (EM) algorithm</a:t>
            </a:r>
            <a:r>
              <a:rPr lang="en-US" sz="2800" dirty="0"/>
              <a:t> and </a:t>
            </a:r>
            <a:br>
              <a:rPr lang="en-US" sz="2800" dirty="0"/>
            </a:br>
            <a:r>
              <a:rPr lang="en-US" sz="2800" b="1" u="sng" dirty="0"/>
              <a:t>Latent Dirichlet Allocation (LDA) algorithm</a:t>
            </a:r>
            <a:endParaRPr lang="en-US" sz="28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F11D7-DC7D-497E-BA8E-1CACB189D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3916"/>
            <a:ext cx="9144000" cy="1655762"/>
          </a:xfrm>
        </p:spPr>
        <p:txBody>
          <a:bodyPr/>
          <a:lstStyle/>
          <a:p>
            <a:pPr algn="r"/>
            <a:r>
              <a:rPr lang="en-US" dirty="0"/>
              <a:t>Date: 10/18</a:t>
            </a:r>
          </a:p>
          <a:p>
            <a:pPr algn="r"/>
            <a:r>
              <a:rPr lang="en-US" dirty="0"/>
              <a:t>Time: 4:40-5:30pm</a:t>
            </a:r>
          </a:p>
          <a:p>
            <a:pPr algn="r"/>
            <a:r>
              <a:rPr lang="en-US" dirty="0"/>
              <a:t>Instructor: Yingjun Guan</a:t>
            </a:r>
          </a:p>
        </p:txBody>
      </p:sp>
    </p:spTree>
    <p:extLst>
      <p:ext uri="{BB962C8B-B14F-4D97-AF65-F5344CB8AC3E}">
        <p14:creationId xmlns:p14="http://schemas.microsoft.com/office/powerpoint/2010/main" val="3884840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83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18487-D671-415D-AA89-8894BA42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Now, let’s look at the generative process of LDA.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A08795-107A-40BA-B930-6EBAD7569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450551"/>
            <a:ext cx="7188199" cy="395350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B282701-297A-497E-8A89-E4E0E9CC1DCE}"/>
              </a:ext>
            </a:extLst>
          </p:cNvPr>
          <p:cNvGrpSpPr/>
          <p:nvPr/>
        </p:nvGrpSpPr>
        <p:grpSpPr>
          <a:xfrm>
            <a:off x="5786569" y="5758310"/>
            <a:ext cx="6105255" cy="867541"/>
            <a:chOff x="2032952" y="2851650"/>
            <a:chExt cx="8126095" cy="1154698"/>
          </a:xfrm>
        </p:grpSpPr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9182D832-6174-48F6-833D-174EBB1D6997}"/>
                </a:ext>
              </a:extLst>
            </p:cNvPr>
            <p:cNvSpPr/>
            <p:nvPr/>
          </p:nvSpPr>
          <p:spPr>
            <a:xfrm>
              <a:off x="2032952" y="2851650"/>
              <a:ext cx="2393156" cy="923758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99C6D24-732C-4996-B86F-2AEB718193EA}"/>
                </a:ext>
              </a:extLst>
            </p:cNvPr>
            <p:cNvSpPr/>
            <p:nvPr/>
          </p:nvSpPr>
          <p:spPr>
            <a:xfrm>
              <a:off x="2671127" y="3082590"/>
              <a:ext cx="2020887" cy="923758"/>
            </a:xfrm>
            <a:custGeom>
              <a:avLst/>
              <a:gdLst>
                <a:gd name="connsiteX0" fmla="*/ 0 w 2020887"/>
                <a:gd name="connsiteY0" fmla="*/ 92376 h 923758"/>
                <a:gd name="connsiteX1" fmla="*/ 92376 w 2020887"/>
                <a:gd name="connsiteY1" fmla="*/ 0 h 923758"/>
                <a:gd name="connsiteX2" fmla="*/ 1928511 w 2020887"/>
                <a:gd name="connsiteY2" fmla="*/ 0 h 923758"/>
                <a:gd name="connsiteX3" fmla="*/ 2020887 w 2020887"/>
                <a:gd name="connsiteY3" fmla="*/ 92376 h 923758"/>
                <a:gd name="connsiteX4" fmla="*/ 2020887 w 2020887"/>
                <a:gd name="connsiteY4" fmla="*/ 831382 h 923758"/>
                <a:gd name="connsiteX5" fmla="*/ 1928511 w 2020887"/>
                <a:gd name="connsiteY5" fmla="*/ 923758 h 923758"/>
                <a:gd name="connsiteX6" fmla="*/ 92376 w 2020887"/>
                <a:gd name="connsiteY6" fmla="*/ 923758 h 923758"/>
                <a:gd name="connsiteX7" fmla="*/ 0 w 2020887"/>
                <a:gd name="connsiteY7" fmla="*/ 831382 h 923758"/>
                <a:gd name="connsiteX8" fmla="*/ 0 w 2020887"/>
                <a:gd name="connsiteY8" fmla="*/ 92376 h 923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0887" h="923758">
                  <a:moveTo>
                    <a:pt x="0" y="92376"/>
                  </a:moveTo>
                  <a:cubicBezTo>
                    <a:pt x="0" y="41358"/>
                    <a:pt x="41358" y="0"/>
                    <a:pt x="92376" y="0"/>
                  </a:cubicBezTo>
                  <a:lnTo>
                    <a:pt x="1928511" y="0"/>
                  </a:lnTo>
                  <a:cubicBezTo>
                    <a:pt x="1979529" y="0"/>
                    <a:pt x="2020887" y="41358"/>
                    <a:pt x="2020887" y="92376"/>
                  </a:cubicBezTo>
                  <a:lnTo>
                    <a:pt x="2020887" y="831382"/>
                  </a:lnTo>
                  <a:cubicBezTo>
                    <a:pt x="2020887" y="882400"/>
                    <a:pt x="1979529" y="923758"/>
                    <a:pt x="1928511" y="923758"/>
                  </a:cubicBezTo>
                  <a:lnTo>
                    <a:pt x="92376" y="923758"/>
                  </a:lnTo>
                  <a:cubicBezTo>
                    <a:pt x="41358" y="923758"/>
                    <a:pt x="0" y="882400"/>
                    <a:pt x="0" y="831382"/>
                  </a:cubicBezTo>
                  <a:lnTo>
                    <a:pt x="0" y="92376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1968" tIns="211968" rIns="211968" bIns="211968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Documents</a:t>
              </a:r>
            </a:p>
          </p:txBody>
        </p:sp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3F8DCDAF-4AA6-415F-8B6C-94EDC5BA02B8}"/>
                </a:ext>
              </a:extLst>
            </p:cNvPr>
            <p:cNvSpPr/>
            <p:nvPr/>
          </p:nvSpPr>
          <p:spPr>
            <a:xfrm>
              <a:off x="4766468" y="2851650"/>
              <a:ext cx="2393156" cy="923758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183C220-68E3-4080-AA4B-86D4B9B0E023}"/>
                </a:ext>
              </a:extLst>
            </p:cNvPr>
            <p:cNvSpPr/>
            <p:nvPr/>
          </p:nvSpPr>
          <p:spPr>
            <a:xfrm>
              <a:off x="5404643" y="3082590"/>
              <a:ext cx="2020887" cy="923758"/>
            </a:xfrm>
            <a:custGeom>
              <a:avLst/>
              <a:gdLst>
                <a:gd name="connsiteX0" fmla="*/ 0 w 2020887"/>
                <a:gd name="connsiteY0" fmla="*/ 92376 h 923758"/>
                <a:gd name="connsiteX1" fmla="*/ 92376 w 2020887"/>
                <a:gd name="connsiteY1" fmla="*/ 0 h 923758"/>
                <a:gd name="connsiteX2" fmla="*/ 1928511 w 2020887"/>
                <a:gd name="connsiteY2" fmla="*/ 0 h 923758"/>
                <a:gd name="connsiteX3" fmla="*/ 2020887 w 2020887"/>
                <a:gd name="connsiteY3" fmla="*/ 92376 h 923758"/>
                <a:gd name="connsiteX4" fmla="*/ 2020887 w 2020887"/>
                <a:gd name="connsiteY4" fmla="*/ 831382 h 923758"/>
                <a:gd name="connsiteX5" fmla="*/ 1928511 w 2020887"/>
                <a:gd name="connsiteY5" fmla="*/ 923758 h 923758"/>
                <a:gd name="connsiteX6" fmla="*/ 92376 w 2020887"/>
                <a:gd name="connsiteY6" fmla="*/ 923758 h 923758"/>
                <a:gd name="connsiteX7" fmla="*/ 0 w 2020887"/>
                <a:gd name="connsiteY7" fmla="*/ 831382 h 923758"/>
                <a:gd name="connsiteX8" fmla="*/ 0 w 2020887"/>
                <a:gd name="connsiteY8" fmla="*/ 92376 h 923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0887" h="923758">
                  <a:moveTo>
                    <a:pt x="0" y="92376"/>
                  </a:moveTo>
                  <a:cubicBezTo>
                    <a:pt x="0" y="41358"/>
                    <a:pt x="41358" y="0"/>
                    <a:pt x="92376" y="0"/>
                  </a:cubicBezTo>
                  <a:lnTo>
                    <a:pt x="1928511" y="0"/>
                  </a:lnTo>
                  <a:cubicBezTo>
                    <a:pt x="1979529" y="0"/>
                    <a:pt x="2020887" y="41358"/>
                    <a:pt x="2020887" y="92376"/>
                  </a:cubicBezTo>
                  <a:lnTo>
                    <a:pt x="2020887" y="831382"/>
                  </a:lnTo>
                  <a:cubicBezTo>
                    <a:pt x="2020887" y="882400"/>
                    <a:pt x="1979529" y="923758"/>
                    <a:pt x="1928511" y="923758"/>
                  </a:cubicBezTo>
                  <a:lnTo>
                    <a:pt x="92376" y="923758"/>
                  </a:lnTo>
                  <a:cubicBezTo>
                    <a:pt x="41358" y="923758"/>
                    <a:pt x="0" y="882400"/>
                    <a:pt x="0" y="831382"/>
                  </a:cubicBezTo>
                  <a:lnTo>
                    <a:pt x="0" y="92376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1968" tIns="211968" rIns="211968" bIns="211968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Terms</a:t>
              </a: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1EF71A2A-9803-4417-96B0-ABD9A8B30DA8}"/>
                </a:ext>
              </a:extLst>
            </p:cNvPr>
            <p:cNvSpPr/>
            <p:nvPr/>
          </p:nvSpPr>
          <p:spPr>
            <a:xfrm>
              <a:off x="7499985" y="2851650"/>
              <a:ext cx="2393156" cy="923758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1B84455-F443-46C7-A215-7B9D1AC29E89}"/>
                </a:ext>
              </a:extLst>
            </p:cNvPr>
            <p:cNvSpPr/>
            <p:nvPr/>
          </p:nvSpPr>
          <p:spPr>
            <a:xfrm>
              <a:off x="8138160" y="3082590"/>
              <a:ext cx="2020887" cy="923758"/>
            </a:xfrm>
            <a:custGeom>
              <a:avLst/>
              <a:gdLst>
                <a:gd name="connsiteX0" fmla="*/ 0 w 2020887"/>
                <a:gd name="connsiteY0" fmla="*/ 92376 h 923758"/>
                <a:gd name="connsiteX1" fmla="*/ 92376 w 2020887"/>
                <a:gd name="connsiteY1" fmla="*/ 0 h 923758"/>
                <a:gd name="connsiteX2" fmla="*/ 1928511 w 2020887"/>
                <a:gd name="connsiteY2" fmla="*/ 0 h 923758"/>
                <a:gd name="connsiteX3" fmla="*/ 2020887 w 2020887"/>
                <a:gd name="connsiteY3" fmla="*/ 92376 h 923758"/>
                <a:gd name="connsiteX4" fmla="*/ 2020887 w 2020887"/>
                <a:gd name="connsiteY4" fmla="*/ 831382 h 923758"/>
                <a:gd name="connsiteX5" fmla="*/ 1928511 w 2020887"/>
                <a:gd name="connsiteY5" fmla="*/ 923758 h 923758"/>
                <a:gd name="connsiteX6" fmla="*/ 92376 w 2020887"/>
                <a:gd name="connsiteY6" fmla="*/ 923758 h 923758"/>
                <a:gd name="connsiteX7" fmla="*/ 0 w 2020887"/>
                <a:gd name="connsiteY7" fmla="*/ 831382 h 923758"/>
                <a:gd name="connsiteX8" fmla="*/ 0 w 2020887"/>
                <a:gd name="connsiteY8" fmla="*/ 92376 h 923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0887" h="923758">
                  <a:moveTo>
                    <a:pt x="0" y="92376"/>
                  </a:moveTo>
                  <a:cubicBezTo>
                    <a:pt x="0" y="41358"/>
                    <a:pt x="41358" y="0"/>
                    <a:pt x="92376" y="0"/>
                  </a:cubicBezTo>
                  <a:lnTo>
                    <a:pt x="1928511" y="0"/>
                  </a:lnTo>
                  <a:cubicBezTo>
                    <a:pt x="1979529" y="0"/>
                    <a:pt x="2020887" y="41358"/>
                    <a:pt x="2020887" y="92376"/>
                  </a:cubicBezTo>
                  <a:lnTo>
                    <a:pt x="2020887" y="831382"/>
                  </a:lnTo>
                  <a:cubicBezTo>
                    <a:pt x="2020887" y="882400"/>
                    <a:pt x="1979529" y="923758"/>
                    <a:pt x="1928511" y="923758"/>
                  </a:cubicBezTo>
                  <a:lnTo>
                    <a:pt x="92376" y="923758"/>
                  </a:lnTo>
                  <a:cubicBezTo>
                    <a:pt x="41358" y="923758"/>
                    <a:pt x="0" y="882400"/>
                    <a:pt x="0" y="831382"/>
                  </a:cubicBezTo>
                  <a:lnTo>
                    <a:pt x="0" y="92376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1968" tIns="211968" rIns="211968" bIns="211968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Topics</a:t>
              </a: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4C18E-FD3D-4E9D-A05D-E0DD8B135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AABA-6095-477D-9D0D-644792B15021}" type="datetime1">
              <a:rPr lang="en-US" smtClean="0"/>
              <a:t>10/18/2018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40037-A81E-4E5B-9D4B-211AC35D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868A-9E31-478C-8876-FFABE68320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9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6C24C-3564-4D5B-A24D-849494D11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Documents </a:t>
            </a:r>
            <a:r>
              <a:rPr lang="en-US" sz="540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5400">
                <a:solidFill>
                  <a:srgbClr val="FFFFFF"/>
                </a:solidFill>
              </a:rPr>
              <a:t>  terms </a:t>
            </a:r>
            <a:r>
              <a:rPr lang="en-US" sz="5400">
                <a:solidFill>
                  <a:srgbClr val="FFFFFF"/>
                </a:solidFill>
                <a:sym typeface="Wingdings" panose="05000000000000000000" pitchFamily="2" charset="2"/>
              </a:rPr>
              <a:t> topics</a:t>
            </a:r>
            <a:endParaRPr lang="en-US" sz="540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0D9144-82B2-4759-BDAC-A4759C627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44" y="307731"/>
            <a:ext cx="4405109" cy="3997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F5378C-6C38-4E37-AE60-83EDED6B8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3" y="499277"/>
            <a:ext cx="5455917" cy="361454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3FE99-D3E7-43E5-8D46-4187E1C1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420B2F-4A94-481A-AE91-E3FC521F1298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10/18/2018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CA229-72BD-4F92-9B83-EBD89AB4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5CD868A-9E31-478C-8876-FFABE683209D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169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9BFF-874F-40B8-A2BC-69ABE397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9FD18-7646-40B1-A318-0F22F041D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you with me so far?</a:t>
            </a:r>
          </a:p>
          <a:p>
            <a:r>
              <a:rPr lang="en-US" dirty="0"/>
              <a:t>Any questions are welcome.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08AA2-F600-47F6-B34F-D0E35578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56D8-E0CD-4A47-9A45-0F8D5C60D7C3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A0D84-FE20-4CAE-9374-FC5D6417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868A-9E31-478C-8876-FFABE68320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60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B4F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18534-F4B6-4D11-AE2F-F1558EE8D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TF-IDF: one way of textual feature selection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Image result for tfidf">
            <a:extLst>
              <a:ext uri="{FF2B5EF4-FFF2-40B4-BE49-F238E27FC236}">
                <a16:creationId xmlns:a16="http://schemas.microsoft.com/office/drawing/2014/main" id="{E1788E33-C1F2-44EE-8BB5-65060194F5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028242"/>
            <a:ext cx="7188199" cy="479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31742-2686-4322-B880-968AE227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420B2F-4A94-481A-AE91-E3FC521F1298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10/18/2018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AD626-4306-4946-ABC9-F8FEFC80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5CD868A-9E31-478C-8876-FFABE683209D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297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AE963-A8AA-49F5-85D9-294A5F93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20E87-C71F-4D39-967A-635EBBE2E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Online tutorial. </a:t>
            </a:r>
            <a:r>
              <a:rPr lang="en-US" dirty="0">
                <a:hlinkClick r:id="rId2"/>
              </a:rPr>
              <a:t>https://www.cl.cam.ac.uk/teaching/1213/L101/clark_lectures/lect7.pdf</a:t>
            </a:r>
            <a:endParaRPr lang="en-US" dirty="0"/>
          </a:p>
          <a:p>
            <a:r>
              <a:rPr lang="en-US" dirty="0"/>
              <a:t>David </a:t>
            </a:r>
            <a:r>
              <a:rPr lang="en-US" dirty="0" err="1"/>
              <a:t>Blei’s</a:t>
            </a:r>
            <a:r>
              <a:rPr lang="en-US" dirty="0"/>
              <a:t> webpage is a good place to start </a:t>
            </a:r>
          </a:p>
          <a:p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Intro to EM on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Youtube</a:t>
            </a:r>
            <a:r>
              <a:rPr lang="en-US" altLang="en-US" sz="800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D97000"/>
                </a:solidFill>
                <a:latin typeface="Arial" panose="020B0604020202020204" pitchFamily="34" charset="0"/>
                <a:ea typeface="Roboto"/>
                <a:hlinkClick r:id="rId3"/>
              </a:rPr>
              <a:t>https://www.youtube.com/watch?v=REypj2sy_5U</a:t>
            </a:r>
            <a:endParaRPr lang="en-US" altLang="en-US" dirty="0">
              <a:solidFill>
                <a:srgbClr val="D97000"/>
              </a:solidFill>
              <a:latin typeface="Arial" panose="020B0604020202020204" pitchFamily="34" charset="0"/>
              <a:ea typeface="Roboto"/>
            </a:endParaRPr>
          </a:p>
          <a:p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Blei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, D. M., Ng, A. Y., &amp; Jordan, M. I. (2003). Latent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dirichlet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 allocation. </a:t>
            </a:r>
            <a:r>
              <a:rPr lang="en-US" altLang="en-US" i="1" dirty="0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Journal of machine Learning research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, </a:t>
            </a:r>
            <a:r>
              <a:rPr lang="en-US" altLang="en-US" i="1" dirty="0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(Jan), 993-1022.</a:t>
            </a:r>
          </a:p>
          <a:p>
            <a:r>
              <a:rPr lang="en-US" altLang="en-US" dirty="0">
                <a:solidFill>
                  <a:srgbClr val="D97000"/>
                </a:solidFill>
                <a:latin typeface="Arial" panose="020B0604020202020204" pitchFamily="34" charset="0"/>
                <a:ea typeface="Roboto"/>
                <a:hlinkClick r:id="rId4"/>
              </a:rPr>
              <a:t>https://www.tidytextmining.com/topicmodeling.html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DACB0-77ED-4BE9-B1A7-7E4EC1AB9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94C7-AA1D-41B4-B3B2-BB0C11147BC6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1591E-C360-433F-8B27-0C52AA3B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868A-9E31-478C-8876-FFABE683209D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5073270-8788-45E2-8F7A-04913EFF3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AF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024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A31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8E483-C03B-4E84-B02A-DAC6683E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big picture of Machine Learning.</a:t>
            </a:r>
          </a:p>
        </p:txBody>
      </p:sp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3288884-C2EC-479B-9B6B-9867C009B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8352" y="444058"/>
            <a:ext cx="7748695" cy="596649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F3745-84A1-47BB-B9E2-75CF0986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9DFE-2FDE-476B-A3CC-502EA11831E0}" type="datetime1">
              <a:rPr lang="en-US" smtClean="0"/>
              <a:t>10/18/2018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5701D-00E0-4DA4-8A19-155E14AA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868A-9E31-478C-8876-FFABE68320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7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57D27-2278-4CC8-8D8C-25EC8DB31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Today, we’re talking about model-based clustering.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27DAB1-49A0-42E4-AB90-05FC7308C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048" y="1675227"/>
            <a:ext cx="8369904" cy="439419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BEFB2-23AE-4DF7-AB94-F7E56602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588C-D504-4AB9-A2DF-6E7BF5E087B4}" type="datetime1">
              <a:rPr lang="en-US" smtClean="0"/>
              <a:t>10/18/2018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DB68-CE9C-45CF-A3A0-726F4EB2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868A-9E31-478C-8876-FFABE68320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0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1F552-EAAB-4D96-B501-9AFC8A5BB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Latent variables are hidden/unobserved data help to estimate the clustering, thus could be described in different ways.</a:t>
            </a:r>
          </a:p>
        </p:txBody>
      </p:sp>
      <p:pic>
        <p:nvPicPr>
          <p:cNvPr id="1026" name="Picture 2" descr="Image result for two component gaussian mixture model">
            <a:extLst>
              <a:ext uri="{FF2B5EF4-FFF2-40B4-BE49-F238E27FC236}">
                <a16:creationId xmlns:a16="http://schemas.microsoft.com/office/drawing/2014/main" id="{0595EA95-6E29-40A6-8897-83FDF7251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46" y="850926"/>
            <a:ext cx="3529109" cy="302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636713-7ED3-4B9D-9B09-5EFBE4E0D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788" y="843261"/>
            <a:ext cx="3526424" cy="30415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99CAEE-CC83-4C83-8957-0A4E2F7AE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1688777"/>
            <a:ext cx="3553968" cy="1350507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ED8D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0C2DD-3082-4C1E-9E1D-5E48849A6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D2A4-E9CA-4121-9EB0-86A3913E66A6}" type="datetime1">
              <a:rPr lang="en-US" smtClean="0"/>
              <a:t>10/18/2018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AE5BD-58EA-4F9E-A61B-6470FE2CC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868A-9E31-478C-8876-FFABE68320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76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1" u="sng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7AF12-B765-43C1-B15E-190D42F2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What is 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B3039-63CD-4E18-9ED3-171D9619D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The Expectation-Maximization (EM) algorithm is an iterative method that finds the MLE by enlarging the sample with </a:t>
            </a:r>
            <a:r>
              <a:rPr lang="en-US" sz="1600" dirty="0">
                <a:solidFill>
                  <a:srgbClr val="FF0000"/>
                </a:solidFill>
              </a:rPr>
              <a:t>unobserved latent data</a:t>
            </a:r>
            <a:r>
              <a:rPr lang="en-US" sz="1600" dirty="0"/>
              <a:t>.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713647A-045A-4755-8158-54D7A2394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916" y="2057501"/>
            <a:ext cx="7594095" cy="261996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1EE2AF-A1A4-4485-839D-6DADCB5EC3B7}"/>
              </a:ext>
            </a:extLst>
          </p:cNvPr>
          <p:cNvSpPr txBox="1"/>
          <p:nvPr/>
        </p:nvSpPr>
        <p:spPr>
          <a:xfrm>
            <a:off x="5710844" y="952500"/>
            <a:ext cx="445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Parameter </a:t>
            </a:r>
            <a:r>
              <a:rPr lang="en-US" b="1" i="1" u="sng" dirty="0">
                <a:sym typeface="Wingdings" panose="05000000000000000000" pitchFamily="2" charset="2"/>
              </a:rPr>
              <a:t> Probability </a:t>
            </a:r>
            <a:r>
              <a:rPr lang="en-US" u="sng" dirty="0">
                <a:sym typeface="Wingdings" panose="05000000000000000000" pitchFamily="2" charset="2"/>
              </a:rPr>
              <a:t>[Expectation]</a:t>
            </a:r>
            <a:endParaRPr lang="en-US" u="sn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34D017-8284-4896-BF5E-91F867EC6E86}"/>
              </a:ext>
            </a:extLst>
          </p:cNvPr>
          <p:cNvSpPr txBox="1"/>
          <p:nvPr/>
        </p:nvSpPr>
        <p:spPr>
          <a:xfrm>
            <a:off x="5710844" y="5043799"/>
            <a:ext cx="421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Probability </a:t>
            </a:r>
            <a:r>
              <a:rPr lang="en-US" b="1" i="1" u="sng" dirty="0">
                <a:sym typeface="Wingdings" panose="05000000000000000000" pitchFamily="2" charset="2"/>
              </a:rPr>
              <a:t> Parameter </a:t>
            </a:r>
            <a:r>
              <a:rPr lang="en-US" u="sng" dirty="0">
                <a:sym typeface="Wingdings" panose="05000000000000000000" pitchFamily="2" charset="2"/>
              </a:rPr>
              <a:t>[Maximization]</a:t>
            </a:r>
            <a:endParaRPr lang="en-US" u="sng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D20EB4A-CF72-4330-9AA6-1D727533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F7E3-5D30-43AA-A0AA-549290071406}" type="datetime1">
              <a:rPr lang="en-US" smtClean="0"/>
              <a:t>10/18/2018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D4332-02ED-450F-A49B-03DE6D90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868A-9E31-478C-8876-FFABE68320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7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CE37B-3A1B-43C5-997D-A0B395418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How to explain EM in </a:t>
            </a:r>
            <a:r>
              <a:rPr lang="en-US" altLang="zh-CN" sz="3000" dirty="0">
                <a:solidFill>
                  <a:srgbClr val="FFFFFF"/>
                </a:solidFill>
              </a:rPr>
              <a:t>equation</a:t>
            </a:r>
            <a:r>
              <a:rPr lang="en-US" sz="3000" dirty="0">
                <a:solidFill>
                  <a:srgbClr val="FFFFFF"/>
                </a:solidFill>
              </a:rPr>
              <a:t>s (n-component gaussian mixture)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two component gaussian mixture model">
            <a:extLst>
              <a:ext uri="{FF2B5EF4-FFF2-40B4-BE49-F238E27FC236}">
                <a16:creationId xmlns:a16="http://schemas.microsoft.com/office/drawing/2014/main" id="{3A04969D-2C5B-43F3-800C-44C3E0E0E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67" y="2596836"/>
            <a:ext cx="4238153" cy="363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66D06E-8406-43C0-ABB6-FD122E1FD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073" y="2713842"/>
            <a:ext cx="5455917" cy="34235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46AE14-D09D-4071-9A0B-E69B64979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62" y="6052617"/>
            <a:ext cx="5203365" cy="832537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D37250-BD39-4D1A-9319-AAC16B906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751D-0139-46E6-A225-EBAFB63FFCBA}" type="datetime1">
              <a:rPr lang="en-US" smtClean="0"/>
              <a:t>10/18/2018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FCE9FDE-9C51-45E7-B193-24D798E2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868A-9E31-478C-8876-FFABE68320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99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0F7D2-F5BA-405F-9BC9-060A24E15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explain EM in figures. (n-component gaussian mixture)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F573EFBF-5869-49C0-96F0-EF4D49BF9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654868"/>
            <a:ext cx="11496821" cy="370772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68789A-CDCB-4382-9EEE-6BEBEF4F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7935-5870-4B4F-BD43-D884E333BD90}" type="datetime1">
              <a:rPr lang="en-US" smtClean="0"/>
              <a:t>10/18/2018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753C9-DF49-4A82-BB6D-6A6E45EE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868A-9E31-478C-8876-FFABE68320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95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DB4288-542A-4C79-8DD6-ED5560E37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Hypotheses and target</a:t>
            </a:r>
            <a:r>
              <a:rPr lang="en-US" altLang="zh-CN" sz="3200" dirty="0">
                <a:solidFill>
                  <a:srgbClr val="FFFFFF"/>
                </a:solidFill>
              </a:rPr>
              <a:t>s</a:t>
            </a:r>
            <a:r>
              <a:rPr lang="en-US" sz="3200" dirty="0">
                <a:solidFill>
                  <a:srgbClr val="FFFFFF"/>
                </a:solidFill>
              </a:rPr>
              <a:t> of LDA (Latent Dirichlet Allocation)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6A56A1-B30D-492A-BC6A-9C498DE66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We want to find themes (or topics) in documents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useful for e.g. search or browsing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 don’t want to do supervised topic classification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rather not fix topics in advance nor do manual annotation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Need an approach which automatically teases out the topics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This is essentially a clustering problem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can think of both words and documents as being clustered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33CA70-A547-4E7A-A201-558ACC0980D9}"/>
              </a:ext>
            </a:extLst>
          </p:cNvPr>
          <p:cNvGrpSpPr/>
          <p:nvPr/>
        </p:nvGrpSpPr>
        <p:grpSpPr>
          <a:xfrm>
            <a:off x="5786569" y="5758310"/>
            <a:ext cx="6105255" cy="867541"/>
            <a:chOff x="2032952" y="2851650"/>
            <a:chExt cx="8126095" cy="1154698"/>
          </a:xfrm>
        </p:grpSpPr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B0417D69-9E96-4F8C-B43F-36EF07E1A2BC}"/>
                </a:ext>
              </a:extLst>
            </p:cNvPr>
            <p:cNvSpPr/>
            <p:nvPr/>
          </p:nvSpPr>
          <p:spPr>
            <a:xfrm>
              <a:off x="2032952" y="2851650"/>
              <a:ext cx="2393156" cy="923758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B2E49A1-9E2A-4C47-BD45-25C3C77C6466}"/>
                </a:ext>
              </a:extLst>
            </p:cNvPr>
            <p:cNvSpPr/>
            <p:nvPr/>
          </p:nvSpPr>
          <p:spPr>
            <a:xfrm>
              <a:off x="2671127" y="3082590"/>
              <a:ext cx="2020887" cy="923758"/>
            </a:xfrm>
            <a:custGeom>
              <a:avLst/>
              <a:gdLst>
                <a:gd name="connsiteX0" fmla="*/ 0 w 2020887"/>
                <a:gd name="connsiteY0" fmla="*/ 92376 h 923758"/>
                <a:gd name="connsiteX1" fmla="*/ 92376 w 2020887"/>
                <a:gd name="connsiteY1" fmla="*/ 0 h 923758"/>
                <a:gd name="connsiteX2" fmla="*/ 1928511 w 2020887"/>
                <a:gd name="connsiteY2" fmla="*/ 0 h 923758"/>
                <a:gd name="connsiteX3" fmla="*/ 2020887 w 2020887"/>
                <a:gd name="connsiteY3" fmla="*/ 92376 h 923758"/>
                <a:gd name="connsiteX4" fmla="*/ 2020887 w 2020887"/>
                <a:gd name="connsiteY4" fmla="*/ 831382 h 923758"/>
                <a:gd name="connsiteX5" fmla="*/ 1928511 w 2020887"/>
                <a:gd name="connsiteY5" fmla="*/ 923758 h 923758"/>
                <a:gd name="connsiteX6" fmla="*/ 92376 w 2020887"/>
                <a:gd name="connsiteY6" fmla="*/ 923758 h 923758"/>
                <a:gd name="connsiteX7" fmla="*/ 0 w 2020887"/>
                <a:gd name="connsiteY7" fmla="*/ 831382 h 923758"/>
                <a:gd name="connsiteX8" fmla="*/ 0 w 2020887"/>
                <a:gd name="connsiteY8" fmla="*/ 92376 h 923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0887" h="923758">
                  <a:moveTo>
                    <a:pt x="0" y="92376"/>
                  </a:moveTo>
                  <a:cubicBezTo>
                    <a:pt x="0" y="41358"/>
                    <a:pt x="41358" y="0"/>
                    <a:pt x="92376" y="0"/>
                  </a:cubicBezTo>
                  <a:lnTo>
                    <a:pt x="1928511" y="0"/>
                  </a:lnTo>
                  <a:cubicBezTo>
                    <a:pt x="1979529" y="0"/>
                    <a:pt x="2020887" y="41358"/>
                    <a:pt x="2020887" y="92376"/>
                  </a:cubicBezTo>
                  <a:lnTo>
                    <a:pt x="2020887" y="831382"/>
                  </a:lnTo>
                  <a:cubicBezTo>
                    <a:pt x="2020887" y="882400"/>
                    <a:pt x="1979529" y="923758"/>
                    <a:pt x="1928511" y="923758"/>
                  </a:cubicBezTo>
                  <a:lnTo>
                    <a:pt x="92376" y="923758"/>
                  </a:lnTo>
                  <a:cubicBezTo>
                    <a:pt x="41358" y="923758"/>
                    <a:pt x="0" y="882400"/>
                    <a:pt x="0" y="831382"/>
                  </a:cubicBezTo>
                  <a:lnTo>
                    <a:pt x="0" y="92376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1968" tIns="211968" rIns="211968" bIns="211968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Documents</a:t>
              </a: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9805B807-3643-427B-9711-75D18D0C74B1}"/>
                </a:ext>
              </a:extLst>
            </p:cNvPr>
            <p:cNvSpPr/>
            <p:nvPr/>
          </p:nvSpPr>
          <p:spPr>
            <a:xfrm>
              <a:off x="4766468" y="2851650"/>
              <a:ext cx="2393156" cy="923758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ACA67A7-3EBF-492F-9AA6-9BDAB4D26535}"/>
                </a:ext>
              </a:extLst>
            </p:cNvPr>
            <p:cNvSpPr/>
            <p:nvPr/>
          </p:nvSpPr>
          <p:spPr>
            <a:xfrm>
              <a:off x="5404643" y="3082590"/>
              <a:ext cx="2020887" cy="923758"/>
            </a:xfrm>
            <a:custGeom>
              <a:avLst/>
              <a:gdLst>
                <a:gd name="connsiteX0" fmla="*/ 0 w 2020887"/>
                <a:gd name="connsiteY0" fmla="*/ 92376 h 923758"/>
                <a:gd name="connsiteX1" fmla="*/ 92376 w 2020887"/>
                <a:gd name="connsiteY1" fmla="*/ 0 h 923758"/>
                <a:gd name="connsiteX2" fmla="*/ 1928511 w 2020887"/>
                <a:gd name="connsiteY2" fmla="*/ 0 h 923758"/>
                <a:gd name="connsiteX3" fmla="*/ 2020887 w 2020887"/>
                <a:gd name="connsiteY3" fmla="*/ 92376 h 923758"/>
                <a:gd name="connsiteX4" fmla="*/ 2020887 w 2020887"/>
                <a:gd name="connsiteY4" fmla="*/ 831382 h 923758"/>
                <a:gd name="connsiteX5" fmla="*/ 1928511 w 2020887"/>
                <a:gd name="connsiteY5" fmla="*/ 923758 h 923758"/>
                <a:gd name="connsiteX6" fmla="*/ 92376 w 2020887"/>
                <a:gd name="connsiteY6" fmla="*/ 923758 h 923758"/>
                <a:gd name="connsiteX7" fmla="*/ 0 w 2020887"/>
                <a:gd name="connsiteY7" fmla="*/ 831382 h 923758"/>
                <a:gd name="connsiteX8" fmla="*/ 0 w 2020887"/>
                <a:gd name="connsiteY8" fmla="*/ 92376 h 923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0887" h="923758">
                  <a:moveTo>
                    <a:pt x="0" y="92376"/>
                  </a:moveTo>
                  <a:cubicBezTo>
                    <a:pt x="0" y="41358"/>
                    <a:pt x="41358" y="0"/>
                    <a:pt x="92376" y="0"/>
                  </a:cubicBezTo>
                  <a:lnTo>
                    <a:pt x="1928511" y="0"/>
                  </a:lnTo>
                  <a:cubicBezTo>
                    <a:pt x="1979529" y="0"/>
                    <a:pt x="2020887" y="41358"/>
                    <a:pt x="2020887" y="92376"/>
                  </a:cubicBezTo>
                  <a:lnTo>
                    <a:pt x="2020887" y="831382"/>
                  </a:lnTo>
                  <a:cubicBezTo>
                    <a:pt x="2020887" y="882400"/>
                    <a:pt x="1979529" y="923758"/>
                    <a:pt x="1928511" y="923758"/>
                  </a:cubicBezTo>
                  <a:lnTo>
                    <a:pt x="92376" y="923758"/>
                  </a:lnTo>
                  <a:cubicBezTo>
                    <a:pt x="41358" y="923758"/>
                    <a:pt x="0" y="882400"/>
                    <a:pt x="0" y="831382"/>
                  </a:cubicBezTo>
                  <a:lnTo>
                    <a:pt x="0" y="92376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1968" tIns="211968" rIns="211968" bIns="211968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Terms</a:t>
              </a: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027168AC-66C9-4A85-A66D-307843BFC8BF}"/>
                </a:ext>
              </a:extLst>
            </p:cNvPr>
            <p:cNvSpPr/>
            <p:nvPr/>
          </p:nvSpPr>
          <p:spPr>
            <a:xfrm>
              <a:off x="7499985" y="2851650"/>
              <a:ext cx="2393156" cy="923758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E15486-F29C-4DF0-BFC7-85B4F9B0F868}"/>
                </a:ext>
              </a:extLst>
            </p:cNvPr>
            <p:cNvSpPr/>
            <p:nvPr/>
          </p:nvSpPr>
          <p:spPr>
            <a:xfrm>
              <a:off x="8138160" y="3082590"/>
              <a:ext cx="2020887" cy="923758"/>
            </a:xfrm>
            <a:custGeom>
              <a:avLst/>
              <a:gdLst>
                <a:gd name="connsiteX0" fmla="*/ 0 w 2020887"/>
                <a:gd name="connsiteY0" fmla="*/ 92376 h 923758"/>
                <a:gd name="connsiteX1" fmla="*/ 92376 w 2020887"/>
                <a:gd name="connsiteY1" fmla="*/ 0 h 923758"/>
                <a:gd name="connsiteX2" fmla="*/ 1928511 w 2020887"/>
                <a:gd name="connsiteY2" fmla="*/ 0 h 923758"/>
                <a:gd name="connsiteX3" fmla="*/ 2020887 w 2020887"/>
                <a:gd name="connsiteY3" fmla="*/ 92376 h 923758"/>
                <a:gd name="connsiteX4" fmla="*/ 2020887 w 2020887"/>
                <a:gd name="connsiteY4" fmla="*/ 831382 h 923758"/>
                <a:gd name="connsiteX5" fmla="*/ 1928511 w 2020887"/>
                <a:gd name="connsiteY5" fmla="*/ 923758 h 923758"/>
                <a:gd name="connsiteX6" fmla="*/ 92376 w 2020887"/>
                <a:gd name="connsiteY6" fmla="*/ 923758 h 923758"/>
                <a:gd name="connsiteX7" fmla="*/ 0 w 2020887"/>
                <a:gd name="connsiteY7" fmla="*/ 831382 h 923758"/>
                <a:gd name="connsiteX8" fmla="*/ 0 w 2020887"/>
                <a:gd name="connsiteY8" fmla="*/ 92376 h 923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0887" h="923758">
                  <a:moveTo>
                    <a:pt x="0" y="92376"/>
                  </a:moveTo>
                  <a:cubicBezTo>
                    <a:pt x="0" y="41358"/>
                    <a:pt x="41358" y="0"/>
                    <a:pt x="92376" y="0"/>
                  </a:cubicBezTo>
                  <a:lnTo>
                    <a:pt x="1928511" y="0"/>
                  </a:lnTo>
                  <a:cubicBezTo>
                    <a:pt x="1979529" y="0"/>
                    <a:pt x="2020887" y="41358"/>
                    <a:pt x="2020887" y="92376"/>
                  </a:cubicBezTo>
                  <a:lnTo>
                    <a:pt x="2020887" y="831382"/>
                  </a:lnTo>
                  <a:cubicBezTo>
                    <a:pt x="2020887" y="882400"/>
                    <a:pt x="1979529" y="923758"/>
                    <a:pt x="1928511" y="923758"/>
                  </a:cubicBezTo>
                  <a:lnTo>
                    <a:pt x="92376" y="923758"/>
                  </a:lnTo>
                  <a:cubicBezTo>
                    <a:pt x="41358" y="923758"/>
                    <a:pt x="0" y="882400"/>
                    <a:pt x="0" y="831382"/>
                  </a:cubicBezTo>
                  <a:lnTo>
                    <a:pt x="0" y="92376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1968" tIns="211968" rIns="211968" bIns="211968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Topics</a:t>
              </a:r>
            </a:p>
          </p:txBody>
        </p:sp>
      </p:grp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CE7F3E61-B842-405F-8712-E944AEC3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1935-087C-415A-9C46-85F8E909A4C1}" type="datetime1">
              <a:rPr lang="en-US" smtClean="0"/>
              <a:t>10/18/2018</a:t>
            </a:fld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43766B0D-2AE5-4049-BAA6-8EBD5D5F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868A-9E31-478C-8876-FFABE68320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68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49871-7E2C-4686-AFD2-7D3002ABB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Key Assumptions behind the LDA topic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B53DD-2D7D-4F66-81A5-FC7B9C9B1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Documents exhibit multiple topics (but typically not many) </a:t>
            </a:r>
          </a:p>
          <a:p>
            <a:r>
              <a:rPr lang="en-US" sz="2000">
                <a:solidFill>
                  <a:srgbClr val="000000"/>
                </a:solidFill>
              </a:rPr>
              <a:t>LDA is a probabilistic model with a corresponding generative process 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each document is assumed to be generated by this (simple) process </a:t>
            </a:r>
          </a:p>
          <a:p>
            <a:r>
              <a:rPr lang="en-US" sz="2000">
                <a:solidFill>
                  <a:srgbClr val="000000"/>
                </a:solidFill>
              </a:rPr>
              <a:t>A topic is a distribution over a fixed vocabulary 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these topics are assumed to be generated first, before the documents </a:t>
            </a:r>
          </a:p>
          <a:p>
            <a:r>
              <a:rPr lang="en-US" sz="2000">
                <a:solidFill>
                  <a:srgbClr val="000000"/>
                </a:solidFill>
              </a:rPr>
              <a:t>Only the number of topics is specified in advance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41ABE3-C005-40C2-9A6C-4DF8D254B77A}"/>
              </a:ext>
            </a:extLst>
          </p:cNvPr>
          <p:cNvGrpSpPr/>
          <p:nvPr/>
        </p:nvGrpSpPr>
        <p:grpSpPr>
          <a:xfrm>
            <a:off x="5786569" y="5758310"/>
            <a:ext cx="6105255" cy="867541"/>
            <a:chOff x="2032952" y="2851650"/>
            <a:chExt cx="8126095" cy="1154698"/>
          </a:xfrm>
        </p:grpSpPr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12D532EA-A714-4053-B028-2C97E536D05A}"/>
                </a:ext>
              </a:extLst>
            </p:cNvPr>
            <p:cNvSpPr/>
            <p:nvPr/>
          </p:nvSpPr>
          <p:spPr>
            <a:xfrm>
              <a:off x="2032952" y="2851650"/>
              <a:ext cx="2393156" cy="923758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B2683C6-2AB6-42B5-BA7F-50A4E32DCFBA}"/>
                </a:ext>
              </a:extLst>
            </p:cNvPr>
            <p:cNvSpPr/>
            <p:nvPr/>
          </p:nvSpPr>
          <p:spPr>
            <a:xfrm>
              <a:off x="2671127" y="3082590"/>
              <a:ext cx="2020887" cy="923758"/>
            </a:xfrm>
            <a:custGeom>
              <a:avLst/>
              <a:gdLst>
                <a:gd name="connsiteX0" fmla="*/ 0 w 2020887"/>
                <a:gd name="connsiteY0" fmla="*/ 92376 h 923758"/>
                <a:gd name="connsiteX1" fmla="*/ 92376 w 2020887"/>
                <a:gd name="connsiteY1" fmla="*/ 0 h 923758"/>
                <a:gd name="connsiteX2" fmla="*/ 1928511 w 2020887"/>
                <a:gd name="connsiteY2" fmla="*/ 0 h 923758"/>
                <a:gd name="connsiteX3" fmla="*/ 2020887 w 2020887"/>
                <a:gd name="connsiteY3" fmla="*/ 92376 h 923758"/>
                <a:gd name="connsiteX4" fmla="*/ 2020887 w 2020887"/>
                <a:gd name="connsiteY4" fmla="*/ 831382 h 923758"/>
                <a:gd name="connsiteX5" fmla="*/ 1928511 w 2020887"/>
                <a:gd name="connsiteY5" fmla="*/ 923758 h 923758"/>
                <a:gd name="connsiteX6" fmla="*/ 92376 w 2020887"/>
                <a:gd name="connsiteY6" fmla="*/ 923758 h 923758"/>
                <a:gd name="connsiteX7" fmla="*/ 0 w 2020887"/>
                <a:gd name="connsiteY7" fmla="*/ 831382 h 923758"/>
                <a:gd name="connsiteX8" fmla="*/ 0 w 2020887"/>
                <a:gd name="connsiteY8" fmla="*/ 92376 h 923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0887" h="923758">
                  <a:moveTo>
                    <a:pt x="0" y="92376"/>
                  </a:moveTo>
                  <a:cubicBezTo>
                    <a:pt x="0" y="41358"/>
                    <a:pt x="41358" y="0"/>
                    <a:pt x="92376" y="0"/>
                  </a:cubicBezTo>
                  <a:lnTo>
                    <a:pt x="1928511" y="0"/>
                  </a:lnTo>
                  <a:cubicBezTo>
                    <a:pt x="1979529" y="0"/>
                    <a:pt x="2020887" y="41358"/>
                    <a:pt x="2020887" y="92376"/>
                  </a:cubicBezTo>
                  <a:lnTo>
                    <a:pt x="2020887" y="831382"/>
                  </a:lnTo>
                  <a:cubicBezTo>
                    <a:pt x="2020887" y="882400"/>
                    <a:pt x="1979529" y="923758"/>
                    <a:pt x="1928511" y="923758"/>
                  </a:cubicBezTo>
                  <a:lnTo>
                    <a:pt x="92376" y="923758"/>
                  </a:lnTo>
                  <a:cubicBezTo>
                    <a:pt x="41358" y="923758"/>
                    <a:pt x="0" y="882400"/>
                    <a:pt x="0" y="831382"/>
                  </a:cubicBezTo>
                  <a:lnTo>
                    <a:pt x="0" y="92376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1968" tIns="211968" rIns="211968" bIns="211968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Documents</a:t>
              </a:r>
            </a:p>
          </p:txBody>
        </p:sp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2DC7F31C-5F6E-480B-80BE-10B60EBEFE4F}"/>
                </a:ext>
              </a:extLst>
            </p:cNvPr>
            <p:cNvSpPr/>
            <p:nvPr/>
          </p:nvSpPr>
          <p:spPr>
            <a:xfrm>
              <a:off x="4766468" y="2851650"/>
              <a:ext cx="2393156" cy="923758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FE8A370-F304-4608-8639-368C224080B8}"/>
                </a:ext>
              </a:extLst>
            </p:cNvPr>
            <p:cNvSpPr/>
            <p:nvPr/>
          </p:nvSpPr>
          <p:spPr>
            <a:xfrm>
              <a:off x="5404643" y="3082590"/>
              <a:ext cx="2020887" cy="923758"/>
            </a:xfrm>
            <a:custGeom>
              <a:avLst/>
              <a:gdLst>
                <a:gd name="connsiteX0" fmla="*/ 0 w 2020887"/>
                <a:gd name="connsiteY0" fmla="*/ 92376 h 923758"/>
                <a:gd name="connsiteX1" fmla="*/ 92376 w 2020887"/>
                <a:gd name="connsiteY1" fmla="*/ 0 h 923758"/>
                <a:gd name="connsiteX2" fmla="*/ 1928511 w 2020887"/>
                <a:gd name="connsiteY2" fmla="*/ 0 h 923758"/>
                <a:gd name="connsiteX3" fmla="*/ 2020887 w 2020887"/>
                <a:gd name="connsiteY3" fmla="*/ 92376 h 923758"/>
                <a:gd name="connsiteX4" fmla="*/ 2020887 w 2020887"/>
                <a:gd name="connsiteY4" fmla="*/ 831382 h 923758"/>
                <a:gd name="connsiteX5" fmla="*/ 1928511 w 2020887"/>
                <a:gd name="connsiteY5" fmla="*/ 923758 h 923758"/>
                <a:gd name="connsiteX6" fmla="*/ 92376 w 2020887"/>
                <a:gd name="connsiteY6" fmla="*/ 923758 h 923758"/>
                <a:gd name="connsiteX7" fmla="*/ 0 w 2020887"/>
                <a:gd name="connsiteY7" fmla="*/ 831382 h 923758"/>
                <a:gd name="connsiteX8" fmla="*/ 0 w 2020887"/>
                <a:gd name="connsiteY8" fmla="*/ 92376 h 923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0887" h="923758">
                  <a:moveTo>
                    <a:pt x="0" y="92376"/>
                  </a:moveTo>
                  <a:cubicBezTo>
                    <a:pt x="0" y="41358"/>
                    <a:pt x="41358" y="0"/>
                    <a:pt x="92376" y="0"/>
                  </a:cubicBezTo>
                  <a:lnTo>
                    <a:pt x="1928511" y="0"/>
                  </a:lnTo>
                  <a:cubicBezTo>
                    <a:pt x="1979529" y="0"/>
                    <a:pt x="2020887" y="41358"/>
                    <a:pt x="2020887" y="92376"/>
                  </a:cubicBezTo>
                  <a:lnTo>
                    <a:pt x="2020887" y="831382"/>
                  </a:lnTo>
                  <a:cubicBezTo>
                    <a:pt x="2020887" y="882400"/>
                    <a:pt x="1979529" y="923758"/>
                    <a:pt x="1928511" y="923758"/>
                  </a:cubicBezTo>
                  <a:lnTo>
                    <a:pt x="92376" y="923758"/>
                  </a:lnTo>
                  <a:cubicBezTo>
                    <a:pt x="41358" y="923758"/>
                    <a:pt x="0" y="882400"/>
                    <a:pt x="0" y="831382"/>
                  </a:cubicBezTo>
                  <a:lnTo>
                    <a:pt x="0" y="92376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1968" tIns="211968" rIns="211968" bIns="211968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Terms</a:t>
              </a: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62EF56E7-8407-4F09-930C-2C70A6623FE7}"/>
                </a:ext>
              </a:extLst>
            </p:cNvPr>
            <p:cNvSpPr/>
            <p:nvPr/>
          </p:nvSpPr>
          <p:spPr>
            <a:xfrm>
              <a:off x="7499985" y="2851650"/>
              <a:ext cx="2393156" cy="923758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0D5709-1B5C-489C-983C-07A81EFB1058}"/>
                </a:ext>
              </a:extLst>
            </p:cNvPr>
            <p:cNvSpPr/>
            <p:nvPr/>
          </p:nvSpPr>
          <p:spPr>
            <a:xfrm>
              <a:off x="8138160" y="3082590"/>
              <a:ext cx="2020887" cy="923758"/>
            </a:xfrm>
            <a:custGeom>
              <a:avLst/>
              <a:gdLst>
                <a:gd name="connsiteX0" fmla="*/ 0 w 2020887"/>
                <a:gd name="connsiteY0" fmla="*/ 92376 h 923758"/>
                <a:gd name="connsiteX1" fmla="*/ 92376 w 2020887"/>
                <a:gd name="connsiteY1" fmla="*/ 0 h 923758"/>
                <a:gd name="connsiteX2" fmla="*/ 1928511 w 2020887"/>
                <a:gd name="connsiteY2" fmla="*/ 0 h 923758"/>
                <a:gd name="connsiteX3" fmla="*/ 2020887 w 2020887"/>
                <a:gd name="connsiteY3" fmla="*/ 92376 h 923758"/>
                <a:gd name="connsiteX4" fmla="*/ 2020887 w 2020887"/>
                <a:gd name="connsiteY4" fmla="*/ 831382 h 923758"/>
                <a:gd name="connsiteX5" fmla="*/ 1928511 w 2020887"/>
                <a:gd name="connsiteY5" fmla="*/ 923758 h 923758"/>
                <a:gd name="connsiteX6" fmla="*/ 92376 w 2020887"/>
                <a:gd name="connsiteY6" fmla="*/ 923758 h 923758"/>
                <a:gd name="connsiteX7" fmla="*/ 0 w 2020887"/>
                <a:gd name="connsiteY7" fmla="*/ 831382 h 923758"/>
                <a:gd name="connsiteX8" fmla="*/ 0 w 2020887"/>
                <a:gd name="connsiteY8" fmla="*/ 92376 h 923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0887" h="923758">
                  <a:moveTo>
                    <a:pt x="0" y="92376"/>
                  </a:moveTo>
                  <a:cubicBezTo>
                    <a:pt x="0" y="41358"/>
                    <a:pt x="41358" y="0"/>
                    <a:pt x="92376" y="0"/>
                  </a:cubicBezTo>
                  <a:lnTo>
                    <a:pt x="1928511" y="0"/>
                  </a:lnTo>
                  <a:cubicBezTo>
                    <a:pt x="1979529" y="0"/>
                    <a:pt x="2020887" y="41358"/>
                    <a:pt x="2020887" y="92376"/>
                  </a:cubicBezTo>
                  <a:lnTo>
                    <a:pt x="2020887" y="831382"/>
                  </a:lnTo>
                  <a:cubicBezTo>
                    <a:pt x="2020887" y="882400"/>
                    <a:pt x="1979529" y="923758"/>
                    <a:pt x="1928511" y="923758"/>
                  </a:cubicBezTo>
                  <a:lnTo>
                    <a:pt x="92376" y="923758"/>
                  </a:lnTo>
                  <a:cubicBezTo>
                    <a:pt x="41358" y="923758"/>
                    <a:pt x="0" y="882400"/>
                    <a:pt x="0" y="831382"/>
                  </a:cubicBezTo>
                  <a:lnTo>
                    <a:pt x="0" y="92376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1968" tIns="211968" rIns="211968" bIns="211968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Topics</a:t>
              </a: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3D325-754B-4883-A4C8-86DB2CE3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F01E-7854-478E-96C7-FDEB21A1DD3F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E2832-36B6-42DB-AAD4-5D3F6957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868A-9E31-478C-8876-FFABE68320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7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Microsoft Office PowerPoint</Application>
  <PresentationFormat>Widescreen</PresentationFormat>
  <Paragraphs>76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等线 Light</vt:lpstr>
      <vt:lpstr>Roboto</vt:lpstr>
      <vt:lpstr>Arial</vt:lpstr>
      <vt:lpstr>Calibri</vt:lpstr>
      <vt:lpstr>Calibri Light</vt:lpstr>
      <vt:lpstr>Wingdings</vt:lpstr>
      <vt:lpstr>Office Theme</vt:lpstr>
      <vt:lpstr>IS590Labtime topic: Expectation-maximization (EM) algorithm and  Latent Dirichlet Allocation (LDA) algorithm</vt:lpstr>
      <vt:lpstr>A big picture of Machine Learning.</vt:lpstr>
      <vt:lpstr>Today, we’re talking about model-based clustering.</vt:lpstr>
      <vt:lpstr>Latent variables are hidden/unobserved data help to estimate the clustering, thus could be described in different ways.</vt:lpstr>
      <vt:lpstr>What is EM?</vt:lpstr>
      <vt:lpstr>How to explain EM in equations (n-component gaussian mixture)</vt:lpstr>
      <vt:lpstr>How to explain EM in figures. (n-component gaussian mixture)</vt:lpstr>
      <vt:lpstr>Hypotheses and targets of LDA (Latent Dirichlet Allocation)</vt:lpstr>
      <vt:lpstr>Key Assumptions behind the LDA topic model</vt:lpstr>
      <vt:lpstr>Now, let’s look at the generative process of LDA.</vt:lpstr>
      <vt:lpstr>Documents   terms  topics</vt:lpstr>
      <vt:lpstr>R-implementation</vt:lpstr>
      <vt:lpstr>TF-IDF: one way of textual feature selection</vt:lpstr>
      <vt:lpstr>Reference: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IS590Labtime topic: Expectation-maximization (EM) algorithm and  Latent Dirichlet Allocation (LDA) algorithm</dc:title>
  <dc:creator>Guan, Yingjun</dc:creator>
  <cp:lastModifiedBy>Guan, Yingjun</cp:lastModifiedBy>
  <cp:revision>1</cp:revision>
  <dcterms:created xsi:type="dcterms:W3CDTF">2018-10-18T19:11:34Z</dcterms:created>
  <dcterms:modified xsi:type="dcterms:W3CDTF">2018-10-18T19:11:44Z</dcterms:modified>
</cp:coreProperties>
</file>