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pen Sans" panose="020B0604020202020204" charset="0"/>
      <p:regular r:id="rId15"/>
      <p:bold r:id="rId16"/>
      <p:italic r:id="rId17"/>
      <p:boldItalic r:id="rId18"/>
    </p:embeddedFont>
    <p:embeddedFont>
      <p:font typeface="PT Sans Narrow"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BC1EF7-EB2F-4409-887C-07829D2D36AB}">
  <a:tblStyle styleId="{3BBC1EF7-EB2F-4409-887C-07829D2D36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828053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efcb987d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efcb987d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45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efcb987d5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efcb987d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754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f069873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f069873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976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efcb987d5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efcb987d5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86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efcb987d5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efcb987d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06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efcb987d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efcb987d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My note</a:t>
            </a:r>
            <a:endParaRPr/>
          </a:p>
        </p:txBody>
      </p:sp>
    </p:spTree>
    <p:extLst>
      <p:ext uri="{BB962C8B-B14F-4D97-AF65-F5344CB8AC3E}">
        <p14:creationId xmlns:p14="http://schemas.microsoft.com/office/powerpoint/2010/main" val="26879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efcb987d5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efcb987d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08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efcb987d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efcb987d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93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0efcb987d5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0efcb987d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efcb987d5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efcb987d5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169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f0698736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f069873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58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efcb987d5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efcb987d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51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idx="4294967295"/>
          </p:nvPr>
        </p:nvSpPr>
        <p:spPr>
          <a:xfrm>
            <a:off x="483300" y="1297950"/>
            <a:ext cx="8177400" cy="10224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a:t>Báo cáo BTL môn PTTKHT</a:t>
            </a:r>
            <a:br>
              <a:rPr lang="en"/>
            </a:br>
            <a:r>
              <a:rPr lang="en"/>
              <a:t>Đề tài: </a:t>
            </a:r>
            <a:r>
              <a:rPr lang="en" sz="4488"/>
              <a:t>PTTKHT bán sách online</a:t>
            </a:r>
            <a:endParaRPr sz="4488"/>
          </a:p>
        </p:txBody>
      </p:sp>
      <p:sp>
        <p:nvSpPr>
          <p:cNvPr id="67" name="Google Shape;67;p13"/>
          <p:cNvSpPr txBox="1">
            <a:spLocks noGrp="1"/>
          </p:cNvSpPr>
          <p:nvPr>
            <p:ph type="subTitle" idx="4294967295"/>
          </p:nvPr>
        </p:nvSpPr>
        <p:spPr>
          <a:xfrm>
            <a:off x="924550" y="2807775"/>
            <a:ext cx="7736100" cy="1798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440"/>
              <a:buNone/>
            </a:pPr>
            <a:r>
              <a:rPr lang="en" sz="1860" dirty="0"/>
              <a:t>Giảng viên hướng dẫn: </a:t>
            </a:r>
            <a:r>
              <a:rPr lang="en" sz="1860" dirty="0" smtClean="0"/>
              <a:t>Cô</a:t>
            </a:r>
            <a:r>
              <a:rPr lang="en" sz="1860" dirty="0"/>
              <a:t> </a:t>
            </a:r>
            <a:r>
              <a:rPr lang="en" sz="1860" dirty="0" smtClean="0"/>
              <a:t>Nguyễn Ngọc Quỳnh Châu</a:t>
            </a:r>
            <a:endParaRPr sz="1860" dirty="0" smtClean="0"/>
          </a:p>
          <a:p>
            <a:pPr marL="0" lvl="0" indent="0" algn="ctr" rtl="0">
              <a:lnSpc>
                <a:spcPct val="115000"/>
              </a:lnSpc>
              <a:spcBef>
                <a:spcPts val="1200"/>
              </a:spcBef>
              <a:spcAft>
                <a:spcPts val="1200"/>
              </a:spcAft>
              <a:buSzPts val="440"/>
              <a:buNone/>
            </a:pPr>
            <a:r>
              <a:rPr lang="en" sz="1860" dirty="0" smtClean="0"/>
              <a:t>                                                  Sinh viên thực hiện:</a:t>
            </a:r>
            <a:br>
              <a:rPr lang="en" sz="1860" dirty="0" smtClean="0"/>
            </a:br>
            <a:r>
              <a:rPr lang="en" sz="1860" dirty="0" smtClean="0"/>
              <a:t>                                                                          Trần Bảo Khánh</a:t>
            </a:r>
            <a:br>
              <a:rPr lang="en" sz="1860" dirty="0" smtClean="0"/>
            </a:br>
            <a:r>
              <a:rPr lang="en" sz="1860" dirty="0" smtClean="0"/>
              <a:t>                                                                             Nguyễn Tuấn Anh</a:t>
            </a:r>
            <a:br>
              <a:rPr lang="en" sz="1860" dirty="0" smtClean="0"/>
            </a:br>
            <a:r>
              <a:rPr lang="en" sz="1860" dirty="0" smtClean="0"/>
              <a:t>                                                                               Nguyễn Ngọc Phan </a:t>
            </a:r>
            <a:endParaRPr sz="1860" dirty="0"/>
          </a:p>
        </p:txBody>
      </p:sp>
      <p:sp>
        <p:nvSpPr>
          <p:cNvPr id="68" name="Google Shape;68;p13"/>
          <p:cNvSpPr txBox="1"/>
          <p:nvPr/>
        </p:nvSpPr>
        <p:spPr>
          <a:xfrm>
            <a:off x="2428950" y="117675"/>
            <a:ext cx="4840800" cy="1011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500" b="1">
                <a:latin typeface="Open Sans"/>
                <a:ea typeface="Open Sans"/>
                <a:cs typeface="Open Sans"/>
                <a:sym typeface="Open Sans"/>
              </a:rPr>
              <a:t>Trường Đại Học Thủy Lợi</a:t>
            </a:r>
            <a:br>
              <a:rPr lang="en" sz="2500" b="1">
                <a:latin typeface="Open Sans"/>
                <a:ea typeface="Open Sans"/>
                <a:cs typeface="Open Sans"/>
                <a:sym typeface="Open Sans"/>
              </a:rPr>
            </a:br>
            <a:r>
              <a:rPr lang="en" sz="2500" b="1">
                <a:latin typeface="Open Sans"/>
                <a:ea typeface="Open Sans"/>
                <a:cs typeface="Open Sans"/>
                <a:sym typeface="Open Sans"/>
              </a:rPr>
              <a:t>Khoa Công Nghệ Thông Tin</a:t>
            </a:r>
            <a:endParaRPr sz="2500" b="1">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9" name="Google Shape;129;p22"/>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BIỂU ĐỒ TRIỂN KHAI</a:t>
            </a:r>
            <a:endParaRPr/>
          </a:p>
        </p:txBody>
      </p:sp>
      <p:pic>
        <p:nvPicPr>
          <p:cNvPr id="130" name="Google Shape;130;p22"/>
          <p:cNvPicPr preferRelativeResize="0"/>
          <p:nvPr/>
        </p:nvPicPr>
        <p:blipFill>
          <a:blip r:embed="rId3">
            <a:alphaModFix/>
          </a:blip>
          <a:stretch>
            <a:fillRect/>
          </a:stretch>
        </p:blipFill>
        <p:spPr>
          <a:xfrm>
            <a:off x="202974" y="1026350"/>
            <a:ext cx="8663775" cy="34294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149700" y="60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PHÂN CÔNG CÔNG VIỆC</a:t>
            </a:r>
            <a:endParaRPr/>
          </a:p>
        </p:txBody>
      </p:sp>
      <p:sp>
        <p:nvSpPr>
          <p:cNvPr id="136" name="Google Shape;13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37" name="Google Shape;137;p23"/>
          <p:cNvGraphicFramePr/>
          <p:nvPr>
            <p:extLst>
              <p:ext uri="{D42A27DB-BD31-4B8C-83A1-F6EECF244321}">
                <p14:modId xmlns:p14="http://schemas.microsoft.com/office/powerpoint/2010/main" val="1309212673"/>
              </p:ext>
            </p:extLst>
          </p:nvPr>
        </p:nvGraphicFramePr>
        <p:xfrm>
          <a:off x="185500" y="949125"/>
          <a:ext cx="8773000" cy="3690030"/>
        </p:xfrm>
        <a:graphic>
          <a:graphicData uri="http://schemas.openxmlformats.org/drawingml/2006/table">
            <a:tbl>
              <a:tblPr>
                <a:noFill/>
                <a:tableStyleId>{3BBC1EF7-EB2F-4409-887C-07829D2D36AB}</a:tableStyleId>
              </a:tblPr>
              <a:tblGrid>
                <a:gridCol w="2578000"/>
                <a:gridCol w="1970500"/>
                <a:gridCol w="2162875"/>
                <a:gridCol w="2061625"/>
              </a:tblGrid>
              <a:tr h="483525">
                <a:tc>
                  <a:txBody>
                    <a:bodyPr/>
                    <a:lstStyle/>
                    <a:p>
                      <a:pPr marL="0" lvl="0" indent="0" algn="l" rtl="0">
                        <a:spcBef>
                          <a:spcPts val="0"/>
                        </a:spcBef>
                        <a:spcAft>
                          <a:spcPts val="0"/>
                        </a:spcAft>
                        <a:buNone/>
                      </a:pPr>
                      <a:endParaRPr b="1" dirty="0"/>
                    </a:p>
                  </a:txBody>
                  <a:tcPr marL="91425" marR="91425" marT="91425" marB="91425"/>
                </a:tc>
                <a:tc>
                  <a:txBody>
                    <a:bodyPr/>
                    <a:lstStyle/>
                    <a:p>
                      <a:pPr marL="0" lvl="0" indent="0" algn="ctr" rtl="0">
                        <a:spcBef>
                          <a:spcPts val="0"/>
                        </a:spcBef>
                        <a:spcAft>
                          <a:spcPts val="0"/>
                        </a:spcAft>
                        <a:buNone/>
                      </a:pPr>
                      <a:r>
                        <a:rPr lang="en" b="1" dirty="0"/>
                        <a:t>Nguyễn </a:t>
                      </a:r>
                      <a:r>
                        <a:rPr lang="en" b="1" dirty="0" smtClean="0"/>
                        <a:t>Tuấn</a:t>
                      </a:r>
                      <a:r>
                        <a:rPr lang="en" b="1" baseline="0" dirty="0" smtClean="0"/>
                        <a:t> Anh</a:t>
                      </a:r>
                      <a:endParaRPr b="1" dirty="0"/>
                    </a:p>
                  </a:txBody>
                  <a:tcPr marL="91425" marR="91425" marT="91425" marB="91425"/>
                </a:tc>
                <a:tc>
                  <a:txBody>
                    <a:bodyPr/>
                    <a:lstStyle/>
                    <a:p>
                      <a:pPr marL="0" lvl="0" indent="0" algn="ctr" rtl="0">
                        <a:spcBef>
                          <a:spcPts val="0"/>
                        </a:spcBef>
                        <a:spcAft>
                          <a:spcPts val="0"/>
                        </a:spcAft>
                        <a:buNone/>
                      </a:pPr>
                      <a:r>
                        <a:rPr lang="en" b="1" dirty="0"/>
                        <a:t>Trần </a:t>
                      </a:r>
                      <a:r>
                        <a:rPr lang="en" b="1" dirty="0" smtClean="0"/>
                        <a:t>Bảo</a:t>
                      </a:r>
                      <a:r>
                        <a:rPr lang="en" b="1" baseline="0" dirty="0" smtClean="0"/>
                        <a:t> Khánh</a:t>
                      </a:r>
                      <a:endParaRPr b="1" dirty="0"/>
                    </a:p>
                  </a:txBody>
                  <a:tcPr marL="91425" marR="91425" marT="91425" marB="91425"/>
                </a:tc>
                <a:tc>
                  <a:txBody>
                    <a:bodyPr/>
                    <a:lstStyle/>
                    <a:p>
                      <a:pPr marL="0" lvl="0" indent="0" algn="ctr" rtl="0">
                        <a:spcBef>
                          <a:spcPts val="0"/>
                        </a:spcBef>
                        <a:spcAft>
                          <a:spcPts val="0"/>
                        </a:spcAft>
                        <a:buNone/>
                      </a:pPr>
                      <a:r>
                        <a:rPr lang="en" b="1" dirty="0"/>
                        <a:t>Nguyễn Ngọc </a:t>
                      </a:r>
                      <a:r>
                        <a:rPr lang="en" b="1" dirty="0" smtClean="0"/>
                        <a:t>Phan</a:t>
                      </a:r>
                      <a:endParaRPr b="1" dirty="0"/>
                    </a:p>
                  </a:txBody>
                  <a:tcPr marL="91425" marR="91425" marT="91425" marB="91425"/>
                </a:tc>
              </a:tr>
              <a:tr h="402525">
                <a:tc>
                  <a:txBody>
                    <a:bodyPr/>
                    <a:lstStyle/>
                    <a:p>
                      <a:pPr marL="0" lvl="0" indent="0" algn="l" rtl="0">
                        <a:spcBef>
                          <a:spcPts val="0"/>
                        </a:spcBef>
                        <a:spcAft>
                          <a:spcPts val="0"/>
                        </a:spcAft>
                        <a:buNone/>
                      </a:pPr>
                      <a:r>
                        <a:rPr lang="en"/>
                        <a:t>Đặc tả 27 use case </a:t>
                      </a:r>
                      <a:endParaRPr/>
                    </a:p>
                  </a:txBody>
                  <a:tcPr marL="91425" marR="91425" marT="91425" marB="91425"/>
                </a:tc>
                <a:tc rowSpan="6" gridSpan="3">
                  <a:txBody>
                    <a:bodyPr/>
                    <a:lstStyle/>
                    <a:p>
                      <a:pPr marL="0" lvl="0" indent="0" algn="ctr" rtl="0">
                        <a:spcBef>
                          <a:spcPts val="0"/>
                        </a:spcBef>
                        <a:spcAft>
                          <a:spcPts val="0"/>
                        </a:spcAft>
                        <a:buNone/>
                      </a:pPr>
                      <a:r>
                        <a:rPr lang="en" dirty="0"/>
                        <a:t>Chung (call cùng thảo luận, vẽ và chốt)</a:t>
                      </a:r>
                      <a:endParaRPr dirty="0"/>
                    </a:p>
                  </a:txBody>
                  <a:tcPr marL="91425" marR="91425" marT="91425" marB="91425" anchor="ctr"/>
                </a:tc>
                <a:tc rowSpan="6" hMerge="1">
                  <a:txBody>
                    <a:bodyPr/>
                    <a:lstStyle/>
                    <a:p>
                      <a:endParaRPr lang="en-US"/>
                    </a:p>
                  </a:txBody>
                  <a:tcPr/>
                </a:tc>
                <a:tc rowSpan="6" hMerge="1">
                  <a:txBody>
                    <a:bodyPr/>
                    <a:lstStyle/>
                    <a:p>
                      <a:endParaRPr lang="en-US"/>
                    </a:p>
                  </a:txBody>
                  <a:tcPr/>
                </a:tc>
              </a:tr>
              <a:tr h="372150">
                <a:tc>
                  <a:txBody>
                    <a:bodyPr/>
                    <a:lstStyle/>
                    <a:p>
                      <a:pPr marL="0" lvl="0" indent="0" algn="l" rtl="0">
                        <a:spcBef>
                          <a:spcPts val="0"/>
                        </a:spcBef>
                        <a:spcAft>
                          <a:spcPts val="0"/>
                        </a:spcAft>
                        <a:buNone/>
                      </a:pPr>
                      <a:r>
                        <a:rPr lang="en"/>
                        <a:t>Biểu đồ ERD </a:t>
                      </a:r>
                      <a:endParaRPr/>
                    </a:p>
                  </a:txBody>
                  <a:tcPr marL="91425" marR="91425" marT="91425" marB="91425"/>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382275">
                <a:tc>
                  <a:txBody>
                    <a:bodyPr/>
                    <a:lstStyle/>
                    <a:p>
                      <a:pPr marL="0" lvl="0" indent="0" algn="l" rtl="0">
                        <a:spcBef>
                          <a:spcPts val="0"/>
                        </a:spcBef>
                        <a:spcAft>
                          <a:spcPts val="0"/>
                        </a:spcAft>
                        <a:buNone/>
                      </a:pPr>
                      <a:r>
                        <a:rPr lang="en"/>
                        <a:t>Biểu đồ thành phần</a:t>
                      </a:r>
                      <a:endParaRPr/>
                    </a:p>
                  </a:txBody>
                  <a:tcPr marL="91425" marR="91425" marT="91425" marB="91425"/>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382275">
                <a:tc>
                  <a:txBody>
                    <a:bodyPr/>
                    <a:lstStyle/>
                    <a:p>
                      <a:pPr marL="0" lvl="0" indent="0" algn="l" rtl="0">
                        <a:spcBef>
                          <a:spcPts val="0"/>
                        </a:spcBef>
                        <a:spcAft>
                          <a:spcPts val="0"/>
                        </a:spcAft>
                        <a:buNone/>
                      </a:pPr>
                      <a:r>
                        <a:rPr lang="en"/>
                        <a:t>Biểu đồ triển khai</a:t>
                      </a:r>
                      <a:endParaRPr/>
                    </a:p>
                  </a:txBody>
                  <a:tcPr marL="91425" marR="91425" marT="91425" marB="91425"/>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382275">
                <a:tc>
                  <a:txBody>
                    <a:bodyPr/>
                    <a:lstStyle/>
                    <a:p>
                      <a:pPr marL="0" lvl="0" indent="0" algn="l" rtl="0">
                        <a:spcBef>
                          <a:spcPts val="0"/>
                        </a:spcBef>
                        <a:spcAft>
                          <a:spcPts val="0"/>
                        </a:spcAft>
                        <a:buNone/>
                      </a:pPr>
                      <a:r>
                        <a:rPr lang="en"/>
                        <a:t>Biểu đồ Database</a:t>
                      </a:r>
                      <a:endParaRPr/>
                    </a:p>
                  </a:txBody>
                  <a:tcPr marL="91425" marR="91425" marT="91425" marB="91425"/>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382275">
                <a:tc>
                  <a:txBody>
                    <a:bodyPr/>
                    <a:lstStyle/>
                    <a:p>
                      <a:pPr marL="0" lvl="0" indent="0" algn="l" rtl="0">
                        <a:spcBef>
                          <a:spcPts val="0"/>
                        </a:spcBef>
                        <a:spcAft>
                          <a:spcPts val="0"/>
                        </a:spcAft>
                        <a:buNone/>
                      </a:pPr>
                      <a:r>
                        <a:rPr lang="en"/>
                        <a:t>Biểu đồ thiết kế lớp</a:t>
                      </a:r>
                      <a:endParaRPr/>
                    </a:p>
                  </a:txBody>
                  <a:tcPr marL="91425" marR="91425" marT="91425" marB="91425"/>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r>
              <a:tr h="690575">
                <a:tc>
                  <a:txBody>
                    <a:bodyPr/>
                    <a:lstStyle/>
                    <a:p>
                      <a:pPr marL="0" lvl="0" indent="0" algn="l" rtl="0">
                        <a:spcBef>
                          <a:spcPts val="0"/>
                        </a:spcBef>
                        <a:spcAft>
                          <a:spcPts val="0"/>
                        </a:spcAft>
                        <a:buNone/>
                      </a:pPr>
                      <a:r>
                        <a:rPr lang="en" dirty="0"/>
                        <a:t>Biểu đồ Activity, lớp phân tích,  Sequence của các use </a:t>
                      </a:r>
                      <a:r>
                        <a:rPr lang="en" dirty="0" smtClean="0"/>
                        <a:t>case.Thiết</a:t>
                      </a:r>
                      <a:r>
                        <a:rPr lang="en" baseline="0" dirty="0" smtClean="0"/>
                        <a:t> kế giao diện</a:t>
                      </a:r>
                      <a:endParaRPr dirty="0"/>
                    </a:p>
                  </a:txBody>
                  <a:tcPr marL="91425" marR="91425" marT="91425" marB="91425"/>
                </a:tc>
                <a:tc>
                  <a:txBody>
                    <a:bodyPr/>
                    <a:lstStyle/>
                    <a:p>
                      <a:pPr marL="0" lvl="0" indent="0" algn="l" rtl="0">
                        <a:spcBef>
                          <a:spcPts val="0"/>
                        </a:spcBef>
                        <a:spcAft>
                          <a:spcPts val="0"/>
                        </a:spcAft>
                        <a:buNone/>
                      </a:pPr>
                      <a:r>
                        <a:rPr lang="en-US" dirty="0" err="1" smtClean="0"/>
                        <a:t>Từ</a:t>
                      </a:r>
                      <a:r>
                        <a:rPr lang="en-US" baseline="0" dirty="0" smtClean="0"/>
                        <a:t> UC 1 </a:t>
                      </a:r>
                      <a:r>
                        <a:rPr lang="en-US" baseline="0" dirty="0" err="1" smtClean="0"/>
                        <a:t>đến</a:t>
                      </a:r>
                      <a:r>
                        <a:rPr lang="en-US" baseline="0" dirty="0" smtClean="0"/>
                        <a:t> UC 7</a:t>
                      </a:r>
                      <a:endParaRPr lang="en-US" dirty="0" smtClean="0"/>
                    </a:p>
                    <a:p>
                      <a:pPr marL="0" lvl="0" indent="0" algn="l" rtl="0">
                        <a:spcBef>
                          <a:spcPts val="0"/>
                        </a:spcBef>
                        <a:spcAft>
                          <a:spcPts val="0"/>
                        </a:spcAft>
                        <a:buNone/>
                      </a:pPr>
                      <a:r>
                        <a:rPr lang="en-US" dirty="0" err="1" smtClean="0"/>
                        <a:t>Thiết</a:t>
                      </a:r>
                      <a:r>
                        <a:rPr lang="en-US" baseline="0" dirty="0" smtClean="0"/>
                        <a:t> </a:t>
                      </a:r>
                      <a:r>
                        <a:rPr lang="en-US" baseline="0" dirty="0" err="1" smtClean="0"/>
                        <a:t>kế</a:t>
                      </a:r>
                      <a:r>
                        <a:rPr lang="en-US" baseline="0" dirty="0" smtClean="0"/>
                        <a:t> </a:t>
                      </a:r>
                      <a:r>
                        <a:rPr lang="en-US" baseline="0" dirty="0" err="1" smtClean="0"/>
                        <a:t>giao</a:t>
                      </a:r>
                      <a:r>
                        <a:rPr lang="en-US" baseline="0" dirty="0" smtClean="0"/>
                        <a:t> </a:t>
                      </a:r>
                      <a:r>
                        <a:rPr lang="en-US" baseline="0" dirty="0" err="1" smtClean="0"/>
                        <a:t>diện</a:t>
                      </a:r>
                      <a:endParaRPr dirty="0"/>
                    </a:p>
                  </a:txBody>
                  <a:tcPr marL="91425" marR="91425" marT="91425" marB="91425"/>
                </a:tc>
                <a:tc>
                  <a:txBody>
                    <a:bodyPr/>
                    <a:lstStyle/>
                    <a:p>
                      <a:pPr marL="0" lvl="0" indent="0" algn="l" rtl="0">
                        <a:spcBef>
                          <a:spcPts val="0"/>
                        </a:spcBef>
                        <a:spcAft>
                          <a:spcPts val="0"/>
                        </a:spcAft>
                        <a:buNone/>
                      </a:pPr>
                      <a:r>
                        <a:rPr lang="en" dirty="0"/>
                        <a:t>Từ </a:t>
                      </a:r>
                      <a:r>
                        <a:rPr lang="en" dirty="0" smtClean="0"/>
                        <a:t>UC</a:t>
                      </a:r>
                      <a:r>
                        <a:rPr lang="en" baseline="0" dirty="0" smtClean="0"/>
                        <a:t> 8</a:t>
                      </a:r>
                      <a:r>
                        <a:rPr lang="en" dirty="0" smtClean="0"/>
                        <a:t> </a:t>
                      </a:r>
                      <a:r>
                        <a:rPr lang="en" dirty="0"/>
                        <a:t>đến </a:t>
                      </a:r>
                      <a:r>
                        <a:rPr lang="en" dirty="0" smtClean="0"/>
                        <a:t>UC 17</a:t>
                      </a:r>
                    </a:p>
                    <a:p>
                      <a:pPr marL="0" lvl="0" indent="0" algn="l" rtl="0">
                        <a:spcBef>
                          <a:spcPts val="0"/>
                        </a:spcBef>
                        <a:spcAft>
                          <a:spcPts val="0"/>
                        </a:spcAft>
                        <a:buNone/>
                      </a:pPr>
                      <a:r>
                        <a:rPr lang="en" dirty="0" smtClean="0"/>
                        <a:t>Làm</a:t>
                      </a:r>
                      <a:r>
                        <a:rPr lang="en" baseline="0" dirty="0" smtClean="0"/>
                        <a:t> báo cáo</a:t>
                      </a:r>
                      <a:endParaRPr dirty="0"/>
                    </a:p>
                  </a:txBody>
                  <a:tcPr marL="91425" marR="91425" marT="91425" marB="91425"/>
                </a:tc>
                <a:tc>
                  <a:txBody>
                    <a:bodyPr/>
                    <a:lstStyle/>
                    <a:p>
                      <a:pPr marL="0" lvl="0" indent="0" algn="l" rtl="0">
                        <a:spcBef>
                          <a:spcPts val="0"/>
                        </a:spcBef>
                        <a:spcAft>
                          <a:spcPts val="0"/>
                        </a:spcAft>
                        <a:buNone/>
                      </a:pPr>
                      <a:r>
                        <a:rPr lang="en" dirty="0"/>
                        <a:t>Từ </a:t>
                      </a:r>
                      <a:r>
                        <a:rPr lang="en" dirty="0" smtClean="0"/>
                        <a:t>UC18-27</a:t>
                      </a:r>
                    </a:p>
                    <a:p>
                      <a:pPr marL="0" lvl="0" indent="0" algn="l" rtl="0">
                        <a:spcBef>
                          <a:spcPts val="0"/>
                        </a:spcBef>
                        <a:spcAft>
                          <a:spcPts val="0"/>
                        </a:spcAft>
                        <a:buNone/>
                      </a:pPr>
                      <a:r>
                        <a:rPr lang="en" dirty="0" smtClean="0"/>
                        <a:t>Làm</a:t>
                      </a:r>
                      <a:r>
                        <a:rPr lang="en" baseline="0" dirty="0" smtClean="0"/>
                        <a:t> báo cáo</a:t>
                      </a:r>
                      <a:endParaRPr dirty="0"/>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36900" y="1047800"/>
            <a:ext cx="72693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dirty="0">
                <a:solidFill>
                  <a:srgbClr val="000000"/>
                </a:solidFill>
                <a:latin typeface="Times New Roman"/>
                <a:ea typeface="Times New Roman"/>
                <a:cs typeface="Times New Roman"/>
                <a:sym typeface="Times New Roman"/>
              </a:rPr>
              <a:t>       Sau khi hoàn thành bài tập lớn này, chúng em đã thu được những kiến thức về môn học phân tích thiết kế hệ thống cũng như áp dụng kiến thức đó vào phân tích các bài toán thực tế.</a:t>
            </a:r>
            <a:endParaRPr sz="19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rgbClr val="000000"/>
                </a:solidFill>
                <a:latin typeface="Times New Roman"/>
                <a:ea typeface="Times New Roman"/>
                <a:cs typeface="Times New Roman"/>
                <a:sym typeface="Times New Roman"/>
              </a:rPr>
              <a:t>       Chúng em xin cảm ơn tới </a:t>
            </a:r>
            <a:r>
              <a:rPr lang="en" sz="1900" dirty="0" smtClean="0">
                <a:solidFill>
                  <a:srgbClr val="000000"/>
                </a:solidFill>
                <a:latin typeface="Times New Roman"/>
                <a:ea typeface="Times New Roman"/>
                <a:cs typeface="Times New Roman"/>
                <a:sym typeface="Times New Roman"/>
              </a:rPr>
              <a:t>cô </a:t>
            </a:r>
            <a:r>
              <a:rPr lang="en" sz="1900" dirty="0">
                <a:solidFill>
                  <a:srgbClr val="000000"/>
                </a:solidFill>
                <a:latin typeface="Times New Roman"/>
                <a:ea typeface="Times New Roman"/>
                <a:cs typeface="Times New Roman"/>
                <a:sym typeface="Times New Roman"/>
              </a:rPr>
              <a:t>hướng dẫn, </a:t>
            </a:r>
            <a:r>
              <a:rPr lang="en" sz="1900" dirty="0" smtClean="0">
                <a:solidFill>
                  <a:srgbClr val="000000"/>
                </a:solidFill>
                <a:latin typeface="Times New Roman"/>
                <a:ea typeface="Times New Roman"/>
                <a:cs typeface="Times New Roman"/>
                <a:sym typeface="Times New Roman"/>
              </a:rPr>
              <a:t>cô Nguyễn </a:t>
            </a:r>
            <a:r>
              <a:rPr lang="en" sz="1900" smtClean="0">
                <a:solidFill>
                  <a:srgbClr val="000000"/>
                </a:solidFill>
                <a:latin typeface="Times New Roman"/>
                <a:ea typeface="Times New Roman"/>
                <a:cs typeface="Times New Roman"/>
                <a:sym typeface="Times New Roman"/>
              </a:rPr>
              <a:t>Ngọc </a:t>
            </a:r>
            <a:r>
              <a:rPr lang="en" sz="1900" smtClean="0">
                <a:solidFill>
                  <a:srgbClr val="000000"/>
                </a:solidFill>
                <a:latin typeface="Times New Roman"/>
                <a:ea typeface="Times New Roman"/>
                <a:cs typeface="Times New Roman"/>
                <a:sym typeface="Times New Roman"/>
              </a:rPr>
              <a:t>Quỳnh</a:t>
            </a:r>
            <a:r>
              <a:rPr lang="en" sz="1900" smtClean="0">
                <a:solidFill>
                  <a:srgbClr val="000000"/>
                </a:solidFill>
                <a:latin typeface="Times New Roman"/>
                <a:ea typeface="Times New Roman"/>
                <a:cs typeface="Times New Roman"/>
                <a:sym typeface="Times New Roman"/>
              </a:rPr>
              <a:t> </a:t>
            </a:r>
            <a:r>
              <a:rPr lang="en" sz="1900" dirty="0" smtClean="0">
                <a:solidFill>
                  <a:srgbClr val="000000"/>
                </a:solidFill>
                <a:latin typeface="Times New Roman"/>
                <a:ea typeface="Times New Roman"/>
                <a:cs typeface="Times New Roman"/>
                <a:sym typeface="Times New Roman"/>
              </a:rPr>
              <a:t>Châu luôn </a:t>
            </a:r>
            <a:r>
              <a:rPr lang="en" sz="1900" dirty="0">
                <a:solidFill>
                  <a:srgbClr val="000000"/>
                </a:solidFill>
                <a:latin typeface="Times New Roman"/>
                <a:ea typeface="Times New Roman"/>
                <a:cs typeface="Times New Roman"/>
                <a:sym typeface="Times New Roman"/>
              </a:rPr>
              <a:t>nhiệt tình hỗ trợ, giải đáp cho chúng em những vấn đề mà chúng em gặp phải.</a:t>
            </a:r>
            <a:endParaRPr sz="1900"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rgbClr val="000000"/>
                </a:solidFill>
                <a:latin typeface="Times New Roman"/>
                <a:ea typeface="Times New Roman"/>
                <a:cs typeface="Times New Roman"/>
                <a:sym typeface="Times New Roman"/>
              </a:rPr>
              <a:t>       Nhóm </a:t>
            </a:r>
            <a:r>
              <a:rPr lang="en" sz="1900" dirty="0" smtClean="0">
                <a:solidFill>
                  <a:srgbClr val="000000"/>
                </a:solidFill>
                <a:latin typeface="Times New Roman"/>
                <a:ea typeface="Times New Roman"/>
                <a:cs typeface="Times New Roman"/>
                <a:sym typeface="Times New Roman"/>
              </a:rPr>
              <a:t>03 </a:t>
            </a:r>
            <a:r>
              <a:rPr lang="en" sz="1900" dirty="0">
                <a:solidFill>
                  <a:srgbClr val="000000"/>
                </a:solidFill>
                <a:latin typeface="Times New Roman"/>
                <a:ea typeface="Times New Roman"/>
                <a:cs typeface="Times New Roman"/>
                <a:sym typeface="Times New Roman"/>
              </a:rPr>
              <a:t>xin cảm ơn thầy rất nhiều ạ!</a:t>
            </a:r>
            <a:endParaRPr sz="1900" dirty="0">
              <a:solidFill>
                <a:srgbClr val="000000"/>
              </a:solidFill>
              <a:latin typeface="Times New Roman"/>
              <a:ea typeface="Times New Roman"/>
              <a:cs typeface="Times New Roman"/>
              <a:sym typeface="Times New Roman"/>
            </a:endParaRPr>
          </a:p>
        </p:txBody>
      </p:sp>
      <p:sp>
        <p:nvSpPr>
          <p:cNvPr id="143" name="Google Shape;143;p24"/>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KẾT LUẬN</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LỤC</a:t>
            </a:r>
            <a:endParaRPr/>
          </a:p>
        </p:txBody>
      </p:sp>
      <p:sp>
        <p:nvSpPr>
          <p:cNvPr id="74" name="Google Shape;74;p14"/>
          <p:cNvSpPr txBox="1"/>
          <p:nvPr/>
        </p:nvSpPr>
        <p:spPr>
          <a:xfrm>
            <a:off x="647250" y="1124850"/>
            <a:ext cx="7236300" cy="35709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Bài toán đặt ra</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Phân tích hệ thống</a:t>
            </a:r>
            <a:endParaRPr sz="2200" dirty="0">
              <a:latin typeface="Open Sans"/>
              <a:ea typeface="Open Sans"/>
              <a:cs typeface="Open Sans"/>
              <a:sym typeface="Open Sans"/>
            </a:endParaRPr>
          </a:p>
          <a:p>
            <a:pPr marL="914400" lvl="1" indent="-368300" algn="l" rtl="0">
              <a:spcBef>
                <a:spcPts val="0"/>
              </a:spcBef>
              <a:spcAft>
                <a:spcPts val="0"/>
              </a:spcAft>
              <a:buSzPts val="2200"/>
              <a:buFont typeface="Open Sans"/>
              <a:buChar char="○"/>
            </a:pPr>
            <a:r>
              <a:rPr lang="en" sz="2200" dirty="0">
                <a:latin typeface="Open Sans"/>
                <a:ea typeface="Open Sans"/>
                <a:cs typeface="Open Sans"/>
                <a:sym typeface="Open Sans"/>
              </a:rPr>
              <a:t>Các actor tương tác với hệ thống</a:t>
            </a:r>
            <a:endParaRPr sz="2200" dirty="0">
              <a:latin typeface="Open Sans"/>
              <a:ea typeface="Open Sans"/>
              <a:cs typeface="Open Sans"/>
              <a:sym typeface="Open Sans"/>
            </a:endParaRPr>
          </a:p>
          <a:p>
            <a:pPr marL="914400" lvl="1"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use case tổng quát</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ERD </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Database</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thiết kế lớp</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thành phần</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Biểu đồ triển khai</a:t>
            </a:r>
            <a:endParaRPr sz="2200" dirty="0">
              <a:latin typeface="Open Sans"/>
              <a:ea typeface="Open Sans"/>
              <a:cs typeface="Open Sans"/>
              <a:sym typeface="Open Sans"/>
            </a:endParaRPr>
          </a:p>
          <a:p>
            <a:pPr marL="457200" lvl="0" indent="-368300" algn="l" rtl="0">
              <a:spcBef>
                <a:spcPts val="0"/>
              </a:spcBef>
              <a:spcAft>
                <a:spcPts val="0"/>
              </a:spcAft>
              <a:buSzPts val="2200"/>
              <a:buFont typeface="Open Sans"/>
              <a:buChar char="●"/>
            </a:pPr>
            <a:r>
              <a:rPr lang="en" sz="2200" dirty="0">
                <a:latin typeface="Open Sans"/>
                <a:ea typeface="Open Sans"/>
                <a:cs typeface="Open Sans"/>
                <a:sym typeface="Open Sans"/>
              </a:rPr>
              <a:t>Kết luận</a:t>
            </a:r>
            <a:endParaRPr sz="2200"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
        <p:nvSpPr>
          <p:cNvPr id="80" name="Google Shape;80;p15"/>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BÀI TOÁN ĐẶT RA</a:t>
            </a:r>
            <a:endParaRPr/>
          </a:p>
        </p:txBody>
      </p:sp>
      <p:pic>
        <p:nvPicPr>
          <p:cNvPr id="1026" name="Picture 2" descr="https://media.discordapp.net/attachments/698017529209159700/961639575883763763/unknown.png?width=855&amp;height=5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769675"/>
            <a:ext cx="8520600" cy="3947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PHÂN TÍCH HỆ THỐNG</a:t>
            </a:r>
            <a:endParaRPr/>
          </a:p>
        </p:txBody>
      </p:sp>
      <p:sp>
        <p:nvSpPr>
          <p:cNvPr id="87" name="Google Shape;87;p16"/>
          <p:cNvSpPr txBox="1"/>
          <p:nvPr/>
        </p:nvSpPr>
        <p:spPr>
          <a:xfrm>
            <a:off x="563850" y="841450"/>
            <a:ext cx="742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Open Sans"/>
                <a:ea typeface="Open Sans"/>
                <a:cs typeface="Open Sans"/>
                <a:sym typeface="Open Sans"/>
              </a:rPr>
              <a:t>Các actor tương tác với hệ thống</a:t>
            </a:r>
            <a:endParaRPr b="1">
              <a:latin typeface="Open Sans"/>
              <a:ea typeface="Open Sans"/>
              <a:cs typeface="Open Sans"/>
              <a:sym typeface="Open Sans"/>
            </a:endParaRPr>
          </a:p>
        </p:txBody>
      </p:sp>
      <p:sp>
        <p:nvSpPr>
          <p:cNvPr id="88" name="Google Shape;88;p16"/>
          <p:cNvSpPr txBox="1"/>
          <p:nvPr/>
        </p:nvSpPr>
        <p:spPr>
          <a:xfrm>
            <a:off x="1017025" y="1563750"/>
            <a:ext cx="5294700" cy="26166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SzPts val="1900"/>
              <a:buFont typeface="Open Sans"/>
              <a:buChar char="●"/>
            </a:pPr>
            <a:r>
              <a:rPr lang="en" sz="2000" b="1">
                <a:latin typeface="Times New Roman"/>
                <a:ea typeface="Times New Roman"/>
                <a:cs typeface="Times New Roman"/>
                <a:sym typeface="Times New Roman"/>
              </a:rPr>
              <a:t>Khách vãng lai</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Khách hàng (đã đăng ký)</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Hệ thống thanh toán</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Nhân viên bán hàng</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Hệ thống vận chuyển</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Người quản trị cửa hàng</a:t>
            </a:r>
            <a:endParaRPr sz="2000" b="1">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 sz="2000" b="1">
                <a:latin typeface="Times New Roman"/>
                <a:ea typeface="Times New Roman"/>
                <a:cs typeface="Times New Roman"/>
                <a:sym typeface="Times New Roman"/>
              </a:rPr>
              <a:t>Quản lý kho</a:t>
            </a:r>
            <a:endParaRPr sz="20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563850"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PHÂN TÍCH HỆ THỐNG</a:t>
            </a:r>
            <a:endParaRPr/>
          </a:p>
        </p:txBody>
      </p:sp>
      <p:sp>
        <p:nvSpPr>
          <p:cNvPr id="94" name="Google Shape;94;p17"/>
          <p:cNvSpPr txBox="1"/>
          <p:nvPr/>
        </p:nvSpPr>
        <p:spPr>
          <a:xfrm>
            <a:off x="563850" y="664950"/>
            <a:ext cx="742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latin typeface="Open Sans"/>
                <a:ea typeface="Open Sans"/>
                <a:cs typeface="Open Sans"/>
                <a:sym typeface="Open Sans"/>
              </a:rPr>
              <a:t>Biểu đồ use case tổng quát</a:t>
            </a:r>
            <a:endParaRPr b="1">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1715625" y="1146125"/>
            <a:ext cx="6142600" cy="37013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1" name="Google Shape;101;p18"/>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BIỂU ĐỒ ERD</a:t>
            </a:r>
            <a:endParaRPr/>
          </a:p>
        </p:txBody>
      </p:sp>
      <p:pic>
        <p:nvPicPr>
          <p:cNvPr id="102" name="Google Shape;102;p18"/>
          <p:cNvPicPr preferRelativeResize="0"/>
          <p:nvPr/>
        </p:nvPicPr>
        <p:blipFill>
          <a:blip r:embed="rId3">
            <a:alphaModFix/>
          </a:blip>
          <a:stretch>
            <a:fillRect/>
          </a:stretch>
        </p:blipFill>
        <p:spPr>
          <a:xfrm>
            <a:off x="1256988" y="673475"/>
            <a:ext cx="7134325" cy="425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8" name="Google Shape;108;p19"/>
          <p:cNvSpPr txBox="1">
            <a:spLocks noGrp="1"/>
          </p:cNvSpPr>
          <p:nvPr>
            <p:ph type="title"/>
          </p:nvPr>
        </p:nvSpPr>
        <p:spPr>
          <a:xfrm>
            <a:off x="429375" y="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BIỂU ĐỒ DATABASE </a:t>
            </a:r>
            <a:endParaRPr/>
          </a:p>
        </p:txBody>
      </p:sp>
      <p:pic>
        <p:nvPicPr>
          <p:cNvPr id="109" name="Google Shape;109;p19"/>
          <p:cNvPicPr preferRelativeResize="0"/>
          <p:nvPr/>
        </p:nvPicPr>
        <p:blipFill>
          <a:blip r:embed="rId3">
            <a:alphaModFix/>
          </a:blip>
          <a:stretch>
            <a:fillRect/>
          </a:stretch>
        </p:blipFill>
        <p:spPr>
          <a:xfrm>
            <a:off x="429375" y="603725"/>
            <a:ext cx="7706200" cy="44137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0" y="57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BIỂU ĐỒ </a:t>
            </a:r>
            <a:r>
              <a:rPr lang="en" dirty="0" smtClean="0"/>
              <a:t/>
            </a:r>
            <a:br>
              <a:rPr lang="en" dirty="0" smtClean="0"/>
            </a:br>
            <a:r>
              <a:rPr lang="en" dirty="0" smtClean="0"/>
              <a:t>THIẾT </a:t>
            </a:r>
            <a:r>
              <a:rPr lang="en" dirty="0"/>
              <a:t>KẾ LỚP</a:t>
            </a:r>
            <a:endParaRPr dirty="0"/>
          </a:p>
        </p:txBody>
      </p:sp>
      <p:sp>
        <p:nvSpPr>
          <p:cNvPr id="115" name="Google Shape;115;p20"/>
          <p:cNvSpPr txBox="1">
            <a:spLocks noGrp="1"/>
          </p:cNvSpPr>
          <p:nvPr>
            <p:ph type="body" idx="1"/>
          </p:nvPr>
        </p:nvSpPr>
        <p:spPr>
          <a:xfrm>
            <a:off x="364327" y="4979862"/>
            <a:ext cx="8520600" cy="49651"/>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endParaRPr dirty="0"/>
          </a:p>
        </p:txBody>
      </p:sp>
      <p:pic>
        <p:nvPicPr>
          <p:cNvPr id="116" name="Google Shape;116;p20"/>
          <p:cNvPicPr preferRelativeResize="0"/>
          <p:nvPr/>
        </p:nvPicPr>
        <p:blipFill>
          <a:blip r:embed="rId3">
            <a:alphaModFix/>
          </a:blip>
          <a:stretch>
            <a:fillRect/>
          </a:stretch>
        </p:blipFill>
        <p:spPr>
          <a:xfrm>
            <a:off x="2479040" y="57275"/>
            <a:ext cx="6353259" cy="45117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2" name="Google Shape;122;p21"/>
          <p:cNvSpPr txBox="1">
            <a:spLocks noGrp="1"/>
          </p:cNvSpPr>
          <p:nvPr>
            <p:ph type="title"/>
          </p:nvPr>
        </p:nvSpPr>
        <p:spPr>
          <a:xfrm>
            <a:off x="563850" y="1340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BIỂU ĐỒ THÀNH PHẦN</a:t>
            </a:r>
            <a:endParaRPr/>
          </a:p>
        </p:txBody>
      </p:sp>
      <p:pic>
        <p:nvPicPr>
          <p:cNvPr id="123" name="Google Shape;123;p21"/>
          <p:cNvPicPr preferRelativeResize="0"/>
          <p:nvPr/>
        </p:nvPicPr>
        <p:blipFill>
          <a:blip r:embed="rId3">
            <a:alphaModFix/>
          </a:blip>
          <a:stretch>
            <a:fillRect/>
          </a:stretch>
        </p:blipFill>
        <p:spPr>
          <a:xfrm>
            <a:off x="387750" y="908800"/>
            <a:ext cx="8218475" cy="39907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323</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Open Sans</vt:lpstr>
      <vt:lpstr>Times New Roman</vt:lpstr>
      <vt:lpstr>PT Sans Narrow</vt:lpstr>
      <vt:lpstr>Arial</vt:lpstr>
      <vt:lpstr>Tropic</vt:lpstr>
      <vt:lpstr>Báo cáo BTL môn PTTKHT Đề tài: PTTKHT bán sách online</vt:lpstr>
      <vt:lpstr>MỤC LỤC</vt:lpstr>
      <vt:lpstr>BÀI TOÁN ĐẶT RA</vt:lpstr>
      <vt:lpstr>PHÂN TÍCH HỆ THỐNG</vt:lpstr>
      <vt:lpstr>PHÂN TÍCH HỆ THỐNG</vt:lpstr>
      <vt:lpstr>BIỂU ĐỒ ERD</vt:lpstr>
      <vt:lpstr>BIỂU ĐỒ DATABASE </vt:lpstr>
      <vt:lpstr>BIỂU ĐỒ  THIẾT KẾ LỚP</vt:lpstr>
      <vt:lpstr>BIỂU ĐỒ THÀNH PHẦN</vt:lpstr>
      <vt:lpstr>BIỂU ĐỒ TRIỂN KHAI</vt:lpstr>
      <vt:lpstr>PHÂN CÔNG CÔNG VIỆC</vt:lpstr>
      <vt:lpstr>KẾT LUẬN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BTL môn PTTKHT Đề tài: PTTKHT bán sách online</dc:title>
  <cp:lastModifiedBy>ADMIN</cp:lastModifiedBy>
  <cp:revision>8</cp:revision>
  <dcterms:modified xsi:type="dcterms:W3CDTF">2022-04-07T15:09:06Z</dcterms:modified>
</cp:coreProperties>
</file>