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2" r:id="rId2"/>
    <p:sldId id="264" r:id="rId3"/>
    <p:sldId id="265" r:id="rId4"/>
    <p:sldId id="277" r:id="rId5"/>
    <p:sldId id="278" r:id="rId6"/>
    <p:sldId id="279" r:id="rId7"/>
    <p:sldId id="283" r:id="rId8"/>
    <p:sldId id="295" r:id="rId9"/>
    <p:sldId id="285" r:id="rId10"/>
    <p:sldId id="280" r:id="rId11"/>
    <p:sldId id="281" r:id="rId12"/>
    <p:sldId id="276" r:id="rId13"/>
    <p:sldId id="275" r:id="rId14"/>
    <p:sldId id="284" r:id="rId15"/>
    <p:sldId id="286" r:id="rId16"/>
    <p:sldId id="287" r:id="rId17"/>
    <p:sldId id="288" r:id="rId18"/>
    <p:sldId id="292" r:id="rId19"/>
    <p:sldId id="294" r:id="rId20"/>
    <p:sldId id="293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8078" autoAdjust="0"/>
  </p:normalViewPr>
  <p:slideViewPr>
    <p:cSldViewPr snapToGrid="0">
      <p:cViewPr varScale="1">
        <p:scale>
          <a:sx n="65" d="100"/>
          <a:sy n="65" d="100"/>
        </p:scale>
        <p:origin x="3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2F326-CA67-4EEF-9A05-91FADA02DAE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A53F-4C64-4D9E-A0DC-7F289A58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cannot interpret MDS axes.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1A53F-4C64-4D9E-A0DC-7F289A584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7940-FC9F-4021-B56C-B37B213FEC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B683-A6B2-4DC1-8B79-EE06E8AD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6FCA7-DFAA-D1FB-DD09-CAB6283B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619125"/>
            <a:ext cx="8477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5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523164-83FA-4743-BB9A-0A02DC7D1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266487"/>
              </p:ext>
            </p:extLst>
          </p:nvPr>
        </p:nvGraphicFramePr>
        <p:xfrm>
          <a:off x="2294028" y="2229245"/>
          <a:ext cx="9282112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1379" imgH="2847914" progId="Excel.Sheet.12">
                  <p:embed/>
                </p:oleObj>
              </mc:Choice>
              <mc:Fallback>
                <p:oleObj name="Worksheet" r:id="rId2" imgW="7591379" imgH="2847914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523164-83FA-4743-BB9A-0A02DC7D1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4028" y="2229245"/>
                        <a:ext cx="9282112" cy="3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75D98E-00F2-4739-97C4-0DB054E52BE3}"/>
              </a:ext>
            </a:extLst>
          </p:cNvPr>
          <p:cNvSpPr txBox="1"/>
          <p:nvPr/>
        </p:nvSpPr>
        <p:spPr>
          <a:xfrm>
            <a:off x="4040454" y="1823257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 matrix </a:t>
            </a:r>
            <a:r>
              <a:rPr lang="en-US" dirty="0"/>
              <a:t>(km)</a:t>
            </a:r>
          </a:p>
        </p:txBody>
      </p:sp>
    </p:spTree>
    <p:extLst>
      <p:ext uri="{BB962C8B-B14F-4D97-AF65-F5344CB8AC3E}">
        <p14:creationId xmlns:p14="http://schemas.microsoft.com/office/powerpoint/2010/main" val="20850496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4ADF94-574B-4A24-A0DC-E9C3490A6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77133"/>
              </p:ext>
            </p:extLst>
          </p:nvPr>
        </p:nvGraphicFramePr>
        <p:xfrm>
          <a:off x="711198" y="2452395"/>
          <a:ext cx="7721604" cy="2807970"/>
        </p:xfrm>
        <a:graphic>
          <a:graphicData uri="http://schemas.openxmlformats.org/drawingml/2006/table">
            <a:tbl>
              <a:tblPr/>
              <a:tblGrid>
                <a:gridCol w="607104">
                  <a:extLst>
                    <a:ext uri="{9D8B030D-6E8A-4147-A177-3AD203B41FA5}">
                      <a16:colId xmlns:a16="http://schemas.microsoft.com/office/drawing/2014/main" val="472216237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3210543784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1164216174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2386110125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2291298471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185544444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1582336365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1327510365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2535828648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1194241"/>
                    </a:ext>
                  </a:extLst>
                </a:gridCol>
                <a:gridCol w="711450">
                  <a:extLst>
                    <a:ext uri="{9D8B030D-6E8A-4147-A177-3AD203B41FA5}">
                      <a16:colId xmlns:a16="http://schemas.microsoft.com/office/drawing/2014/main" val="3032604845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5243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58358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21384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380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9135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07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189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3745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185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3788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1312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ABA3B5-E896-4A24-B5F8-4D2962D546CB}"/>
              </a:ext>
            </a:extLst>
          </p:cNvPr>
          <p:cNvSpPr txBox="1"/>
          <p:nvPr/>
        </p:nvSpPr>
        <p:spPr>
          <a:xfrm>
            <a:off x="1580147" y="401053"/>
            <a:ext cx="5989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How do we build a distance matrix from traditional ecological community data (i.e., species’ counts at study sites)?</a:t>
            </a:r>
          </a:p>
        </p:txBody>
      </p:sp>
    </p:spTree>
    <p:extLst>
      <p:ext uri="{BB962C8B-B14F-4D97-AF65-F5344CB8AC3E}">
        <p14:creationId xmlns:p14="http://schemas.microsoft.com/office/powerpoint/2010/main" val="22098562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59420" y="4256676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0765"/>
            <a:ext cx="8229600" cy="7790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Distance / Dissimilarity Measures</a:t>
            </a:r>
            <a:br>
              <a:rPr lang="en-US" sz="3200" dirty="0">
                <a:solidFill>
                  <a:srgbClr val="0000CC"/>
                </a:solidFill>
              </a:rPr>
            </a:br>
            <a:r>
              <a:rPr lang="en-US" sz="2700" dirty="0">
                <a:solidFill>
                  <a:srgbClr val="0000CC"/>
                </a:solidFill>
              </a:rPr>
              <a:t>- binary data 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1149" y="1436891"/>
            <a:ext cx="692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Jaccard</a:t>
            </a:r>
            <a:r>
              <a:rPr lang="en-US" sz="2400" i="1" dirty="0"/>
              <a:t>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67842" y="2018720"/>
                <a:ext cx="5399315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𝑑𝑖𝑠𝑠𝑖𝑚𝑖𝑙𝑎𝑟𝑖𝑡𝑦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2" y="2018720"/>
                <a:ext cx="5399315" cy="676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67842" y="2895578"/>
            <a:ext cx="634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where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b="1" i="1" dirty="0">
                <a:ea typeface="Cambria Math" panose="02040503050406030204" pitchFamily="18" charset="0"/>
              </a:rPr>
              <a:t>a</a:t>
            </a:r>
            <a:r>
              <a:rPr lang="en-US" dirty="0">
                <a:ea typeface="Cambria Math" panose="02040503050406030204" pitchFamily="18" charset="0"/>
              </a:rPr>
              <a:t> is the number of species-pairs found at BOTH sites 1 &amp; 2, </a:t>
            </a:r>
            <a:r>
              <a:rPr lang="en-US" b="1" i="1" dirty="0">
                <a:ea typeface="Cambria Math" panose="02040503050406030204" pitchFamily="18" charset="0"/>
              </a:rPr>
              <a:t>b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is the number of species unique to site 1,and </a:t>
            </a:r>
            <a:r>
              <a:rPr lang="en-US" b="1" i="1" dirty="0">
                <a:ea typeface="Cambria Math" panose="02040503050406030204" pitchFamily="18" charset="0"/>
              </a:rPr>
              <a:t>c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is the number of species unique to </a:t>
            </a:r>
            <a:r>
              <a:rPr lang="en-US">
                <a:ea typeface="Cambria Math" panose="02040503050406030204" pitchFamily="18" charset="0"/>
              </a:rPr>
              <a:t>site 2.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7509" y="5704088"/>
            <a:ext cx="58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ea typeface="Cambria Math" panose="02040503050406030204" pitchFamily="18" charset="0"/>
              </a:rPr>
              <a:t>Jaccard</a:t>
            </a:r>
            <a:r>
              <a:rPr lang="en-US" i="1" dirty="0">
                <a:solidFill>
                  <a:srgbClr val="0000FF"/>
                </a:solidFill>
                <a:ea typeface="Cambria Math" panose="02040503050406030204" pitchFamily="18" charset="0"/>
              </a:rPr>
              <a:t> dissimilarity </a:t>
            </a:r>
            <a:r>
              <a:rPr lang="en-US" dirty="0">
                <a:solidFill>
                  <a:srgbClr val="0000FF"/>
                </a:solidFill>
                <a:ea typeface="Cambria Math" panose="02040503050406030204" pitchFamily="18" charset="0"/>
              </a:rPr>
              <a:t>= 2/4 = 0.5</a:t>
            </a:r>
          </a:p>
        </p:txBody>
      </p:sp>
    </p:spTree>
    <p:extLst>
      <p:ext uri="{BB962C8B-B14F-4D97-AF65-F5344CB8AC3E}">
        <p14:creationId xmlns:p14="http://schemas.microsoft.com/office/powerpoint/2010/main" val="9591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0765"/>
            <a:ext cx="8229600" cy="7790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Distance / Dissimilarity Measures</a:t>
            </a:r>
            <a:br>
              <a:rPr lang="en-US" sz="3200" dirty="0">
                <a:solidFill>
                  <a:srgbClr val="0000CC"/>
                </a:solidFill>
              </a:rPr>
            </a:br>
            <a:r>
              <a:rPr lang="en-US" sz="2700" dirty="0">
                <a:solidFill>
                  <a:srgbClr val="0000CC"/>
                </a:solidFill>
              </a:rPr>
              <a:t>- abundance data 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1149" y="1436891"/>
            <a:ext cx="692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Bray-Curtis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2848" y="2210305"/>
                <a:ext cx="6276109" cy="8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𝑑𝑖𝑠𝑠𝑖𝑚𝑖𝑙𝑎𝑟𝑖𝑡𝑦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𝑎𝑏𝑢𝑛𝑑𝑎𝑛𝑐𝑒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48" y="2210305"/>
                <a:ext cx="6276109" cy="83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67842" y="3365839"/>
            <a:ext cx="63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where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b="1" i="1" dirty="0">
                <a:ea typeface="Cambria Math" panose="02040503050406030204" pitchFamily="18" charset="0"/>
              </a:rPr>
              <a:t>n</a:t>
            </a:r>
            <a:r>
              <a:rPr lang="en-US" b="1" i="1" baseline="-25000" dirty="0">
                <a:ea typeface="Cambria Math" panose="02040503050406030204" pitchFamily="18" charset="0"/>
              </a:rPr>
              <a:t>ij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is the abundance of the </a:t>
            </a:r>
            <a:r>
              <a:rPr lang="en-US" b="1" i="1" dirty="0">
                <a:ea typeface="Cambria Math" panose="02040503050406030204" pitchFamily="18" charset="0"/>
              </a:rPr>
              <a:t>j</a:t>
            </a:r>
            <a:r>
              <a:rPr lang="en-US" b="1" i="1" baseline="30000" dirty="0">
                <a:ea typeface="Cambria Math" panose="02040503050406030204" pitchFamily="18" charset="0"/>
              </a:rPr>
              <a:t>th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species in sample </a:t>
            </a:r>
            <a:r>
              <a:rPr lang="en-US" b="1" i="1" dirty="0" err="1">
                <a:ea typeface="Cambria Math" panose="02040503050406030204" pitchFamily="18" charset="0"/>
              </a:rPr>
              <a:t>i</a:t>
            </a:r>
            <a:r>
              <a:rPr lang="en-US" i="1" dirty="0">
                <a:ea typeface="Cambria Math" panose="02040503050406030204" pitchFamily="18" charset="0"/>
              </a:rPr>
              <a:t>, </a:t>
            </a:r>
            <a:r>
              <a:rPr lang="en-US" dirty="0">
                <a:ea typeface="Cambria Math" panose="02040503050406030204" pitchFamily="18" charset="0"/>
              </a:rPr>
              <a:t>and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b="1" i="1" dirty="0" err="1">
                <a:ea typeface="Cambria Math" panose="02040503050406030204" pitchFamily="18" charset="0"/>
              </a:rPr>
              <a:t>n</a:t>
            </a:r>
            <a:r>
              <a:rPr lang="en-US" b="1" i="1" baseline="-25000" dirty="0" err="1">
                <a:ea typeface="Cambria Math" panose="02040503050406030204" pitchFamily="18" charset="0"/>
              </a:rPr>
              <a:t>i’j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is the abundance of the </a:t>
            </a:r>
            <a:r>
              <a:rPr lang="en-US" b="1" i="1" dirty="0">
                <a:ea typeface="Cambria Math" panose="02040503050406030204" pitchFamily="18" charset="0"/>
              </a:rPr>
              <a:t>j</a:t>
            </a:r>
            <a:r>
              <a:rPr lang="en-US" b="1" i="1" baseline="30000" dirty="0">
                <a:ea typeface="Cambria Math" panose="02040503050406030204" pitchFamily="18" charset="0"/>
              </a:rPr>
              <a:t>th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species in sample </a:t>
            </a:r>
            <a:r>
              <a:rPr lang="en-US" b="1" i="1" dirty="0" err="1">
                <a:ea typeface="Cambria Math" panose="02040503050406030204" pitchFamily="18" charset="0"/>
              </a:rPr>
              <a:t>i</a:t>
            </a:r>
            <a:r>
              <a:rPr lang="en-US" b="1" i="1" dirty="0">
                <a:ea typeface="Cambria Math" panose="02040503050406030204" pitchFamily="18" charset="0"/>
              </a:rPr>
              <a:t>’</a:t>
            </a:r>
            <a:r>
              <a:rPr lang="en-US" dirty="0">
                <a:ea typeface="Cambria Math" panose="02040503050406030204" pitchFamily="18" charset="0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44189" y="435791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Sp.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7509" y="5704088"/>
            <a:ext cx="58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ea typeface="Cambria Math" panose="02040503050406030204" pitchFamily="18" charset="0"/>
              </a:rPr>
              <a:t>B-C dissimilarity </a:t>
            </a:r>
            <a:r>
              <a:rPr lang="en-US" dirty="0">
                <a:solidFill>
                  <a:srgbClr val="0000FF"/>
                </a:solidFill>
                <a:ea typeface="Cambria Math" panose="02040503050406030204" pitchFamily="18" charset="0"/>
              </a:rPr>
              <a:t>= 63/111 = 0.568</a:t>
            </a:r>
          </a:p>
        </p:txBody>
      </p:sp>
    </p:spTree>
    <p:extLst>
      <p:ext uri="{BB962C8B-B14F-4D97-AF65-F5344CB8AC3E}">
        <p14:creationId xmlns:p14="http://schemas.microsoft.com/office/powerpoint/2010/main" val="2008365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8410-8590-87D0-7262-C2FCB36CA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167A8-0981-4A59-A172-2D0976E174D0}"/>
              </a:ext>
            </a:extLst>
          </p:cNvPr>
          <p:cNvSpPr txBox="1"/>
          <p:nvPr/>
        </p:nvSpPr>
        <p:spPr>
          <a:xfrm>
            <a:off x="2843812" y="2529001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Back to 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89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99B68-B920-1EF6-E06C-CAA85B60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784C9-3A61-D879-CA56-2AAD050BF3A8}"/>
              </a:ext>
            </a:extLst>
          </p:cNvPr>
          <p:cNvSpPr txBox="1"/>
          <p:nvPr/>
        </p:nvSpPr>
        <p:spPr>
          <a:xfrm>
            <a:off x="1964568" y="2529001"/>
            <a:ext cx="5214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Monte Carlo tests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76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0F6C7C-E6BE-C4C0-4A9A-B82FF03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28153"/>
            <a:ext cx="7316221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2AB54-9BFC-0150-16C6-D803DCE14D37}"/>
              </a:ext>
            </a:extLst>
          </p:cNvPr>
          <p:cNvSpPr txBox="1"/>
          <p:nvPr/>
        </p:nvSpPr>
        <p:spPr>
          <a:xfrm>
            <a:off x="4686339" y="345359"/>
            <a:ext cx="3448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NMDS insects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Posey Creek, VA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Seasonal overlap ≈ 0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BB003-9DA2-F3A0-D742-78D9850CFB70}"/>
              </a:ext>
            </a:extLst>
          </p:cNvPr>
          <p:cNvSpPr txBox="1"/>
          <p:nvPr/>
        </p:nvSpPr>
        <p:spPr>
          <a:xfrm>
            <a:off x="4781730" y="4564792"/>
            <a:ext cx="3741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Is the observed overlap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(or lack thereof)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significant?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6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1288-6D26-7461-8653-B39CBF572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38444B-2A47-9234-12A4-038E38E1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28153"/>
            <a:ext cx="7316221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30941-F17D-ABA3-8580-8C508A726F88}"/>
              </a:ext>
            </a:extLst>
          </p:cNvPr>
          <p:cNvSpPr txBox="1"/>
          <p:nvPr/>
        </p:nvSpPr>
        <p:spPr>
          <a:xfrm>
            <a:off x="4686339" y="345359"/>
            <a:ext cx="3448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NMDS insects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Posey Creek, VA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Seasonal overlap ≈ 0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3303D-F4E9-C3B3-71C7-2F11E5FF1606}"/>
              </a:ext>
            </a:extLst>
          </p:cNvPr>
          <p:cNvSpPr txBox="1"/>
          <p:nvPr/>
        </p:nvSpPr>
        <p:spPr>
          <a:xfrm>
            <a:off x="4176679" y="4846845"/>
            <a:ext cx="4713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Is the observed overlap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less than what we would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observe if the samples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were distributed at random?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9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019B-C922-E906-803F-F6272E56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54368F-91A6-C526-0BD8-CC8CE2F2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28153"/>
            <a:ext cx="7316221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5F79F-DF13-2F44-B60F-1A6A94B52FCE}"/>
              </a:ext>
            </a:extLst>
          </p:cNvPr>
          <p:cNvSpPr txBox="1"/>
          <p:nvPr/>
        </p:nvSpPr>
        <p:spPr>
          <a:xfrm>
            <a:off x="4686339" y="345359"/>
            <a:ext cx="3490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Monte Carlo test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Randomly shuffle the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individual samples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many times.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3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9A14-44D5-7616-A2DB-41532B7E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1F890-DE95-51E4-CB07-6BFE1F62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28153"/>
            <a:ext cx="7316221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D59EB-5EDD-F0C9-E9CA-6AF3238F0C2B}"/>
              </a:ext>
            </a:extLst>
          </p:cNvPr>
          <p:cNvSpPr txBox="1"/>
          <p:nvPr/>
        </p:nvSpPr>
        <p:spPr>
          <a:xfrm>
            <a:off x="4686339" y="345359"/>
            <a:ext cx="3490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Monte Carlo test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Randomly shuffle the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individual samples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many times.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71C98-0CFE-2F8A-7C77-C85002383C43}"/>
              </a:ext>
            </a:extLst>
          </p:cNvPr>
          <p:cNvSpPr txBox="1"/>
          <p:nvPr/>
        </p:nvSpPr>
        <p:spPr>
          <a:xfrm>
            <a:off x="4781730" y="4564792"/>
            <a:ext cx="389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Each time, measure the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overlap and compare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with observed overlap.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2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20D0D-329C-400D-8DA1-641D8251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96" y="984373"/>
            <a:ext cx="7211208" cy="45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660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B8B31-D3BE-AC22-5050-A6F14DAC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B9F4E3-7A2F-7FEC-6FF5-35B26DA82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3" t="11288" r="18413" b="15730"/>
          <a:stretch>
            <a:fillRect/>
          </a:stretch>
        </p:blipFill>
        <p:spPr>
          <a:xfrm>
            <a:off x="159223" y="937146"/>
            <a:ext cx="4599296" cy="4672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5611D-4059-2BFB-17DC-EFECD8E60136}"/>
              </a:ext>
            </a:extLst>
          </p:cNvPr>
          <p:cNvSpPr txBox="1"/>
          <p:nvPr/>
        </p:nvSpPr>
        <p:spPr>
          <a:xfrm>
            <a:off x="1697480" y="428851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Observed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26C7D-E3D5-9395-B699-09C36217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10293" r="19407" b="13811"/>
          <a:stretch>
            <a:fillRect/>
          </a:stretch>
        </p:blipFill>
        <p:spPr>
          <a:xfrm>
            <a:off x="4694830" y="843886"/>
            <a:ext cx="4417325" cy="4858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58DAD-5895-C75E-57F6-70C06E8CB70B}"/>
              </a:ext>
            </a:extLst>
          </p:cNvPr>
          <p:cNvSpPr txBox="1"/>
          <p:nvPr/>
        </p:nvSpPr>
        <p:spPr>
          <a:xfrm>
            <a:off x="5856022" y="428851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Randomized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F9CE2-17BC-9749-ED4A-2C290B9DFA75}"/>
              </a:ext>
            </a:extLst>
          </p:cNvPr>
          <p:cNvSpPr txBox="1"/>
          <p:nvPr/>
        </p:nvSpPr>
        <p:spPr>
          <a:xfrm>
            <a:off x="373039" y="5445076"/>
            <a:ext cx="845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P-value = # times the randomized overlap ≤ true (observed) overlap.</a:t>
            </a:r>
          </a:p>
        </p:txBody>
      </p:sp>
    </p:spTree>
    <p:extLst>
      <p:ext uri="{BB962C8B-B14F-4D97-AF65-F5344CB8AC3E}">
        <p14:creationId xmlns:p14="http://schemas.microsoft.com/office/powerpoint/2010/main" val="40018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B9B5-EF07-2A41-2395-7E8E7318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3C362-BBD6-52AA-F2CF-983EE29F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228153"/>
            <a:ext cx="7316221" cy="6401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B7D9C-DBB4-6AFB-FBA6-FA70B9B797F0}"/>
              </a:ext>
            </a:extLst>
          </p:cNvPr>
          <p:cNvSpPr txBox="1"/>
          <p:nvPr/>
        </p:nvSpPr>
        <p:spPr>
          <a:xfrm>
            <a:off x="4686339" y="345359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NMDS insects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Lewis Run, VA</a:t>
            </a:r>
          </a:p>
        </p:txBody>
      </p:sp>
    </p:spTree>
    <p:extLst>
      <p:ext uri="{BB962C8B-B14F-4D97-AF65-F5344CB8AC3E}">
        <p14:creationId xmlns:p14="http://schemas.microsoft.com/office/powerpoint/2010/main" val="911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79F46-D9DB-41D0-8F67-E06B0CB2AA16}"/>
              </a:ext>
            </a:extLst>
          </p:cNvPr>
          <p:cNvSpPr txBox="1"/>
          <p:nvPr/>
        </p:nvSpPr>
        <p:spPr>
          <a:xfrm>
            <a:off x="3033770" y="369455"/>
            <a:ext cx="30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Multidimensional Scaling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523164-83FA-4743-BB9A-0A02DC7D1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77302"/>
              </p:ext>
            </p:extLst>
          </p:nvPr>
        </p:nvGraphicFramePr>
        <p:xfrm>
          <a:off x="233363" y="1468438"/>
          <a:ext cx="9282112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91379" imgH="2847914" progId="Excel.Sheet.12">
                  <p:embed/>
                </p:oleObj>
              </mc:Choice>
              <mc:Fallback>
                <p:oleObj name="Worksheet" r:id="rId2" imgW="7591379" imgH="2847914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8C74180-AA31-4210-AA7F-2E4A31450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363" y="1468438"/>
                        <a:ext cx="9282112" cy="3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75D98E-00F2-4739-97C4-0DB054E52BE3}"/>
              </a:ext>
            </a:extLst>
          </p:cNvPr>
          <p:cNvSpPr txBox="1"/>
          <p:nvPr/>
        </p:nvSpPr>
        <p:spPr>
          <a:xfrm>
            <a:off x="1979789" y="1062450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 matrix </a:t>
            </a:r>
            <a:r>
              <a:rPr lang="en-US" dirty="0"/>
              <a:t>(km)</a:t>
            </a:r>
          </a:p>
        </p:txBody>
      </p:sp>
    </p:spTree>
    <p:extLst>
      <p:ext uri="{BB962C8B-B14F-4D97-AF65-F5344CB8AC3E}">
        <p14:creationId xmlns:p14="http://schemas.microsoft.com/office/powerpoint/2010/main" val="8947720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1A1315CE-705C-4F60-9F3C-313FD898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9831" y="-1248067"/>
            <a:ext cx="7070851" cy="9150513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523164-83FA-4743-BB9A-0A02DC7D1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06507"/>
              </p:ext>
            </p:extLst>
          </p:nvPr>
        </p:nvGraphicFramePr>
        <p:xfrm>
          <a:off x="233363" y="1468438"/>
          <a:ext cx="9282112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591379" imgH="2847914" progId="Excel.Sheet.12">
                  <p:embed/>
                </p:oleObj>
              </mc:Choice>
              <mc:Fallback>
                <p:oleObj name="Worksheet" r:id="rId3" imgW="7591379" imgH="2847914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523164-83FA-4743-BB9A-0A02DC7D1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363" y="1468438"/>
                        <a:ext cx="9282112" cy="3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F30A4F-5AE2-463A-8736-BDF739E90C9F}"/>
              </a:ext>
            </a:extLst>
          </p:cNvPr>
          <p:cNvCxnSpPr>
            <a:cxnSpLocks/>
          </p:cNvCxnSpPr>
          <p:nvPr/>
        </p:nvCxnSpPr>
        <p:spPr>
          <a:xfrm flipH="1">
            <a:off x="4756727" y="4923128"/>
            <a:ext cx="1662546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F79F46-D9DB-41D0-8F67-E06B0CB2AA16}"/>
              </a:ext>
            </a:extLst>
          </p:cNvPr>
          <p:cNvSpPr txBox="1"/>
          <p:nvPr/>
        </p:nvSpPr>
        <p:spPr>
          <a:xfrm>
            <a:off x="3033764" y="369455"/>
            <a:ext cx="30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Multidimensional Scaling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D98E-00F2-4739-97C4-0DB054E52BE3}"/>
              </a:ext>
            </a:extLst>
          </p:cNvPr>
          <p:cNvSpPr txBox="1"/>
          <p:nvPr/>
        </p:nvSpPr>
        <p:spPr>
          <a:xfrm>
            <a:off x="1979789" y="1062450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 matrix </a:t>
            </a:r>
            <a:r>
              <a:rPr lang="en-US" dirty="0"/>
              <a:t>(km)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7E90F8-F363-442E-B0F6-F9A40762F18B}"/>
              </a:ext>
            </a:extLst>
          </p:cNvPr>
          <p:cNvGrpSpPr/>
          <p:nvPr/>
        </p:nvGrpSpPr>
        <p:grpSpPr>
          <a:xfrm>
            <a:off x="6235599" y="1468893"/>
            <a:ext cx="1662546" cy="453633"/>
            <a:chOff x="6253017" y="1468893"/>
            <a:chExt cx="1662546" cy="4536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A1DFFE-9EEB-4552-B4A7-82D5CDB6A969}"/>
                </a:ext>
              </a:extLst>
            </p:cNvPr>
            <p:cNvSpPr/>
            <p:nvPr/>
          </p:nvSpPr>
          <p:spPr>
            <a:xfrm>
              <a:off x="6253017" y="1468893"/>
              <a:ext cx="1662546" cy="1385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2F944E-CB26-47E8-9FE0-AEC1D07FCB81}"/>
                </a:ext>
              </a:extLst>
            </p:cNvPr>
            <p:cNvSpPr txBox="1"/>
            <p:nvPr/>
          </p:nvSpPr>
          <p:spPr>
            <a:xfrm>
              <a:off x="6694096" y="1614749"/>
              <a:ext cx="814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1000 km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571376-6556-4431-8C25-3A4DFF505347}"/>
              </a:ext>
            </a:extLst>
          </p:cNvPr>
          <p:cNvCxnSpPr>
            <a:cxnSpLocks/>
          </p:cNvCxnSpPr>
          <p:nvPr/>
        </p:nvCxnSpPr>
        <p:spPr>
          <a:xfrm flipH="1">
            <a:off x="5163547" y="4918778"/>
            <a:ext cx="1255726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F5FCCF-D9BD-402F-B3F5-143CD97454C6}"/>
              </a:ext>
            </a:extLst>
          </p:cNvPr>
          <p:cNvGrpSpPr/>
          <p:nvPr/>
        </p:nvGrpSpPr>
        <p:grpSpPr>
          <a:xfrm>
            <a:off x="6345382" y="4847936"/>
            <a:ext cx="888538" cy="346271"/>
            <a:chOff x="6345382" y="4847936"/>
            <a:chExt cx="888538" cy="346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CA16E-70EF-4D88-B85F-A659AD597426}"/>
                </a:ext>
              </a:extLst>
            </p:cNvPr>
            <p:cNvSpPr txBox="1"/>
            <p:nvPr/>
          </p:nvSpPr>
          <p:spPr>
            <a:xfrm>
              <a:off x="6419273" y="4917208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Richmond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B5369C6-0765-4BA7-B5DE-24BEA64ED4F9}"/>
                </a:ext>
              </a:extLst>
            </p:cNvPr>
            <p:cNvSpPr/>
            <p:nvPr/>
          </p:nvSpPr>
          <p:spPr>
            <a:xfrm>
              <a:off x="6345382" y="4847936"/>
              <a:ext cx="147782" cy="1385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B3AED7-33D3-4CA6-9055-70B5F3FA55E9}"/>
              </a:ext>
            </a:extLst>
          </p:cNvPr>
          <p:cNvCxnSpPr>
            <a:cxnSpLocks/>
          </p:cNvCxnSpPr>
          <p:nvPr/>
        </p:nvCxnSpPr>
        <p:spPr>
          <a:xfrm flipH="1">
            <a:off x="6235599" y="1247116"/>
            <a:ext cx="1255726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6B0459-9574-40DD-82C6-92FBEDBB56A5}"/>
              </a:ext>
            </a:extLst>
          </p:cNvPr>
          <p:cNvSpPr/>
          <p:nvPr/>
        </p:nvSpPr>
        <p:spPr>
          <a:xfrm>
            <a:off x="2724728" y="2887135"/>
            <a:ext cx="338983" cy="186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1EC172-6AF7-4557-9015-61C44B1B4E54}"/>
              </a:ext>
            </a:extLst>
          </p:cNvPr>
          <p:cNvSpPr/>
          <p:nvPr/>
        </p:nvSpPr>
        <p:spPr>
          <a:xfrm>
            <a:off x="3433312" y="3114952"/>
            <a:ext cx="338983" cy="186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14E07A-448F-492E-8A6F-86C1D9388DF9}"/>
              </a:ext>
            </a:extLst>
          </p:cNvPr>
          <p:cNvCxnSpPr>
            <a:cxnSpLocks/>
          </p:cNvCxnSpPr>
          <p:nvPr/>
        </p:nvCxnSpPr>
        <p:spPr>
          <a:xfrm flipH="1">
            <a:off x="6235599" y="1324101"/>
            <a:ext cx="1662546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9F22FEB-FBF8-43F9-ADD4-7B936DB170F2}"/>
              </a:ext>
            </a:extLst>
          </p:cNvPr>
          <p:cNvSpPr/>
          <p:nvPr/>
        </p:nvSpPr>
        <p:spPr>
          <a:xfrm>
            <a:off x="4747299" y="3257602"/>
            <a:ext cx="3328416" cy="33284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7168A4-96B0-453E-A273-5404C358F362}"/>
              </a:ext>
            </a:extLst>
          </p:cNvPr>
          <p:cNvSpPr/>
          <p:nvPr/>
        </p:nvSpPr>
        <p:spPr>
          <a:xfrm>
            <a:off x="2727874" y="3107091"/>
            <a:ext cx="338983" cy="18600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DCE4BD-135F-4E80-8003-5ACAC87AD63B}"/>
              </a:ext>
            </a:extLst>
          </p:cNvPr>
          <p:cNvCxnSpPr>
            <a:cxnSpLocks/>
          </p:cNvCxnSpPr>
          <p:nvPr/>
        </p:nvCxnSpPr>
        <p:spPr>
          <a:xfrm flipH="1">
            <a:off x="6237168" y="1316243"/>
            <a:ext cx="1600200" cy="0"/>
          </a:xfrm>
          <a:prstGeom prst="line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241171-496E-4801-8559-2CF740CA3487}"/>
              </a:ext>
            </a:extLst>
          </p:cNvPr>
          <p:cNvCxnSpPr>
            <a:cxnSpLocks/>
          </p:cNvCxnSpPr>
          <p:nvPr/>
        </p:nvCxnSpPr>
        <p:spPr>
          <a:xfrm flipH="1">
            <a:off x="3578119" y="4917208"/>
            <a:ext cx="1600200" cy="0"/>
          </a:xfrm>
          <a:prstGeom prst="line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38BFDD-E040-460E-8874-8EC7792108AB}"/>
              </a:ext>
            </a:extLst>
          </p:cNvPr>
          <p:cNvGrpSpPr/>
          <p:nvPr/>
        </p:nvGrpSpPr>
        <p:grpSpPr>
          <a:xfrm>
            <a:off x="5112327" y="4852556"/>
            <a:ext cx="706628" cy="346271"/>
            <a:chOff x="5112327" y="4852556"/>
            <a:chExt cx="706628" cy="3462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08017A-5352-422C-99F9-F5A920D266ED}"/>
                </a:ext>
              </a:extLst>
            </p:cNvPr>
            <p:cNvSpPr txBox="1"/>
            <p:nvPr/>
          </p:nvSpPr>
          <p:spPr>
            <a:xfrm>
              <a:off x="5186218" y="4921828"/>
              <a:ext cx="63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Atlanta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BBFA7C-C185-42EF-A5B4-FFA6B0F024F5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7F8E85B-7D21-41BF-8D72-D38F7D8C77A2}"/>
              </a:ext>
            </a:extLst>
          </p:cNvPr>
          <p:cNvSpPr/>
          <p:nvPr/>
        </p:nvSpPr>
        <p:spPr>
          <a:xfrm>
            <a:off x="3588134" y="3317637"/>
            <a:ext cx="3200400" cy="320040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357A2F-20B9-425C-A7C4-C4F4CC756284}"/>
              </a:ext>
            </a:extLst>
          </p:cNvPr>
          <p:cNvGrpSpPr/>
          <p:nvPr/>
        </p:nvGrpSpPr>
        <p:grpSpPr>
          <a:xfrm>
            <a:off x="5652655" y="3342411"/>
            <a:ext cx="746768" cy="346271"/>
            <a:chOff x="5112327" y="4852556"/>
            <a:chExt cx="746768" cy="3462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98080-7468-4011-8690-CADE39487EB5}"/>
                </a:ext>
              </a:extLst>
            </p:cNvPr>
            <p:cNvSpPr txBox="1"/>
            <p:nvPr/>
          </p:nvSpPr>
          <p:spPr>
            <a:xfrm>
              <a:off x="5186218" y="492182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Chicago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97438B-C6AF-44CB-BACD-7384C05E15EF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E87C3DCB-DA32-4719-A611-3DF2911B7531}"/>
              </a:ext>
            </a:extLst>
          </p:cNvPr>
          <p:cNvSpPr/>
          <p:nvPr/>
        </p:nvSpPr>
        <p:spPr>
          <a:xfrm>
            <a:off x="4253152" y="2744978"/>
            <a:ext cx="4325112" cy="4325112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F3ADE5-5C0E-4E4A-AAAF-23EC91D58CDC}"/>
              </a:ext>
            </a:extLst>
          </p:cNvPr>
          <p:cNvSpPr/>
          <p:nvPr/>
        </p:nvSpPr>
        <p:spPr>
          <a:xfrm>
            <a:off x="1965877" y="2871562"/>
            <a:ext cx="375417" cy="20157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BECCDA-1E40-4E5D-B59D-54665F96DF6E}"/>
              </a:ext>
            </a:extLst>
          </p:cNvPr>
          <p:cNvSpPr/>
          <p:nvPr/>
        </p:nvSpPr>
        <p:spPr>
          <a:xfrm>
            <a:off x="3537334" y="3276067"/>
            <a:ext cx="3291840" cy="3291840"/>
          </a:xfrm>
          <a:prstGeom prst="ellipse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C672D0-89BC-4A41-A1F6-33FC86FBECFF}"/>
              </a:ext>
            </a:extLst>
          </p:cNvPr>
          <p:cNvSpPr/>
          <p:nvPr/>
        </p:nvSpPr>
        <p:spPr>
          <a:xfrm>
            <a:off x="2008911" y="2651609"/>
            <a:ext cx="338983" cy="1860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7AB70A-D887-4589-83AF-C6FD3D4EAEA2}"/>
              </a:ext>
            </a:extLst>
          </p:cNvPr>
          <p:cNvSpPr/>
          <p:nvPr/>
        </p:nvSpPr>
        <p:spPr>
          <a:xfrm>
            <a:off x="1961259" y="3107087"/>
            <a:ext cx="375417" cy="20157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C007B8-0CD5-4A85-B033-ED64A1809F9A}"/>
              </a:ext>
            </a:extLst>
          </p:cNvPr>
          <p:cNvSpPr/>
          <p:nvPr/>
        </p:nvSpPr>
        <p:spPr>
          <a:xfrm>
            <a:off x="2539043" y="229594"/>
            <a:ext cx="6400800" cy="64008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469CD3-FEBD-424E-B264-A760BEE02971}"/>
              </a:ext>
            </a:extLst>
          </p:cNvPr>
          <p:cNvGrpSpPr/>
          <p:nvPr/>
        </p:nvGrpSpPr>
        <p:grpSpPr>
          <a:xfrm>
            <a:off x="4915314" y="6473620"/>
            <a:ext cx="657705" cy="346271"/>
            <a:chOff x="5112327" y="4852556"/>
            <a:chExt cx="657705" cy="3462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8D2E26-1C60-4340-A06A-E8021DF61FF1}"/>
                </a:ext>
              </a:extLst>
            </p:cNvPr>
            <p:cNvSpPr txBox="1"/>
            <p:nvPr/>
          </p:nvSpPr>
          <p:spPr>
            <a:xfrm>
              <a:off x="5186218" y="49218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Miami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4D150F-F771-4E81-8513-167AF2F0CB06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321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79F46-D9DB-41D0-8F67-E06B0CB2AA16}"/>
              </a:ext>
            </a:extLst>
          </p:cNvPr>
          <p:cNvSpPr txBox="1"/>
          <p:nvPr/>
        </p:nvSpPr>
        <p:spPr>
          <a:xfrm>
            <a:off x="3033764" y="369455"/>
            <a:ext cx="30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Multidimensional Scaling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F5FCCF-D9BD-402F-B3F5-143CD97454C6}"/>
              </a:ext>
            </a:extLst>
          </p:cNvPr>
          <p:cNvGrpSpPr/>
          <p:nvPr/>
        </p:nvGrpSpPr>
        <p:grpSpPr>
          <a:xfrm>
            <a:off x="5128068" y="3813089"/>
            <a:ext cx="888538" cy="346271"/>
            <a:chOff x="6345382" y="4847936"/>
            <a:chExt cx="888538" cy="346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CA16E-70EF-4D88-B85F-A659AD597426}"/>
                </a:ext>
              </a:extLst>
            </p:cNvPr>
            <p:cNvSpPr txBox="1"/>
            <p:nvPr/>
          </p:nvSpPr>
          <p:spPr>
            <a:xfrm>
              <a:off x="6419273" y="4917208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Richmond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B5369C6-0765-4BA7-B5DE-24BEA64ED4F9}"/>
                </a:ext>
              </a:extLst>
            </p:cNvPr>
            <p:cNvSpPr/>
            <p:nvPr/>
          </p:nvSpPr>
          <p:spPr>
            <a:xfrm>
              <a:off x="6345382" y="484793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38BFDD-E040-460E-8874-8EC7792108AB}"/>
              </a:ext>
            </a:extLst>
          </p:cNvPr>
          <p:cNvGrpSpPr/>
          <p:nvPr/>
        </p:nvGrpSpPr>
        <p:grpSpPr>
          <a:xfrm>
            <a:off x="3895013" y="3817709"/>
            <a:ext cx="706628" cy="346271"/>
            <a:chOff x="5112327" y="4852556"/>
            <a:chExt cx="706628" cy="3462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08017A-5352-422C-99F9-F5A920D266ED}"/>
                </a:ext>
              </a:extLst>
            </p:cNvPr>
            <p:cNvSpPr txBox="1"/>
            <p:nvPr/>
          </p:nvSpPr>
          <p:spPr>
            <a:xfrm>
              <a:off x="5186218" y="4921828"/>
              <a:ext cx="63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Atlanta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BBFA7C-C185-42EF-A5B4-FFA6B0F024F5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357A2F-20B9-425C-A7C4-C4F4CC756284}"/>
              </a:ext>
            </a:extLst>
          </p:cNvPr>
          <p:cNvGrpSpPr/>
          <p:nvPr/>
        </p:nvGrpSpPr>
        <p:grpSpPr>
          <a:xfrm>
            <a:off x="4435341" y="2307564"/>
            <a:ext cx="746768" cy="346271"/>
            <a:chOff x="5112327" y="4852556"/>
            <a:chExt cx="746768" cy="3462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98080-7468-4011-8690-CADE39487EB5}"/>
                </a:ext>
              </a:extLst>
            </p:cNvPr>
            <p:cNvSpPr txBox="1"/>
            <p:nvPr/>
          </p:nvSpPr>
          <p:spPr>
            <a:xfrm>
              <a:off x="5186218" y="492182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Chicago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97438B-C6AF-44CB-BACD-7384C05E15EF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469CD3-FEBD-424E-B264-A760BEE02971}"/>
              </a:ext>
            </a:extLst>
          </p:cNvPr>
          <p:cNvGrpSpPr/>
          <p:nvPr/>
        </p:nvGrpSpPr>
        <p:grpSpPr>
          <a:xfrm>
            <a:off x="3698000" y="5438773"/>
            <a:ext cx="657705" cy="346271"/>
            <a:chOff x="5112327" y="4852556"/>
            <a:chExt cx="657705" cy="3462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8D2E26-1C60-4340-A06A-E8021DF61FF1}"/>
                </a:ext>
              </a:extLst>
            </p:cNvPr>
            <p:cNvSpPr txBox="1"/>
            <p:nvPr/>
          </p:nvSpPr>
          <p:spPr>
            <a:xfrm>
              <a:off x="5186218" y="49218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Miami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4D150F-F771-4E81-8513-167AF2F0CB06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881A4B4-38A4-4F54-AE4C-322E56B0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3" y="1429236"/>
            <a:ext cx="2770972" cy="18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9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881A4B4-38A4-4F54-AE4C-322E56B0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6146">
            <a:off x="-1243956" y="-505973"/>
            <a:ext cx="7938687" cy="522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79F46-D9DB-41D0-8F67-E06B0CB2AA16}"/>
              </a:ext>
            </a:extLst>
          </p:cNvPr>
          <p:cNvSpPr txBox="1"/>
          <p:nvPr/>
        </p:nvSpPr>
        <p:spPr>
          <a:xfrm>
            <a:off x="3033764" y="369455"/>
            <a:ext cx="30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Multidimensional Scaling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F5FCCF-D9BD-402F-B3F5-143CD97454C6}"/>
              </a:ext>
            </a:extLst>
          </p:cNvPr>
          <p:cNvGrpSpPr/>
          <p:nvPr/>
        </p:nvGrpSpPr>
        <p:grpSpPr>
          <a:xfrm>
            <a:off x="5128068" y="3813089"/>
            <a:ext cx="888538" cy="346271"/>
            <a:chOff x="6345382" y="4847936"/>
            <a:chExt cx="888538" cy="346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1CA16E-70EF-4D88-B85F-A659AD597426}"/>
                </a:ext>
              </a:extLst>
            </p:cNvPr>
            <p:cNvSpPr txBox="1"/>
            <p:nvPr/>
          </p:nvSpPr>
          <p:spPr>
            <a:xfrm>
              <a:off x="6419273" y="4917208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Richmond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B5369C6-0765-4BA7-B5DE-24BEA64ED4F9}"/>
                </a:ext>
              </a:extLst>
            </p:cNvPr>
            <p:cNvSpPr/>
            <p:nvPr/>
          </p:nvSpPr>
          <p:spPr>
            <a:xfrm>
              <a:off x="6345382" y="484793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38BFDD-E040-460E-8874-8EC7792108AB}"/>
              </a:ext>
            </a:extLst>
          </p:cNvPr>
          <p:cNvGrpSpPr/>
          <p:nvPr/>
        </p:nvGrpSpPr>
        <p:grpSpPr>
          <a:xfrm>
            <a:off x="3895013" y="3817709"/>
            <a:ext cx="706628" cy="346271"/>
            <a:chOff x="5112327" y="4852556"/>
            <a:chExt cx="706628" cy="3462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08017A-5352-422C-99F9-F5A920D266ED}"/>
                </a:ext>
              </a:extLst>
            </p:cNvPr>
            <p:cNvSpPr txBox="1"/>
            <p:nvPr/>
          </p:nvSpPr>
          <p:spPr>
            <a:xfrm>
              <a:off x="5186218" y="4921828"/>
              <a:ext cx="63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Atlanta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BBFA7C-C185-42EF-A5B4-FFA6B0F024F5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357A2F-20B9-425C-A7C4-C4F4CC756284}"/>
              </a:ext>
            </a:extLst>
          </p:cNvPr>
          <p:cNvGrpSpPr/>
          <p:nvPr/>
        </p:nvGrpSpPr>
        <p:grpSpPr>
          <a:xfrm>
            <a:off x="4435341" y="2307564"/>
            <a:ext cx="746768" cy="346271"/>
            <a:chOff x="5112327" y="4852556"/>
            <a:chExt cx="746768" cy="3462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98080-7468-4011-8690-CADE39487EB5}"/>
                </a:ext>
              </a:extLst>
            </p:cNvPr>
            <p:cNvSpPr txBox="1"/>
            <p:nvPr/>
          </p:nvSpPr>
          <p:spPr>
            <a:xfrm>
              <a:off x="5186218" y="492182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Chicago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97438B-C6AF-44CB-BACD-7384C05E15EF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469CD3-FEBD-424E-B264-A760BEE02971}"/>
              </a:ext>
            </a:extLst>
          </p:cNvPr>
          <p:cNvGrpSpPr/>
          <p:nvPr/>
        </p:nvGrpSpPr>
        <p:grpSpPr>
          <a:xfrm>
            <a:off x="3698000" y="5438773"/>
            <a:ext cx="657705" cy="346271"/>
            <a:chOff x="5112327" y="4852556"/>
            <a:chExt cx="657705" cy="3462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8D2E26-1C60-4340-A06A-E8021DF61FF1}"/>
                </a:ext>
              </a:extLst>
            </p:cNvPr>
            <p:cNvSpPr txBox="1"/>
            <p:nvPr/>
          </p:nvSpPr>
          <p:spPr>
            <a:xfrm>
              <a:off x="5186218" y="492182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Miami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4D150F-F771-4E81-8513-167AF2F0CB06}"/>
                </a:ext>
              </a:extLst>
            </p:cNvPr>
            <p:cNvSpPr/>
            <p:nvPr/>
          </p:nvSpPr>
          <p:spPr>
            <a:xfrm>
              <a:off x="5112327" y="4852556"/>
              <a:ext cx="147782" cy="1385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0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4B9F0-0A87-6BDB-F699-9AB35DEB4320}"/>
              </a:ext>
            </a:extLst>
          </p:cNvPr>
          <p:cNvSpPr txBox="1"/>
          <p:nvPr/>
        </p:nvSpPr>
        <p:spPr>
          <a:xfrm>
            <a:off x="1746556" y="2529001"/>
            <a:ext cx="5650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Let’s try this in 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78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58E-C0E4-7E2E-B599-F0123D7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50F92AE7-BE6C-D8D9-0995-38124A683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0215" y="35186"/>
            <a:ext cx="6787628" cy="6787628"/>
          </a:xfrm>
        </p:spPr>
      </p:pic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86800AB1-1E26-824A-D409-BC2D9ACCB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724">
            <a:off x="455413" y="1897761"/>
            <a:ext cx="5789980" cy="39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22729-E914-66C2-FFCC-D3FAC9220D56}"/>
              </a:ext>
            </a:extLst>
          </p:cNvPr>
          <p:cNvSpPr txBox="1"/>
          <p:nvPr/>
        </p:nvSpPr>
        <p:spPr>
          <a:xfrm>
            <a:off x="2072757" y="224719"/>
            <a:ext cx="4998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Metric vs. Nonmetric MDS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59547-A597-1E4E-1A77-21857B8F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6" y="783797"/>
            <a:ext cx="5762469" cy="5646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1D848-5B7B-96CC-EE2D-9C655EF0AA15}"/>
              </a:ext>
            </a:extLst>
          </p:cNvPr>
          <p:cNvSpPr txBox="1"/>
          <p:nvPr/>
        </p:nvSpPr>
        <p:spPr>
          <a:xfrm>
            <a:off x="6336400" y="885216"/>
            <a:ext cx="264222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Multidimensional scaling (MDS) results for fish assemblage samples from the Cahaba River, Alabama. Panel </a:t>
            </a:r>
            <a:r>
              <a:rPr lang="en-US" sz="1300" b="1" dirty="0"/>
              <a:t>A</a:t>
            </a:r>
            <a:r>
              <a:rPr lang="en-US" sz="1300" dirty="0"/>
              <a:t> shows the Bray-Curtis dissimilarity matrix for 14 sample sites, organized along a longitudinal gradient and identified by river kilometer. Values in the upper-right diagonal (peach shading) are the pairwise Bray-Curtis dissimilarities. Values in the lower-left diagonal (blue shading) are </a:t>
            </a:r>
            <a:r>
              <a:rPr lang="en-US" sz="1300" b="1" dirty="0"/>
              <a:t>ranked</a:t>
            </a:r>
            <a:r>
              <a:rPr lang="en-US" sz="1300" dirty="0"/>
              <a:t> values, with rank 1 (k40 vs. k260) indicating the largest dissimilarity. Panel </a:t>
            </a:r>
            <a:r>
              <a:rPr lang="en-US" sz="1300" b="1" dirty="0"/>
              <a:t>B</a:t>
            </a:r>
            <a:r>
              <a:rPr lang="en-US" sz="1300" dirty="0"/>
              <a:t> shows the </a:t>
            </a:r>
            <a:r>
              <a:rPr lang="en-US" sz="1300" b="1" dirty="0"/>
              <a:t>metric</a:t>
            </a:r>
            <a:r>
              <a:rPr lang="en-US" sz="1300" dirty="0"/>
              <a:t> MDS ordination plot, built from the Bray-Curtis dissimilarity values. Panel </a:t>
            </a:r>
            <a:r>
              <a:rPr lang="en-US" sz="1300" b="1" dirty="0"/>
              <a:t>C</a:t>
            </a:r>
            <a:r>
              <a:rPr lang="en-US" sz="1300" dirty="0"/>
              <a:t> shows the </a:t>
            </a:r>
            <a:r>
              <a:rPr lang="en-US" sz="1300" b="1" dirty="0"/>
              <a:t>nonmetric</a:t>
            </a:r>
            <a:r>
              <a:rPr lang="en-US" sz="1300" dirty="0"/>
              <a:t> MDS ordination plot, built from the ranked dissimilarity values. In both ordination plots, numbers are used to identify samples (corresponding to river km values) and colors reflect longitudinal clustering: orange points are lower, mainstem samples, blue-green points are mid-reach samples, and dark blue points are headwater samples.</a:t>
            </a:r>
          </a:p>
        </p:txBody>
      </p:sp>
    </p:spTree>
    <p:extLst>
      <p:ext uri="{BB962C8B-B14F-4D97-AF65-F5344CB8AC3E}">
        <p14:creationId xmlns:p14="http://schemas.microsoft.com/office/powerpoint/2010/main" val="15552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636</Words>
  <Application>Microsoft Office PowerPoint</Application>
  <PresentationFormat>On-screen Show (4:3)</PresentationFormat>
  <Paragraphs>228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Cambria Math</vt:lpstr>
      <vt:lpstr>Segoe Print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 / Dissimilarity Measures - binary data -</vt:lpstr>
      <vt:lpstr>Distance / Dissimilarity Measures - abundance data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McGarvey</dc:creator>
  <cp:lastModifiedBy>Quach, Nguyen Tien Anh</cp:lastModifiedBy>
  <cp:revision>89</cp:revision>
  <dcterms:created xsi:type="dcterms:W3CDTF">2020-11-06T13:53:47Z</dcterms:created>
  <dcterms:modified xsi:type="dcterms:W3CDTF">2025-10-01T18:18:26Z</dcterms:modified>
</cp:coreProperties>
</file>