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1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1" r:id="rId3"/>
    <p:sldId id="258" r:id="rId4"/>
    <p:sldId id="310" r:id="rId5"/>
    <p:sldId id="315" r:id="rId6"/>
    <p:sldId id="309" r:id="rId7"/>
    <p:sldId id="307" r:id="rId8"/>
    <p:sldId id="312" r:id="rId9"/>
    <p:sldId id="313" r:id="rId10"/>
    <p:sldId id="314" r:id="rId11"/>
    <p:sldId id="317" r:id="rId12"/>
    <p:sldId id="316" r:id="rId13"/>
    <p:sldId id="318" r:id="rId14"/>
    <p:sldId id="319" r:id="rId15"/>
    <p:sldId id="29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96038F"/>
    <a:srgbClr val="33CC33"/>
    <a:srgbClr val="0066FF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32" autoAdjust="0"/>
  </p:normalViewPr>
  <p:slideViewPr>
    <p:cSldViewPr snapToGrid="0">
      <p:cViewPr varScale="1">
        <p:scale>
          <a:sx n="74" d="100"/>
          <a:sy n="74" d="100"/>
        </p:scale>
        <p:origin x="994" y="28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03C8B-9BC9-4713-A4E9-C463F55370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37F72-DD69-4B2A-9FF3-AC8593B2AF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6C1C9-2BE1-4FF4-9AF4-69D1FEBE6470}" type="datetimeFigureOut">
              <a:rPr lang="en-US" smtClean="0"/>
              <a:t>27/10/2025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64080-CC60-423E-A85F-39C46ED9A4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BC2BE-8923-450D-8E1A-10F1C0F638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69AA8-6CED-4A14-A193-6890AEC966B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71E5D0-CF15-34EE-2B27-28E32E3403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0582" y="8685213"/>
            <a:ext cx="1822209" cy="4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89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465DF-5957-4713-9DCF-1CC3B6A77022}" type="datetimeFigureOut">
              <a:rPr lang="en-US" smtClean="0"/>
              <a:t>27/10/2025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D8EBB-2D51-4691-9FA9-A0B3D3B19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8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D8EBB-2D51-4691-9FA9-A0B3D3B19F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7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D8EBB-2D51-4691-9FA9-A0B3D3B19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8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D8EBB-2D51-4691-9FA9-A0B3D3B19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1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D8EBB-2D51-4691-9FA9-A0B3D3B19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62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D8EBB-2D51-4691-9FA9-A0B3D3B19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8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D8EBB-2D51-4691-9FA9-A0B3D3B19F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6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ACDA-ACA4-42F1-BC5E-19F80DCF27FB}" type="datetime1">
              <a:rPr lang="en-US" smtClean="0"/>
              <a:t>27/10/2025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4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49D4-60F9-4768-910B-9CD8EA0B27F0}" type="datetime1">
              <a:rPr lang="en-US" smtClean="0"/>
              <a:t>27/10/2025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1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478-7828-42CE-8006-0C71A665A22A}" type="datetime1">
              <a:rPr lang="en-US" smtClean="0"/>
              <a:t>27/10/2025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4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FA0A-33FA-4EF7-934B-9508D22FCD12}" type="datetime1">
              <a:rPr lang="en-US" smtClean="0"/>
              <a:t>27/10/2025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7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81A-F665-452A-BD93-33AC9238DADA}" type="datetime1">
              <a:rPr lang="en-US" smtClean="0"/>
              <a:t>27/10/2025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7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6D56-5AB6-46DF-879A-D8C04E2A98EE}" type="datetime1">
              <a:rPr lang="en-US" smtClean="0"/>
              <a:t>27/10/2025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1426-94F9-49A5-8AF7-8725EBB3C4CD}" type="datetime1">
              <a:rPr lang="en-US" smtClean="0"/>
              <a:t>27/10/2025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6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C11F-1E15-425C-9DD1-ABECE1E36F16}" type="datetime1">
              <a:rPr lang="en-US" smtClean="0"/>
              <a:t>27/10/2025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7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BA29-73CC-47EF-ADE7-27A5411A468B}" type="datetime1">
              <a:rPr lang="en-US" smtClean="0"/>
              <a:t>27/10/2025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4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5ED4-1806-4B8A-A6E9-910465AB1BFC}" type="datetime1">
              <a:rPr lang="en-US" smtClean="0"/>
              <a:t>27/10/2025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3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E289-70FA-4E4B-8F9E-55CB537318D1}" type="datetime1">
              <a:rPr lang="en-US" smtClean="0"/>
              <a:t>27/10/2025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0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17C2C-60DA-43E6-89E2-9CABD7829251}" type="datetime1">
              <a:rPr lang="en-US" smtClean="0"/>
              <a:t>27/10/2025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2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thingssyslog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pga4student.com/" TargetMode="External"/><Relationship Id="rId3" Type="http://schemas.openxmlformats.org/officeDocument/2006/relationships/hyperlink" Target="https://www.nandland.com/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nigel-tavendale-2a6a723" TargetMode="External"/><Relationship Id="rId5" Type="http://schemas.openxmlformats.org/officeDocument/2006/relationships/hyperlink" Target="http://www.allthingssyslog.com/" TargetMode="External"/><Relationship Id="rId4" Type="http://schemas.openxmlformats.org/officeDocument/2006/relationships/image" Target="../media/image1.jpeg"/><Relationship Id="rId9" Type="http://schemas.openxmlformats.org/officeDocument/2006/relationships/hyperlink" Target="https://www.digelen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tavendale/Ekon29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6D1E-08CA-4FCE-BE8D-27FD5DC12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675" y="500530"/>
            <a:ext cx="10938125" cy="2274420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WHAT EVERY DEVELOPER NEEDS TO KNOW ABOUT FIRMWARE</a:t>
            </a:r>
            <a:r>
              <a:rPr lang="en-US" sz="4800">
                <a:solidFill>
                  <a:srgbClr val="FFFFFF"/>
                </a:solidFill>
              </a:rPr>
              <a:t> With Form Wizards And The Open Tools API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8BBDB-9FC5-4A98-93AA-B2227385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 fontScale="92500"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Copyright © 2022 Nigel Tavendale.  All images obtained from public domain.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C82C67-CBE9-4CBF-DE34-4BC0234668F3}"/>
              </a:ext>
            </a:extLst>
          </p:cNvPr>
          <p:cNvSpPr txBox="1">
            <a:spLocks/>
          </p:cNvSpPr>
          <p:nvPr/>
        </p:nvSpPr>
        <p:spPr>
          <a:xfrm>
            <a:off x="455520" y="5145503"/>
            <a:ext cx="7031130" cy="1077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/>
              <a:t>NIGEL TAVENDALE</a:t>
            </a:r>
          </a:p>
          <a:p>
            <a:pPr algn="l"/>
            <a:r>
              <a:rPr lang="en-US" sz="2500"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www.allthingssyslog.com</a:t>
            </a:r>
            <a:endParaRPr lang="en-US" sz="2500" dirty="0">
              <a:latin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3D4CA2-C48A-7209-95F4-C2E5DAA60A7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49576" y="5288714"/>
            <a:ext cx="3974054" cy="903194"/>
          </a:xfrm>
          <a:prstGeom prst="rect">
            <a:avLst/>
          </a:prstGeom>
        </p:spPr>
      </p:pic>
      <p:pic>
        <p:nvPicPr>
          <p:cNvPr id="1028" name="Picture 4" descr="Designing Your Own Digital ICs (FPGAs) — Part 1">
            <a:extLst>
              <a:ext uri="{FF2B5EF4-FFF2-40B4-BE49-F238E27FC236}">
                <a16:creationId xmlns:a16="http://schemas.microsoft.com/office/drawing/2014/main" id="{3CF30908-1482-ADE5-8517-2126CC020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577" y="2549023"/>
            <a:ext cx="4124578" cy="206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46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72013-B751-7E3B-5EF1-6589DBCB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8D007F00-E4A1-AEAE-AE57-D3AA8D26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0" y="198353"/>
            <a:ext cx="11099486" cy="1664096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Your FPGA – Hardware Description Languages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E8DFD-50C4-EFDA-6548-18F3779D12F5}"/>
              </a:ext>
            </a:extLst>
          </p:cNvPr>
          <p:cNvSpPr txBox="1"/>
          <p:nvPr/>
        </p:nvSpPr>
        <p:spPr>
          <a:xfrm>
            <a:off x="303820" y="2251555"/>
            <a:ext cx="4807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VHDL: VHSIC Hardware Description Language.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508CF-4E72-DAD8-8C8B-2935F23E3D5B}"/>
              </a:ext>
            </a:extLst>
          </p:cNvPr>
          <p:cNvSpPr txBox="1"/>
          <p:nvPr/>
        </p:nvSpPr>
        <p:spPr>
          <a:xfrm>
            <a:off x="6666564" y="2251555"/>
            <a:ext cx="2760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Verilog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496048-4030-117C-91C7-AA7073D1051C}"/>
              </a:ext>
            </a:extLst>
          </p:cNvPr>
          <p:cNvSpPr txBox="1">
            <a:spLocks/>
          </p:cNvSpPr>
          <p:nvPr/>
        </p:nvSpPr>
        <p:spPr>
          <a:xfrm>
            <a:off x="303821" y="2755548"/>
            <a:ext cx="2528090" cy="915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Deterministic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Strongly Typed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2E73DEF-236B-CAFA-74CC-B1F7F263164B}"/>
              </a:ext>
            </a:extLst>
          </p:cNvPr>
          <p:cNvSpPr txBox="1">
            <a:spLocks/>
          </p:cNvSpPr>
          <p:nvPr/>
        </p:nvSpPr>
        <p:spPr>
          <a:xfrm>
            <a:off x="303820" y="4366632"/>
            <a:ext cx="3344681" cy="13023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Academia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Defense Industries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Popular in Europe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6F4A6-65B4-9984-121C-D66F72F97AF9}"/>
              </a:ext>
            </a:extLst>
          </p:cNvPr>
          <p:cNvSpPr txBox="1"/>
          <p:nvPr/>
        </p:nvSpPr>
        <p:spPr>
          <a:xfrm>
            <a:off x="303820" y="3834274"/>
            <a:ext cx="1115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Used By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93FF6A7-CE6D-555F-2AAE-EFCAADAB92A5}"/>
              </a:ext>
            </a:extLst>
          </p:cNvPr>
          <p:cNvSpPr txBox="1">
            <a:spLocks/>
          </p:cNvSpPr>
          <p:nvPr/>
        </p:nvSpPr>
        <p:spPr>
          <a:xfrm>
            <a:off x="6666564" y="2728278"/>
            <a:ext cx="2528090" cy="915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Weakly typed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Concise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B25D434-2BB0-4DFF-F607-7BEA781E1A0B}"/>
              </a:ext>
            </a:extLst>
          </p:cNvPr>
          <p:cNvSpPr txBox="1">
            <a:spLocks/>
          </p:cNvSpPr>
          <p:nvPr/>
        </p:nvSpPr>
        <p:spPr>
          <a:xfrm>
            <a:off x="6666564" y="4366632"/>
            <a:ext cx="3344681" cy="13023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Non-defense industries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More popular in US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CAFF50-B655-D27C-5F60-BE34D9DCE83E}"/>
              </a:ext>
            </a:extLst>
          </p:cNvPr>
          <p:cNvSpPr txBox="1"/>
          <p:nvPr/>
        </p:nvSpPr>
        <p:spPr>
          <a:xfrm>
            <a:off x="6666564" y="3834274"/>
            <a:ext cx="1115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Used By </a:t>
            </a:r>
          </a:p>
        </p:txBody>
      </p:sp>
    </p:spTree>
    <p:extLst>
      <p:ext uri="{BB962C8B-B14F-4D97-AF65-F5344CB8AC3E}">
        <p14:creationId xmlns:p14="http://schemas.microsoft.com/office/powerpoint/2010/main" val="10214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/>
      <p:bldP spid="11" grpId="0" build="p"/>
      <p:bldP spid="12" grpId="0" build="p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B0CAC-35AC-4908-7A33-E8770B54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6556FFAF-6AC2-0726-7E29-19823AD8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0" y="198353"/>
            <a:ext cx="10515600" cy="1620056"/>
          </a:xfrm>
        </p:spPr>
        <p:txBody>
          <a:bodyPr>
            <a:normAutofit fontScale="90000"/>
          </a:bodyPr>
          <a:lstStyle/>
          <a:p>
            <a:r>
              <a:rPr lang="en-US" dirty="0"/>
              <a:t>Finite State Machines Are Your Best Friends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462DB9-4A8A-62CB-E7E0-59057197AA88}"/>
              </a:ext>
            </a:extLst>
          </p:cNvPr>
          <p:cNvSpPr/>
          <p:nvPr/>
        </p:nvSpPr>
        <p:spPr>
          <a:xfrm>
            <a:off x="9123218" y="1501486"/>
            <a:ext cx="748145" cy="6338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6F0E1C-B121-67FC-2FC9-A284001CF8E8}"/>
              </a:ext>
            </a:extLst>
          </p:cNvPr>
          <p:cNvSpPr/>
          <p:nvPr/>
        </p:nvSpPr>
        <p:spPr>
          <a:xfrm>
            <a:off x="7917873" y="2431473"/>
            <a:ext cx="966354" cy="7481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Bit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41710DA-67ED-B46B-32D5-7A67240AF00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0800000" flipV="1">
            <a:off x="8401050" y="1818409"/>
            <a:ext cx="722168" cy="6130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784196B-D78F-ED4C-1C26-C1FD4FB89977}"/>
              </a:ext>
            </a:extLst>
          </p:cNvPr>
          <p:cNvSpPr/>
          <p:nvPr/>
        </p:nvSpPr>
        <p:spPr>
          <a:xfrm>
            <a:off x="9014113" y="3974524"/>
            <a:ext cx="966354" cy="7481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Bit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34AAA33-0EE1-A149-8150-6C5E5BC2E4BA}"/>
              </a:ext>
            </a:extLst>
          </p:cNvPr>
          <p:cNvCxnSpPr>
            <a:cxnSpLocks/>
            <a:endCxn id="12" idx="2"/>
          </p:cNvCxnSpPr>
          <p:nvPr/>
        </p:nvCxnSpPr>
        <p:spPr>
          <a:xfrm rot="16200000" flipH="1">
            <a:off x="8058148" y="3392632"/>
            <a:ext cx="1168980" cy="7429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E96B2F2D-714F-BDE6-61D0-FC1396C9CA56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8884227" y="2124943"/>
            <a:ext cx="483176" cy="6806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B15EF0B-3A83-48F9-06B1-4B975B4895DD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>
            <a:off x="9155632" y="4613107"/>
            <a:ext cx="580650" cy="109563"/>
          </a:xfrm>
          <a:prstGeom prst="curvedConnector4">
            <a:avLst>
              <a:gd name="adj1" fmla="val 2684"/>
              <a:gd name="adj2" fmla="val -2086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A4CE5BC-E2A3-D031-B88B-AF6A1E9F3DF4}"/>
              </a:ext>
            </a:extLst>
          </p:cNvPr>
          <p:cNvSpPr/>
          <p:nvPr/>
        </p:nvSpPr>
        <p:spPr>
          <a:xfrm>
            <a:off x="10268903" y="3179617"/>
            <a:ext cx="966354" cy="7481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 Bit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0ADB4D56-7B04-9E1E-5834-ADC15F6770DE}"/>
              </a:ext>
            </a:extLst>
          </p:cNvPr>
          <p:cNvCxnSpPr>
            <a:cxnSpLocks/>
            <a:endCxn id="29" idx="4"/>
          </p:cNvCxnSpPr>
          <p:nvPr/>
        </p:nvCxnSpPr>
        <p:spPr>
          <a:xfrm flipV="1">
            <a:off x="10009130" y="3927762"/>
            <a:ext cx="742950" cy="4208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B9B6D0-79D9-B0E6-65BD-1B0E08958760}"/>
              </a:ext>
            </a:extLst>
          </p:cNvPr>
          <p:cNvSpPr/>
          <p:nvPr/>
        </p:nvSpPr>
        <p:spPr>
          <a:xfrm>
            <a:off x="10268903" y="2018146"/>
            <a:ext cx="1408546" cy="7775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Cleanup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4DF5503-9462-13C1-3D40-72578C53ACDB}"/>
              </a:ext>
            </a:extLst>
          </p:cNvPr>
          <p:cNvCxnSpPr>
            <a:cxnSpLocks/>
            <a:endCxn id="32" idx="4"/>
          </p:cNvCxnSpPr>
          <p:nvPr/>
        </p:nvCxnSpPr>
        <p:spPr>
          <a:xfrm rot="5400000" flipH="1" flipV="1">
            <a:off x="10743420" y="2986811"/>
            <a:ext cx="420834" cy="38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6ADE6BC9-4722-4205-0109-D5240D94200E}"/>
              </a:ext>
            </a:extLst>
          </p:cNvPr>
          <p:cNvCxnSpPr>
            <a:cxnSpLocks/>
            <a:stCxn id="32" idx="0"/>
          </p:cNvCxnSpPr>
          <p:nvPr/>
        </p:nvCxnSpPr>
        <p:spPr>
          <a:xfrm rot="16200000" flipV="1">
            <a:off x="10251109" y="1296079"/>
            <a:ext cx="316346" cy="11277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4D94D2-F8C5-9B94-DE09-66C1D1ADBC26}"/>
              </a:ext>
            </a:extLst>
          </p:cNvPr>
          <p:cNvSpPr txBox="1"/>
          <p:nvPr/>
        </p:nvSpPr>
        <p:spPr>
          <a:xfrm>
            <a:off x="236480" y="1914890"/>
            <a:ext cx="5859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Everywhere in firmware designs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72CD83-29B9-B8A3-72D9-CEE992830EB2}"/>
              </a:ext>
            </a:extLst>
          </p:cNvPr>
          <p:cNvSpPr txBox="1"/>
          <p:nvPr/>
        </p:nvSpPr>
        <p:spPr>
          <a:xfrm>
            <a:off x="236480" y="2805546"/>
            <a:ext cx="6679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Needed for sequential operations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841258EF-187B-F923-DCFA-1B8915D12ED6}"/>
              </a:ext>
            </a:extLst>
          </p:cNvPr>
          <p:cNvSpPr txBox="1">
            <a:spLocks/>
          </p:cNvSpPr>
          <p:nvPr/>
        </p:nvSpPr>
        <p:spPr>
          <a:xfrm>
            <a:off x="719241" y="3339522"/>
            <a:ext cx="6819918" cy="10229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Communications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Control Logic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53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C0EDE-62AF-3645-2DBB-4F5B2CA2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F05DF059-AABF-2A95-D584-24E3CFD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0" y="198353"/>
            <a:ext cx="10515600" cy="931279"/>
          </a:xfrm>
        </p:spPr>
        <p:txBody>
          <a:bodyPr/>
          <a:lstStyle/>
          <a:p>
            <a:r>
              <a:rPr lang="en-US" dirty="0"/>
              <a:t>User Input - Debouncing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0ABD2D-16BC-7C8F-3BF5-5D7A32708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31" y="1202688"/>
            <a:ext cx="3594351" cy="2296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81947C-B711-6F71-FD68-061AFA0FB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80" y="3643745"/>
            <a:ext cx="3684356" cy="23899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62F4AA-78D0-FD77-8789-23770B101CD5}"/>
              </a:ext>
            </a:extLst>
          </p:cNvPr>
          <p:cNvSpPr txBox="1"/>
          <p:nvPr/>
        </p:nvSpPr>
        <p:spPr>
          <a:xfrm>
            <a:off x="4587874" y="1052702"/>
            <a:ext cx="72152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Debounce_Filter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(DEBOUNCE_LIMIT : 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12000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i_Clk_Signal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i_User_Input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o_Debounced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: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entity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Debounce_Filter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RTL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Debounce_Filter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>
                <a:solidFill>
                  <a:srgbClr val="9603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range 0 to DEBOUNCE_LIMIT := 0;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 err="1">
                <a:solidFill>
                  <a:srgbClr val="9603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:= '0’;</a:t>
            </a:r>
          </a:p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48198-D512-2425-C006-8260E44FACB7}"/>
              </a:ext>
            </a:extLst>
          </p:cNvPr>
          <p:cNvSpPr txBox="1"/>
          <p:nvPr/>
        </p:nvSpPr>
        <p:spPr>
          <a:xfrm>
            <a:off x="4587871" y="5995604"/>
            <a:ext cx="6845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RTL;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B1FE15-3415-D1EA-57D1-44704E6AADE7}"/>
              </a:ext>
            </a:extLst>
          </p:cNvPr>
          <p:cNvSpPr txBox="1"/>
          <p:nvPr/>
        </p:nvSpPr>
        <p:spPr>
          <a:xfrm>
            <a:off x="4587871" y="5602577"/>
            <a:ext cx="70530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 tie state to output output signal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o_Debounced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7502E5-E234-2305-89C0-8B002411AFFC}"/>
              </a:ext>
            </a:extLst>
          </p:cNvPr>
          <p:cNvSpPr txBox="1"/>
          <p:nvPr/>
        </p:nvSpPr>
        <p:spPr>
          <a:xfrm>
            <a:off x="4587874" y="3300291"/>
            <a:ext cx="616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 change our state on rising 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i_Clk_Signal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0ED223-CF1B-4A37-ED5A-868D51958280}"/>
              </a:ext>
            </a:extLst>
          </p:cNvPr>
          <p:cNvSpPr txBox="1"/>
          <p:nvPr/>
        </p:nvSpPr>
        <p:spPr>
          <a:xfrm>
            <a:off x="4587874" y="5204188"/>
            <a:ext cx="616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2ED1A4-E5C6-AA87-DFC1-04D31560B44A}"/>
              </a:ext>
            </a:extLst>
          </p:cNvPr>
          <p:cNvSpPr txBox="1"/>
          <p:nvPr/>
        </p:nvSpPr>
        <p:spPr>
          <a:xfrm>
            <a:off x="4587873" y="3714245"/>
            <a:ext cx="70530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i_User_Input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/=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DEBOUNCE_LIMIT - 1)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+ 1;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1A939D-C996-2A6B-8A36-D5F9317807C9}"/>
              </a:ext>
            </a:extLst>
          </p:cNvPr>
          <p:cNvSpPr txBox="1"/>
          <p:nvPr/>
        </p:nvSpPr>
        <p:spPr>
          <a:xfrm>
            <a:off x="4587872" y="4105870"/>
            <a:ext cx="616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DEBOUNCE_LIMIT -1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i_User_Input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0;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48A2DA-1A4F-1EB2-3020-FEBDBC9081A8}"/>
              </a:ext>
            </a:extLst>
          </p:cNvPr>
          <p:cNvSpPr txBox="1"/>
          <p:nvPr/>
        </p:nvSpPr>
        <p:spPr>
          <a:xfrm>
            <a:off x="4587871" y="4822272"/>
            <a:ext cx="616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0;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FF57F7-9AFB-AA8B-A886-AD898376245A}"/>
              </a:ext>
            </a:extLst>
          </p:cNvPr>
          <p:cNvSpPr txBox="1"/>
          <p:nvPr/>
        </p:nvSpPr>
        <p:spPr>
          <a:xfrm>
            <a:off x="4587871" y="3064824"/>
            <a:ext cx="616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process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i_Clk_Signal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begin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FEB0E0-20DD-3F38-154F-40FB4538625D}"/>
              </a:ext>
            </a:extLst>
          </p:cNvPr>
          <p:cNvSpPr txBox="1"/>
          <p:nvPr/>
        </p:nvSpPr>
        <p:spPr>
          <a:xfrm>
            <a:off x="4587871" y="5395294"/>
            <a:ext cx="616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process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24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  <p:bldP spid="20" grpId="0"/>
      <p:bldP spid="24" grpId="0"/>
      <p:bldP spid="26" grpId="0"/>
      <p:bldP spid="28" grpId="0"/>
      <p:bldP spid="30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EC66F-946F-3007-2DC1-636FAA5C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AD2E3729-5CFE-29DE-C8CC-F79CDB83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0" y="198353"/>
            <a:ext cx="10515600" cy="931279"/>
          </a:xfrm>
        </p:spPr>
        <p:txBody>
          <a:bodyPr/>
          <a:lstStyle/>
          <a:p>
            <a:r>
              <a:rPr lang="en-US" dirty="0"/>
              <a:t>Software Input - UART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B96EE-E23C-D60D-D9D6-2886635832F9}"/>
              </a:ext>
            </a:extLst>
          </p:cNvPr>
          <p:cNvSpPr txBox="1"/>
          <p:nvPr/>
        </p:nvSpPr>
        <p:spPr>
          <a:xfrm>
            <a:off x="236481" y="1405749"/>
            <a:ext cx="5859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Universal Asynchronous Receiver/Transmitter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049D8-A4E4-7737-B302-AED3AEAC4ABC}"/>
              </a:ext>
            </a:extLst>
          </p:cNvPr>
          <p:cNvSpPr txBox="1"/>
          <p:nvPr/>
        </p:nvSpPr>
        <p:spPr>
          <a:xfrm>
            <a:off x="236477" y="2794301"/>
            <a:ext cx="10705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Most common way to communicate with firmware from your application.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6907F-2CAE-FF54-CBB4-4A0EDB1FF0F5}"/>
              </a:ext>
            </a:extLst>
          </p:cNvPr>
          <p:cNvSpPr txBox="1"/>
          <p:nvPr/>
        </p:nvSpPr>
        <p:spPr>
          <a:xfrm>
            <a:off x="236476" y="4314645"/>
            <a:ext cx="10705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TurboPower</a:t>
            </a:r>
            <a:r>
              <a:rPr lang="en-US" sz="2400" dirty="0"/>
              <a:t> </a:t>
            </a:r>
            <a:r>
              <a:rPr lang="en-US" sz="2400" dirty="0" err="1"/>
              <a:t>AsyncPro</a:t>
            </a:r>
            <a:r>
              <a:rPr lang="en-US" sz="2400" dirty="0"/>
              <a:t> available through </a:t>
            </a:r>
            <a:r>
              <a:rPr lang="en-US" sz="2400" dirty="0" err="1"/>
              <a:t>GetIt</a:t>
            </a:r>
            <a:r>
              <a:rPr lang="en-US" sz="2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F2602-7297-F635-DB9E-0AA34FE27342}"/>
              </a:ext>
            </a:extLst>
          </p:cNvPr>
          <p:cNvSpPr txBox="1"/>
          <p:nvPr/>
        </p:nvSpPr>
        <p:spPr>
          <a:xfrm>
            <a:off x="236475" y="3554473"/>
            <a:ext cx="10705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Some custom firmware boards will use drivers and register writes.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D6C99-E2A5-28A2-4E7E-7A051051739F}"/>
              </a:ext>
            </a:extLst>
          </p:cNvPr>
          <p:cNvSpPr txBox="1"/>
          <p:nvPr/>
        </p:nvSpPr>
        <p:spPr>
          <a:xfrm>
            <a:off x="236477" y="2100025"/>
            <a:ext cx="6161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AKA: RS232, Serial COM</a:t>
            </a:r>
          </a:p>
        </p:txBody>
      </p:sp>
    </p:spTree>
    <p:extLst>
      <p:ext uri="{BB962C8B-B14F-4D97-AF65-F5344CB8AC3E}">
        <p14:creationId xmlns:p14="http://schemas.microsoft.com/office/powerpoint/2010/main" val="226870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0E983-BDD2-1C6F-5A13-3EED4DB5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C0059106-36A6-8484-546F-29594413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44" y="354217"/>
            <a:ext cx="10515600" cy="931279"/>
          </a:xfrm>
        </p:spPr>
        <p:txBody>
          <a:bodyPr/>
          <a:lstStyle/>
          <a:p>
            <a:r>
              <a:rPr lang="en-US" dirty="0"/>
              <a:t>Getting Started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4F06F-0569-1D6D-05B9-1134E6953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44" y="1285496"/>
            <a:ext cx="4114801" cy="2314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227D56-E83A-3D0E-E420-133399F51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573" y="3673456"/>
            <a:ext cx="3196572" cy="20519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CB1AAB-177F-AFB1-EABE-5B85FA4203C0}"/>
              </a:ext>
            </a:extLst>
          </p:cNvPr>
          <p:cNvSpPr txBox="1"/>
          <p:nvPr/>
        </p:nvSpPr>
        <p:spPr>
          <a:xfrm>
            <a:off x="5048424" y="1285496"/>
            <a:ext cx="1331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Vivado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B6F059-02EC-B261-B9BA-9ED6C7A00D62}"/>
              </a:ext>
            </a:extLst>
          </p:cNvPr>
          <p:cNvSpPr txBox="1"/>
          <p:nvPr/>
        </p:nvSpPr>
        <p:spPr>
          <a:xfrm>
            <a:off x="5048423" y="1916455"/>
            <a:ext cx="5041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Free for basic FPGAs (</a:t>
            </a:r>
            <a:r>
              <a:rPr lang="en-US" sz="2400" dirty="0" err="1"/>
              <a:t>Artix</a:t>
            </a:r>
            <a:r>
              <a:rPr lang="en-US" sz="2400" dirty="0"/>
              <a:t> &amp; </a:t>
            </a:r>
            <a:r>
              <a:rPr lang="en-US" sz="2400" dirty="0" err="1"/>
              <a:t>Virtex</a:t>
            </a:r>
            <a:r>
              <a:rPr lang="en-US" sz="24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8A65CA-2171-EF1F-3C84-5436F6029305}"/>
              </a:ext>
            </a:extLst>
          </p:cNvPr>
          <p:cNvSpPr txBox="1"/>
          <p:nvPr/>
        </p:nvSpPr>
        <p:spPr>
          <a:xfrm>
            <a:off x="5048423" y="2447607"/>
            <a:ext cx="56126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Full suite of simulation/debug tools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E76D97-4BFF-32D4-FAD5-E8BF6CC7E571}"/>
              </a:ext>
            </a:extLst>
          </p:cNvPr>
          <p:cNvSpPr txBox="1"/>
          <p:nvPr/>
        </p:nvSpPr>
        <p:spPr>
          <a:xfrm>
            <a:off x="5169651" y="3940313"/>
            <a:ext cx="3797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Development Board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2854CB-BB77-354F-FAF6-21069411EC1F}"/>
              </a:ext>
            </a:extLst>
          </p:cNvPr>
          <p:cNvSpPr txBox="1"/>
          <p:nvPr/>
        </p:nvSpPr>
        <p:spPr>
          <a:xfrm>
            <a:off x="5169651" y="4514757"/>
            <a:ext cx="1605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050224"/>
                </a:solidFill>
                <a:effectLst/>
                <a:latin typeface="Noto Sans" panose="020B0502040504020204" pitchFamily="34" charset="0"/>
              </a:rPr>
              <a:t>~ €120,00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4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64B3-34EF-4CB0-AB83-694B7F44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74" y="688231"/>
            <a:ext cx="8534400" cy="664247"/>
          </a:xfrm>
        </p:spPr>
        <p:txBody>
          <a:bodyPr>
            <a:normAutofit fontScale="90000"/>
          </a:bodyPr>
          <a:lstStyle/>
          <a:p>
            <a:r>
              <a:rPr lang="en-US" dirty="0"/>
              <a:t>Further Reading</a:t>
            </a:r>
            <a:endParaRPr lang="en-US" sz="2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77BB-FDA6-2775-050F-C63B3F674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79" y="1530831"/>
            <a:ext cx="11168400" cy="37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3333CC"/>
                </a:solidFill>
                <a:hlinkClick r:id="rId3"/>
              </a:rPr>
              <a:t>https://www.nandland.com</a:t>
            </a:r>
            <a:r>
              <a:rPr lang="en-US" sz="1800" dirty="0">
                <a:solidFill>
                  <a:srgbClr val="3333CC"/>
                </a:solidFill>
              </a:rPr>
              <a:t> </a:t>
            </a:r>
            <a:r>
              <a:rPr lang="en-US" sz="1800" dirty="0"/>
              <a:t>(NOTE: </a:t>
            </a:r>
            <a:r>
              <a:rPr lang="en-US" sz="1800" dirty="0" err="1"/>
              <a:t>Uese</a:t>
            </a:r>
            <a:r>
              <a:rPr lang="en-US" sz="1800" dirty="0"/>
              <a:t> lattice, not Xilinx, but most samples work unless using 7 segment display)</a:t>
            </a:r>
            <a:endParaRPr lang="en-US" sz="1800" dirty="0">
              <a:solidFill>
                <a:srgbClr val="3333C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5017-EBA0-42FF-9B0C-97A142EE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2022 Nigel Tavendale. All images obtained from public domain.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90E63D-2BA0-4677-823C-7F9108B6DFA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98396" y="6071556"/>
            <a:ext cx="2506183" cy="5695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E01E43-6417-A171-27CA-1FB92670EBD8}"/>
              </a:ext>
            </a:extLst>
          </p:cNvPr>
          <p:cNvSpPr txBox="1">
            <a:spLocks/>
          </p:cNvSpPr>
          <p:nvPr/>
        </p:nvSpPr>
        <p:spPr>
          <a:xfrm>
            <a:off x="3144578" y="4318016"/>
            <a:ext cx="7982333" cy="17535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NIGEL TAVENDALE</a:t>
            </a:r>
          </a:p>
          <a:p>
            <a:pPr algn="l"/>
            <a:r>
              <a:rPr lang="en-US" sz="2500" dirty="0"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nigel.tavendale@allthingssyslog.com</a:t>
            </a:r>
          </a:p>
          <a:p>
            <a:pPr algn="l"/>
            <a:r>
              <a:rPr lang="en-US" sz="2500" dirty="0"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www.allthingssyslog.com</a:t>
            </a:r>
            <a:endParaRPr lang="en-US" sz="2500" dirty="0">
              <a:latin typeface="+mn-lt"/>
            </a:endParaRPr>
          </a:p>
          <a:p>
            <a:pPr algn="l"/>
            <a:r>
              <a:rPr lang="en-US" sz="25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https://www.linkedin.com/in/nigel-tavendale-2a6a723</a:t>
            </a:r>
            <a:endParaRPr lang="en-US" sz="25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852C57-4DFC-820E-B5BB-44CBA56CF9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179" y="4259262"/>
            <a:ext cx="2257425" cy="22574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C2A253-6482-FB88-F945-1206B4415DDE}"/>
              </a:ext>
            </a:extLst>
          </p:cNvPr>
          <p:cNvSpPr txBox="1">
            <a:spLocks/>
          </p:cNvSpPr>
          <p:nvPr/>
        </p:nvSpPr>
        <p:spPr>
          <a:xfrm>
            <a:off x="636179" y="1946873"/>
            <a:ext cx="10657866" cy="478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3333CC"/>
                </a:solidFill>
                <a:latin typeface="Amazon Ember"/>
                <a:hlinkClick r:id="rId8"/>
              </a:rPr>
              <a:t>https://www.fpga4student.com/</a:t>
            </a:r>
            <a:r>
              <a:rPr lang="en-US" sz="1800" dirty="0">
                <a:solidFill>
                  <a:srgbClr val="3333CC"/>
                </a:solidFill>
                <a:latin typeface="Amazon Ember"/>
              </a:rPr>
              <a:t> </a:t>
            </a:r>
            <a:r>
              <a:rPr lang="en-US" sz="1800" dirty="0">
                <a:latin typeface="Amazon Ember"/>
              </a:rPr>
              <a:t>(Sample projects in VHDL and Verilog)</a:t>
            </a:r>
            <a:endParaRPr lang="en-US" sz="1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131DE8-A6F4-534D-CDD1-F5316682D3F5}"/>
              </a:ext>
            </a:extLst>
          </p:cNvPr>
          <p:cNvSpPr txBox="1">
            <a:spLocks/>
          </p:cNvSpPr>
          <p:nvPr/>
        </p:nvSpPr>
        <p:spPr>
          <a:xfrm>
            <a:off x="636179" y="2425787"/>
            <a:ext cx="10657866" cy="478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3333CC"/>
                </a:solidFill>
                <a:latin typeface="Amazon Ember"/>
                <a:hlinkClick r:id="rId9"/>
              </a:rPr>
              <a:t>https://www.digelent.com/</a:t>
            </a:r>
            <a:r>
              <a:rPr lang="en-US" sz="1800" dirty="0">
                <a:solidFill>
                  <a:srgbClr val="3333CC"/>
                </a:solidFill>
                <a:latin typeface="Amazon Ember"/>
              </a:rPr>
              <a:t> </a:t>
            </a:r>
            <a:r>
              <a:rPr lang="en-US" sz="1800" dirty="0">
                <a:latin typeface="Amazon Ember"/>
              </a:rPr>
              <a:t>(Almost all sample projects in Verilog only, but documentation for boards is excellent!)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379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46DCA9C6-6A25-4DF7-7477-49067EB4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0" y="506263"/>
            <a:ext cx="10515600" cy="931279"/>
          </a:xfrm>
        </p:spPr>
        <p:txBody>
          <a:bodyPr/>
          <a:lstStyle/>
          <a:p>
            <a:r>
              <a:rPr lang="en-US" dirty="0"/>
              <a:t>Code Samples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B0726-AA93-0E1A-A0BF-9762BAC7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965F-682C-FDD3-30D9-E6D5F96AECE2}"/>
              </a:ext>
            </a:extLst>
          </p:cNvPr>
          <p:cNvSpPr txBox="1"/>
          <p:nvPr/>
        </p:nvSpPr>
        <p:spPr>
          <a:xfrm>
            <a:off x="306805" y="1744579"/>
            <a:ext cx="11634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linkClick r:id="rId2"/>
              </a:rPr>
              <a:t>https://github.com/ntavendale/Ekon29</a:t>
            </a:r>
            <a:r>
              <a:rPr lang="en-US" sz="4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3930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6963806D-D054-DB42-6B20-BEBECE8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0" y="198353"/>
            <a:ext cx="10515600" cy="931279"/>
          </a:xfrm>
        </p:spPr>
        <p:txBody>
          <a:bodyPr/>
          <a:lstStyle/>
          <a:p>
            <a:r>
              <a:rPr lang="en-US" dirty="0"/>
              <a:t>Application Specific Integrated Circuits (ASIC)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5017-EBA0-42FF-9B0C-97A142EE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Copyright © 2022 Nigel Tavendale.  All images obtained from public domain.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12A8ED-A741-C52B-0803-3F183D8EFB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28464" y="4997804"/>
            <a:ext cx="1358546" cy="13585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F097B4-E627-730B-CD06-3C7AC9408E47}"/>
              </a:ext>
            </a:extLst>
          </p:cNvPr>
          <p:cNvSpPr txBox="1"/>
          <p:nvPr/>
        </p:nvSpPr>
        <p:spPr>
          <a:xfrm>
            <a:off x="236480" y="1180584"/>
            <a:ext cx="86645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Custom designed and built for specific purpose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E2955AA-B95C-2429-3E99-04C6B2BA3987}"/>
              </a:ext>
            </a:extLst>
          </p:cNvPr>
          <p:cNvSpPr txBox="1">
            <a:spLocks/>
          </p:cNvSpPr>
          <p:nvPr/>
        </p:nvSpPr>
        <p:spPr>
          <a:xfrm>
            <a:off x="363821" y="1767315"/>
            <a:ext cx="10137302" cy="25062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High Performance.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Can be engineered to consume less power.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Small size.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Difficult to reverse engineer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Fast. Can be clocked at very high rates.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Usually have their own drivers.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CD3C6-01A5-D11C-D5AD-0B0C9FE742A2}"/>
              </a:ext>
            </a:extLst>
          </p:cNvPr>
          <p:cNvSpPr txBox="1">
            <a:spLocks/>
          </p:cNvSpPr>
          <p:nvPr/>
        </p:nvSpPr>
        <p:spPr>
          <a:xfrm>
            <a:off x="363821" y="4536188"/>
            <a:ext cx="10137302" cy="1358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Very high setup costs. Only cost effective for large production runs, but cost effective at scale.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Design is permanent and cannot be revised.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Any bug is going to be very expensive to fix - if it’s even feasible.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0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49DD82F-D859-442F-B286-4BD6D4DC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878C2D-CE39-4314-8209-C7EA9BD173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05746" y="5471746"/>
            <a:ext cx="1358546" cy="1358546"/>
          </a:xfrm>
          <a:prstGeom prst="rect">
            <a:avLst/>
          </a:prstGeom>
        </p:spPr>
      </p:pic>
      <p:sp>
        <p:nvSpPr>
          <p:cNvPr id="4" name="Title 8">
            <a:extLst>
              <a:ext uri="{FF2B5EF4-FFF2-40B4-BE49-F238E27FC236}">
                <a16:creationId xmlns:a16="http://schemas.microsoft.com/office/drawing/2014/main" id="{65F384EA-8EDC-DD44-3E02-0B870C82B7D9}"/>
              </a:ext>
            </a:extLst>
          </p:cNvPr>
          <p:cNvSpPr txBox="1">
            <a:spLocks/>
          </p:cNvSpPr>
          <p:nvPr/>
        </p:nvSpPr>
        <p:spPr>
          <a:xfrm>
            <a:off x="236480" y="198353"/>
            <a:ext cx="10515600" cy="931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Field Programmable Gate Arrays (FPGAs)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5D51A5-C59F-F88B-7D80-8010CD5FEFD9}"/>
              </a:ext>
            </a:extLst>
          </p:cNvPr>
          <p:cNvSpPr txBox="1">
            <a:spLocks/>
          </p:cNvSpPr>
          <p:nvPr/>
        </p:nvSpPr>
        <p:spPr>
          <a:xfrm>
            <a:off x="236480" y="1404419"/>
            <a:ext cx="10137302" cy="1816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Programmable. One FPGA can be reprogrammed for different purposes.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Bug fixes are easier to deploy. Don’t have to replace chip – only bit file it is loaded with.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Much more cost effective at low production numbers.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Setup costs are the design software and the time to do the design.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D754F9C-814F-989E-F0A6-0E229E967E5F}"/>
              </a:ext>
            </a:extLst>
          </p:cNvPr>
          <p:cNvSpPr txBox="1">
            <a:spLocks/>
          </p:cNvSpPr>
          <p:nvPr/>
        </p:nvSpPr>
        <p:spPr>
          <a:xfrm>
            <a:off x="236480" y="3655626"/>
            <a:ext cx="10137302" cy="210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Per chip cost is more expensive ( large, high speed FPGA chips can run to $100K+)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Power consumption is generally higher.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Larger form factor – take up more space on PCB.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Lower performance – ASICs can generally be clocked faster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Finite resources – only so many gates, blocks, flip flops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8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45270-8281-F938-65AE-2EB10427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5B7D3A98-119D-FE43-FCCD-08B4A86B68C3}"/>
              </a:ext>
            </a:extLst>
          </p:cNvPr>
          <p:cNvSpPr txBox="1">
            <a:spLocks/>
          </p:cNvSpPr>
          <p:nvPr/>
        </p:nvSpPr>
        <p:spPr>
          <a:xfrm>
            <a:off x="236480" y="198353"/>
            <a:ext cx="10515600" cy="931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Field Programmable Gate Arrays (FPGAs)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1FF5BADF-8F51-1A49-2736-731B8CC85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80" y="1619130"/>
            <a:ext cx="2039856" cy="41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4A6AE377-5A2F-BC5C-9DF9-B8160350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6" y="2547656"/>
            <a:ext cx="2326943" cy="67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265808-06F5-5DED-8FA8-533A88660E5F}"/>
              </a:ext>
            </a:extLst>
          </p:cNvPr>
          <p:cNvSpPr txBox="1"/>
          <p:nvPr/>
        </p:nvSpPr>
        <p:spPr>
          <a:xfrm>
            <a:off x="8749077" y="1501012"/>
            <a:ext cx="1432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52 %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56A6D-9523-A9AA-60C6-C05B2B4FC6DE}"/>
              </a:ext>
            </a:extLst>
          </p:cNvPr>
          <p:cNvSpPr txBox="1"/>
          <p:nvPr/>
        </p:nvSpPr>
        <p:spPr>
          <a:xfrm>
            <a:off x="8749077" y="2571533"/>
            <a:ext cx="1432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35 %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4A8A568-623F-EAC5-D717-978718AA2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6" y="3753068"/>
            <a:ext cx="198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72CA07-F06F-C9E7-09FB-AD7651F34AC0}"/>
              </a:ext>
            </a:extLst>
          </p:cNvPr>
          <p:cNvSpPr txBox="1"/>
          <p:nvPr/>
        </p:nvSpPr>
        <p:spPr>
          <a:xfrm>
            <a:off x="8987912" y="3640137"/>
            <a:ext cx="10841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5 % </a:t>
            </a:r>
          </a:p>
        </p:txBody>
      </p:sp>
      <p:pic>
        <p:nvPicPr>
          <p:cNvPr id="2058" name="Picture 10" descr="undefined">
            <a:extLst>
              <a:ext uri="{FF2B5EF4-FFF2-40B4-BE49-F238E27FC236}">
                <a16:creationId xmlns:a16="http://schemas.microsoft.com/office/drawing/2014/main" id="{BE8627EA-841D-349F-636B-249D4B919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5" y="4821672"/>
            <a:ext cx="2115161" cy="34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41831-FEF5-DCB9-638A-BCC0465E20C8}"/>
              </a:ext>
            </a:extLst>
          </p:cNvPr>
          <p:cNvSpPr txBox="1"/>
          <p:nvPr/>
        </p:nvSpPr>
        <p:spPr>
          <a:xfrm>
            <a:off x="8987912" y="4528125"/>
            <a:ext cx="10841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5 %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0D8C0-1F53-6AD1-8CCD-E913CE614A20}"/>
              </a:ext>
            </a:extLst>
          </p:cNvPr>
          <p:cNvSpPr txBox="1"/>
          <p:nvPr/>
        </p:nvSpPr>
        <p:spPr>
          <a:xfrm>
            <a:off x="236479" y="5441690"/>
            <a:ext cx="5946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Others (inc. Cologne Chip AG)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B072A-5C75-B442-47A1-EE884C186A75}"/>
              </a:ext>
            </a:extLst>
          </p:cNvPr>
          <p:cNvSpPr txBox="1"/>
          <p:nvPr/>
        </p:nvSpPr>
        <p:spPr>
          <a:xfrm>
            <a:off x="8987911" y="5345734"/>
            <a:ext cx="10841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3 %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9E3892-31F7-1C57-E887-B7487A589D04}"/>
              </a:ext>
            </a:extLst>
          </p:cNvPr>
          <p:cNvSpPr txBox="1"/>
          <p:nvPr/>
        </p:nvSpPr>
        <p:spPr>
          <a:xfrm>
            <a:off x="2875127" y="1471853"/>
            <a:ext cx="18448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(AMD)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82393-FBB4-121C-7A1D-3704CADE1546}"/>
              </a:ext>
            </a:extLst>
          </p:cNvPr>
          <p:cNvSpPr txBox="1"/>
          <p:nvPr/>
        </p:nvSpPr>
        <p:spPr>
          <a:xfrm>
            <a:off x="2875127" y="2602383"/>
            <a:ext cx="18448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(Intel) </a:t>
            </a:r>
          </a:p>
        </p:txBody>
      </p:sp>
    </p:spTree>
    <p:extLst>
      <p:ext uri="{BB962C8B-B14F-4D97-AF65-F5344CB8AC3E}">
        <p14:creationId xmlns:p14="http://schemas.microsoft.com/office/powerpoint/2010/main" val="211105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5DFBE2E-9D13-70FA-795B-684EA2AF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0" y="198353"/>
            <a:ext cx="10515600" cy="931279"/>
          </a:xfrm>
        </p:spPr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49DD82F-D859-442F-B286-4BD6D4DC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2022 Nigel Tavendale.  All images obtained from public domain.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878C2D-CE39-4314-8209-C7EA9BD173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05746" y="5471746"/>
            <a:ext cx="1358546" cy="1358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C476FE-1723-CF66-9F62-75C115D92768}"/>
              </a:ext>
            </a:extLst>
          </p:cNvPr>
          <p:cNvSpPr txBox="1"/>
          <p:nvPr/>
        </p:nvSpPr>
        <p:spPr>
          <a:xfrm>
            <a:off x="303820" y="1204060"/>
            <a:ext cx="6866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Everything firmware needs you have to supply it with.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260A8-81D4-1EB9-3DCC-F485BBE57AF9}"/>
              </a:ext>
            </a:extLst>
          </p:cNvPr>
          <p:cNvSpPr txBox="1"/>
          <p:nvPr/>
        </p:nvSpPr>
        <p:spPr>
          <a:xfrm>
            <a:off x="303820" y="1994413"/>
            <a:ext cx="6866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Everything all the time in </a:t>
            </a:r>
            <a:r>
              <a:rPr lang="en-US" sz="2400" b="1" i="1" dirty="0"/>
              <a:t>parallel</a:t>
            </a:r>
            <a:r>
              <a:rPr lang="en-US" sz="2400" dirty="0"/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59762-63D5-753F-67B9-A2AFBCDA744B}"/>
              </a:ext>
            </a:extLst>
          </p:cNvPr>
          <p:cNvSpPr txBox="1"/>
          <p:nvPr/>
        </p:nvSpPr>
        <p:spPr>
          <a:xfrm>
            <a:off x="303820" y="2838302"/>
            <a:ext cx="53527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Behavioral </a:t>
            </a:r>
            <a:r>
              <a:rPr lang="en-US" sz="16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 </a:t>
            </a:r>
            <a:r>
              <a:rPr lang="en-US" sz="16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'0';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lang="en-US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clock_signal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&lt;= '1';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Behavioral;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6350C-8C49-CA1D-283F-C7957A83F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979" y="2607082"/>
            <a:ext cx="4096322" cy="914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F83AE1-8EC2-994C-C343-4F4BE49734C5}"/>
              </a:ext>
            </a:extLst>
          </p:cNvPr>
          <p:cNvSpPr txBox="1"/>
          <p:nvPr/>
        </p:nvSpPr>
        <p:spPr>
          <a:xfrm>
            <a:off x="6730573" y="3730854"/>
            <a:ext cx="2040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= '1';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'0';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20DC7-E50E-BCE9-C6C0-BB2874D9EB2F}"/>
              </a:ext>
            </a:extLst>
          </p:cNvPr>
          <p:cNvSpPr txBox="1"/>
          <p:nvPr/>
        </p:nvSpPr>
        <p:spPr>
          <a:xfrm>
            <a:off x="8770880" y="3704760"/>
            <a:ext cx="198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= '1'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'1'</a:t>
            </a:r>
          </a:p>
        </p:txBody>
      </p:sp>
    </p:spTree>
    <p:extLst>
      <p:ext uri="{BB962C8B-B14F-4D97-AF65-F5344CB8AC3E}">
        <p14:creationId xmlns:p14="http://schemas.microsoft.com/office/powerpoint/2010/main" val="131883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5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5DFBE2E-9D13-70FA-795B-684EA2AF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0" y="198353"/>
            <a:ext cx="10515600" cy="931279"/>
          </a:xfrm>
        </p:spPr>
        <p:txBody>
          <a:bodyPr>
            <a:normAutofit/>
          </a:bodyPr>
          <a:lstStyle/>
          <a:p>
            <a:r>
              <a:rPr lang="en-US" dirty="0"/>
              <a:t>Defining Logic – Lookup Tables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49DD82F-D859-442F-B286-4BD6D4DC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2022 Nigel Tavendale.  All images obtained from public domain.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878C2D-CE39-4314-8209-C7EA9BD173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05746" y="5471746"/>
            <a:ext cx="1358546" cy="13585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EF38FE-5B55-83FF-3B25-5F48369519C8}"/>
              </a:ext>
            </a:extLst>
          </p:cNvPr>
          <p:cNvSpPr txBox="1"/>
          <p:nvPr/>
        </p:nvSpPr>
        <p:spPr>
          <a:xfrm>
            <a:off x="7794117" y="2193949"/>
            <a:ext cx="24264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B  C     Out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0  0  0      0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0  0  1      1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0  1  0      0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0  1  1      1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1  0  0      0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1  0  1      1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1  1  0      1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1  1  1      1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EFCF2-F100-2420-4415-887331CD219B}"/>
              </a:ext>
            </a:extLst>
          </p:cNvPr>
          <p:cNvSpPr txBox="1"/>
          <p:nvPr/>
        </p:nvSpPr>
        <p:spPr>
          <a:xfrm>
            <a:off x="3067455" y="1375403"/>
            <a:ext cx="4234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(A * B) + C</a:t>
            </a:r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DD6E3-2612-BCBD-DBAC-A5E264D92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079" y="2290688"/>
            <a:ext cx="5220429" cy="1057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6A0618-2A8A-0DBC-418F-BFC077314146}"/>
              </a:ext>
            </a:extLst>
          </p:cNvPr>
          <p:cNvSpPr txBox="1"/>
          <p:nvPr/>
        </p:nvSpPr>
        <p:spPr>
          <a:xfrm>
            <a:off x="7402523" y="4621398"/>
            <a:ext cx="12291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FC7FE-30B3-464F-8C81-EFE80E3FDC37}"/>
              </a:ext>
            </a:extLst>
          </p:cNvPr>
          <p:cNvSpPr txBox="1"/>
          <p:nvPr/>
        </p:nvSpPr>
        <p:spPr>
          <a:xfrm>
            <a:off x="9266991" y="4621397"/>
            <a:ext cx="12291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1DA04-2665-C19D-C362-6A3259D1D501}"/>
              </a:ext>
            </a:extLst>
          </p:cNvPr>
          <p:cNvSpPr txBox="1"/>
          <p:nvPr/>
        </p:nvSpPr>
        <p:spPr>
          <a:xfrm>
            <a:off x="437403" y="5125694"/>
            <a:ext cx="50568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Lookup tables are like RAM, not circuits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36299-84D8-CC4A-4A1A-C8DDF61D4DAC}"/>
              </a:ext>
            </a:extLst>
          </p:cNvPr>
          <p:cNvSpPr txBox="1"/>
          <p:nvPr/>
        </p:nvSpPr>
        <p:spPr>
          <a:xfrm>
            <a:off x="437403" y="5587359"/>
            <a:ext cx="8780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Lookup table output </a:t>
            </a:r>
            <a:r>
              <a:rPr lang="en-US" sz="2400" i="1" dirty="0"/>
              <a:t>always</a:t>
            </a:r>
            <a:r>
              <a:rPr lang="en-US" sz="2400" dirty="0"/>
              <a:t> reflects inputs – regardless of clock.</a:t>
            </a:r>
          </a:p>
        </p:txBody>
      </p:sp>
    </p:spTree>
    <p:extLst>
      <p:ext uri="{BB962C8B-B14F-4D97-AF65-F5344CB8AC3E}">
        <p14:creationId xmlns:p14="http://schemas.microsoft.com/office/powerpoint/2010/main" val="18590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C53E2-9C89-201B-E0EC-94D9164C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79B20003-AC52-B6D3-F586-74848578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0" y="198353"/>
            <a:ext cx="10515600" cy="931279"/>
          </a:xfrm>
        </p:spPr>
        <p:txBody>
          <a:bodyPr/>
          <a:lstStyle/>
          <a:p>
            <a:r>
              <a:rPr lang="en-US" dirty="0"/>
              <a:t>Storing Data – Registers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A320E3-5A7F-3A5C-9BA2-B4701C75D79B}"/>
              </a:ext>
            </a:extLst>
          </p:cNvPr>
          <p:cNvGrpSpPr/>
          <p:nvPr/>
        </p:nvGrpSpPr>
        <p:grpSpPr>
          <a:xfrm>
            <a:off x="3083775" y="2123642"/>
            <a:ext cx="963264" cy="1121923"/>
            <a:chOff x="7635987" y="1621276"/>
            <a:chExt cx="963264" cy="11219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79D343-FA4E-8969-A9BC-3D7886AAC736}"/>
                </a:ext>
              </a:extLst>
            </p:cNvPr>
            <p:cNvSpPr>
              <a:spLocks/>
            </p:cNvSpPr>
            <p:nvPr/>
          </p:nvSpPr>
          <p:spPr>
            <a:xfrm>
              <a:off x="7684851" y="1621276"/>
              <a:ext cx="914400" cy="11219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itle 8">
              <a:extLst>
                <a:ext uri="{FF2B5EF4-FFF2-40B4-BE49-F238E27FC236}">
                  <a16:creationId xmlns:a16="http://schemas.microsoft.com/office/drawing/2014/main" id="{413DBF0C-2F70-6098-F355-08C72C5FD409}"/>
                </a:ext>
              </a:extLst>
            </p:cNvPr>
            <p:cNvSpPr txBox="1">
              <a:spLocks/>
            </p:cNvSpPr>
            <p:nvPr/>
          </p:nvSpPr>
          <p:spPr>
            <a:xfrm>
              <a:off x="7635987" y="1621276"/>
              <a:ext cx="285570" cy="38113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/>
                <a:t>D</a:t>
              </a:r>
            </a:p>
          </p:txBody>
        </p:sp>
        <p:sp>
          <p:nvSpPr>
            <p:cNvPr id="8" name="Title 8">
              <a:extLst>
                <a:ext uri="{FF2B5EF4-FFF2-40B4-BE49-F238E27FC236}">
                  <a16:creationId xmlns:a16="http://schemas.microsoft.com/office/drawing/2014/main" id="{081BC993-BF9F-2585-8CC1-14A872983DCE}"/>
                </a:ext>
              </a:extLst>
            </p:cNvPr>
            <p:cNvSpPr txBox="1">
              <a:spLocks/>
            </p:cNvSpPr>
            <p:nvPr/>
          </p:nvSpPr>
          <p:spPr>
            <a:xfrm>
              <a:off x="7635987" y="2241552"/>
              <a:ext cx="506064" cy="38113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 err="1"/>
                <a:t>Clk</a:t>
              </a:r>
              <a:endParaRPr lang="en-US" sz="1800" b="1" dirty="0"/>
            </a:p>
          </p:txBody>
        </p:sp>
        <p:sp>
          <p:nvSpPr>
            <p:cNvPr id="9" name="Title 8">
              <a:extLst>
                <a:ext uri="{FF2B5EF4-FFF2-40B4-BE49-F238E27FC236}">
                  <a16:creationId xmlns:a16="http://schemas.microsoft.com/office/drawing/2014/main" id="{76EF59E5-CDB4-E813-E60E-3131D96DFB85}"/>
                </a:ext>
              </a:extLst>
            </p:cNvPr>
            <p:cNvSpPr txBox="1">
              <a:spLocks/>
            </p:cNvSpPr>
            <p:nvPr/>
          </p:nvSpPr>
          <p:spPr>
            <a:xfrm>
              <a:off x="8251959" y="1621276"/>
              <a:ext cx="285570" cy="38113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/>
                <a:t>Q</a:t>
              </a:r>
            </a:p>
          </p:txBody>
        </p:sp>
        <p:sp>
          <p:nvSpPr>
            <p:cNvPr id="10" name="Title 8">
              <a:extLst>
                <a:ext uri="{FF2B5EF4-FFF2-40B4-BE49-F238E27FC236}">
                  <a16:creationId xmlns:a16="http://schemas.microsoft.com/office/drawing/2014/main" id="{2D99121F-199C-6372-86F7-299A9F48167D}"/>
                </a:ext>
              </a:extLst>
            </p:cNvPr>
            <p:cNvSpPr txBox="1">
              <a:spLocks/>
            </p:cNvSpPr>
            <p:nvPr/>
          </p:nvSpPr>
          <p:spPr>
            <a:xfrm>
              <a:off x="8251959" y="2060109"/>
              <a:ext cx="285570" cy="56258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/>
                <a:t>_</a:t>
              </a:r>
            </a:p>
            <a:p>
              <a:r>
                <a:rPr lang="en-US" sz="1800" b="1" dirty="0"/>
                <a:t>Q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9E0088-D59C-928A-D38B-6E436F0DB998}"/>
              </a:ext>
            </a:extLst>
          </p:cNvPr>
          <p:cNvGrpSpPr/>
          <p:nvPr/>
        </p:nvGrpSpPr>
        <p:grpSpPr>
          <a:xfrm>
            <a:off x="4597935" y="2120397"/>
            <a:ext cx="963264" cy="1121923"/>
            <a:chOff x="7635987" y="1621276"/>
            <a:chExt cx="963264" cy="112192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D77415-C798-0358-0FDB-47970A11BD0D}"/>
                </a:ext>
              </a:extLst>
            </p:cNvPr>
            <p:cNvSpPr>
              <a:spLocks/>
            </p:cNvSpPr>
            <p:nvPr/>
          </p:nvSpPr>
          <p:spPr>
            <a:xfrm>
              <a:off x="7684851" y="1621276"/>
              <a:ext cx="914400" cy="11219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itle 8">
              <a:extLst>
                <a:ext uri="{FF2B5EF4-FFF2-40B4-BE49-F238E27FC236}">
                  <a16:creationId xmlns:a16="http://schemas.microsoft.com/office/drawing/2014/main" id="{555183CE-D7CB-00AC-78E3-F13CCEA8034A}"/>
                </a:ext>
              </a:extLst>
            </p:cNvPr>
            <p:cNvSpPr txBox="1">
              <a:spLocks/>
            </p:cNvSpPr>
            <p:nvPr/>
          </p:nvSpPr>
          <p:spPr>
            <a:xfrm>
              <a:off x="7635987" y="1621276"/>
              <a:ext cx="285570" cy="38113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/>
                <a:t>D</a:t>
              </a:r>
            </a:p>
          </p:txBody>
        </p:sp>
        <p:sp>
          <p:nvSpPr>
            <p:cNvPr id="15" name="Title 8">
              <a:extLst>
                <a:ext uri="{FF2B5EF4-FFF2-40B4-BE49-F238E27FC236}">
                  <a16:creationId xmlns:a16="http://schemas.microsoft.com/office/drawing/2014/main" id="{F1936ADD-F9B1-2A9F-28F3-C46E9BADE14F}"/>
                </a:ext>
              </a:extLst>
            </p:cNvPr>
            <p:cNvSpPr txBox="1">
              <a:spLocks/>
            </p:cNvSpPr>
            <p:nvPr/>
          </p:nvSpPr>
          <p:spPr>
            <a:xfrm>
              <a:off x="7635987" y="2241552"/>
              <a:ext cx="506064" cy="38113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 err="1"/>
                <a:t>Clk</a:t>
              </a:r>
              <a:endParaRPr lang="en-US" sz="1800" b="1" dirty="0"/>
            </a:p>
          </p:txBody>
        </p:sp>
        <p:sp>
          <p:nvSpPr>
            <p:cNvPr id="16" name="Title 8">
              <a:extLst>
                <a:ext uri="{FF2B5EF4-FFF2-40B4-BE49-F238E27FC236}">
                  <a16:creationId xmlns:a16="http://schemas.microsoft.com/office/drawing/2014/main" id="{7C1AF694-BA9D-4154-5F7C-FA6E16EC3AE9}"/>
                </a:ext>
              </a:extLst>
            </p:cNvPr>
            <p:cNvSpPr txBox="1">
              <a:spLocks/>
            </p:cNvSpPr>
            <p:nvPr/>
          </p:nvSpPr>
          <p:spPr>
            <a:xfrm>
              <a:off x="8251959" y="1621276"/>
              <a:ext cx="285570" cy="38113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/>
                <a:t>Q</a:t>
              </a:r>
            </a:p>
          </p:txBody>
        </p:sp>
        <p:sp>
          <p:nvSpPr>
            <p:cNvPr id="17" name="Title 8">
              <a:extLst>
                <a:ext uri="{FF2B5EF4-FFF2-40B4-BE49-F238E27FC236}">
                  <a16:creationId xmlns:a16="http://schemas.microsoft.com/office/drawing/2014/main" id="{FF6FA6A3-491A-91E9-5B33-263A9AFCB7AA}"/>
                </a:ext>
              </a:extLst>
            </p:cNvPr>
            <p:cNvSpPr txBox="1">
              <a:spLocks/>
            </p:cNvSpPr>
            <p:nvPr/>
          </p:nvSpPr>
          <p:spPr>
            <a:xfrm>
              <a:off x="8251959" y="2060109"/>
              <a:ext cx="285570" cy="56258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/>
                <a:t>_</a:t>
              </a:r>
            </a:p>
            <a:p>
              <a:r>
                <a:rPr lang="en-US" sz="1800" b="1" dirty="0"/>
                <a:t>Q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FAED56-E21A-D1B3-9BCD-A68D7C9A6937}"/>
              </a:ext>
            </a:extLst>
          </p:cNvPr>
          <p:cNvGrpSpPr/>
          <p:nvPr/>
        </p:nvGrpSpPr>
        <p:grpSpPr>
          <a:xfrm>
            <a:off x="6097785" y="2123641"/>
            <a:ext cx="963264" cy="1121923"/>
            <a:chOff x="7635987" y="1621276"/>
            <a:chExt cx="963264" cy="112192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7AB9AB-56E3-8BF6-E97F-CEE9AF8A0FF1}"/>
                </a:ext>
              </a:extLst>
            </p:cNvPr>
            <p:cNvSpPr>
              <a:spLocks/>
            </p:cNvSpPr>
            <p:nvPr/>
          </p:nvSpPr>
          <p:spPr>
            <a:xfrm>
              <a:off x="7684851" y="1621276"/>
              <a:ext cx="914400" cy="11219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itle 8">
              <a:extLst>
                <a:ext uri="{FF2B5EF4-FFF2-40B4-BE49-F238E27FC236}">
                  <a16:creationId xmlns:a16="http://schemas.microsoft.com/office/drawing/2014/main" id="{4D82259C-C449-F586-FA0C-BCEBF1373EA9}"/>
                </a:ext>
              </a:extLst>
            </p:cNvPr>
            <p:cNvSpPr txBox="1">
              <a:spLocks/>
            </p:cNvSpPr>
            <p:nvPr/>
          </p:nvSpPr>
          <p:spPr>
            <a:xfrm>
              <a:off x="7635987" y="1621276"/>
              <a:ext cx="285570" cy="38113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/>
                <a:t>D</a:t>
              </a:r>
            </a:p>
          </p:txBody>
        </p:sp>
        <p:sp>
          <p:nvSpPr>
            <p:cNvPr id="21" name="Title 8">
              <a:extLst>
                <a:ext uri="{FF2B5EF4-FFF2-40B4-BE49-F238E27FC236}">
                  <a16:creationId xmlns:a16="http://schemas.microsoft.com/office/drawing/2014/main" id="{BDB83A19-92C2-4C84-F199-C0A047B50583}"/>
                </a:ext>
              </a:extLst>
            </p:cNvPr>
            <p:cNvSpPr txBox="1">
              <a:spLocks/>
            </p:cNvSpPr>
            <p:nvPr/>
          </p:nvSpPr>
          <p:spPr>
            <a:xfrm>
              <a:off x="7635987" y="2241552"/>
              <a:ext cx="506064" cy="38113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 err="1"/>
                <a:t>Clk</a:t>
              </a:r>
              <a:endParaRPr lang="en-US" sz="1800" b="1" dirty="0"/>
            </a:p>
          </p:txBody>
        </p:sp>
        <p:sp>
          <p:nvSpPr>
            <p:cNvPr id="22" name="Title 8">
              <a:extLst>
                <a:ext uri="{FF2B5EF4-FFF2-40B4-BE49-F238E27FC236}">
                  <a16:creationId xmlns:a16="http://schemas.microsoft.com/office/drawing/2014/main" id="{95698A95-22B6-22A3-F406-36FC8B29AC5C}"/>
                </a:ext>
              </a:extLst>
            </p:cNvPr>
            <p:cNvSpPr txBox="1">
              <a:spLocks/>
            </p:cNvSpPr>
            <p:nvPr/>
          </p:nvSpPr>
          <p:spPr>
            <a:xfrm>
              <a:off x="8251959" y="1621276"/>
              <a:ext cx="285570" cy="38113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/>
                <a:t>Q</a:t>
              </a:r>
            </a:p>
          </p:txBody>
        </p:sp>
        <p:sp>
          <p:nvSpPr>
            <p:cNvPr id="23" name="Title 8">
              <a:extLst>
                <a:ext uri="{FF2B5EF4-FFF2-40B4-BE49-F238E27FC236}">
                  <a16:creationId xmlns:a16="http://schemas.microsoft.com/office/drawing/2014/main" id="{A85A8E33-B4A3-9588-89A0-43B2119818EA}"/>
                </a:ext>
              </a:extLst>
            </p:cNvPr>
            <p:cNvSpPr txBox="1">
              <a:spLocks/>
            </p:cNvSpPr>
            <p:nvPr/>
          </p:nvSpPr>
          <p:spPr>
            <a:xfrm>
              <a:off x="8251959" y="2060109"/>
              <a:ext cx="285570" cy="56258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/>
                <a:t>_</a:t>
              </a:r>
            </a:p>
            <a:p>
              <a:r>
                <a:rPr lang="en-US" sz="1800" b="1" dirty="0"/>
                <a:t>Q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5E2C12-BC16-60B1-C3A1-F58C26173F6C}"/>
              </a:ext>
            </a:extLst>
          </p:cNvPr>
          <p:cNvGrpSpPr/>
          <p:nvPr/>
        </p:nvGrpSpPr>
        <p:grpSpPr>
          <a:xfrm>
            <a:off x="7548771" y="2127438"/>
            <a:ext cx="963264" cy="1121923"/>
            <a:chOff x="7635987" y="1621276"/>
            <a:chExt cx="963264" cy="112192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D06948-0185-F03D-93F2-581FE7B369CA}"/>
                </a:ext>
              </a:extLst>
            </p:cNvPr>
            <p:cNvSpPr>
              <a:spLocks/>
            </p:cNvSpPr>
            <p:nvPr/>
          </p:nvSpPr>
          <p:spPr>
            <a:xfrm>
              <a:off x="7684851" y="1621276"/>
              <a:ext cx="914400" cy="11219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itle 8">
              <a:extLst>
                <a:ext uri="{FF2B5EF4-FFF2-40B4-BE49-F238E27FC236}">
                  <a16:creationId xmlns:a16="http://schemas.microsoft.com/office/drawing/2014/main" id="{33B16683-EF48-B44C-F390-51DEB3E50024}"/>
                </a:ext>
              </a:extLst>
            </p:cNvPr>
            <p:cNvSpPr txBox="1">
              <a:spLocks/>
            </p:cNvSpPr>
            <p:nvPr/>
          </p:nvSpPr>
          <p:spPr>
            <a:xfrm>
              <a:off x="7635987" y="1621276"/>
              <a:ext cx="285570" cy="38113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/>
                <a:t>D</a:t>
              </a:r>
            </a:p>
          </p:txBody>
        </p:sp>
        <p:sp>
          <p:nvSpPr>
            <p:cNvPr id="27" name="Title 8">
              <a:extLst>
                <a:ext uri="{FF2B5EF4-FFF2-40B4-BE49-F238E27FC236}">
                  <a16:creationId xmlns:a16="http://schemas.microsoft.com/office/drawing/2014/main" id="{612CB5B0-90A7-D824-F625-78B680695004}"/>
                </a:ext>
              </a:extLst>
            </p:cNvPr>
            <p:cNvSpPr txBox="1">
              <a:spLocks/>
            </p:cNvSpPr>
            <p:nvPr/>
          </p:nvSpPr>
          <p:spPr>
            <a:xfrm>
              <a:off x="7635987" y="2241552"/>
              <a:ext cx="506064" cy="38113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 err="1"/>
                <a:t>Clk</a:t>
              </a:r>
              <a:endParaRPr lang="en-US" sz="1800" b="1" dirty="0"/>
            </a:p>
          </p:txBody>
        </p:sp>
        <p:sp>
          <p:nvSpPr>
            <p:cNvPr id="28" name="Title 8">
              <a:extLst>
                <a:ext uri="{FF2B5EF4-FFF2-40B4-BE49-F238E27FC236}">
                  <a16:creationId xmlns:a16="http://schemas.microsoft.com/office/drawing/2014/main" id="{0D9189F1-AF07-9FBA-BA09-647ACF33D3E8}"/>
                </a:ext>
              </a:extLst>
            </p:cNvPr>
            <p:cNvSpPr txBox="1">
              <a:spLocks/>
            </p:cNvSpPr>
            <p:nvPr/>
          </p:nvSpPr>
          <p:spPr>
            <a:xfrm>
              <a:off x="8251959" y="1621276"/>
              <a:ext cx="285570" cy="38113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/>
                <a:t>Q</a:t>
              </a:r>
            </a:p>
          </p:txBody>
        </p:sp>
        <p:sp>
          <p:nvSpPr>
            <p:cNvPr id="29" name="Title 8">
              <a:extLst>
                <a:ext uri="{FF2B5EF4-FFF2-40B4-BE49-F238E27FC236}">
                  <a16:creationId xmlns:a16="http://schemas.microsoft.com/office/drawing/2014/main" id="{A9B3F03F-DE2D-A308-C295-9AE9C40E74B6}"/>
                </a:ext>
              </a:extLst>
            </p:cNvPr>
            <p:cNvSpPr txBox="1">
              <a:spLocks/>
            </p:cNvSpPr>
            <p:nvPr/>
          </p:nvSpPr>
          <p:spPr>
            <a:xfrm>
              <a:off x="8251959" y="2060109"/>
              <a:ext cx="285570" cy="56258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/>
                <a:t>_</a:t>
              </a:r>
            </a:p>
            <a:p>
              <a:r>
                <a:rPr lang="en-US" sz="1800" b="1" dirty="0"/>
                <a:t>Q</a:t>
              </a:r>
            </a:p>
          </p:txBody>
        </p:sp>
      </p:grp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F642F5C-0052-ADEF-4F95-35B294B4FD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31091" y="3064509"/>
            <a:ext cx="1745306" cy="252303"/>
          </a:xfrm>
          <a:prstGeom prst="bentConnector3">
            <a:avLst>
              <a:gd name="adj1" fmla="val 99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2907378-75EB-C560-5BAA-403CCA8445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29573" y="3074291"/>
            <a:ext cx="1766239" cy="239592"/>
          </a:xfrm>
          <a:prstGeom prst="bentConnector3">
            <a:avLst>
              <a:gd name="adj1" fmla="val 1003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E427E11-4FC9-4974-7E9F-CF89BEC748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46380" y="3077065"/>
            <a:ext cx="1746926" cy="225573"/>
          </a:xfrm>
          <a:prstGeom prst="bentConnector3">
            <a:avLst>
              <a:gd name="adj1" fmla="val 1004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85CC13E-765E-590B-3D39-2A4A9152377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02564" y="3100479"/>
            <a:ext cx="1760816" cy="192637"/>
          </a:xfrm>
          <a:prstGeom prst="bentConnector3">
            <a:avLst>
              <a:gd name="adj1" fmla="val 1000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8A287A2-0E07-846D-BCCA-BC1E9E52A9D8}"/>
              </a:ext>
            </a:extLst>
          </p:cNvPr>
          <p:cNvCxnSpPr>
            <a:cxnSpLocks/>
          </p:cNvCxnSpPr>
          <p:nvPr/>
        </p:nvCxnSpPr>
        <p:spPr>
          <a:xfrm rot="5400000">
            <a:off x="3917762" y="1968626"/>
            <a:ext cx="516950" cy="230356"/>
          </a:xfrm>
          <a:prstGeom prst="bentConnector3">
            <a:avLst>
              <a:gd name="adj1" fmla="val 1001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DE8AE8E-B2C3-7165-7F3C-E0FEE0C48909}"/>
              </a:ext>
            </a:extLst>
          </p:cNvPr>
          <p:cNvCxnSpPr>
            <a:cxnSpLocks/>
          </p:cNvCxnSpPr>
          <p:nvPr/>
        </p:nvCxnSpPr>
        <p:spPr>
          <a:xfrm rot="5400000">
            <a:off x="5417242" y="1968626"/>
            <a:ext cx="516950" cy="230356"/>
          </a:xfrm>
          <a:prstGeom prst="bentConnector3">
            <a:avLst>
              <a:gd name="adj1" fmla="val 1001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41FF0AF-8492-4379-0C3C-DE1F810A9D2B}"/>
              </a:ext>
            </a:extLst>
          </p:cNvPr>
          <p:cNvCxnSpPr>
            <a:cxnSpLocks/>
          </p:cNvCxnSpPr>
          <p:nvPr/>
        </p:nvCxnSpPr>
        <p:spPr>
          <a:xfrm rot="5400000">
            <a:off x="6912954" y="1968626"/>
            <a:ext cx="516950" cy="230356"/>
          </a:xfrm>
          <a:prstGeom prst="bentConnector3">
            <a:avLst>
              <a:gd name="adj1" fmla="val 1001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D81737B-56B5-C1E6-979F-AD1C0877C828}"/>
              </a:ext>
            </a:extLst>
          </p:cNvPr>
          <p:cNvCxnSpPr>
            <a:cxnSpLocks/>
          </p:cNvCxnSpPr>
          <p:nvPr/>
        </p:nvCxnSpPr>
        <p:spPr>
          <a:xfrm rot="5400000">
            <a:off x="8368738" y="1968626"/>
            <a:ext cx="516950" cy="230356"/>
          </a:xfrm>
          <a:prstGeom prst="bentConnector3">
            <a:avLst>
              <a:gd name="adj1" fmla="val 1001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AC87E8F-F591-6415-5E7B-59DAFC4676CC}"/>
              </a:ext>
            </a:extLst>
          </p:cNvPr>
          <p:cNvCxnSpPr>
            <a:cxnSpLocks/>
          </p:cNvCxnSpPr>
          <p:nvPr/>
        </p:nvCxnSpPr>
        <p:spPr>
          <a:xfrm flipV="1">
            <a:off x="2136838" y="2965777"/>
            <a:ext cx="5502467" cy="636431"/>
          </a:xfrm>
          <a:prstGeom prst="bentConnector3">
            <a:avLst>
              <a:gd name="adj1" fmla="val 976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C7F7D84-90F9-015A-97DE-DE57FEEE2AB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51836" y="3211178"/>
            <a:ext cx="636569" cy="138175"/>
          </a:xfrm>
          <a:prstGeom prst="bentConnector3">
            <a:avLst>
              <a:gd name="adj1" fmla="val 9890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027CC8EC-96AC-1FC2-AC3D-5DC62ADB5F5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70434" y="3214974"/>
            <a:ext cx="636569" cy="138175"/>
          </a:xfrm>
          <a:prstGeom prst="bentConnector3">
            <a:avLst>
              <a:gd name="adj1" fmla="val 9890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7FFF49D-FD0D-8BD3-A140-1A21A28E93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41059" y="3211178"/>
            <a:ext cx="636569" cy="138175"/>
          </a:xfrm>
          <a:prstGeom prst="bentConnector3">
            <a:avLst>
              <a:gd name="adj1" fmla="val 9890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94E8F5-81D2-0437-3C25-25E023B2F59F}"/>
              </a:ext>
            </a:extLst>
          </p:cNvPr>
          <p:cNvCxnSpPr>
            <a:cxnSpLocks/>
          </p:cNvCxnSpPr>
          <p:nvPr/>
        </p:nvCxnSpPr>
        <p:spPr>
          <a:xfrm>
            <a:off x="896063" y="3779995"/>
            <a:ext cx="3765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87E85D-F07B-87C5-94C9-911907791658}"/>
              </a:ext>
            </a:extLst>
          </p:cNvPr>
          <p:cNvCxnSpPr>
            <a:cxnSpLocks/>
          </p:cNvCxnSpPr>
          <p:nvPr/>
        </p:nvCxnSpPr>
        <p:spPr>
          <a:xfrm>
            <a:off x="1270341" y="3446150"/>
            <a:ext cx="0" cy="3338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09F7971-4A74-A0AE-57B5-1E8F6E283195}"/>
              </a:ext>
            </a:extLst>
          </p:cNvPr>
          <p:cNvSpPr txBox="1"/>
          <p:nvPr/>
        </p:nvSpPr>
        <p:spPr>
          <a:xfrm>
            <a:off x="2669179" y="4072672"/>
            <a:ext cx="374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0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A1361B-906A-3749-6AD1-B150BF0964FF}"/>
              </a:ext>
            </a:extLst>
          </p:cNvPr>
          <p:cNvSpPr txBox="1"/>
          <p:nvPr/>
        </p:nvSpPr>
        <p:spPr>
          <a:xfrm>
            <a:off x="4207109" y="4098027"/>
            <a:ext cx="374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1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DB0641-FD5B-03A0-B3F5-EAD9A430B964}"/>
              </a:ext>
            </a:extLst>
          </p:cNvPr>
          <p:cNvSpPr txBox="1"/>
          <p:nvPr/>
        </p:nvSpPr>
        <p:spPr>
          <a:xfrm>
            <a:off x="5695476" y="4101866"/>
            <a:ext cx="374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1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2A3278-F58F-BB66-EAC7-0BC302AEBD17}"/>
              </a:ext>
            </a:extLst>
          </p:cNvPr>
          <p:cNvSpPr txBox="1"/>
          <p:nvPr/>
        </p:nvSpPr>
        <p:spPr>
          <a:xfrm>
            <a:off x="7159896" y="4070876"/>
            <a:ext cx="374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0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575F3C-FE60-AD2A-19F6-9D01BE807858}"/>
              </a:ext>
            </a:extLst>
          </p:cNvPr>
          <p:cNvCxnSpPr>
            <a:cxnSpLocks/>
          </p:cNvCxnSpPr>
          <p:nvPr/>
        </p:nvCxnSpPr>
        <p:spPr>
          <a:xfrm>
            <a:off x="1270341" y="3450452"/>
            <a:ext cx="3765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0F2B0A2-2637-C2B5-0C4E-0B10029D1765}"/>
              </a:ext>
            </a:extLst>
          </p:cNvPr>
          <p:cNvSpPr txBox="1"/>
          <p:nvPr/>
        </p:nvSpPr>
        <p:spPr>
          <a:xfrm>
            <a:off x="4064352" y="1077948"/>
            <a:ext cx="374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0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5224BE-8D3F-67BB-5909-91B3408714B6}"/>
              </a:ext>
            </a:extLst>
          </p:cNvPr>
          <p:cNvSpPr txBox="1"/>
          <p:nvPr/>
        </p:nvSpPr>
        <p:spPr>
          <a:xfrm>
            <a:off x="5560539" y="1090833"/>
            <a:ext cx="374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0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72C268-39BB-C6E3-43F0-6C35D4E497FC}"/>
              </a:ext>
            </a:extLst>
          </p:cNvPr>
          <p:cNvSpPr txBox="1"/>
          <p:nvPr/>
        </p:nvSpPr>
        <p:spPr>
          <a:xfrm>
            <a:off x="7031239" y="1084438"/>
            <a:ext cx="374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0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26B87B-9483-E8F0-2387-A24945E8D460}"/>
              </a:ext>
            </a:extLst>
          </p:cNvPr>
          <p:cNvSpPr txBox="1"/>
          <p:nvPr/>
        </p:nvSpPr>
        <p:spPr>
          <a:xfrm>
            <a:off x="8555069" y="1091028"/>
            <a:ext cx="374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0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EF1658-4935-CD9D-0A0D-9174CAC76D94}"/>
              </a:ext>
            </a:extLst>
          </p:cNvPr>
          <p:cNvSpPr txBox="1"/>
          <p:nvPr/>
        </p:nvSpPr>
        <p:spPr>
          <a:xfrm>
            <a:off x="5560539" y="1092068"/>
            <a:ext cx="374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1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1165AF-D000-E8AD-DA6A-A85B1D98E949}"/>
              </a:ext>
            </a:extLst>
          </p:cNvPr>
          <p:cNvSpPr txBox="1"/>
          <p:nvPr/>
        </p:nvSpPr>
        <p:spPr>
          <a:xfrm>
            <a:off x="7031239" y="1075834"/>
            <a:ext cx="374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1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A21CB8-2331-981D-08A3-F8F86E26A437}"/>
              </a:ext>
            </a:extLst>
          </p:cNvPr>
          <p:cNvSpPr txBox="1"/>
          <p:nvPr/>
        </p:nvSpPr>
        <p:spPr>
          <a:xfrm>
            <a:off x="568128" y="4957957"/>
            <a:ext cx="4259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 </a:t>
            </a:r>
            <a:r>
              <a:rPr lang="en-US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C389E5-9220-A729-9B6E-6AFFF01631FC}"/>
              </a:ext>
            </a:extLst>
          </p:cNvPr>
          <p:cNvSpPr txBox="1"/>
          <p:nvPr/>
        </p:nvSpPr>
        <p:spPr>
          <a:xfrm>
            <a:off x="157538" y="3446150"/>
            <a:ext cx="7108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Clk</a:t>
            </a:r>
            <a:r>
              <a:rPr lang="en-US" sz="2400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5C81A3-493C-4C6B-B728-C08A73634F9C}"/>
              </a:ext>
            </a:extLst>
          </p:cNvPr>
          <p:cNvSpPr txBox="1"/>
          <p:nvPr/>
        </p:nvSpPr>
        <p:spPr>
          <a:xfrm>
            <a:off x="568128" y="5352113"/>
            <a:ext cx="4144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 </a:t>
            </a:r>
            <a:r>
              <a:rPr lang="en-US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4AFAEB-DF25-AC02-968F-A12016C38C97}"/>
              </a:ext>
            </a:extLst>
          </p:cNvPr>
          <p:cNvSpPr txBox="1"/>
          <p:nvPr/>
        </p:nvSpPr>
        <p:spPr>
          <a:xfrm>
            <a:off x="552663" y="5714793"/>
            <a:ext cx="4383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(24 </a:t>
            </a:r>
            <a:r>
              <a:rPr lang="en-US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DBA19F-E7B4-8F44-B4EC-C4844C69802E}"/>
              </a:ext>
            </a:extLst>
          </p:cNvPr>
          <p:cNvSpPr txBox="1"/>
          <p:nvPr/>
        </p:nvSpPr>
        <p:spPr>
          <a:xfrm>
            <a:off x="5213907" y="5153547"/>
            <a:ext cx="6602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FPGA registers can be any length!</a:t>
            </a:r>
          </a:p>
        </p:txBody>
      </p:sp>
    </p:spTree>
    <p:extLst>
      <p:ext uri="{BB962C8B-B14F-4D97-AF65-F5344CB8AC3E}">
        <p14:creationId xmlns:p14="http://schemas.microsoft.com/office/powerpoint/2010/main" val="140195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8" grpId="0"/>
      <p:bldP spid="49" grpId="0"/>
      <p:bldP spid="51" grpId="0"/>
      <p:bldP spid="53" grpId="0"/>
      <p:bldP spid="54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EFD8F-5906-2C15-84D8-1D414209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22521C5E-5E9A-824A-F493-3FBA7F75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0" y="198353"/>
            <a:ext cx="11099486" cy="1664096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Your FPGA – Hardware Description Languages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7D3B8-ED76-AB95-EA9C-DBC2683EBF6A}"/>
              </a:ext>
            </a:extLst>
          </p:cNvPr>
          <p:cNvSpPr txBox="1"/>
          <p:nvPr/>
        </p:nvSpPr>
        <p:spPr>
          <a:xfrm>
            <a:off x="355702" y="2877213"/>
            <a:ext cx="48907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Behavioral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:= '0';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r_Output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clock_signal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&lt;= '1’;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r_Output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Behavioral;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98632-E80A-A9A0-0974-C5382976860A}"/>
              </a:ext>
            </a:extLst>
          </p:cNvPr>
          <p:cNvSpPr txBox="1"/>
          <p:nvPr/>
        </p:nvSpPr>
        <p:spPr>
          <a:xfrm>
            <a:off x="6096000" y="2877213"/>
            <a:ext cx="53527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r_Output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0’b1;</a:t>
            </a:r>
            <a:endParaRPr lang="en-US" sz="1200" dirty="0">
              <a:solidFill>
                <a:srgbClr val="33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33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@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(posedge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clock_signal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&lt;= 1’b1;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r_Output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5CE1F-FC0E-90B7-ABC6-9B987B11D955}"/>
              </a:ext>
            </a:extLst>
          </p:cNvPr>
          <p:cNvSpPr txBox="1"/>
          <p:nvPr/>
        </p:nvSpPr>
        <p:spPr>
          <a:xfrm>
            <a:off x="355702" y="2251554"/>
            <a:ext cx="4807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VHDL: VHSIC Hardware Description Language.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A3EEA-7802-0B4C-9A04-49106D852238}"/>
              </a:ext>
            </a:extLst>
          </p:cNvPr>
          <p:cNvSpPr txBox="1"/>
          <p:nvPr/>
        </p:nvSpPr>
        <p:spPr>
          <a:xfrm>
            <a:off x="6038767" y="2251554"/>
            <a:ext cx="2760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Verilog</a:t>
            </a:r>
          </a:p>
        </p:txBody>
      </p:sp>
    </p:spTree>
    <p:extLst>
      <p:ext uri="{BB962C8B-B14F-4D97-AF65-F5344CB8AC3E}">
        <p14:creationId xmlns:p14="http://schemas.microsoft.com/office/powerpoint/2010/main" val="10213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385523</TotalTime>
  <Words>1308</Words>
  <Application>Microsoft Office PowerPoint</Application>
  <PresentationFormat>Widescreen</PresentationFormat>
  <Paragraphs>217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Amazon Ember</vt:lpstr>
      <vt:lpstr>Arial</vt:lpstr>
      <vt:lpstr>Calibri</vt:lpstr>
      <vt:lpstr>Calibri Light</vt:lpstr>
      <vt:lpstr>Courier New</vt:lpstr>
      <vt:lpstr>Noto Sans</vt:lpstr>
      <vt:lpstr>Wingdings</vt:lpstr>
      <vt:lpstr>Office 2013 - 2022 Theme</vt:lpstr>
      <vt:lpstr>WHAT EVERY DEVELOPER NEEDS TO KNOW ABOUT FIRMWARE With Form Wizards And The Open Tools API</vt:lpstr>
      <vt:lpstr>Code Samples</vt:lpstr>
      <vt:lpstr>Application Specific Integrated Circuits (ASIC)</vt:lpstr>
      <vt:lpstr>PowerPoint Presentation</vt:lpstr>
      <vt:lpstr>PowerPoint Presentation</vt:lpstr>
      <vt:lpstr>Things To Remember</vt:lpstr>
      <vt:lpstr>Defining Logic – Lookup Tables</vt:lpstr>
      <vt:lpstr>Storing Data – Registers</vt:lpstr>
      <vt:lpstr>Building Your FPGA – Hardware Description Languages</vt:lpstr>
      <vt:lpstr>Building Your FPGA – Hardware Description Languages</vt:lpstr>
      <vt:lpstr>Finite State Machines Are Your Best Friends</vt:lpstr>
      <vt:lpstr>User Input - Debouncing</vt:lpstr>
      <vt:lpstr>Software Input - UART</vt:lpstr>
      <vt:lpstr>Getting Started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Wizards</dc:title>
  <dc:creator>Nigel Tavendale</dc:creator>
  <cp:lastModifiedBy>Nigel Tavendale</cp:lastModifiedBy>
  <cp:revision>697</cp:revision>
  <dcterms:created xsi:type="dcterms:W3CDTF">2018-07-29T17:30:26Z</dcterms:created>
  <dcterms:modified xsi:type="dcterms:W3CDTF">2025-10-27T17:55:19Z</dcterms:modified>
</cp:coreProperties>
</file>