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Corbel"/>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7DoozzvdLkiaiLCRG/MtI3V91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92DA81-5EA1-4A95-A50F-8BE6274517CB}">
  <a:tblStyle styleId="{4292DA81-5EA1-4A95-A50F-8BE6274517CB}"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orbel"/>
          <a:ea typeface="Corbel"/>
          <a:cs typeface="Corbel"/>
        </a:font>
        <a:schemeClr val="lt1"/>
      </a:tcTxStyle>
      <a:tcStyle>
        <a:fill>
          <a:solidFill>
            <a:schemeClr val="dk1"/>
          </a:solidFill>
        </a:fill>
      </a:tcStyle>
    </a:lastCol>
    <a:firstCol>
      <a:tcTxStyle b="on" i="off">
        <a:font>
          <a:latin typeface="Corbel"/>
          <a:ea typeface="Corbel"/>
          <a:cs typeface="Corbel"/>
        </a:font>
        <a:schemeClr val="lt1"/>
      </a:tcTxStyle>
      <a:tcStyle>
        <a:fill>
          <a:solidFill>
            <a:schemeClr val="dk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I am Nick Tawil. Today we will be analyzing sales methods in order to maximize revenue.</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demonstrate, we will walk through the following topics</a:t>
            </a:r>
            <a:endParaRPr/>
          </a:p>
        </p:txBody>
      </p:sp>
      <p:sp>
        <p:nvSpPr>
          <p:cNvPr id="152" name="Google Shape;15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 of almost 15,000 unique Pens and Printers customers,  the majority of them are new to us (within 1-8 years). This shows recent growth as a company. Additionally, customers are spread throughout the 5 notable regions of the United States. As you can see the Southwest would be wise to target with promotions and deals. There is more opportunity for growth than in the Southeast, where we already have a strong presence.</a:t>
            </a:r>
            <a:endParaRPr/>
          </a:p>
        </p:txBody>
      </p:sp>
      <p:sp>
        <p:nvSpPr>
          <p:cNvPr id="159" name="Google Shape;15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How do we reach these customers? We collected data over the first 6 weeks of  our new product launch, in order to understand what we are trying and how we are performing. We reached out in 3 different ways (email, an email followed by a call from our sales team, and simply a phone call). *read last bullet* Now how did these methods perform?</a:t>
            </a:r>
            <a:endParaRPr/>
          </a:p>
        </p:txBody>
      </p:sp>
      <p:sp>
        <p:nvSpPr>
          <p:cNvPr id="168" name="Google Shape;16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Email generated the most total revenue, with Email and Call next, followed by Calling in third. It is also significant to point out that sending an email can be automated, and thus has been designated a negligible 0 hours of effort on behalf of the sales team. Given that 67% of our sales involve email to some extent, it is unfortunate how much time is spent on calls to generate such low revenue. Given an estimated 30 minutes per sales call, the sales team spent just under 2500 hours cold calling customers. But still, one third of all sales are made over the phone, how is call revenue so low?</a:t>
            </a:r>
            <a:endParaRPr/>
          </a:p>
        </p:txBody>
      </p:sp>
      <p:sp>
        <p:nvSpPr>
          <p:cNvPr id="176" name="Google Shape;1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 the right you can see every transaction, colored by sales method and separated by weeks since product launch. As you can see, calling is consistently underperforming email, which is in turn underperforming the email and follow up call sales method. Interestingly, all 3 sales methods generate more revenue per transaction as the weeks go by. We know that *read second point*, from $90 to $158. Whereas calling remains underperforming at only $45 per transaction, making up for the least amount of revenue. How much revenue is lost on calling customers without first sending them an email?</a:t>
            </a:r>
            <a:endParaRPr/>
          </a:p>
        </p:txBody>
      </p:sp>
      <p:sp>
        <p:nvSpPr>
          <p:cNvPr id="185" name="Google Shape;18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imagine every phone sale was led with an email. First, we need to establish the Email + Call performance and simulate it on the amount of transactions strictly cold Calling customers. I randomly selected a group of transactions which used the Email+Call sales method, recording every revenue and taking the mean of that group. I repeated this process 1000 times until I had 1000 means, which I plotted in Step 3. The mean of these 1000 means is what I am defining as the Projected Revenue per transaction. This value can be used to anticipate future transactions using Email+Call sales method, provided a similar customer base. Using this value, I plotted the cumulative revenue from direct sales calls, along with the the projected cumulative revenue if every one of those sales calls were made after an email was sent. The result is an estimated 600,000 dollars in lost revenue, not to mention the hours spent on calls. Previously, calls took 30 minutes per customer, whereas this method only takes 10 minutes.</a:t>
            </a:r>
            <a:endParaRPr/>
          </a:p>
        </p:txBody>
      </p:sp>
      <p:sp>
        <p:nvSpPr>
          <p:cNvPr id="194" name="Google Shape;19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rPr lang="en-US"/>
              <a:t>Emailing customers reached the most customers and generated the most total revenue</a:t>
            </a:r>
            <a:endParaRPr/>
          </a:p>
          <a:p>
            <a:pPr indent="0" lvl="1" marL="457200" rtl="0" algn="l">
              <a:spcBef>
                <a:spcPts val="0"/>
              </a:spcBef>
              <a:spcAft>
                <a:spcPts val="0"/>
              </a:spcAft>
              <a:buNone/>
            </a:pPr>
            <a:r>
              <a:rPr lang="en-US"/>
              <a:t>Following up an email with a phone call increases the average transaction for that customer by 76% ($90 to $158)</a:t>
            </a:r>
            <a:endParaRPr/>
          </a:p>
          <a:p>
            <a:pPr indent="0" lvl="1" marL="457200" rtl="0" algn="l">
              <a:spcBef>
                <a:spcPts val="0"/>
              </a:spcBef>
              <a:spcAft>
                <a:spcPts val="0"/>
              </a:spcAft>
              <a:buNone/>
            </a:pPr>
            <a:r>
              <a:rPr lang="en-US"/>
              <a:t>Calling customers without an email is time consuming and the least efficient sales method</a:t>
            </a:r>
            <a:endParaRPr/>
          </a:p>
          <a:p>
            <a:pPr indent="0" lvl="1" marL="457200" rtl="0" algn="l">
              <a:spcBef>
                <a:spcPts val="0"/>
              </a:spcBef>
              <a:spcAft>
                <a:spcPts val="0"/>
              </a:spcAft>
              <a:buNone/>
            </a:pPr>
            <a:r>
              <a:rPr lang="en-US"/>
              <a:t>We can continue to track Average Revenue per Transaction to identify which sales method is the best performer for future product launches</a:t>
            </a:r>
            <a:endParaRPr/>
          </a:p>
          <a:p>
            <a:pPr indent="0" lvl="1" marL="457200" rtl="0" algn="l">
              <a:spcBef>
                <a:spcPts val="0"/>
              </a:spcBef>
              <a:spcAft>
                <a:spcPts val="0"/>
              </a:spcAft>
              <a:buNone/>
            </a:pPr>
            <a:r>
              <a:t/>
            </a:r>
            <a:endParaRPr/>
          </a:p>
          <a:p>
            <a:pPr indent="0" lvl="1" marL="457200" rtl="0" algn="l">
              <a:spcBef>
                <a:spcPts val="0"/>
              </a:spcBef>
              <a:spcAft>
                <a:spcPts val="0"/>
              </a:spcAft>
              <a:buNone/>
            </a:pPr>
            <a:r>
              <a:rPr lang="en-US"/>
              <a:t>Thank you</a:t>
            </a:r>
            <a:endParaRPr/>
          </a:p>
          <a:p>
            <a:pPr indent="0" lvl="0" marL="0" rtl="0" algn="l">
              <a:spcBef>
                <a:spcPts val="0"/>
              </a:spcBef>
              <a:spcAft>
                <a:spcPts val="0"/>
              </a:spcAft>
              <a:buNone/>
            </a:pPr>
            <a:r>
              <a:t/>
            </a:r>
            <a:endParaRPr/>
          </a:p>
        </p:txBody>
      </p:sp>
      <p:sp>
        <p:nvSpPr>
          <p:cNvPr id="209" name="Google Shape;20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0"/>
          <p:cNvGrpSpPr/>
          <p:nvPr/>
        </p:nvGrpSpPr>
        <p:grpSpPr>
          <a:xfrm>
            <a:off x="546100" y="-4763"/>
            <a:ext cx="5014912" cy="6862763"/>
            <a:chOff x="2928938" y="-4763"/>
            <a:chExt cx="5014912" cy="6862763"/>
          </a:xfrm>
        </p:grpSpPr>
        <p:sp>
          <p:nvSpPr>
            <p:cNvPr id="24" name="Google Shape;24;p10"/>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10"/>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10"/>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10"/>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10"/>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10"/>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10"/>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0"/>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19"/>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19"/>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20"/>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1"/>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21"/>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21"/>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21"/>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22"/>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2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2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2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23"/>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24"/>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24"/>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6"/>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6"/>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1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4" name="Google Shape;44;p12"/>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5" name="Google Shape;45;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13"/>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51" name="Google Shape;51;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14"/>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14"/>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14"/>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7"/>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17"/>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8"/>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18"/>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9"/>
          <p:cNvGrpSpPr/>
          <p:nvPr/>
        </p:nvGrpSpPr>
        <p:grpSpPr>
          <a:xfrm>
            <a:off x="150812" y="0"/>
            <a:ext cx="2436813" cy="6858001"/>
            <a:chOff x="1320800" y="0"/>
            <a:chExt cx="2436813" cy="6858001"/>
          </a:xfrm>
        </p:grpSpPr>
        <p:sp>
          <p:nvSpPr>
            <p:cNvPr id="11" name="Google Shape;11;p9"/>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9"/>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9"/>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9"/>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9"/>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9"/>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Analyzing Sales Methods to Maximize Revenue</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By Nicholas Tawil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Presentation Topics</a:t>
            </a:r>
            <a:br>
              <a:rPr lang="en-US"/>
            </a:br>
            <a:endParaRPr/>
          </a:p>
        </p:txBody>
      </p:sp>
      <p:sp>
        <p:nvSpPr>
          <p:cNvPr id="155" name="Google Shape;155;p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Who are our customers?</a:t>
            </a:r>
            <a:endParaRPr/>
          </a:p>
          <a:p>
            <a:pPr indent="-285750" lvl="0" marL="285750" rtl="0" algn="l">
              <a:spcBef>
                <a:spcPts val="1080"/>
              </a:spcBef>
              <a:spcAft>
                <a:spcPts val="0"/>
              </a:spcAft>
              <a:buSzPts val="3480"/>
              <a:buChar char="•"/>
            </a:pPr>
            <a:r>
              <a:rPr lang="en-US"/>
              <a:t>How do we sell to them?</a:t>
            </a:r>
            <a:endParaRPr/>
          </a:p>
          <a:p>
            <a:pPr indent="-285750" lvl="0" marL="285750" rtl="0" algn="l">
              <a:spcBef>
                <a:spcPts val="1080"/>
              </a:spcBef>
              <a:spcAft>
                <a:spcPts val="0"/>
              </a:spcAft>
              <a:buSzPts val="3480"/>
              <a:buChar char="•"/>
            </a:pPr>
            <a:r>
              <a:rPr lang="en-US"/>
              <a:t>How effective is each sales method?</a:t>
            </a:r>
            <a:endParaRPr/>
          </a:p>
          <a:p>
            <a:pPr indent="-285750" lvl="0" marL="285750" rtl="0" algn="l">
              <a:spcBef>
                <a:spcPts val="1080"/>
              </a:spcBef>
              <a:spcAft>
                <a:spcPts val="0"/>
              </a:spcAft>
              <a:buSzPts val="3480"/>
              <a:buChar char="•"/>
            </a:pPr>
            <a:r>
              <a:rPr lang="en-US"/>
              <a:t>How do we leverage our best sales methods to maximize revenue?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140354" y="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Defining our Customers</a:t>
            </a:r>
            <a:br>
              <a:rPr lang="en-US"/>
            </a:br>
            <a:endParaRPr/>
          </a:p>
        </p:txBody>
      </p:sp>
      <p:pic>
        <p:nvPicPr>
          <p:cNvPr id="162" name="Google Shape;162;p3"/>
          <p:cNvPicPr preferRelativeResize="0"/>
          <p:nvPr>
            <p:ph idx="1" type="body"/>
          </p:nvPr>
        </p:nvPicPr>
        <p:blipFill rotWithShape="1">
          <a:blip r:embed="rId3">
            <a:alphaModFix/>
          </a:blip>
          <a:srcRect b="0" l="0" r="0" t="0"/>
          <a:stretch/>
        </p:blipFill>
        <p:spPr>
          <a:xfrm>
            <a:off x="1484312" y="3059599"/>
            <a:ext cx="6805963" cy="3252616"/>
          </a:xfrm>
          <a:prstGeom prst="rect">
            <a:avLst/>
          </a:prstGeom>
          <a:noFill/>
          <a:ln>
            <a:noFill/>
          </a:ln>
        </p:spPr>
      </p:pic>
      <p:sp>
        <p:nvSpPr>
          <p:cNvPr id="163" name="Google Shape;163;p3"/>
          <p:cNvSpPr txBox="1"/>
          <p:nvPr>
            <p:ph idx="2" type="body"/>
          </p:nvPr>
        </p:nvSpPr>
        <p:spPr>
          <a:xfrm>
            <a:off x="1934367" y="1084218"/>
            <a:ext cx="4895056" cy="197538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610"/>
              <a:buChar char="•"/>
            </a:pPr>
            <a:r>
              <a:rPr lang="en-US"/>
              <a:t>Recent customer acquisition</a:t>
            </a:r>
            <a:endParaRPr/>
          </a:p>
          <a:p>
            <a:pPr indent="-285750" lvl="0" marL="285750" rtl="0" algn="l">
              <a:spcBef>
                <a:spcPts val="960"/>
              </a:spcBef>
              <a:spcAft>
                <a:spcPts val="0"/>
              </a:spcAft>
              <a:buSzPts val="2610"/>
              <a:buChar char="•"/>
            </a:pPr>
            <a:r>
              <a:rPr lang="en-US"/>
              <a:t>Diverse throughout the US</a:t>
            </a:r>
            <a:endParaRPr/>
          </a:p>
        </p:txBody>
      </p:sp>
      <p:pic>
        <p:nvPicPr>
          <p:cNvPr id="164" name="Google Shape;164;p3"/>
          <p:cNvPicPr preferRelativeResize="0"/>
          <p:nvPr/>
        </p:nvPicPr>
        <p:blipFill rotWithShape="1">
          <a:blip r:embed="rId4">
            <a:alphaModFix/>
          </a:blip>
          <a:srcRect b="0" l="0" r="0" t="0"/>
          <a:stretch/>
        </p:blipFill>
        <p:spPr>
          <a:xfrm>
            <a:off x="8501308" y="1084218"/>
            <a:ext cx="3398198" cy="52279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1484311" y="-8313"/>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Sales Methods</a:t>
            </a:r>
            <a:br>
              <a:rPr lang="en-US"/>
            </a:br>
            <a:endParaRPr/>
          </a:p>
        </p:txBody>
      </p:sp>
      <p:pic>
        <p:nvPicPr>
          <p:cNvPr id="171" name="Google Shape;171;p4"/>
          <p:cNvPicPr preferRelativeResize="0"/>
          <p:nvPr>
            <p:ph idx="1" type="body"/>
          </p:nvPr>
        </p:nvPicPr>
        <p:blipFill rotWithShape="1">
          <a:blip r:embed="rId3">
            <a:alphaModFix/>
          </a:blip>
          <a:srcRect b="0" l="0" r="0" t="0"/>
          <a:stretch/>
        </p:blipFill>
        <p:spPr>
          <a:xfrm>
            <a:off x="6560608" y="1955799"/>
            <a:ext cx="4942416" cy="3953933"/>
          </a:xfrm>
          <a:prstGeom prst="rect">
            <a:avLst/>
          </a:prstGeom>
          <a:noFill/>
          <a:ln>
            <a:noFill/>
          </a:ln>
        </p:spPr>
      </p:pic>
      <p:sp>
        <p:nvSpPr>
          <p:cNvPr id="172" name="Google Shape;172;p4"/>
          <p:cNvSpPr txBox="1"/>
          <p:nvPr>
            <p:ph idx="2" type="body"/>
          </p:nvPr>
        </p:nvSpPr>
        <p:spPr>
          <a:xfrm>
            <a:off x="1484311" y="2029844"/>
            <a:ext cx="4895056" cy="31242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610"/>
              <a:buChar char="•"/>
            </a:pPr>
            <a:r>
              <a:rPr lang="en-US"/>
              <a:t>3 sales Methods</a:t>
            </a:r>
            <a:endParaRPr/>
          </a:p>
          <a:p>
            <a:pPr indent="-285750" lvl="1" marL="742950" rtl="0" algn="l">
              <a:spcBef>
                <a:spcPts val="920"/>
              </a:spcBef>
              <a:spcAft>
                <a:spcPts val="0"/>
              </a:spcAft>
              <a:buSzPts val="2320"/>
              <a:buChar char="•"/>
            </a:pPr>
            <a:r>
              <a:rPr lang="en-US"/>
              <a:t>Email</a:t>
            </a:r>
            <a:endParaRPr/>
          </a:p>
          <a:p>
            <a:pPr indent="-285750" lvl="1" marL="742950" rtl="0" algn="l">
              <a:spcBef>
                <a:spcPts val="920"/>
              </a:spcBef>
              <a:spcAft>
                <a:spcPts val="0"/>
              </a:spcAft>
              <a:buSzPts val="2320"/>
              <a:buChar char="•"/>
            </a:pPr>
            <a:r>
              <a:rPr lang="en-US"/>
              <a:t>Email + Call</a:t>
            </a:r>
            <a:endParaRPr/>
          </a:p>
          <a:p>
            <a:pPr indent="-285750" lvl="1" marL="742950" rtl="0" algn="l">
              <a:spcBef>
                <a:spcPts val="920"/>
              </a:spcBef>
              <a:spcAft>
                <a:spcPts val="0"/>
              </a:spcAft>
              <a:buSzPts val="2320"/>
              <a:buChar char="•"/>
            </a:pPr>
            <a:r>
              <a:rPr lang="en-US"/>
              <a:t>Call</a:t>
            </a:r>
            <a:endParaRPr/>
          </a:p>
          <a:p>
            <a:pPr indent="-285750" lvl="0" marL="285750" rtl="0" algn="l">
              <a:spcBef>
                <a:spcPts val="960"/>
              </a:spcBef>
              <a:spcAft>
                <a:spcPts val="0"/>
              </a:spcAft>
              <a:buSzPts val="2610"/>
              <a:buChar char="•"/>
            </a:pPr>
            <a:r>
              <a:rPr lang="en-US"/>
              <a:t>67% of sales used email in some capacity, with 49% using only email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ph type="title"/>
          </p:nvPr>
        </p:nvSpPr>
        <p:spPr>
          <a:xfrm>
            <a:off x="1271195" y="16625"/>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Sales Method Performance</a:t>
            </a:r>
            <a:br>
              <a:rPr lang="en-US"/>
            </a:br>
            <a:endParaRPr/>
          </a:p>
        </p:txBody>
      </p:sp>
      <p:pic>
        <p:nvPicPr>
          <p:cNvPr id="179" name="Google Shape;179;p5"/>
          <p:cNvPicPr preferRelativeResize="0"/>
          <p:nvPr>
            <p:ph idx="1" type="body"/>
          </p:nvPr>
        </p:nvPicPr>
        <p:blipFill rotWithShape="1">
          <a:blip r:embed="rId3">
            <a:alphaModFix/>
          </a:blip>
          <a:srcRect b="0" l="45959" r="0" t="5827"/>
          <a:stretch/>
        </p:blipFill>
        <p:spPr>
          <a:xfrm>
            <a:off x="6765071" y="1546363"/>
            <a:ext cx="4524837" cy="4170315"/>
          </a:xfrm>
          <a:prstGeom prst="rect">
            <a:avLst/>
          </a:prstGeom>
          <a:noFill/>
          <a:ln>
            <a:noFill/>
          </a:ln>
        </p:spPr>
      </p:pic>
      <p:sp>
        <p:nvSpPr>
          <p:cNvPr id="180" name="Google Shape;180;p5"/>
          <p:cNvSpPr txBox="1"/>
          <p:nvPr>
            <p:ph idx="2" type="body"/>
          </p:nvPr>
        </p:nvSpPr>
        <p:spPr>
          <a:xfrm>
            <a:off x="1484310" y="1769224"/>
            <a:ext cx="4982992" cy="353360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610"/>
              <a:buChar char="•"/>
            </a:pPr>
            <a:r>
              <a:rPr lang="en-US"/>
              <a:t>Email</a:t>
            </a:r>
            <a:endParaRPr/>
          </a:p>
          <a:p>
            <a:pPr indent="-285750" lvl="1" marL="742950" rtl="0" algn="l">
              <a:spcBef>
                <a:spcPts val="920"/>
              </a:spcBef>
              <a:spcAft>
                <a:spcPts val="0"/>
              </a:spcAft>
              <a:buSzPts val="2320"/>
              <a:buChar char="•"/>
            </a:pPr>
            <a:r>
              <a:rPr lang="en-US"/>
              <a:t>Generates the most total revenue</a:t>
            </a:r>
            <a:endParaRPr/>
          </a:p>
          <a:p>
            <a:pPr indent="-285750" lvl="1" marL="742950" rtl="0" algn="l">
              <a:spcBef>
                <a:spcPts val="920"/>
              </a:spcBef>
              <a:spcAft>
                <a:spcPts val="0"/>
              </a:spcAft>
              <a:buSzPts val="2320"/>
              <a:buChar char="•"/>
            </a:pPr>
            <a:r>
              <a:rPr lang="en-US"/>
              <a:t>No effort required from Sales team</a:t>
            </a:r>
            <a:endParaRPr/>
          </a:p>
          <a:p>
            <a:pPr indent="-285750" lvl="0" marL="285750" rtl="0" algn="l">
              <a:spcBef>
                <a:spcPts val="960"/>
              </a:spcBef>
              <a:spcAft>
                <a:spcPts val="0"/>
              </a:spcAft>
              <a:buSzPts val="2610"/>
              <a:buChar char="•"/>
            </a:pPr>
            <a:r>
              <a:rPr lang="en-US"/>
              <a:t>2480 hours for least effective revenue stream</a:t>
            </a:r>
            <a:endParaRPr/>
          </a:p>
          <a:p>
            <a:pPr indent="-120015" lvl="0" marL="285750" rtl="0" algn="l">
              <a:spcBef>
                <a:spcPts val="960"/>
              </a:spcBef>
              <a:spcAft>
                <a:spcPts val="0"/>
              </a:spcAft>
              <a:buSzPts val="2610"/>
              <a:buNone/>
            </a:pPr>
            <a:r>
              <a:t/>
            </a:r>
            <a:endParaRPr>
              <a:latin typeface="Arial"/>
              <a:ea typeface="Arial"/>
              <a:cs typeface="Arial"/>
              <a:sym typeface="Arial"/>
            </a:endParaRPr>
          </a:p>
        </p:txBody>
      </p:sp>
      <p:sp>
        <p:nvSpPr>
          <p:cNvPr id="181" name="Google Shape;181;p5"/>
          <p:cNvSpPr txBox="1"/>
          <p:nvPr/>
        </p:nvSpPr>
        <p:spPr>
          <a:xfrm>
            <a:off x="1271195" y="3818557"/>
            <a:ext cx="4481182" cy="1484270"/>
          </a:xfrm>
          <a:prstGeom prst="rect">
            <a:avLst/>
          </a:prstGeom>
          <a:noFill/>
          <a:ln>
            <a:noFill/>
          </a:ln>
        </p:spPr>
        <p:txBody>
          <a:bodyPr anchorCtr="0" anchor="ctr" bIns="45700" lIns="91425" spcFirstLastPara="1" rIns="91425" wrap="square" tIns="45700">
            <a:normAutofit/>
          </a:bodyPr>
          <a:lstStyle/>
          <a:p>
            <a:pPr indent="-120015" lvl="0" marL="285750" marR="0" rtl="0" algn="l">
              <a:spcBef>
                <a:spcPts val="0"/>
              </a:spcBef>
              <a:spcAft>
                <a:spcPts val="0"/>
              </a:spcAft>
              <a:buClr>
                <a:srgbClr val="1186C3"/>
              </a:buClr>
              <a:buSzPts val="2610"/>
              <a:buFont typeface="Arial"/>
              <a:buNone/>
            </a:pPr>
            <a:r>
              <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1271195" y="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Sales Method Performance</a:t>
            </a:r>
            <a:br>
              <a:rPr lang="en-US"/>
            </a:br>
            <a:endParaRPr/>
          </a:p>
        </p:txBody>
      </p:sp>
      <p:pic>
        <p:nvPicPr>
          <p:cNvPr id="188" name="Google Shape;188;p6"/>
          <p:cNvPicPr preferRelativeResize="0"/>
          <p:nvPr>
            <p:ph idx="1" type="body"/>
          </p:nvPr>
        </p:nvPicPr>
        <p:blipFill rotWithShape="1">
          <a:blip r:embed="rId3">
            <a:alphaModFix/>
          </a:blip>
          <a:srcRect b="0" l="0" r="53639" t="6840"/>
          <a:stretch/>
        </p:blipFill>
        <p:spPr>
          <a:xfrm>
            <a:off x="7125201" y="1398776"/>
            <a:ext cx="4164707" cy="4426164"/>
          </a:xfrm>
          <a:prstGeom prst="rect">
            <a:avLst/>
          </a:prstGeom>
          <a:noFill/>
          <a:ln>
            <a:noFill/>
          </a:ln>
        </p:spPr>
      </p:pic>
      <p:sp>
        <p:nvSpPr>
          <p:cNvPr id="189" name="Google Shape;189;p6"/>
          <p:cNvSpPr txBox="1"/>
          <p:nvPr>
            <p:ph idx="2" type="body"/>
          </p:nvPr>
        </p:nvSpPr>
        <p:spPr>
          <a:xfrm>
            <a:off x="1271195" y="2256455"/>
            <a:ext cx="5304172" cy="266467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610"/>
              <a:buChar char="•"/>
            </a:pPr>
            <a:r>
              <a:rPr b="1" lang="en-US"/>
              <a:t>Average Revenue per Sales Method transaction:</a:t>
            </a:r>
            <a:endParaRPr/>
          </a:p>
          <a:p>
            <a:pPr indent="-285750" lvl="1" marL="742950" rtl="0" algn="l">
              <a:spcBef>
                <a:spcPts val="920"/>
              </a:spcBef>
              <a:spcAft>
                <a:spcPts val="0"/>
              </a:spcAft>
              <a:buSzPts val="2320"/>
              <a:buChar char="•"/>
            </a:pPr>
            <a:r>
              <a:rPr lang="en-US">
                <a:latin typeface="Arial"/>
                <a:ea typeface="Arial"/>
                <a:cs typeface="Arial"/>
                <a:sym typeface="Arial"/>
              </a:rPr>
              <a:t>Email → $90.00</a:t>
            </a:r>
            <a:endParaRPr/>
          </a:p>
          <a:p>
            <a:pPr indent="-285750" lvl="1" marL="742950" rtl="0" algn="l">
              <a:spcBef>
                <a:spcPts val="320"/>
              </a:spcBef>
              <a:spcAft>
                <a:spcPts val="0"/>
              </a:spcAft>
              <a:buSzPts val="2320"/>
              <a:buChar char="•"/>
            </a:pPr>
            <a:r>
              <a:rPr lang="en-US">
                <a:latin typeface="Arial"/>
                <a:ea typeface="Arial"/>
                <a:cs typeface="Arial"/>
                <a:sym typeface="Arial"/>
              </a:rPr>
              <a:t>Email + Call → $158.70</a:t>
            </a:r>
            <a:endParaRPr/>
          </a:p>
          <a:p>
            <a:pPr indent="-285750" lvl="1" marL="742950" rtl="0" algn="l">
              <a:spcBef>
                <a:spcPts val="320"/>
              </a:spcBef>
              <a:spcAft>
                <a:spcPts val="0"/>
              </a:spcAft>
              <a:buSzPts val="2320"/>
              <a:buChar char="•"/>
            </a:pPr>
            <a:r>
              <a:rPr lang="en-US">
                <a:latin typeface="Arial"/>
                <a:ea typeface="Arial"/>
                <a:cs typeface="Arial"/>
                <a:sym typeface="Arial"/>
              </a:rPr>
              <a:t>Call → $45.90</a:t>
            </a:r>
            <a:endParaRPr/>
          </a:p>
          <a:p>
            <a:pPr indent="-285750" lvl="0" marL="285750" rtl="0" algn="l">
              <a:spcBef>
                <a:spcPts val="360"/>
              </a:spcBef>
              <a:spcAft>
                <a:spcPts val="0"/>
              </a:spcAft>
              <a:buSzPts val="2610"/>
              <a:buChar char="•"/>
            </a:pPr>
            <a:r>
              <a:rPr lang="en-US">
                <a:latin typeface="Arial"/>
                <a:ea typeface="Arial"/>
                <a:cs typeface="Arial"/>
                <a:sym typeface="Arial"/>
              </a:rPr>
              <a:t>Email generated the most unique customer sales and total revenue, but Email + Call is the most effective per transaction</a:t>
            </a:r>
            <a:endParaRPr/>
          </a:p>
          <a:p>
            <a:pPr indent="-285750" lvl="0" marL="285750" rtl="0" algn="l">
              <a:spcBef>
                <a:spcPts val="360"/>
              </a:spcBef>
              <a:spcAft>
                <a:spcPts val="0"/>
              </a:spcAft>
              <a:buSzPts val="2610"/>
              <a:buChar char="•"/>
            </a:pPr>
            <a:r>
              <a:rPr lang="en-US">
                <a:latin typeface="Arial"/>
                <a:ea typeface="Arial"/>
                <a:cs typeface="Arial"/>
                <a:sym typeface="Arial"/>
              </a:rPr>
              <a:t>Calling is ineffective and time consuming</a:t>
            </a:r>
            <a:endParaRPr/>
          </a:p>
        </p:txBody>
      </p:sp>
      <p:sp>
        <p:nvSpPr>
          <p:cNvPr id="190" name="Google Shape;190;p6"/>
          <p:cNvSpPr txBox="1"/>
          <p:nvPr/>
        </p:nvSpPr>
        <p:spPr>
          <a:xfrm>
            <a:off x="1271195" y="3818557"/>
            <a:ext cx="4481182" cy="148427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1186C3"/>
              </a:buClr>
              <a:buSzPts val="2610"/>
              <a:buFont typeface="Arial"/>
              <a:buNone/>
            </a:pPr>
            <a:r>
              <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7"/>
          <p:cNvSpPr txBox="1"/>
          <p:nvPr>
            <p:ph type="title"/>
          </p:nvPr>
        </p:nvSpPr>
        <p:spPr>
          <a:xfrm>
            <a:off x="1484310" y="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Don’t Call Me</a:t>
            </a:r>
            <a:br>
              <a:rPr lang="en-US"/>
            </a:br>
            <a:endParaRPr/>
          </a:p>
        </p:txBody>
      </p:sp>
      <p:sp>
        <p:nvSpPr>
          <p:cNvPr id="197" name="Google Shape;197;p7"/>
          <p:cNvSpPr txBox="1"/>
          <p:nvPr>
            <p:ph idx="1" type="body"/>
          </p:nvPr>
        </p:nvSpPr>
        <p:spPr>
          <a:xfrm>
            <a:off x="1484310" y="723900"/>
            <a:ext cx="3697290" cy="4850132"/>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610"/>
              <a:buChar char="•"/>
            </a:pPr>
            <a:r>
              <a:rPr lang="en-US"/>
              <a:t>What if every phone sale was led with a marketing email?</a:t>
            </a:r>
            <a:endParaRPr/>
          </a:p>
          <a:p>
            <a:pPr indent="-285750" lvl="1" marL="742950" rtl="0" algn="l">
              <a:spcBef>
                <a:spcPts val="920"/>
              </a:spcBef>
              <a:spcAft>
                <a:spcPts val="0"/>
              </a:spcAft>
              <a:buSzPts val="2320"/>
              <a:buChar char="•"/>
            </a:pPr>
            <a:r>
              <a:rPr lang="en-US"/>
              <a:t>Simulate Email + Call performance on Call transactions</a:t>
            </a:r>
            <a:endParaRPr/>
          </a:p>
          <a:p>
            <a:pPr indent="-342900" lvl="2" marL="1257300" rtl="0" algn="l">
              <a:spcBef>
                <a:spcPts val="880"/>
              </a:spcBef>
              <a:spcAft>
                <a:spcPts val="0"/>
              </a:spcAft>
              <a:buSzPts val="2030"/>
              <a:buFont typeface="Corbel"/>
              <a:buAutoNum type="arabicPeriod"/>
            </a:pPr>
            <a:r>
              <a:rPr lang="en-US"/>
              <a:t>Randomly selected Email + Call Transactions and recorded their revenue</a:t>
            </a:r>
            <a:endParaRPr/>
          </a:p>
          <a:p>
            <a:pPr indent="-342900" lvl="2" marL="1257300" rtl="0" algn="l">
              <a:spcBef>
                <a:spcPts val="880"/>
              </a:spcBef>
              <a:spcAft>
                <a:spcPts val="0"/>
              </a:spcAft>
              <a:buSzPts val="2030"/>
              <a:buFont typeface="Corbel"/>
              <a:buAutoNum type="arabicPeriod"/>
            </a:pPr>
            <a:r>
              <a:rPr lang="en-US"/>
              <a:t>Record the mean</a:t>
            </a:r>
            <a:endParaRPr/>
          </a:p>
          <a:p>
            <a:pPr indent="-342900" lvl="2" marL="1257300" rtl="0" algn="l">
              <a:spcBef>
                <a:spcPts val="880"/>
              </a:spcBef>
              <a:spcAft>
                <a:spcPts val="0"/>
              </a:spcAft>
              <a:buSzPts val="2030"/>
              <a:buFont typeface="Corbel"/>
              <a:buAutoNum type="arabicPeriod"/>
            </a:pPr>
            <a:r>
              <a:rPr lang="en-US"/>
              <a:t>Repeat 1000 times</a:t>
            </a:r>
            <a:endParaRPr/>
          </a:p>
          <a:p>
            <a:pPr indent="-213994" lvl="2" marL="1257300" rtl="0" algn="l">
              <a:spcBef>
                <a:spcPts val="880"/>
              </a:spcBef>
              <a:spcAft>
                <a:spcPts val="0"/>
              </a:spcAft>
              <a:buSzPts val="2030"/>
              <a:buFont typeface="Corbel"/>
              <a:buNone/>
            </a:pPr>
            <a:r>
              <a:t/>
            </a:r>
            <a:endParaRPr/>
          </a:p>
          <a:p>
            <a:pPr indent="-213994" lvl="2" marL="1257300" rtl="0" algn="l">
              <a:spcBef>
                <a:spcPts val="880"/>
              </a:spcBef>
              <a:spcAft>
                <a:spcPts val="0"/>
              </a:spcAft>
              <a:buSzPts val="2030"/>
              <a:buFont typeface="Corbel"/>
              <a:buNone/>
            </a:pPr>
            <a:r>
              <a:t/>
            </a:r>
            <a:endParaRPr/>
          </a:p>
          <a:p>
            <a:pPr indent="-213994" lvl="2" marL="1257300" rtl="0" algn="l">
              <a:spcBef>
                <a:spcPts val="880"/>
              </a:spcBef>
              <a:spcAft>
                <a:spcPts val="0"/>
              </a:spcAft>
              <a:buSzPts val="2030"/>
              <a:buFont typeface="Corbel"/>
              <a:buNone/>
            </a:pPr>
            <a:r>
              <a:t/>
            </a:r>
            <a:endParaRPr/>
          </a:p>
          <a:p>
            <a:pPr indent="-213994" lvl="2" marL="1257300" rtl="0" algn="l">
              <a:spcBef>
                <a:spcPts val="880"/>
              </a:spcBef>
              <a:spcAft>
                <a:spcPts val="0"/>
              </a:spcAft>
              <a:buSzPts val="2030"/>
              <a:buFont typeface="Corbel"/>
              <a:buNone/>
            </a:pPr>
            <a:r>
              <a:t/>
            </a:r>
            <a:endParaRPr/>
          </a:p>
          <a:p>
            <a:pPr indent="-213994" lvl="2" marL="1257300" rtl="0" algn="l">
              <a:spcBef>
                <a:spcPts val="880"/>
              </a:spcBef>
              <a:spcAft>
                <a:spcPts val="0"/>
              </a:spcAft>
              <a:buSzPts val="2030"/>
              <a:buFont typeface="Corbel"/>
              <a:buNone/>
            </a:pPr>
            <a:r>
              <a:t/>
            </a:r>
            <a:endParaRPr/>
          </a:p>
          <a:p>
            <a:pPr indent="0" lvl="2" marL="914400" rtl="0" algn="l">
              <a:spcBef>
                <a:spcPts val="880"/>
              </a:spcBef>
              <a:spcAft>
                <a:spcPts val="0"/>
              </a:spcAft>
              <a:buSzPts val="2030"/>
              <a:buNone/>
            </a:pPr>
            <a:r>
              <a:t/>
            </a:r>
            <a:endParaRPr/>
          </a:p>
        </p:txBody>
      </p:sp>
      <p:pic>
        <p:nvPicPr>
          <p:cNvPr id="198" name="Google Shape;198;p7"/>
          <p:cNvPicPr preferRelativeResize="0"/>
          <p:nvPr>
            <p:ph idx="2" type="body"/>
          </p:nvPr>
        </p:nvPicPr>
        <p:blipFill rotWithShape="1">
          <a:blip r:embed="rId3">
            <a:alphaModFix/>
          </a:blip>
          <a:srcRect b="0" l="0" r="0" t="0"/>
          <a:stretch/>
        </p:blipFill>
        <p:spPr>
          <a:xfrm>
            <a:off x="4476825" y="3347808"/>
            <a:ext cx="7493400" cy="2994000"/>
          </a:xfrm>
          <a:prstGeom prst="rect">
            <a:avLst/>
          </a:prstGeom>
          <a:noFill/>
          <a:ln>
            <a:noFill/>
          </a:ln>
        </p:spPr>
      </p:pic>
      <p:sp>
        <p:nvSpPr>
          <p:cNvPr descr="data:image/png;base64,iVBORw0KGgoAAAANSUhEUgAAA2cAAAFcCAYAAABMacYiAAAAOXRFWHRTb2Z0d2FyZQBNYXRwbG90bGliIHZlcnNpb24zLjYuMywgaHR0cHM6Ly9tYXRwbG90bGliLm9yZy/P9b71AAAACXBIWXMAAA9hAAAPYQGoP6dpAACaNElEQVR4nOzdeVgV5fvH8Tcgm6yiAuKKS+JSWu77mphb/rLSslJTK1PLPa1c00zNrSJNK7XFUlustDRzycxdK3M3lzQVUBEOiuzz++PI+XoEFBA4B/m8rotLZ+aZmfvMgZlzn3nmfhwMwzAQERERERERm3K0dQAiIiIiIiKi5ExERERERMQuKDkTERERERGxA0rORERERERE7ICSMxERERERETug5ExERERERMQOKDkTERERERGxA0rORERERERE7ICSMxERERERETug5ExEJAcqVKiAg4PDbX8WL16cp3FMmDABBwcHJkyYkKf7Kah69+6d7fdh8eLF6d5HFxcXSpQoQfXq1XnyySdZsGABJpMp021s2rQJBwcHWrZsmeHyRYsWUbduXTw8PCz7OHXqFACGYTBjxgxq1qyJu7u7ZbmIiNz9itg6ABGRgqxJkyZUrlw50+W3WnY7mzZtolWrVrRo0YJNmzbleDv2IC25MAzDxpFknYeHB48++igAqampxMTEcOLECZYtW8YXX3zBsGHDePPNNxk8eHC2kqfVq1fz7LPP4ubmRtu2bSlevDgAnp6eAMybN49Ro0bh4+PDQw89hLe3d+6/OBERsUtKzkRE7kC/fv3o3bu3zfY/aNAgevToQYkSJWwWw92qRIkSGd5xO3/+PNOnT2fu3Lm8/PLL/Pfff0yfPt2qTf369Tl06BBFixZNt/6KFSsAeOedd+jfv3+65cuXL7e0e/DBB3PhlYiISEGhbo0iIgVYiRIlCAkJUXKWj0qVKsXs2bN57733AJgxYwa//fabVZuiRYsSEhJCuXLl0q1/+vRpAKpUqZLh9m+3XERE7l5KzkRE8tGxY8d49tlnCQ4OxtXVFU9PT8qXL0/Hjh1ZtGiRpV3Lli1p1aoVAL/++qvV808VKlSwtMvsmbO056Z69+5NTEwMw4YNo0KFCri5uVGlShWmTZtGamoqAGfPnuX555+nbNmyuLq6UrVqVd59990M4//333+ZNm0arVu3ply5cri6uuLr60vTpk354IMPLNu8Ob40Nz/LlfacVZqjR4/y/PPPU6lSJdzc3PDx8aF58+Z89tlnmR7TqKgohgwZQvny5XF1daVcuXIMGjSIqKioTNfJDS+++CL16tUDSHfnLKNnztKef9u4cSMArVq1shyH3r1707JlSxwcHDh58iQAwcHBluU3v7/ZPU5p2960aRO//fYbnTt3pmTJkjg6OlrdHbx27RozZ86kYcOG+Pr64ubmRtWqVRk1ahSXLl1Kt90bf8+uXr3KmDFjqFy5Mq6urgQGBtKrVy/Onj2b6TE8e/YsI0eO5N5778XLywsPDw/uueceevfuzdatW9O1z258IiIFjbo1iojkk/3799OkSRNMJhNVq1alU6dOODk58d9//7F582bOnj1Lnz59AGjfvj1ubm6sXbuWgIAA2rdvb9lOdu6SRUdH06hRIy5dukSzZs2IjY3lt99+Y/To0fz3338MGTKEpk2b4uzsTOPGjblw4QKbN2/mpZdeIi4ujldeecVqe59++iljx44lODiYe+65hyZNmnD+/Hm2bdvG77//zs8//8xXX31lSchq165Nr169WLJkCQC9evWy2l7ac1Zg7sb3zDPPEB8fT0hICB06dCAmJoYdO3bw9NNPs2HDBj7++GOr9SMiImjWrBnHjh2jWLFidOrUidTUVD7//HPWrFlDjRo1snyscuKpp55i165dbNq0ieTkZIoUyfyy2rRpUwDWrFlDREQEoaGhBAYGWpaFhIRQoUIFvvrqK65evUq3bt0sx6d27dqW7eTkON247vz58wkJCaFt27ZERUXh6uoKwLlz52jfvj1///03fn5+1KtXDy8vL/bu3cuMGTNYsWIFmzZtonz58um2GxMTQ+PGjTl9+jTNmjWjZs2abNu2jU8++YRff/2Vv/76Cx8fH6t11q9fz6OPPkp0dDT+/v60adMGFxcXTp06xdKlSwFo3Lixpf2dxCciUmAYIiKSbeXLlzcAY9GiRVlep0+fPgZgTJ48Od2yuLg449dff7Wat3HjRgMwWrRokek2x48fbwDG+PHjreYvWrTIAAzA6Ny5s3H16lXLsj179hhFihQxHB0djerVqxsvvPCCkZSUZFm+cuVKAzC8vb2t1jMMw9i5c6fx999/p4vj7NmzRq1atQzAWL58ebrlabFkZt++fYarq6vh5uZmfP3111bLTp06Zdx7770GYCxZssRq2aOPPmoARrNmzYzo6GjL/EuXLhkNGjSw7Dc771PasStfvvxt227ZssWyj3/++ccy/1bvXYsWLQzA2LhxY4bbTPvdOnnyZLplOT1OafsEjLCwsHTbTU1NNZo0aWIARt++fQ2TyWRZlpSUZAwfPtwAjFatWlmtd+PvWWhoqBETE2NZFhUVZdSuXdsAjDfffNNqvdOnTxs+Pj4GYIwePdpISEiwWh4REWH89ttvdxyfiEhBo+RMRCQH0j5A3+7n8uXLlnU6dOhgAMbevXuztI/cSM48PT2NiIiIdOt16dLFAIxy5coZ165dS7c87UP+zQnjraxdu9YAjMceeyzdstslZ927dzcA4+23385w+c6dOw3AqFOnjmXe6dOnDUdHR8PBwcE4cOBAunX++OOPPE/ODh8+bNnHjh07LPPzKjnLyXG6cZ+tW7fOcL2ffvrJAIzatWtbJeppUlJSjJo1axqAVXKedqw8PDyMc+fOpVvvyy+/zHC/Q4YMsXxxkBU5jU9EpKBRt0YRkTtwu1L6Li4ulv/Xr1+fH3/8kQEDBjBx4kRatGiBm5tbnsZXp04d/P39081PKzbRqlWrDGOoUqUKf//9N+fOnUu3LCEhgZ9//pldu3YRGRlJQkIChmEQGxsLwJEjR7IVY2pqKj/99BMA3bt3z7BN3bp18fT05I8//iA+Ph43Nzc2b95MamoqderUoXr16unWqV27Nvfddx/79u3LVjzZjT1NXo9FltPjdKO0oQFutnr1agC6deuWYddMR0dHmjdvzv79+9m6dSs1a9ZMt99SpUqlW69atWoA6Z47W7NmDQDPPfdchvHkdnwiIgWFkjMRkTuQnVL6I0eOZMuWLfzyyy+0b98eZ2dnatWqRfPmzenRo4eluERuyqhaIPzvWa/Mlnt5eQEQHx9vNX/79u10797dUlEwI7canDkjly5dsqxTtmzZLLUvXbo0//33H2AunJGZ4ODgPE3OLl68aPm/n59fnu0Hcn6cbnRjMZkbnThxAoCxY8cyduzYW273woUL6eZl9nuUNkbbzb9H//77LwAhISG33FduxSciUlAoORMRySdFixZl3bp17Nq1izVr1rB161a2bt3K7t27mTVrFi+++CJhYWG5uk9Hx1sX5b3d8hvFxcXRtWtXIiIi6NOnDwMGDKBy5cp4e3vj5OTE0aNHqVq1arYHmr7x7tPNBUMyklbAwh7s3bsXMCezmSU+uSU3jpO7u/stt920aVMqVap0y+1mVGQlO79HOXGn8YmIFBRKzkRE8lm9evUsd8mSk5NZuXIlzzzzDO+//z6PPvqopYS+vdm8eTMRERE88MADGVYDPHbsWI62W6JECdzd3bl27Rpvv/12lqtRpt0Vurkc/41utSw3fP755wC0bt0aJyenPN1XTo9TVqTdiXv44YcZMWJErm03M+XKlePIkSMcPnz4lt2C0+R3fCIitqJxzkREbKhIkSI8+uijhIaGAvDnn39alqU9r5acnGyL0NJJGzcssy5stxqLzNnZGcj4tTg5OfHggw8CsHz58izH07x5cxwcHNi7dy+HDx9Ot/yvv/7K0y6N77//Prt27QJg1KhRebafNDk9Tlnx0EMPAeZS+9m985kTaUNDLFy4MEvt8zs+ERFbUXImIpJP3n///QyLZYSHh7N7924AqzGaypQpA5jvSCUlJeVPkLeQVtxh/fr1HDx40GrZggULWLZsWabrpr2WAwcOZLh8/PjxuLi4MHLkSJYsWZJuMGswjxP3zTffWKbLlSvH//3f/5GamsqAAQOsnnW7fPkyL774Yp58kA8PD2fYsGEMGjQIgDFjxliNx5WXcnKcsuLhhx+mXr167Ny5kz59+mT43Nbly5eZP39+rnxZMGzYMLy8vPj+++95/fXX0/1+R0ZGsmXLFpvFJyJiK+rWKCJyBz788EM2bdqU6fJ27drx5JNPAuYEZuDAgQQHB1OzZk28vb25cOECv/32G9euXaN169Z06dLFsm65cuWoW7cuu3fv5t5776Vu3bq4ublRokQJ3nrrrbx+aencf//9PPzww3z33Xfcf//9tGzZEj8/P/7880+OHDnCq6++ypQpUzJct1u3brz99tu0bduW1q1bWwqOTJs2jeLFi/PAAw/w2Wef0bt3b3r37s3rr79O9erVKVmyJFFRUfz999/8999/dO/enUceecSy3bCwMP766y82bdpEcHAwLVu2xDAMNm7cSPHixenSpQvff/99jl7vxYsXLcVeUlNTiY2N5fjx4xw4cIDU1FQ8PT2ZOnUqAwcOzNH2cyKnx+l2HB0dWblyJR07dmTJkiV89dVX1KpVi3LlypGYmMiJEyf4+++/SUlJoXfv3rccbDsrypUrx1dffcWjjz7KlClT+PDDD2nUqBHOzs78+++//PHHHzz55JOWgbvzOz4REVvR2UtE5A78/vvv/P7775ku9/X1tSRnU6ZMYfXq1Wzfvp3t27cTExODv78/DRo0oE+fPjzxxBPpPlR+/fXXjBkzho0bN7Js2TKSk5MpX768TZIzMHcrmzt3Lp988glbtmzBzc2NunXr8s4771ClSpVMk7M33ngDR0dHvvnmG1auXEliYiIAr7/+OsWLFwfgscceo169erzzzjusW7eO33//nZSUFAICAqhcuTKDBg1KVwo+MDCQHTt2MHHiRL799ltWrVqFv78/PXr04I033rij55OuXr3KkiVLAHO3TC8vLwICAnj88cdp1aoVPXr0sFQjzE85OU5ZERQUxPbt21m8eDHLli1j37597Ny5Ez8/P4KCgnjhhRfo0qVLrg3/0K5dO/bv38+sWbNYs2YNa9asoUiRIgQFBfH000/Tv39/m8YnImILDoY6b4uIiIiIiNicnjkTERERERGxA0rORERERERE7ICSMxERERERETug5ExERERERMQOKDkTERERERGxA0rORERERERE7ICSMxERERERETug5ExERERERMQOKDkTERERERGxA0rORERERERE7ICSMxERERERETug5ExERERERMQOKDkTERERERGxA0rORERERERE7ICSMxERERERETug5ExERERERMQOKDkTERERERGxA0rORERERERE7ICSMxERERERETug5ExERERERMQOKDkTERERERGxA0rORERERERE7ICSMxERERERETug5ExERERERMQOKDkTERERERGxA0rORERERERE7ICSMxERERERETug5ExERERERMQOKDkTERERERGxA0rORERERERE7ICSMxERERERETug5ExERERERMQOKDkTERERERGxA0rORERERERE7ICSMxERERERETug5ExERERERMQOKDkTERERERGxA0rORERERERE7ICSMxERERERETug5ExERERERMQOKDkTERERERGxA0rORERERERE7ICSM5F8tHjxYhwcHDh16pStQ8lUcnIyo0aNomzZsjg6OtK1a1dbhyQiIkDv3r2pUKFCrm6zIFyXJGfWrFlD7dq1cXNzw8HBgejo6Hzdf8uWLWnZsqVl+tSpUzg4OLB48eJ8jaOgUXJWCKSdeG/88ff3p1WrVvz00095vv/3338/x3+IP/74IxMmTMjVeHLLpk2brI6pq6srAQEBtGzZkjfffJMLFy7kyn7i4uKYMGECmzZtypXt3c7HH3/MjBkzePTRR1myZAlDhw7NtG3Lli2tjoG7uzv33Xcfc+bMITU1NV/iFRHJjuPHj/P8889TsWJF3Nzc8Pb2pkmTJsydO5dr167ZOrw88+abb7Jy5Upbh2Fx82eTIkWKULp0aXr37s3Zs2dtHV6Bd+nSJR5//HHc3d0JCwvj008/xcPD45brFNa/DXtTxNYBSP6ZNGkSwcHBGIZBREQEixcvpkOHDvzwww906tQpz/b7/vvvU6JECXr37p3tdX/88UfCwsLsNkEDeOmll6hXrx4pKSlcuHCBrVu3Mn78eGbNmsXy5ctp3bq1pe3TTz9Njx49cHV1zfL24+LimDhxIoDVN1B5ZcOGDZQuXZrZs2dnqX2ZMmWYOnUqABcvXmTp0qUMHTqUCxcuMGXKlLwMVUQkW1avXs1jjz2Gq6srzzzzDDVr1iQxMZEtW7YwcuRIDhw4wIIFC2wdZp548803efTRR9P1hsjJdSk3pX02iY+PZ/v27SxevJgtW7awf/9+3NzcbBLT3WDXrl3Exsbyxhtv0LZt29u2L8x/G/ZGyVkh8tBDD1G3bl3LdN++fQkICOCLL77I0+QsvyQnJ5OamoqLi0u+7rdZs2Y8+uijVvP++usv2rVrR7du3Th48CClSpUCwMnJCScnp3yNL7siIyPx9fXNcnsfHx+eeuopy/QLL7xASEgI7777LpMmTbL71ysihcPJkyfp0aMH5cuXZ8OGDZbzMsDAgQP5559/WL16tQ0jtA1bX5du/GzSr18/SpQowbRp0/j+++95/PHHbRZXQRcZGQmQpeu5/jbsi7o1FmK+vr64u7tTpIh1jn716lWGDx9O2bJlcXV1pWrVqrz99tsYhmHVLjk5mTfeeINKlSrh6upKhQoVePXVV0lISLC0qVChAgcOHODXX3+1dF1Iu/uTlJTExIkTqVKlCm5ubhQvXpymTZuybt06wNy3PiwsDMCq6wP8r9/y22+/zZw5cywxHDx4kMTERMaNG0edOnXw8fHBw8ODZs2asXHjRqv4b9zG7NmzKV++PO7u7rRo0YL9+/ff0bGtVasWc+bMITo6mvfee88yP6O+/bt37yY0NJQSJUrg7u5OcHAwzz77rCXGkiVLAjBx4kTLMcjJncTbva9px2Pjxo0cOHDAsq/sdqd0c3OjXr16xMbGWi4OaT777DPq1KmDu7s7fn5+9OjRgzNnzliWDxo0CE9PT+Li4tJt94knniAwMJCUlBTLvJ9++olmzZrh4eGBl5cXHTt25MCBA1br9e7dG09PT86ePUvXrl3x9PSkZMmSjBgxwmpbad1Ub369mfWRP3z4MI8++ih+fn64ublRt25dvv/++2wdKxHJP9OnT+fKlSt89NFHVh8+01SuXJmXX34ZuPWzMTefgydMmICDgwNHjx7lqaeewsfHh5IlSzJ27FgMw+DMmTM8/PDDeHt7ExgYyMyZM622l9kzX5mdk2729ttv07hxY4oXL467uzt16tThq6++Shfz1atXWbJkieXcntab5eb9d+rUiYoVK2a4r0aNGll9yQu3P69nV7NmzQBzF7sb3e6cu3v3bhwcHFiyZEm6ba5duxYHBwdWrVplmXf27FmeffZZAgICcHV1pUaNGnz88cdW66W9B8uXL2fKlCmUKVMGNzc32rRpwz///GPVtkKFChn2ELr5uSuAhIQExo8fT+XKlXF1daVs2bKMGjXK6vPTraxYscJyzEuUKMFTTz1l1RW0ZcuW9OrVC4B69epZvd8Zyc7fBsCiRYto3bo1/v7+uLq6Ur16debNm5el2G8WHh5Onz59KFOmDK6urpQqVYqHH364UD8DqTtnhUhMTAwXL17EMAwiIyN59913uXLlitVdD8Mw6NKlCxs3bqRv377Url2btWvXMnLkSM6ePWvV1a1fv34sWbKERx99lOHDh7Njxw6mTp3KoUOH+PbbbwGYM2cOgwcPxtPTk9deew2AgIAAwHxBmzp1Kv369aN+/fqYTCZ2797N3r17efDBB3n++ec5d+4c69at49NPP83wNS1atIj4+Hiee+45XF1d8fPzw2Qy8eGHH/LEE0/Qv39/YmNj+eijjwgNDWXnzp3Url3bahuffPIJsbGxDBw4kPj4eObOnUvr1q35+++/LbHmxKOPPkrfvn35+eefM+3eFxkZSbt27ShZsiSjR4/G19eXU6dO8c033wBQsmRJ5s2bx4ABA/i///s/HnnkEQDuu+++bMWSlfe1ZMmSfPrpp0yZMoUrV65YuipWq1Yt26897YPNjd/YTZkyhbFjx/L444/Tr18/Lly4wLvvvkvz5s35448/8PX1pXv37oSFhVm6V6SJi4vjhx9+oHfv3pZveD/99FN69epFaGgo06ZNIy4ujnnz5tG0aVP++OMPq4fmU1JSCA0NpUGDBrz99tv88ssvzJw5k0qVKjFgwIBsv74DBw7QpEkTSpcuzejRo/Hw8GD58uV07dqVr7/+mv/7v//L9jZFJG/98MMPVKxYkcaNG+fJ9rt37061atV46623WL16NZMnT8bPz48PPviA1q1bM23aND7//HNGjBhBvXr1aN68ea7sd+7cuXTp0oWePXuSmJjIl19+yWOPPcaqVavo2LEjYD5fpl1rn3vuOQAqVaqU6et45pln2LVrF/Xq1bPM//fff9m+fTszZsywzMvKeT270j6UFytWzDIvK+fcunXrUrFiRZYvX25JTNIsW7aMYsWKERoaCkBERAQNGzbEwcGBQYMGUbJkSX766Sf69u2LyWRiyJAhVuu/9dZbODo6MmLECGJiYpg+fTo9e/Zkx44d2X59qampdOnShS1btvDcc89RrVo1/v77b2bPns3Ro0dv+1zg4sWL6dOnD/Xq1WPq1KlEREQwd+5cfv/9d8sxf+2116hatSoLFiywdBvN7P2G7P9tzJs3jxo1atClSxeKFCnCDz/8wIsvvkhqaioDBw7MzuGgW7duHDhwgMGDB1OhQgUiIyNZt24dp0+fzvXiNwWGIXe9RYsWGUC6H1dXV2Px4sVWbVeuXGkAxuTJk63mP/roo4aDg4Pxzz//GIZhGH/++acBGP369bNqN2LECAMwNmzYYJlXo0YNo0WLFuniqlWrltGxY8dbxj5w4EAjo1/TkydPGoDh7e1tREZGWi1LTk42EhISrOZdvnzZCAgIMJ599tl023B3dzf+++8/y/wdO3YYgDF06NBbxrZx40YDMFasWJFpm1q1ahnFihWzTKe9FydPnjQMwzC+/fZbAzB27dqV6TYuXLhgAMb48eNvGc+tZPV9NQzDaNGihVGjRo0sbbdFixZGSEiIceHCBePChQvG4cOHjZEjRxqA1Xt76tQpw8nJyZgyZYrV+n///bdRpEgRy/zU1FSjdOnSRrdu3azaLV++3ACMzZs3G4ZhGLGxsYavr6/Rv39/q3bh4eGGj4+P1fxevXoZgDFp0iSrtvfff79Rp04dy3Ta+7lx40ardmm/J4sWLbLMa9OmjXHvvfca8fHxlnmpqalG48aNjSpVqtzusIlIPouJiTEA4+GHH85S+4z+7tPcfD4eP368ARjPPfecZV5ycrJRpkwZw8HBwXjrrbcs8y9fvmy4u7sbvXr1ssy7+bqQJqNzUq9evYzy5ctbtYuLi7OaTkxMNGrWrGm0bt3aar6Hh4fVfjPbf0xMjOHq6moMHz7cqt306dMNBwcH499//zUMI+vn9cyk7feXX34xLly4YJw5c8b46quvjJIlSxqurq7GmTNnLG2zes4dM2aM4ezsbERFRVnmJSQkGL6+vlbX/759+xqlSpUyLl68aBVTjx49DB8fH8sxTXsPqlWrZvW5Yu7cuQZg/P3335Z55cuXz/D4tmjRwuoz0Keffmo4Ojoav/32m1W7+fPnG4Dx+++/Z3rMEhMTDX9/f6NmzZrGtWvXLPNXrVplAMa4ceMs89KO760+XxhG9v82DCP975xhGEZoaKhRsWJFq3k3v/ab/64uX75sAMaMGTOyvO/CQN0aC5GwsDDWrVvHunXr+Oyzz2jVqhX9+vWz3KUBcwEOJycnXnrpJat1hw8fjmEYluqOP/74IwDDhg1L1w7IUt9kX19fDhw4wLFjx3L8mrp162bp9pfGycnJ8txZamoqUVFRJCcnU7duXfbu3ZtuG127dqV06dKW6fr169OgQQPLa7wTnp6exMbGZro87VvFVatWkZSUdMf7y0xW39ecOHz4MCVLlqRkyZKEhIQwY8YMunTpYtUd6JtvviE1NZXHH3+cixcvWn4CAwOpUqWKpcupg4MDjz32GD/++CNXrlyxrL9s2TJKly5N06ZNAVi3bh3R0dE88cQTVttzcnKiQYMG6bqwgvlZuBs1a9aMEydOZPv1RkVFsWHDBh5//HFiY2Mt+7506RKhoaEcO3ZMlcZE7IzJZALAy8srz/bRr18/y/+dnJyoW7cuhmHQt29fy3xfX1+qVq2ao3NPZtzd3S3/v3z5MjExMTRr1izD611WeHt789BDD7F8+XKrxxmWLVtGw4YNKVeuHJD18/rttG3blpIlS1K2bFkeffRRPDw8+P777ylTpgyQvXNu9+7dSUpKsvpc8/PPPxMdHU337t0Bc0+Sr7/+ms6dO2MYhlXsoaGhxMTEpDt2ffr0sXqePa3rZU7exxUrVlCtWjVCQkKs9p1WPOxWx2337t1ERkby4osvWhVL6dixIyEhITl6Liwnfxs3/s6l9cpq0aIFJ06cICYmJlvbcXFxYdOmTVy+fDnrQd/l1K2xEKlfv75VX/EnnniC+++/n0GDBtGpUydcXFz4999/CQoKSvdHmta17d9//7X86+joSOXKla3aBQYG4uvra2l3K5MmTeLhhx/mnnvuoWbNmrRv356nn346W132goODM5y/ZMkSZs6cyeHDh62SnozaV6lSJd28e+65h+XLl2c5jsxcuXLllie8Fi1a0K1bNyZOnMjs2bNp2bIlXbt25cknn8zVyllZfV9zokKFCixcuJDU1FSOHz/OlClTuHDhgtWF49ixYxiGkeGxBnB2drb8v3v37syZM4fvv/+eJ598kitXrvDjjz/y/PPPW545TEvob6yEeSNvb2+raTc3t3RJfLFixXJ0Mfjnn38wDIOxY8cyduzYDNtERkZaJfwiYltp54RbfVl2p9KSljQ+Pj64ublRokSJdPMvXbqUa/tdtWoVkydP5s8//7R6ZintfJkT3bt3Z+XKlWzbto3GjRtz/Phx9uzZw5w5cyxtsnNev5WwsDDuueceYmJi+Pjjj9m8ebPV9S8759xatWoREhLCsmXLLEnxsmXLKFGihOV6ceHCBaKjo1mwYEGm1Qdvfl765vc2rctlTq4hx44d49ChQ+muSZnt+0Zp1+qqVaumWxYSEsKWLVuyHU9O/jZ+//13xo8fz7Zt29I9Ix4TE4OPj0+WtuPq6sq0adMYPnw4AQEBNGzYkE6dOvHMM88QGBiY9Rdxl1FyVog5OjrSqlUr5s6dy7Fjx6hRo0a2t3EnJ//mzZtz/PhxvvvuO37++Wc+/PBDZs+ezfz5862+gbyVG7+9SfPZZ5/Ru3dvunbtysiRI/H398fJyYmpU6eme8A4LyUlJXH06FFq1qyZaRsHBwe++uortm/fzg8//MDatWt59tlnmTlzJtu3b8fT0zPf4s0pDw8PqzK9TZo04YEHHuDVV1/lnXfeAcx3MB0cHPjpp58yrAp24+ts2LAhFSpUYPny5Tz55JP88MMPXLt2zfKtZ9r2wPwcRUYn8JuL3GSlEllmv8s3Fg25cd8jRoywPL9ws5u/tBAR2/L29iYoKCjLxZ6yej64UUbnmczOPTfekcrJvtL89ttvdOnShebNm/P+++9TqlQpnJ2dWbRoEUuXLr3t+pnp3LkzRYsWZfny5TRu3Jjly5fj6Oho9Sxwds7rt3LjF8ddu3aladOmPPnkkxw5cgRPT89sn3O7d+/OlClTuHjxIl5eXnz//fc88cQTlutC2vaeeuqpdM+mpbn5S+I7fR9vXD81NZV7772XWbNmZdi+bNmyGc7PK9n92zh+/Dht2rQhJCSEWbNmUbZsWVxcXPjxxx+ZPXt2tsc4HTJkCJ07d2blypWsXbuWsWPHMnXqVDZs2MD999+fk5dU4Ck5K+SSk5MBLF3Iypcvzy+//EJsbKzVXZbDhw9blqf9m5qayrFjx6wKRkRERBAdHW1pB7dO4Pz8/OjTpw99+vThypUrNG/enAkTJliSs5wkf1999RUVK1bkm2++sVp//PjxGbbPqFvl0aNH7/hB1K+++opr165lejG5UcOGDWnYsCFTpkxh6dKl9OzZky+//JJ+/frdUQKcJqvva2647777eOqpp/jggw8YMWIE5cqVo1KlShiGQXBwMPfcc89tt/H4448zd+5cTCYTy5Yto0KFCjRs2NCyPO3BZn9//yyN35IVad+ERkdHW82/+a5iWhUzZ2fnXNu3iOS9Tp06sWDBArZt20ajRo1u2Tar54PccCf7+vrrr3Fzc2Pt2rVWd5sWLVqUrm12riUeHh506tSJFStWMGvWLJYtW0azZs0ICgqytMnueT0r0r5IbdWqFe+99x6jR4/O9jm3e/fuTJw4ka+//pqAgABMJhM9evSwLC9ZsiReXl6kpKTk6jm8WLFi6d5DML+PN1a/rFSpEn/99Rdt2rTJ9vU97Vp95MiRdD1Hjhw5kuNreXb+Nn744QcSEhL4/vvvre4oZrUba0YqVarE8OHDGT58OMeOHaN27drMnDmTzz77LMfbLMj0zFkhlpSUxM8//4yLi4slwerQoQMpKSlW5d8BZs+ejYODAw899JClHWDVxQGwfBOUViEKzCf5jE5YN3fr8PT0pHLlylbdMtJGs89o/cykfUN14zdaO3bsYNu2bRm2X7lypdUzQjt37mTHjh2W15oTf/31F0OGDKFYsWK3rFx0+fLldEMUpFWTTDsORYsWBTI+BjExMRw+fPi2fbyz+r7mllGjRpGUlGT5fXjkkUdwcnJi4sSJ6V6vYRjpfhe6d+9OQkICS5YsYc2aNenGugkNDcXb25s333wzw2f1Lly4kO2Yy5cvj5OTE5s3b7aa//7771tN+/v707JlSz744APOnz+fK/sWkbw3atQoPDw86NevHxEREemWHz9+nLlz5wLmuwklSpS47fkgN6R92XTjvlJSUrI04K+TkxMODg5Wd9lOnTqVYcW/zK7FmenevTvnzp3jww8/5K+//rLqvQDZP69nVcuWLalfvz5z5swhPj4+2+fcatWqce+997Js2TKWLVtGqVKlrCpjOjk50a1bN77++usM7xbl9BxeqVIltm/fTmJiomXeqlWr0g0r8Pjjj3P27FkWLlyYbhvXrl3j6tWrme6jbt26+Pv7M3/+fKvPSj/99BOHDh2y+uyVHdn528joM1ZMTEyGXwjcTlxcHPHx8VbzKlWqhJeXV5aHFbgb6c5ZIfLTTz9Z7pRERkaydOlSjh07xujRoy19jjt37kyrVq147bXXOHXqFLVq1eLnn3/mu+++Y8iQIZaLSK1atejVqxcLFiwgOjqaFi1asHPnTpYsWULXrl1p1aqVZb916tRh3rx5TJ48mcqVK+Pv70/r1q2pXr06LVu2pE6dOvj5+bF7926++uorBg0aZLUuwEsvvURoaChOTk5W34BlpFOnTnzzzTf83//9Hx07duTkyZPMnz+f6tWrWxWZSFO5cmWaNm3KgAEDSEhIYM6cORQvXpxRo0Zl6bj+9ttvxMfHk5KSwqVLl/j999/5/vvv8fHx4dtvv71lv+klS5bw/vvv83//939UqlSJ2NhYFi5ciLe3tyUBdnd3p3r16ixbtox77rkHPz8/atasSc2aNfn222/p06cPixYtuuUYJll9X3NL9erV6dChAx9++CFjx46lUqVKTJ48mTFjxnDq1Cm6du2Kl5cXJ0+e5Ntvv+W5555jxIgRlvUfeOABKleuzGuvvUZCQkK6DwXe3t7MmzePp59+mgceeIAePXpQsmRJTp8+zerVq2nSpEm6RPR2fHx8eOyxx3j33XdxcHCgUqVKrFq1KsP+/2FhYTRt2pR7772X/v37U7FiRSIiIti2bRv//fcff/31V84OnIjkmUqVKrF06VJLyftnnnmGmjVrkpiYyNatW1mxYoXVebRfv3689dZb9OvXj7p167J582aOHj2a63HVqFGDhg0bMmbMGKKiovDz8+PLL7+09Gy5lY4dOzJr1izat2/Pk08+SWRkJGFhYVSuXJl9+/ZZta1Tpw6//PILs2bNIigoiODgYBo0aJDptjt06ICXlxcjRoywJDQ3yu55PTtGjhzJY489xuLFi3nhhReyfc7t3r0748aNw83Njb59++LoaH0v4q233mLjxo00aNCA/v37U716daKioti7dy+//PILUVFR2Y65X79+fPXVV7Rv357HH3+c48eP89lnn6W7vj799NMsX76cF154gY0bN9KkSRNSUlI4fPgwy5cvZ+3atenGkkvj7OzMtGnT6NOnDy1atOCJJ56wlNKvUKECQ4cOzXbckL2/jXbt2uHi4kLnzp15/vnnuXLlCgsXLsTf3z/D5PlWjh49Sps2bXj88cepXr06RYoU4dtvvyUiIuK2n/XuavlaG1JsIqNS+m5ubkbt2rWNefPmGampqVbtY2NjjaFDhxpBQUGGs7OzUaVKFWPGjBnp2iUlJRkTJ040goODDWdnZ6Ns2bLGmDFjrErdGoa5vHnHjh0NLy8vA7CUVZ08ebJRv359w9fX13B3dzdCQkKMKVOmGImJiZZ1k5OTjcGDBxslS5Y0HBwcLGX108qxZlR+NTU11XjzzTeN8uXLG66ursb9999vrFq1Kl0J4hu3MXPmTKNs2bKGq6ur0axZM+Ovv/667XFNK7Gb9uPs7GyULFnSaN68uTFlypR0Jf5vfC/SShbv3bvXeOKJJ4xy5coZrq6uhr+/v9GpUydj9+7dVutt3brVqFOnjuHi4mJVxjltexmVe75ZVt/X7JbSz6ztpk2b0pWc/vrrr42mTZsaHh4ehoeHhxESEmIMHDjQOHLkSLr1X3vtNQMwKleunOn+N27caISGhho+Pj6Gm5ubUalSJaN3795Wx69Xr16Gh4dHunXTyl/f6MKFC0a3bt2MokWLGsWKFTOef/55Y//+/Rke4+PHjxvPPPOMERgYaDg7OxulS5c2OnXqZHz11VeZxisitnf06FGjf//+RoUKFQwXFxfDy8vLaNKkifHuu+9aXb/i4uKMvn37Gj4+PoaXl5fx+OOPG5GRkZmW0r9w4YLVfjI792R03jx+/LjRtm1bw9XV1QgICDBeffVVY926dVkqpf/RRx8ZVapUMVxdXY2QkBBj0aJFGZ7fDh8+bDRv3txwd3c3AEvZ98xK+RuGYfTs2dMAjLZt22Z6PLNzXr/RrUq9p6SkGJUqVTIqVapkJCcnW45RVs+5x44ds1ybt2zZkuH+IyIijIEDBxply5Y1nJ2djcDAQKNNmzbGggULLG0yGzIns6EWZs6caZQuXdpwdXU1mjRpYuzevTtdOXnDMJfEnzZtmlGjRg3D1dXVKFasmFGnTh1j4sSJRkxMzC2Pm2EYxrJly4z777/fcHV1Nfz8/IyePXtaDQlkGFkvpX+jrP5tfP/998Z9991nuLm5GRUqVDCmTZtmfPzxx+l+j25XSv/ixYvGwIEDjZCQEMPDw8Pw8fExGjRoYCxfvjzLMd+NHAzjpnvRIoXEqVOnCA4OZsaMGTn+dk9EREREJLfomTMRERERERE7oORMRERERETEDig5ExERERERsQN65kxERERERMQO6M6ZiIiIiIiIHVByJiIiIiIiYgc0CDWQmprKuXPn8PLywsHBwdbhiIjYLcMwiI2NJSgoKN3ArnL30nVSRCRr7vQ6qeQMOHfuHGXLlrV1GCIiBcaZM2coU6aMrcOQfKLrpIhI9uT0OqnkDPDy8gLMB9Hb29vG0YiI2C+TyUTZsmUt500pHHSdFBHJmju9Tio5A0sXDW9vb110RESyoLB3bUtJSWHChAl89tlnhIeHExQURO/evXn99dctx8YwDMaPH8/ChQuJjo6mSZMmzJs3jypVqli2ExUVxeDBg/nhhx9wdHSkW7duzJ07F09PT0ubffv2MXDgQHbt2kXJkiUZPHgwo0aNsopnxYoVjB07llOnTlGlShWmTZtGhw4dLMuzEsut6DopIpI9Ob1O6oEBERGRbJo2bRrz5s3jvffe49ChQ0ybNo3p06fz7rvvWtpMnz6dd955h/nz57Njxw48PDwIDQ0lPj7e0qZnz54cOHCAdevWsWrVKjZv3sxzzz1nWW4ymWjXrh3ly5dnz549zJgxgwkTJrBgwQJLm61bt/LEE0/Qt29f/vjjD7p27UrXrl3Zv39/tmIRERHb0zhnmC9+Pj4+xMTE6BtBEZFb0PnSrFOnTgQEBPDRRx9Z5nXr1g13d3c+++wzDMMgKCiI4cOHM2LECABiYmIICAhg8eLF9OjRg0OHDlG9enV27dpF3bp1AVizZg0dOnTgv//+IygoiHnz5vHaa68RHh6Oi4sLAKNHj2blypUcPnwYgO7du3P16lVWrVpliaVhw4bUrl2b+fPnZymW29H7LiKSNXd6vtSdMxERkWxq3Lgx69ev5+jRowD89ddfbNmyhYceegiAkydPEh4eTtu2bS3r+Pj40KBBA7Zt2wbAtm3b8PX1tSRmAG3btsXR0ZEdO3ZY2jRv3tySmAGEhoZy5MgRLl++bGlz437S2qTtJyux3CwhIQGTyWT1IyIieU/PnImIiGTT6NGjMZlMhISE4OTkREpKClOmTKFnz54AhIeHAxAQEGC1XkBAgGVZeHg4/v7+VsuLFCmCn5+fVZvg4OB020hbVqxYMcLDw2+7n9vFcrOpU6cyceLELByJ/zEMg+TkZFJSUrK1XmHi5OREkSJFCv0zmyKSOSVnIiIi2bR8+XI+//xzli5dSo0aNfjzzz8ZMmQIQUFB9OrVy9bh3bExY8YwbNgwy3Ra9bHMJCYmcv78eeLi4vIjvAKtaNGilCpVyupuqIjYmYQr8O9WuKddvu9ayZlIPrl06VK2uwZ5e3tTvHjxPIpIRHJq5MiRjB492vK81r333su///7L1KlT6dWrF4GBgQBERERQqlQpy3oRERHUrl0bgMDAQCIjI622m5ycTFRUlGX9wMBAIiIirNqkTd+uzY3LbxfLzVxdXXF1dc3SsUhNTeXkyZM4OTkRFBSEi4uL7gxlwDAMEhMTuXDhAidPnqRKlSoayF3E3hgGHF4FP70CVyLghS3gXy1fQ1ByJpIPLl26RMVKlTDFxGRrPW8fH04cP64ETcTOxMXFpftg7eTkRGpqKgDBwcEEBgayfv16SwJkMpnYsWMHAwYMAKBRo0ZER0ezZ88e6tSpA8CGDRtITU2lQYMGljavvfYaSUlJODs7A7Bu3TqqVq1KsWLFLG3Wr1/PkCFDLLGsW7eORo0aZTmWO5GYmEhqaiply5alaNGid7y9u5m7uzvOzs78+++/JCYm4ubmZuuQRCTN5VPw4yg4ttY87Vse4rP3uS03KDkTyQcmkwlTTAythodR1C/g9isAcVERbJw5EJPJpORMxM507tyZKVOmUK5cOWrUqMEff/zBrFmzePbZZwHz+DZDhgxh8uTJVKlSheDgYMaOHUtQUBBdu3YFoFq1arRv357+/fszf/58kpKSGDRoED169CAoKAiAJ598kokTJ9K3b19eeeUV9u/fz9y5c5k9e7YllpdffpkWLVowc+ZMOnbsyJdffsnu3bst5fazEktu0F2grNFxErEzyYmw7V34dQYkXwNHZ2jyMjQbDi75/4WTkjORfFTULwDPEkG2DkNE7tC7777L2LFjefHFF4mMjCQoKIjnn3+ecePGWdqMGjWKq1ev8txzzxEdHU3Tpk1Zs2aN1d2Szz//nEGDBtGmTRvLINTvvPOOZbmPjw8///wzAwcOpE6dOpQoUYJx48ZZjYXWuHFjli5dyuuvv86rr75KlSpVWLlyJTVr1sxWLCIihc7J32D1cLh4xDxdoRl0nAUl77FZSBrnDI3fInnv5MmTVKxYkY5Tvspycnbl4jlWv/YoJ06cSFetTcRWdL4snG71vsfHx3Py5EmCg4MLZbK3ePFihgwZQnR0NAATJkxg5cqV/Pnnnxm2L+zHS8QuXLkAP78O+740T3uUhNA34d7H4A6fmdU4ZyIiIiI5FB4ezuDBg6lYsSKurq6ULVuWzp07s379eluHJiK5LTUVdn8M79W5npg5QN2+MGgX3Pf4HSdmuUHdGkVERKRQOnXqFE2aNMHX15cZM2Zw7733kpSUxNq1axk4cCCHDx+2dYgiklvO74NVQ+HsbvN04H3QaQ6UqWPTsG6m5ExEREQKpRdffBEHBwd27tyJh4eHZX6NGjUsxV1mzZrFokWLOHHiBH5+fnTu3Jnp06fj6elpq7BFJDsSYmHjm7BjPhip4OIFrV+Hev3Ayf5SIfuLSERERAoswzC4lpRik327OztleYy1qKgo1qxZw5QpU6wSszS+vr6AubriO++8Q3BwMCdOnODFF19k1KhRvP/++7kZuojkNsOAgythzRiIPW+eV+MR87Nl3qVuuaotKTkTERGRXHMtKYXq49baZN8HJ4VS1CVrH23++ecfDMMgJCTklu1uHD+uQoUKTJ48mRdeeEHJmYg9izoBq0fA8evPjvpVhA5vQ+U2to0rC5SciYiISKGT1WLVv/zyC1OnTuXw4cOYTCaSk5OJj48nLi5Og26L2JvkBNgyB36bCSkJ4OQCTYdB06HgXDCqoyo5E7FzZ86cyXJbb29vDVgtIjbl7uzEwUmhNtt3VlWpUgUHB4dbFv04deoUnTp1YsCAAUyZMgU/Pz+2bNlC3759SUxMVHImYk9ObDKPWXbpH/N0xVbQcSYUr2TTsLJLyZmInUqMiwUHR1q0aJHldbx9fDhx/LgSNBGxGQcHhyx3LbQlPz8/QkNDCQsL46WXXkr33Fl0dDR79uwhNTWVmTNn4uhoHn1o+fLltghXRDITGwE/vwZ/rzBPewaYnyur2c0uSuNnl03Pnps3b2bGjBns2bOH8+fP8+2339K1a1fLcsMwGD9+PAsXLiQ6OpomTZowb948qlSpYmkTFRXF4MGD+eGHH3B0dKRbt27MnTtXVZSkwEuOjwMjlSaDZ+MbWPa27eOiItg4cyAmk0nJmYhIFoSFhdGkSRPq16/PpEmTuO+++0hOTmbdunXMmzePL7/8kqSkJN599106d+7M77//zvz5820dtogApKaYxyxb/wYkxICDI9TrD61fAzcfW0eXYzYdhPrq1avUqlWLsLCwDJdPnz6dd955h/nz57Njxw48PDwIDQ0lPj7e0qZnz54cOHCAdevWsWrVKjZv3sxzzz2XXy9BJM+5F/PHs0TQbX+K+gXYOlQRkQKlYsWK7N27l1atWjF8+HBq1qzJgw8+yPr165k3bx61atVi1qxZTJs2jZo1a/L5558zdepUW4ctImf3wodt4McR5sQs6AHovwE6TC/QiRmAg5HVJ2LzmIODg9WdM8MwCAoKYvjw4YwYMQKAmJgYAgICWLx4MT169ODQoUNUr16dXbt2UbduXQDWrFlDhw4d+O+//wgKCsrSvk0mEz4+PsTExODt7Z0nr08Kt5MnT1KxYkU6TvkKzxJZ+72MPPoHG2cOpO24zyleOvi27a9cPMfq1x7lxIkTBAffvr1ITuh8WTjd6n2Pj4/n5MmTBAcH4+ZWMB64tyUdL5E7EB9jvlO260PAAFcfaDMW6j4Ljll/5jQv3el10qZ3zm7l5MmThIeH07ZtW8s8Hx8fGjRowLZt2wDYtm0bvr6+lsQMoG3btjg6OrJjx45Mt52QkIDJZLL6ERERERERO2QY8PdX8F492LUQMODex2HQLqjf324Ss9xgt0/shoeHAxAQYN1VKyAgwLIsPDwcf39/q+VFihTBz8/P0iYjU6dOZeLEibkcsYiIiIiI5KqL/8DqYXDyV/N08crmKowVW9o0rLxit8lZXhozZgzDhg2zTJtMJsqWvX3BBZEbXbp0Kct3XbNTDl9ERESk0EuKhy2zYMtsSEmEIm7QbAQ0eQmKuNo6ujxjt8lZYGAgABEREZQqVcoyPyIigtq1a1vaREZGWq2XnJxMVFSUZf2MuLq64up6976pkvcuXbpExUqVMMXEZGu95KTkPIpIRERE5C7xzy+wegRcPmmervwgdJgBfnf/M/V2m5wFBwcTGBjI+vXrLcmYyWRix44dDBgwAIBGjRpZxiGpU6cOABs2bCA1NZUGDRrYKnQpBEwmE6aYGFoND8tSlcRLJw+w/cPxpKSm5EN0IiIiIgWQ6RysGQMHV5qnvYLgobegWpcCOWZZTtg0Obty5Qr//POPZfrkyZP8+eef+Pn5Ua5cOYYMGcLkyZOpUqUKwcHBjB07lqCgIEtFx2rVqtG+fXv69+/P/PnzSUpKYtCgQfTo0SPLlRpF7kRRv4AsVV+Mi4rIh2hERGzHToo/2z0dJ5EMpCSbC31smAKJseDgBA1egFZjwNXL1tHlK5smZ7t376ZVq1aW6bTnwHr16sXixYsZNWoUV69e5bnnniM6OpqmTZuyZs0aq9Kzn3/+OYMGDaJNmzaWQajfeeedfH8tIiIihZGzszMAcXFxuLu72zga+xcXFwf877iJFHr/7YZVQyD8b/N0mXrQcRaUus+mYdmKTZOzli1b3vIbJAcHByZNmsSkSZMybePn58fSpUvzIjwRERG5DScnJ3x9fS3PgBctWhSHQtL9KDsMwyAuLo7IyEh8fX1xcrp7Sn+L5Mi1y7B+EuxeBBjg5gttJ8ADvcDRbkf7ynN2+8yZiORMditDent7U7x48TyKRkQKg7QiXDcX6ZL0fH19b1m0TOSuZxiwbxn8/DpcvWCeV+tJeHASeJa0bWx2QMmZyF0iMS4WHBxp0aJFttbz9vHhxPHjStBEJMccHBwoVaoU/v7+JCUl2Tocu+Xs7Kw7ZlK4XTgCq4fDqd/M0yVDzF0YKzSxbVx2RMmZyF0iOT4OjFSaDJ6Nb2DWxu2Li4pg48yBmEwmJWcicsecnJyUfIhIeolxsHkGbH0XUpOgiDu0GAWNBkERF1tHZ1eUnIncZdyL+WepgqSIiIhInju6Fn4cAdGnzdP3tIeHpkOx8raNy04pORMRERERkdwV8x+sGQ2HfjBPe5eBh6ZBSMdCM2ZZTig5ExERERGR3JGSBDvmw8apkHQVHItAwxehxSvg6mnr6OyekjMREREREblzp3fAqqEQecA8Xa6RueBHQHXbxlWAKDkTEREREZGci4uCdePgj0/N0+5+5tL4tXsW6jHLckLJmYiIiIiIZJ9hwJ+fw89j4VqUed79T0PbieChKtA5oeRMRERERESyJ+IgrB4Gp7eZp/2rQ6fZUK6hbeMq4JSciYiIiIhI1iRehV+nwbYwSE0GZw9oORoaDgAnZ1tHV+ApORMRERERkds7vBp+egVizpinQzqZy+P7lLFtXHcRJWciIiIiIpK56NPw4yg4+pN52qccdJgBVdvbNq67kJIzERERERFJLyUJtr0Hv06HpDjzmGWNX4LmI8GlqK2juyspORMREREREWunfjcX/Lhw2Dxdvil0nAn+IbaN6y6n5ExERERERMyuXjSPWfbn5+bpoiWg3WSo1QMcHGwbWyGg5ExEREREpLBLTYU/PoF14yE+GnCAOr2hzTgo6mfj4AoPDdktIiKSA2fPnuWpp56iePHiuLu7c++997J7927LcsMwGDduHKVKlcLd3Z22bdty7Ngxq21ERUXRs2dPvL298fX1pW/fvly5csWqzb59+2jWrBlubm6ULVuW6dOnp4tlxYoVhISE4Obmxr333suPP/5otTwrsYhIIRb+N3wcCj+8bE7MAu+Fvuug8xwlZvlMyZmIiEg2Xb58mSZNmuDs7MxPP/3EwYMHmTlzJsWKFbO0mT59Ou+88w7z589nx44deHh4EBoaSnx8vKVNz549OXDgAOvWrWPVqlVs3ryZ5557zrLcZDLRrl07ypcvz549e5gxYwYTJkxgwYIFljZbt27liSeeoG/fvvzxxx907dqVrl27sn///mzFIiKFUEIsrHkVPmgB/+0EF08InQr9N0HZeraOrlBSt0YREZFsmjZtGmXLlmXRokWWecHBwZb/G4bBnDlzeP3113n44YcB+OSTTwgICGDlypX06NGDQ4cOsWbNGnbt2kXdunUBePfdd+nQoQNvv/02QUFBfP755yQmJvLxxx/j4uJCjRo1+PPPP5k1a5YliZs7dy7t27dn5MiRALzxxhusW7eO9957j/nz52cpFhEpZAwDDn0PP42G2HPmedUfhvZvgXeQbWMr5HTnTEREJJu+//576taty2OPPYa/vz/3338/CxcutCw/efIk4eHhtG3b1jLPx8eHBg0asG3bNgC2bduGr6+vJTEDaNu2LY6OjuzYscPSpnnz5ri4uFjahIaGcuTIES5fvmxpc+N+0tqk7ScrsdwsISEBk8lk9SMid4mok7D0cVj+jDkxK1YBen4Nj3+ixMwOKDkTERHJphMnTjBv3jyqVKnC2rVrGTBgAC+99BJLliwBIDw8HICAgACr9QICAizLwsPD8ff3t1pepEgR/Pz8rNpktI0b95FZmxuX3y6Wm02dOhUfHx/LT9myZW93SETE3iUnwOYZ8H5DOPYzOLlA81Hw4nao0vb260u+ULdGERGRbEpNTaVu3bq8+eabANx///3s37+f+fPn06tXLxtHd+fGjBnDsGHDLNMmk0kJmkhBdnIzrBoGl64XAgpuYR6zrEQV28Yl6Sg5EwEuXbqUrW47Z86cycNo8l92X4+3tzfFixfPo2hE7F+pUqWoXr261bxq1arx9ddfAxAYGAhAREQEpUqVsrSJiIigdu3aljaRkZFW20hOTiYqKsqyfmBgIBEREVZt0qZv1+bG5beL5Waurq64urre4giISIFwJRLWvgZ/LzdPe/hD6Jtw76Mas8xOKTmTQu/SpUtUrFQJU0xMttdNTkrOg4jyT2JcLDg40qJFi2yt5+3jw4njx5WgSaHVpEkTjhw5YjXv6NGjlC9fHjAXBwkMDGT9+vWWBMhkMrFjxw4GDBgAQKNGjYiOjmbPnj3UqVMHgA0bNpCamkqDBg0sbV577TWSkpJwdnYGYN26dVStWtVSGbJRo0asX7+eIUOGWGJZt24djRo1ynIsInKXSU2BPYvgl0mQEAM4QL1+0Pp1cPe1dXRyC3adnKWkpDBhwgQ+++wzwsPDCQoKonfv3rz++us4XM/2DcNg/PjxLFy4kOjoaJo0aWJ5DkAkK0wmE6aYGFoND6OoX8DtVwAunTzA9g/Hk5KaksfR5a3k+DgwUmkyeDa+gVnrshQXFcHGmQMxmUxKzqTQGjp0KI0bN+bNN9/k8ccfZ+fOnSxYsMBS4t7BwYEhQ4YwefJkqlSpQnBwMGPHjiUoKIiuXbsC5jtt7du3p3///syfP5+kpCQGDRpEjx49CAoyP5T/5JNPMnHiRPr27csrr7zC/v37mTt3LrNnz7bE8vLLL9OiRQtmzpxJx44d+fLLL9m9e3e2YhGRu8i5P2H1MDi7xzxdqjZ0mgWl69gyKskiu07Opk2bxrx581iyZAk1atRg9+7d9OnTBx8fH1566SXgf2O3LFmyxHLBCQ0N5eDBg7i5udn4FUhBUtQvAM8SWatSFBcVcftGBYh7Mf8sv3YRgXr16vHtt98yZswYJk2aRHBwMHPmzKFnz56WNqNGjeLq1as899xzREdH07RpU9asWWN1bfr8888ZNGgQbdq0wdHRkW7duvHOO+9Ylvv4+PDzzz8zcOBA6tSpQ4kSJRg3bpzVWGiNGzdm6dKlvP7667z66qtUqVKFlStXUrNmzWzFIiIFXLwJNk6BnQvASAVXb2g9Fur1BUcnW0cnWWTXydnWrVt5+OGH6dixIwAVKlTgiy++YOfOnUDWxpERERHJC506daJTp06ZLndwcGDSpElMmjQp0zZ+fn4sXbr0lvu57777+O23327Z5rHHHuOxxx67o1hEpIAyDDjwjXkw6SvXK7DWfBRCp4BXoG1jk2yz61L6jRs3Zv369Rw9ehSAv/76iy1btvDQQw8BORu7BTR+i4iIiIjcBS4dh88ega+eNSdmfpXg6ZXw6EdKzAoou75zNnr0aEwmEyEhITg5OZGSksKUKVMs3UZyMnYLmMdvmThxYt4FLiIidikpKYnw8HDi4uIoWbIkfn5+tg5JRCT7kuLh9znw2yxISQAnV2g2HJq8DM7qrlyQ2fWds+XLl/P555+zdOlS9u7dy5IlS3j77bctg3zm1JgxY4iJibH83G1l0UVE5H9iY2OZN28eLVq0wNvbmwoVKlCtWjVKlixJ+fLl6d+/P7t27bJ1mCIiWXN8A8xrDJummhOzSq3hxW3Q8hUlZncBu75zNnLkSEaPHm15duzee+/l33//ZerUqfTq1StHY7eAxm8RESksZs2axZQpU6hUqRKdO3fm1VdfJSgoCHd3d6Kioti/fz+//fYb7dq1o0GDBrz77ruq9isi9ik2HNa+CvvN4yniGQjtp0KN/9OYZXcRu07O4uLicHS0vrnn5OREamoqoLFbRETk1nbt2sXmzZupUaNGhsvr16/Ps88+y/z581m0aBG//fabkjMRsS+pKbDrQ9gwGRJM4OAI9Z+HVq+Cm7eto5NcZtfJWefOnZkyZQrlypWjRo0a/PHHH8yaNYtnn30W0NgtIiJya1988UWW2rm6uvLCCy/kcTQiItl0dg+sGgrn/zJPl64DnWZDqVq2jUvyjF0nZ++++y5jx47lxRdfJDIykqCgIJ5//nnGjRtnaaOxW0RERETkrnItGja8Abs+Agxw84E246FOb41Zdpez6+TMy8uLOXPmMGfOnEzbaOwWERG5ncjISBITEylTpgwAycnJTJgwgd9++426devyxhtvULRoURtHKSKFnmHA3ytg7WtwNdI8777u0G4yePrbNjbJF3ZdrVFERCQ39O/f36rS74wZM1i4cCH16tXj+++/Z+jQoTaMTkQEuHgMPukC3/Q3J2Yl7oFeP8AjC5SYFSJKzkRE5K63b98+WrVqZZn+9NNPeeedd3j77bf58ssv+eGHH2wYnYgUaknXzMU+5jWGk5uhiBu0Hgsv/A7BzW0dneQzu+7WKCIicif69OkDwLlz55g1axYLFy4kMTGRI0eO8O2337J27VpSU1OJjIy0FJv6+OOPbRmyiBQmx9bBjyPg8inzdJV28NB08Au2aVhiO0rORETkrrVo0SIANm/eTN++fXnooYdYtmwZf//9N19++SUAly5d4vvvv1dSJiL5x3QO1oyGg9+Zp71LQ/u3oFpnjVlWyCk5ExGRu17Hjh159tln6dKlCytXrmTUqFGWZTt37qR69eo2jE5ECo2UZNj5AWx8ExKvgIMTNBwALUeDq5etoxM7oORMRETuetOnT8fHx4c///yToUOHWhUA2bFjh8Y4E5G8d2aXecyyiL/N02Xqm8csC6xp27jErig5ExGRu56bmxtvvPFGhssmTJiQv8GISOESFwXrJ8KeJYAB7sWg7US4/2lwVG0+sabkTEREREQktxkG/PUF/DwW4i6a59V+Ch6cCB4lbBub2C0lZyKSI2fOnMlyW29vb4oXL56H0YhkrH379kyYMIGGDRvesl1sbCzvv/8+np6eDBw4MJ+iE5G7VuRhWD0M/v3dPF2yGnSaBeUb2zYusXtKzkQkWxLjYsHBkRYtWmR5HW8fH04cP64ETfLdY489Rrdu3fDx8aFz587UrVuXoKAg3NzcuHz5MgcPHmTLli38+OOPdOzYkRkzZtg6ZBEpyBLjYPN02PoupCaDc1Fo8Qo0GghOzraOTgoAJWciki3J8XFgpNJk8Gx8A8vetn1cVAQbZw7EZDIpOZN817dvX5566ilWrFjBsmXLWLBgATExMQA4ODhQvXp1QkND2bVrF9WqVbNxtCJSoB1ZAz+OhJjT5umqHeChaeBbzrZxSYGi5ExEcsS9mD+eJYJsHYbIbbm6uvLUU0/x1FNPARATE8O1a9coXrw4zs76JltE7lD0GfOYZYdXmad9ypoHkg7pYNu4pEBSciYiIoWKj48PPj4+tg5DRAq6lCTY/j5seguS4sCxCDQaBC1GgYuHraOTAkrJmYiIiIhIdvy7zVzwI/KgebpcY3PBD391j5Y7o+RMRERERCQrrl6CX8bBH5+Zp4sWhwffgNpPgoODbWOTu4KSMxHJF9kpvQ8qvy8iInYkNRX+/AzWjYdrUeZ5DzxjHky6qJ9tY5O7So6Ss4oVK7Jr1650H5yio6N54IEHOHHiRK4EJyIFX05K74PK74uIiJ2IOACrhsGZ7ebpgJrQcRaUa2DbuOSulKPk7NSpU6SkpKSbn5CQwNmzZ+84KBG5e2S39D6o/L7knejoaL766iuOHz/OyJEj8fPzY+/evQQEBFC6dGlbhyci9iThCvz6Fmx7H4wUcPaAVq9CgxfASZ3PJG9k6zfr+++/t/x/7dq1VtWuUlJSWL9+PRUqVMi14ETk7qHS+2Jr+/bto23btvj4+HDq1Cn69++Pn58f33zzDadPn+aTTz6xdYgiYg8Mw1wW/6fRYPrPPK9aZ2j/FviUsW1sctfLVnLWtWtXwDxwZ69evayWOTs7U6FCBWbOnJlrwYmIiOSWYcOG0bt3b6ZPn46Xl5dlfocOHXjyySdtGJmI2I3L/8JPo+DoGvO0b3no8Dbc0862cUmhka3kLDU1FYDg4GB27dpFiRIl8iQoERGR3LZr1y4++OCDdPNLly5NeHi4DSISEbuRnAjb3oVfZ0DyNXB0hiYvQbMR4FLU1tFJIZKjDrMnT57M7ThERETylKurKyaTKd38o0ePUrJkSRtEJCJ24dQWc8GPi0fM0xWaQceZULKqbeOSQinHTzOuX7+e9evXExkZabmjlubjjz++48BERERyU5cuXZg0aRLLly8HzF30T58+zSuvvEK3bt1sHJ2I5LsrF2DdWPjrC/O0R0loNwXue1xjlonNOOZkpYkTJ9KuXTvWr1/PxYsXuXz5stWPiIiIvZk5cyZXrlzB39+fa9eu0aJFCypXroyXlxdTpkyxdXgikl9SU2H3x/Be3euJmQPUfRYG7YJa3ZWYiU3l6M7Z/PnzWbx4MU8//XRux5PO2bNneeWVV/jpp5+Ii4ujcuXKLFq0iLp16wJgGAbjx49n4cKFREdH06RJE+bNm0eVKlXyPDYRESk4fHx8WLduHVu2bGHfvn1cuXKFBx54gLZt29o6NBHJL+f3weph8N8u83TgfdBpNpSpa9u4RK7LUXKWmJhI48aNczuWdC5fvkyTJk1o1aoVP/30EyVLluTYsWMUK1bM0mb69Om88847LFmyhODgYMaOHUtoaCgHDx7Ezc0tz2MUEZGCpWnTpjRt2tTWYYhIfkqIhY1vwo75YKSCixe0fh3q9dOYZWJXcvTb2K9fP5YuXcrYsWNzOx4r06ZNo2zZsixatMgyLzg42PJ/wzCYM2cOr7/+Og8//DAAn3zyCQEBAaxcuZIePXrkaXwiIlJwTJo06ZbLx40bl0+RiEi+MQw4+B2sGQ2x583zavwfhE4F71K2jU0kAzlKzuLj41mwYAG//PIL9913H87OzlbLZ82alSvBff/994SGhvLYY4/x66+/Urp0aV588UX69+8PmKtGhoeHW3VJ8fHxoUGDBmzbtk3JmYiIWHz77bdW00lJSZw8eZIiRYpQqVIlJWcid5uoE/DjSPjnF/N0sWBzFcbKbWwbl8gt5KggyL59+6hduzaOjo7s37+fP/74w/Lz559/5lpwJ06csDw/tnbtWgYMGMBLL73EkiVLACzj0gQEBFitFxAQcMsxaxISEjCZTFY/IiJyd7vxWvXHH3+wf/9+zp8/T5s2bRg6dGiOt/vWW2/h4ODAkCFDLPPi4+MZOHAgxYsXx9PTk27duhEREWG13unTp+nYsSNFixbF39+fkSNHkpycbNVm06ZNPPDAA7i6ulK5cmUWL16cbv9hYWFUqFABNzc3GjRowM6dO62WZyUWkbtKcgL8Oh3eb2ROzJxcoMVoeHG7EjOxezm6c7Zx48bcjiNDqamp1K1blzfffBOA+++/n/379zN//nx69eqV4+1OnTqViRMn5laYIiJSQHl7ezNx4kQ6d+6coyJXaQNb33fffVbzhw4dyurVq1mxYgU+Pj4MGjSIRx55hN9//x2AlJQUOnbsSGBgIFu3buX8+fM888wzODs7W655J0+epGPHjrzwwgt8/vnnrF+/nn79+lGqVClCQ0MBWLZsGcOGDWP+/Pk0aNCAOXPmEBoaypEjR/D3989SLCJ3lRO/mgt+XPrHPF2xJXSYCSUq2zQskazK0Z2z/FKqVCmqV69uNa9atWqcPn0agMDAQIB03wBGRERYlmVkzJgxxMTEWH7OnDmTy5GLiEhBkXYtyK4rV67Qs2dPFi5caFWoKiYmho8++ohZs2bRunVr6tSpw6JFi9i6dSvbt28H4Oeff+bgwYN89tln1K5dm4ceeog33niDsLAwEhMTAXNl5ODgYGbOnEm1atUYNGgQjz76KLNnz7bsa9asWfTv358+ffpQvXp15s+fT9GiRS3jjWYlFpG7QmwEfN0PPuliTsw8A6DbR/D0SiVmUqDk6M5Zq1atcLjFGBAbNmzIcUA3atKkCUeOHLGad/ToUcqXLw+Yi4MEBgayfv16ateuDYDJZGLHjh0MGDAg0+26urri6uqaKzGKiEjB8M4771hNG4bB+fPn+fTTT3nooYeyvb2BAwfSsWNH2rZty+TJky3z9+zZQ1JSktXz0CEhIZQrV45t27bRsGFDtm3bxr333mvVLT80NJQBAwZw4MAB7r//frZt25auzH9oaKil+2RiYiJ79uxhzJgxluWOjo60bduWbdu2ZTmWjCQkJJCQkGCZVvd/sVupKeYxy9a/AQkx4OBorsDY+nVw87F1dCLZlqPkLC0RSpOUlMSff/7J/v3776i74c2GDh1K48aNefPNN3n88cfZuXMnCxYsYMGCBQCWPv6TJ0+mSpUqllL6QUFBdO3aNdfiEBGRgu/GO05gTmRKlixJr169rBKcrPjyyy/Zu3cvu3btSrcsPDwcFxcXfH19rebf+Dx0eHh4hs9Lpy27VRuTycS1a9e4fPkyKSkpGbY5fPhwlmPJiLr/S4Fw7g9YNdT8L0DQ/eYxy4Lut21cIncgR8nZzRe4NBMmTODKlSt3FNCN6tWrx7fffsuYMWOYNGkSwcHBzJkzh549e1rajBo1iqtXr/Lcc88RHR1N06ZNWbNmjcY4ExERKydPnsyV7Zw5c4aXX36ZdevW3bXXmjFjxjBs2DDLtMlkomzZsjaMSOQG8TGwYTLs+tA8ZpmrD7QZC3WfBUcnW0cnckdyddS9p556ivr16/P222/n2jY7depEp06dMl3u4ODApEmTbjt+jYiISG7Ys2cPkZGRPPDAA5Z5KSkpbN68mffee4+1a9eSmJhIdHS01R2rG5+HDgwMTFdVMe356RvbZPRMtbe3N+7u7jg5OeHk5HTL564DAwNvG0tG1P1f7JJhwP6vYe2rcOX67/29j0G7KeAVcOt1RQqIXE3Otm3bdtd+iygFx6VLl7L1fIQKwogUDlevXuWtt95i/fr1REZGkpqaarX8xIkTWdpOmzZt+Pvvv63m9enTh5CQEF555RXKli2Ls7Mz69evp1u3bgAcOXKE06dP06hRIwAaNWrElClTiIyMtFRVXLduHd7e3pZCWI0aNeLHH3+02s+6dess23BxcaFOnTqsX7/e0pU/NTWV9evXM2jQIADq1Klz21hECoRLx81VGE9sMk8Xr2wes6xiS1tGJZLrcpScPfLII1bTaQ9V7969m7Fjx+ZKYCI5cenSJSpWqoQpB5XXkpOSb99IRAqsfv368euvv/L0009TqlSpWxa2uhUvLy9q1qxpNc/Dw4PixYtb5vft25dhw4bh5+eHt7c3gwcPplGjRpYCHO3ataN69eo8/fTTTJ8+nfDwcF5//XUGDhxouWP1wgsv8N577zFq1CieffZZNmzYwPLly1m9erVlv8OGDaNXr17UrVuX+vXrM2fOHK5evUqfPn0A8PHxuW0sInYtKR62zIItsyElEZxcofkIaPIyFNHdXbn75Cg58/Gxrn7j6OhI1apVmTRpEu3atcuVwERywmQyYYqJodXwMIr6Za2Lw6WTB9j+4XhSUlPyODoRsaWffvqJ1atX06RJkzzf1+zZs3F0dKRbt24kJCQQGhrK+++/b1nu5OTEqlWrGDBgAI0aNcLDw4NevXpZddEPDg5m9erVDB06lLlz51KmTBk+/PBDyxhnAN27d+fChQuMGzeO8PBwateuzZo1a6yKhNwuFhG79c96+HEERF2/q125LXSYAX4VbRuXSB7KUXK2aNGi3I5DJFcV9QvAs0RQltrGRUXcvpGIFHjFihXDz88vT7a9adMmq2k3NzfCwsIICwvLdJ3y5cun67Z4s5YtW/LHH3/css2gQYMs3RgzkpVYROyK6TysHQMHvjVPe5WC9m9B9Ychh3e8RQqKO3rmbM+ePRw6dAiAGjVqcP/9Kl0qIiL26Y033mDcuHEsWbKEokWL2jocEblZSjLsWggbpkBirHnMsgYvQKtXwdXL1tGJ5IscJWeRkZH06NGDTZs2Wao/RUdH06pVK7788ktKliyZmzGKiIjcsZkzZ3L8+HECAgKoUKECzs7OVsv37t1ro8hEhP/2wKohEL7PPF26rnnMslL32TQskfyWo+Rs8ODBxMbGcuDAAapVqwbAwYMH6dWrFy+99BJffPFFrgYpIiJyp9IqGoqIHbl2GdZPgt2LAAPcfKDtRHigFzg62jo6kXyXo+RszZo1/PLLL5bEDKB69eqEhYWpIIiIiNil8ePH2zoEEUljGLBvOfz8Gly9YJ5X6wl48A3wVA8sKbxylJylpqam6w4C4OzsnG7cGBEREXsRHR3NV199xfHjxxk5ciR+fn7s3buXgIAASpcubevwRAqHC0fNY5ad+s08XaIqdJoFFZraNi4RO5Cj5Kx169a8/PLLfPHFFwQFmSvinT17lqFDh9KmTZtcDVAkO4NKa0BpEcnMvn37aNu2LT4+Ppw6dYr+/fvj5+fHN998w+nTp/nkk09sHaLI3S0xDn57G35/B1KToIg7tBgFjQZBERdbRydiF3KUnL333nt06dKFChUqULZsWcD8obhmzZp89tlnuRqgFG45HVRaA0qLyM2GDRtG7969mT59Ol5e/6v81qFDB5588kkbRiZSCBz92TxmWfS/5ul72sND06BYBZuGJWJvcpSclS1blr179/LLL79w+PBhAKpVq0bbtm1zNTiR7A4qrQGlRSQzu3bt4oMPPkg3v3Tp0oSHh9sgIpFCIOYsrHkFDv1gnvYuDQ9Nh5COGrNMJAPZSs42bNjAoEGD2L59O97e3jz44IM8+OCDAMTExFCjRg3mz59Ps2bN8iRYKbyyOqi0BpQWkcy4urpm2EX66NGjGgJGJLelJMOO+bDxTUi6Cg5O0OhFaDEaXD1tHZ2I3cpWjdI5c+bQv39/vL290y3z8fHh+eefZ9asWbkWnIiISG7p0qULkyZNIikpCQAHBwdOnz7NK6+8Qrdu3Wwcnchd5PQOWNDCXIkx6SqUbQgv/AbtJisxE7mNbCVnf/31F+3bt890ebt27dizZ88dByUiIpLbZs6cyZUrV/D39+fatWu0aNGCypUr4+XlxZQpU2wdnkjBFxcF3w+Gj9tBxH5wLwZd3oM+P0FADVtHJ1IgZKtbY0RERIYl9C0bK1KECxcu3HFQIiIiuc3Hx4d169axZcsW9u3bx5UrV3jggQf0vLTInTIM+HMprBsLcZfM8+5/CtpOAo/ito1NpIDJVnJWunRp9u/fT+XKlTNcvm/fPkqVKpUrgYmIiOSmM2fOULZsWZo2bUrTphpPSSRXRB6CVcPg9FbztH916DgLyjeybVwiBVS2ujV26NCBsWPHEh8fn27ZtWvXGD9+PJ06dcq14ERERHJLhQoVaNGiBQsXLuTy5cu2DkekYEu8CuvGwfym5sTMuSg8OAme36zETOQOZCs5e/3114mKiuKee+5h+vTpfPfdd3z33XdMmzaNqlWrEhUVxWuvvZZXsYqIiOTY7t27qV+/PpMmTaJUqVJ07dqVr776ioSEBFuHJlKwHP4RwhrA73MhNRlCOsHAndDkZXDK/PEXEbm9bHVrDAgIYOvWrQwYMIAxY8ZgGAZgrngVGhpKWFgYAQG3H4tKREQkv91///3cf//9TJ8+nU2bNrF06VKee+45UlNTeeSRR/j4449tHaKIfYs+DT+9Akd+NE/7lIMO06HqQ7aNS+Quku1BqMuXL8+PP/7I5cuX+eeffzAMgypVqlCsWLG8iE9ERCRXOTg40KpVK1q1asWAAQPo27cvS5YsUXImkpmUJNgWBr9Og6Q4cCwCjQdD85Hg4mHr6ETuKtlOztIUK1aMevXq5WYsIiIiee6///5j6dKlLF26lP3799OoUSPCwsJsHZaIffp3q7ngx4VD5unyTcwFP/xDbBuXyF0qx8mZiIhIQfLBBx+wdOlSfv/9d0JCQujZsyffffcd5cuXt3VoIvbn6kVzwY8/PzdPFy0O7aZArR7g4GDb2ETuYkrORESkUJg8eTJPPPEE77zzDrVq1bJ1OCL2KTUV/vgUfhkP165XNa3TG9qMh6J+Ng1NpDBQciYiIoXC6dOncdA3/iKZC98Pq4bCfzvN0wH3QqfZUFaPsYjkl2yV0re1t956CwcHB4YMGWKZFx8fz8CBAylevDienp5069aNiIgI2wUpIiJ2ycHBgd9++42nnnqKRo0acfbsWQA+/fRTtmzZYuPoRGwo4QqsfQ0+aG5OzFw8IfRNeG6TEjORfFZgkrNdu3bxwQcfcN9991nNHzp0KD/88AMrVqzg119/5dy5czzyyCM2ilJEROzV119/TWhoKO7u7vzxxx+W8c1iYmJ48803bRydiA0YBhz8HsLqw7b3wEiB6g+bxyxrNBCc1MFKJL8ViOTsypUr9OzZk4ULF1qV7I+JieGjjz5i1qxZtG7dmjp16rBo0SK2bt3K9u3bbRixiIjYm8mTJzN//nwWLlyIs/P/Bspt0qQJe/futWFkIjZw+RQsfRyWPw2ms1CsAvT8Ch7/BHxK2zo6kUKrQCRnAwcOpGPHjrRt29Zq/p49e0hKSrKaHxISQrly5di2bVum20tISMBkMln9iIjI3e3IkSM0b9483XwfHx+io6PzPyARW0hOhM1vQ1gDOPYzODqbxyt7cTtUedDW0YkUenZ/v/rLL79k79697Nq1K92y8PBwXFxc8PX1tZofEBBAeHh4ptucOnUqEydOzO1QRUTEjgUGBvLPP/9QoUIFq/lbtmyhYsWKtglKJD+d3Ayrh8PFo+bp4ObmMctKVLFtXCJiYdd3zs6cOcPLL7/M559/jpubW65td8yYMcTExFh+zpw5k2vbFhER+9S/f39efvllduzYgYODA+fOnePzzz9nxIgRDBgwwNbhieSdK5HwzXOwpLM5MfMoCY98CM98r8RMxM7Y9Z2zPXv2EBkZyQMPPGCZl5KSwubNm3nvvfdYu3YtiYmJREdHW909i4iIIDAwMNPturq64urqmpehi4iInRk9ejSpqam0adOGuLg4mjdvjqurKyNGjGDw4MG2Dk8k96Wmwp5FsH4ixMcADlCvL7QeC+6+to5ORDJg18lZmzZt+Pvvv63m9enTh5CQEF555RXKli2Ls7Mz69evp1u3boD5mYLTp0/TqFEjW4QsIiJ2ysHBgddee42RI0fyzz//cOXKFapXr46npyfXrl3D3d3d1iGK5J7zf5nHLDu7xzxdqpZ5zLLSdWwbl4jckl0nZ15eXtSsWdNqnoeHB8WLF7fM79u3L8OGDcPPzw9vb28GDx5Mo0aNaNiwoS1CFhERO+fi4kL16tUBc4GoWbNmMX369Fs+qyxSYMSbYOMU2LkAjFRw9YbWr0O9fuDoZOvoROQ27Do5y4rZs2fj6OhIt27dSEhIIDQ0lPfff9/WYYmIiJ1ISEhgwoQJrFu3DhcXF0aNGkXXrl1ZtGgRr732Gk5OTgwdOtTWYYrcGcOAA9/CmjFw5foXDTW7mQeT9sr8UQ8RsS8FLjnbtGmT1bSbmxthYWGEhYXZJiAREbFr48aN44MPPqBt27Zs3bqVxx57jD59+rB9+3ZmzZrFY489hpOT7ihIAXbpOPw4Ao5vME/7VYSOM6FSa9vGJSLZVuCSMxEpPLJTSdXb25vixYvnYTRSUK1YsYJPPvmELl26sH//fu677z6Sk5P566+/cHBwsHV4IjmXnABb5sBvMyElAZxcodkwaDIEnHOvyrVIYWIYBheuJHAkPJZGFYtTxCl/i9srORMRu5MYFwsOjrRo0SLL63j7+HDi+HElaJLOf//9R5065iIINWvWxNXVlaFDhyoxk4Lt+EbzmGVRx83TlVpDh7eheCXbxiVSgFxNSOZoRCxHwmM5HG7+90hELFFXEwH4ZVgLKvt75mtMSs5ExO4kx8eBkUqTwbPxDSx72/ZxURFsnDkQk8mk5EzSSUlJwcXFxTJdpEgRPD3z92Irkmtiw2Htq7D/a/O0ZyC0nwo1/g/0hYNIhpJTUjl58aolATscHsvRiFhOR8Vl2N7RASoU9yDmWmI+R6rkTETsmHsxfzxLBNk6DCngDMOgd+/elvEt4+PjeeGFF/Dw8LBq980339giPJGsSU2BXR/BhjcgwQQOjlD/OWj1Grh52zo6EbtgGAbhpvj/3QW7nogdj7xCYkpqhuuU9HIlJNCLqgFeVA30IiTQmyoBnrg52+ZZZCVnIiJyV+vVq5fV9FNPPXXH25w6dSrffPMNhw8fxt3dncaNGzNt2jSqVq1qaRMfH8/w4cP58ssvraoJBwQEWNqcPn2aAQMGsHHjRjw9PenVqxdTp06lSJH/XZ43bdrEsGHDOHDgAGXLluX111+nd+/eVvGEhYUxY8YMwsPDqVWrFu+++y7169fPVixix87uNY9Zdv5P83TQA+Yxy4Jq2zIqEZsyxSdx9MbuiNe7JMZcS8qwfVEXJ+4J8DInYoH/S8T8PFwybG8rSs5EROSutmjRolzf5q+//srAgQOpV68eycnJvPrqq7Rr146DBw9a7sgNHTqU1atXs2LFCnx8fBg0aBCPPPIIv//+O2DubtmxY0cCAwPZunUr58+f55lnnsHZ2Zk333wTgJMnT9KxY0deeOEFPv/8c9avX0+/fv0oVaoUoaGhACxbtoxhw4Yxf/58GjRowJw5cwgNDeXIkSP4+/tnKRaxU9eiYcNk2PUhYICrD7QdB3X6aMwyKTQSk1M5cfGK9XNh4bGcjb6WYXsnRweCS3iYk68b7oaVKeaOo6P9d/1VciYiIpJNa9assZpevHgx/v7+7Nmzh+bNmxMTE8NHH33E0qVLad3aXM580aJFVKtWje3bt9OwYUN+/vlnDh48yC+//EJAQAC1a9fmjTfe4JVXXmHChAm4uLgwf/58goODmTlzJgDVqlVjy5YtzJ4925KczZo1i/79+9OnTx8A5s+fz+rVq/n4448ZPXp0lmIRO2MY8PdX5mfLrkaa593XHdpNBk9/28YmkkdSUw3+jYrjn8grliIdR8JjOXHxCkkpRobrBHq7XU++/nc3rFJJ23VJzA1KzkRERO5QTEwMAH5+fgDs2bOHpKQk2rZta2kTEhJCuXLl2LZtGw0bNmTbtm3ce++9Vl0LQ0NDGTBgAAcOHOD+++9n27ZtVttIazNkyBAAEhMT2bNnD2PGjLEsd3R0pG3btmzbti3LsdwsISGBhIQEy7TJZMrpoZHsunjMXIXx5K/m6eJVzGOWVcx69VoRe3c1IZkjEbEcPGfi0Hnzz+HwWOISUzJs7+VahHssXRHNz4eFBHrjU9Q5nyPPe0rORERE7kBqaipDhgyhSZMm1KxZE4Dw8HBcXFzw9fW1ahsQEEB4eLilzc3PfKVN366NyWTi2rVrXL58mZSUlAzbHD58OMux3Gzq1KlMnDgxi0dAckXSNfhtFvw+B1ISoYgbNB8BjV+CIq62jk4kR1JTDf67fI2D500cDjdx+Hwsh8NN/BsVh5HBzTCXIo5ULulJZX9PqztipX3dC83wJ0rORERE7sDAgQPZv38/W7ZssXUouWbMmDEMGzbMMm0ymShb9vbDWkgOHfsFfhwOl0+Zpys/CB1mgF+wTcMSyY7ouESrUvVHwk0cCY/laiZ3w0p6uVKtlDfVSnlRvZQ31Ut5E1zCI98HfbY3Ss5ERERyaNCgQaxatYrNmzdTpkwZy/zAwEASExOJjo62umMVERFBYGCgpc3OnTutthcREWFZlvZv2rwb23h7e+Pu7o6TkxNOTk4ZtrlxG7eL5Waurq6WoQckD5nOwZrRcPA787RXEDz0FlTrojHLxG7FJ6XwT+QVSwKWNmZYhCkhw/YuRRy5J8CTkEBvQq4X5wgp5UUJT51jMqLkTEREJJsMw2Dw4MF8++23bNq0ieBg6zscderUwdnZmfXr19OtWzcAjhw5wunTp2nUqBEAjRo1YsqUKURGRlqqKq5btw5vb2+qV69uafPjjz9abXvdunWWbbi4uFCnTh3Wr19P165dAXM3y/Xr1zNo0KAsxyL5LCUZdi6AjVMg8Qo4OEHDAdByNLh62To6EQCSUlI5dfEqRyJiORpxhaPXk7BTl66SmnF9DsoUc7d0RbwnwEt3w3JAyZmIiEg2DRw4kKVLl/Ldd9/h5eVleXbLx8cHd3d3fHx86Nu3L8OGDcPPzw9vb28GDx5Mo0aNLAU42rVrR/Xq1Xn66aeZPn064eHhvP766wwcONBy1+qFF17gvffeY9SoUTz77LNs2LCB5cuXs3r1akssw4YNo1evXtStW5f69eszZ84crl69aqnemJVYJB+d2QWrh0L43+bpMvWh0ywIvNe2cUmhlZpqcOZyHEeuJ19HIq5wLCKW4xcyr5JYrKizpUR9WiJ2T4AnXm53X4GO/KbkTEREJJvmzZsHQMuWLa3mL1q0yDJA9OzZs3F0dKRbt25WAz+ncXJyYtWqVQwYMIBGjRrh4eFBr169mDRpkqVNcHAwq1evZujQocydO5cyZcrw4YcfWsroA3Tv3p0LFy4wbtw4wsPDqV27NmvWrLEqEnK7WCQfxEXB+omwZwlggJsvPDgR7n8GHHVXQfKeYRicjb7GsUhz8nUk3Fyy/lhkLPFJqRmu4+HiRJXridc9Af8rV1/S07XQFOjIb0rOREREssnIqMzYTdzc3AgLCyMsLCzTNuXLl0/XbfFmLVu25I8//rhlm0GDBlm6MeY0FskjhgF/fQk/vw5xF83zaveEByeBRwnbxiZ3rdj4JI5GmAtzHDhn4uA5E8ciMi/O4VLEkSr+ntfvgHlRNdD8/yCfgjFw891EyZmIiIhIXrhwBFYNg3+vV/IsGQIdZ0GFJraNS+4aySmpnLoUd71CoolD52M5EmHiTNS1DNsXcXSgYkkPqvinPRdmTsLKF/fASUmYXVByJvnq0qVL2RrM9MyZM3kYjYiISB5IjIPNM2Dru5CaBEXcoeUr0HAgFHGxdXRSQF28kmAZJyytZP3RiFgSkjPukhjo7UZIKfNzYTWCzJUSK5TwwFnFOeyakjPJN5cuXaJipUqYYmKyvW5yUnIeRCQiIpLLjqyBn0ZC9GnzdNUO8NA08C1n27ikwEgrVX/ovMkyZtjh8FguXsm4VL27s5NlwOaQQC9CSpkTMd+i+iKgIFJyJvnGZDJhiomh1fAwivoF3H4F4NLJA2z/cDwpqRn3kRYREbEL0WfMY5YdXmWe9ilrTspCOto2LrFbhmHw3+Vr5uTrvInDEeZ/T17MuFS9gwNUKO5B1QAvyx2xkEAvyvkV1XNhdxElZ5LvivoF4FkiKEtt46Iibt9IRETEVlKSYPs82PQWJF0FxyLQaCC0eAVcPGwdndiJmGtJHLk+aPOh610Sj4THciUh455BxYo6W8rUVyvlRdVAb+4J8KSoiz663+30DouIiIjkxOntsGooRB40T5drZC74EVDdtnGJzSQmp3Li4pXrz4aZk7HD4bGcj4nPsL2zkwOV/b2odr1EfUgpb6oFelHSS6XqCyslZyJy18huAZnk5GSKFMn6adDb25vixYtnNywRudvERcG6cfDHp+Zpdz9o9wbUelJjlhUShmEQboq3JGGHw83Ph91q4ObSvu6WccJCAr2oVsqbYBXokJsoORORAi8xLhYcHGnRokW21nNwdMLIxvOM3j4+nDh+XAmaSGGVmgp/fm5OzK5Fmec98Ay0nQhF/Wwbm+SZKwnJlm6IaZUSD583YYrPuEuil2sRQkqlDdhsvhN2T6AX3m7O+Ry5FERKzkSkwEuOjwMjlSaDZ+MbWDZL66QVm8nqOnFREWycORCTyaTkTKQwijhgHrPszHbztH8N6DQLyjW0bVySa5JSUjl58SqHw2M5er1C4q3GDHNydKBSSQ+qXi/MkVYpMcjHTV0SJceUnInIXcO9mH+2i81kZx0RKYQSrsCv02BbGBgp4OwBrcZAgxfASXdCCiJLl8TwWA6f/99zYbfqkhjg7WqdhAV6U8nfA9ciTvkcvdzt7Do5mzp1Kt988w2HDx/G3d2dxo0bM23aNKpWrWppEx8fz/Dhw/nyyy9JSEggNDSU999/n4CArJVqFxEREUnHMODwavjpFTD9Z55XrTO0fwt8ytg2Nsmy2PgkjkbEWgZtThvEObMuiZ6uRbgnwNPcJTHAy5KQFfPQmGGSP+w6Ofv1118ZOHAg9erVIzk5mVdffZV27dpx8OBBPDzM5WmHDh3K6tWrWbFiBT4+PgwaNIhHHnmE33//3cbRi4iISIF0+V/4aRQcXWOe9i0HHd6Ge0JtG5dkKvmGLolpxTkOh8fy3+XMuyRWLOFxvVS99/VEzIsyxdzVJVFsyq6TszVr1lhNL168GH9/f/bs2UPz5s2JiYnho48+YunSpbRu3RqARYsWUa1aNbZv307DhuoHLiIiIlmUnAjb3oNfp0PyNXB0hiYvQbMR4FLU1tHJdZGx8Rw6by7KcSQ8lkPhsRyPvEJiSmqG7QO8XS0DNldVl0Sxc3adnN0sJiYGAD8/c0WkPXv2kJSURNu2bS1tQkJCKFeuHNu2bcs0OUtISCAhIcEybTKZ8jBqERERsXuntsDq4XDhsHm6QjPoOBNKVr31epJnklJSOX7hCofOmzh0Pvb6vyYuXknMsL2HixP33PBMWFrJet+i6pIoBUeBSc5SU1MZMmQITZo0oWbNmgCEh4fj4uKCr6+vVduAgADCw8Mz3dbUqVOZOHFiXoYrIiIiBcGVC7BuLPz1hXm6aAkInQL3dQd1b8s3F2ITOHTexMHrCdih8yZOXLhKcmr6Ah0ODhBcwoNqN90NK1PMHUdHvWdSsBWY5GzgwIHs37+fLVu23PG2xowZw7BhwyzTJpOJsmWzVn5bRERE7gKpqbB3CfwyAeKjAQeo2wfajAP3YjYO7u51NSGZoxGxlmfC0v5/6WrGd8M8XYtYBmw2/5iTsaIuBeYjrEi2FIjf7EGDBrFq1So2b95MmTL/q5AUGBhIYmIi0dHRVnfPIiIiCAwMzHR7rq6uuLq65mXIIiIiYq/C/4ZVQ+G/XebpwHuh0xwoU9emYd1NklNSOXG9QMeR6wU6jkTEZjpmmIMDBBf3oFqQN9UtSZg3pbzddDdMChW7Ts4Mw2Dw4MF8++23bNq0ieDgYKvlderUwdnZmfXr19OtWzcAjhw5wunTp2nUqJEtQi7QLl26lO3n77y9vTUgr4iIFAwJsbBxKuyYbx6zzMULWr8G9fqDk11/JLJrF68kWAZtTitbfzjcRHxSxgU6/L1cLaXq054Rq+LvhbuLCnSI2PWZaODAgSxdupTvvvsOLy8vy3NkPj4+uLu74+PjQ9++fRk2bBh+fn54e3szePBgGjVqpEqN2XTp0iUqVqqE6XrRlazy9vHhxPHjStBERMR+GQYc/A7WjIHYc+Z5Nf4PQt8Ebw1Cn1XxSSn8E2ku0HFjyfpbFeioGvi/scKqBnpxT4AXfhozTCRTdp2czZs3D4CWLVtazV+0aBG9e/cGYPbs2Tg6OtKtWzerQagle0wmE6aYGFoND6OoX9YG8I6LimDjzIGYTCYlZyIiYp+iTsCPI+GfX8zTxYKh49tQue2t1yvEDMPgXEw8B8+ZOHzexOEIc9n6kxevkkF9DhwcoJxfUaoGmO+C3XP9GbHg4h7qkiiSTXadnBlGBmeAm7i5uREWFkZYWFg+RHT3K+oXgGcJfYsoIiIFXHIC/P4O/PY2JMeDkws0HWr+cXa3dXR240JsAkcjYq//XOFoRCzHImIxxSdn2L5YUWfzmGGlvKh2vVx9lQBPFegQySX6SxIREZG7y4lfzWOWXTpmng5uAR1nQYnKto3LhuKTUjgWcYXD4abrRTrM3RIz65JYxNGByv6eVCtl7pIYcv1ffy9XHDTEgEieUXImIiIid4crkbD2Nfh7uXnaM8D8XFnNboVmzLLUVIPTUXGWBOxIhInD52M5dSnzLonl/YpSJeB/BTqq+HtSsaQHrkVUoEMkvyk5ExERkYItNQV2fwzr34CEGMAB6veH1q+Dm4+to8szUVcTLUU5Dp+P5fD1LolxiSkZtvfzcKFqQNqgzebnwtQlUcS+6K9RRERECq5zf8CqYXBur3m6VG3oNBtKP2DTsHJTWpXEtDHDDl8vW38hNiHD9i5FHLknwJOqAf+rkhhSyouSnuqSKGLvlJyJiIhIwRMfAxumwK6FYKSCqze0GQd1nwXHgtkdLzXV4L/L19I9F3bqUhwpGfVJ5HqVxEAvql0vWV810IsKxYtSxMkxn6MXkdyg5ExEJBvOnDmTrfYaqF0klxkGHPjGPGbZlQjzvJqPQugU8Aq0bWzZcPlqouVO2JHrAzcfDY/laiZdEn2LOpsLc1xPwEKujxnm4aqPciJ3E/1Fi4hkQWJcLDg40qJFi2ytp4HaRXLRpePmKownNpqni1eGDm9DpVa2jesWEpLNXRKPXO+KmJaQRZgy6ZLo5Ehlf09CSnld75KoKokihYmSMxGRLEiOjwMjlSaDZ+MbWDZL62igdpFckhQPW2abf1ISwMkVmo+AJi9DEVdbRweYx2Y1d0m0fi7s5MWrmXZJLOvnbvVcWLVSXlQo7qEuiSKFmJIzuWNZ7eaV3e5gIvbIvZi/BmoXyU//rIcfR0DUCfN05bbQYQb4VbRZSDFxSeYqiRGxHDpvTsaORlzhSkLGAzf7uDuney6saqAXnuqSKCI30VlBciyn3bySkzK+eImIiFiYzsPaMXDgW/O0VyloPxWqd823McuSUlKvV0m8oUDH+VjCTfEZtndxcqSSv+f/KiRef0YswFtdEkUka5ScSY5lt5vXpZMH2P7heFJSM37YWUREhNQU2LkQNkyGRPOXgNR/Hlq9Cm7eebJLwzA4HxN/fdDm64M3h8fyT+QVElNSM1yntK871Up5Xb8LZu6aGFzCA2d1SRSRO6DkTO5YVrt5xUVF5EM0IiJSYJ3dA6uGwvm/zNOl60KnWVCqVq7twhSfZB6w+frdsKPXE7LY+Ix7dXi5FaFaWoXEUv+rkujl5pxrMYmIpFFydhe7dOkSJpMpS231PJhI3lH5fZHbuBYN6yfB7o8BA9x8oO0EeKA3OObsTlRKqsHJi1euPxNmTsYOnY/lbPS1DNsXcXSgYkkP8zNhAZ6Wu2FlirmrS6KI5BslZ3epS5cuUbFSJUwxMdlaT8+DieQeld8XuQ3DgH3L4efX4OoF87xaT8CDb4BnySxv5lpiyvXiHCYOnIvhwDkTh8/Hci0p4270pX3dLc+Fpf1ULOGJSxF1SRQR21JydpcymUyYYmJoNTyMon4Bt22v58FEcp/K74vcwoWjsHoYnPrNPF2iKnScCcHNMl3FMAwiYxM4eN7EwXMmDp43cei8iVMXr5JRtXp3ZydLifqQ63fCQgK98SmqLokiYp+UnN3livoF6HkwERtT+X2xB2FhYcyYMYPw8HBq1arFu+++S/369fM/kKRrsPlt+H0upCZBETdoMQoaDYYiLpZm8Ukp1yslxnL4vIlD17slRl1NzHCzJTxdqFbKm+qlvKke5E2NIB+CS3jg5KguiSJScCg5ExERucstW7aMYcOGMX/+fBo0aMCcOXMIDQ3lyJEj+Pv7518gR382j1kW/a95ukooxkPT+I8Ajhy9bOmaeCQ8lhOZDN7s6AAVS3pakrBqpbypVsoLfy+3/HsdIiJ5RMmZiIjIXW7WrFn079+fPn36ADB//nxWr17Nxx9/zOjRo/M+gJizsGY0HPoegKtuAXwb+BLfxtzPkblHuZJwMMPVfIs6W7oiVivlRbVS3twT4IWbs1PexywiYgNKzkRERO5iiYmJ7NmzhzFjxljmOTo60rZtW7Zt25bhOgkJCSQkJFims1r592bX4hPY8eUUGv67ADfjGsmGIx+lPMTc6G7ERbsB0QA4OzlQqaTn9efDzM+GVSvljb+XBm8WkcJFyZmIiMhd7OLFi6SkpBAQYF0cKiAggMOHD2e4ztSpU5k4ceId79slLpwGJ+fh5pDI7tR7eD3pWWJ9qtIw0MtSLTEk0JuKJTV4s4gIKDkTERGRm4wZM4Zhw4ZZpk0mE2XLZq3i6I2c/Mqzs/LLFHEtinPdZ1ge5IO3Bm8WEcmUkjMRETuUnYGrNWi13EqJEiVwcnIiIsK6Km9ERASBgYEZruPq6oqrq2uu7L/F06/nynZERAoDJWcFxKVLl7LV5z87H+xExH7kZOBqDVott+Li4kKdOnVYv349Xbt2BSA1NZX169czaNAg2wYnIiJWlJwVAJcuXaJipUqYYmKyvW5yUnIeRCQieSW7A1dr0GrJimHDhtGrVy/q1q1L/fr1mTNnDlevXrVUbxQREftw1yRnthxcM7t3tbLbBclkMmGKiaHV8DCK+gXcfgXg0skDbP9wPCmpKVnej4jYDw1cLbmpe/fuXLhwgXHjxhEeHk7t2rVZs2ZNuiIhIiJiW3dFcmbLwTVzclcrp12QivoFZPnDWlxUxO0biYhIoTFo0CB1YxQRsXN3RXJmy8E1s3tXK60L0oEDB7Jc+UrPj4nI7WT3PKEiIiIiIvanwCdnORlcMy9k9a5WTh72T6Pnx0TkZjk9p6iIiIiIiP0p8MlZTgbXTEhIICEhwTIdc71LYnaeG0sTGxtrXvf8KZLi427b/vKZo2CkUqv7cLyKZ63LZfS5E+xf+QHR509ipCRmLa4L/5n/jTiNo3H7586y274w78Ne49JrL/j7yMk6OTmnXDNdZs9nb3H27FmcnbM35lTaedIwjGytJwVb2vudk+ukiEhhcqfXSQejgF9hz507R+nSpdm6dSuNGjWyzB81ahS//vorO3bsSLfOhAkTmDhxYn6GKSJyVzlz5gxlypSxdRiST/77778cDUItIlJY5fQ6WeDvnOVkcM0xY8YwbNgwy3RqaipRUVEUL14cBweHPI23oDCZTJQtW5YzZ87g7e1t63Dslo5T1ug4ZZ29HyvDMIiNjSUoSJUkC5OgoCDOnDmDl5dXtq+T9v47nRf0mvWa71Z6zbd/zXd6nSzwyVlOBtd0dXXF1dXVap6vr28eR1oweXt7F5o/vjuh45Q1Ok5ZZ8/HysfHx9YhSD5zdHS84zul9vw7nVf0mgsHvebCITuv+U6ukwU+OQMNrikiIiIiIgXfXZGcaXBNEREREREp6O6K5Aw0uGZuc3V1Zfz48em6f4o1Haes0XHKOh0rudsUxt9pvebCQa+5cMjv11zgqzWKiIiIiIjcDRxtHYCIiIiIiIgoORMREREREbELSs5ERERERETsgJIzERERERERO6DkrBDZvHkznTt3JigoCAcHB1auXGm1vHfv3jg4OFj9tG/fPt12Vq9eTYMGDXB3d6dYsWKWwb/vFrlxnI4ePcrDDz9MiRIl8Pb2pmnTpmzcuDEfX0X+uN2xAjh06BBdunTBx8cHDw8P6tWrx+nTpy3L4+PjGThwIMWLF8fT05Nu3boRERGRj68i793pcYqKimLw4MFUrVoVd3d3ypUrx0svvURMTEw+vxKR7AsLC6NChQq4ubnRoEEDdu7caeuQsuR2f7eGYTBu3DhKlSqFu7s7bdu25dixY1ZtoqKi6NmzJ97e3vj6+tK3b1+uXLli1Wbfvn00a9YMNzc3ypYty/Tp0/P6pWVo6tSp1KtXDy8vL/z9/enatStHjhyxapOV8/Xp06fp2LEjRYsWxd/fn5EjR5KcnGzVZtOmTTzwwAO4urpSuXJlFi9enNcvL0Pz5s3jvvvuswwu3KhRI3766SfL8rvt9WbkrbfewsHBgSFDhljm3W2ve8KECek+t4WEhFiW29vrVXJWiFy9epVatWoRFhaWaZv27dtz/vx5y88XX3xhtfzrr7/m6aefpk+fPvz111/8/vvvPPnkk3kder7KjePUqVMnkpOT2bBhA3v27KFWrVp06tSJ8PDwvA4/X93uWB0/fpymTZsSEhLCpk2b2LdvH2PHjsXNzc3SZujQofzwww+sWLGCX3/9lXPnzvHII4/k10vIF3d6nM6dO8e5c+d4++232b9/P4sXL2bNmjX07ds3P1+GSLYtW7aMYcOGMX78ePbu3UutWrUIDQ0lMjLS1qHd1u3+bqdPn84777zD/Pnz2bFjBx4eHoSGhhIfH29p07NnTw4cOMC6detYtWoVmzdv5rnnnrMsN5lMtGvXjvLly7Nnzx5mzJjBhAkTWLBgQZ6/vpv9+uuvDBw4kO3bt7Nu3TqSkpJo164dV69etbS53fk6JSWFjh07kpiYyNatW1myZAmLFy9m3LhxljYnT56kY8eOtGrVij///JMhQ4bQr18/1q5dm6+vF6BMmTK89dZb7Nmzh927d9O6dWsefvhhDhw4cFe+3pvt2rWLDz74gPvuu89q/t34umvUqGH1uW3Lli2WZXb3eg0plADj22+/tZrXq1cv4+GHH850naSkJKN06dLGhx9+mLfB2ZGcHKcLFy4YgLF582bLPJPJZADGunXr8ihS28voWHXv3t146qmnMl0nOjracHZ2NlasWGGZd+jQIQMwtm3blleh2lROjlNGli9fbri4uBhJSUm5GJ1I7qpfv74xcODA/2/v3qOiOM8/gH93WXYFZbnfgspFhIoICihF0mAFBStESaKAppWE2sZLS6xgtZFCahWSVLzQBM2JNWhUqjRqDqLlJgSUWkVAUMGAoG0OlCogICCXfX5/WOfniCjEyCI8n3P2nJ1533nnecbdWZ+ddwdhuaenh1566SWKjY1VY1QD9+j7VqVSkZmZGX300UfCuqamJlIoFHTo0CEiIrpy5QoBoPPnzwt9Tp48SRKJhL799lsiIvrkk09IX1+f7t27J/T57W9/S/b29s85o6err68nAJSbm0tE/Ttfp6WlkVQqpbq6OqFPYmIiKZVKIcd169bR5MmTRfsKCgoiX1/f551Sv+jr69Nnn3027PNtaWmhiRMnUkZGBnl5eVF4eDgRDc9/5+joaHJ2dn5s21DMl6+cMZGcnByYmJjA3t4eK1aswO3bt4W2ixcv4ttvv4VUKsW0adNgbm6OefPmoaysTI0Rq8eTjpOhoSHs7e2xb98+3L17F93d3di9ezdMTEzg6uqqxqgHl0qlwokTJ2BnZwdfX1+YmJjA3d1dNDWosLAQXV1d8PHxEdb94Ac/wPjx41FQUKCGqAdff47T49y5cwdKpRIymWxwAmVsgDo7O1FYWCh6f0ulUvj4+Lzw7+/q6mrU1dWJctPV1YW7u7uQW0FBAfT09ODm5ib08fHxgVQqxblz54Q+r7zyCuRyudDH19cXFRUVaGxsHKRsHu/BtGkDAwMA/TtfFxQUYMqUKTA1NRX6+Pr6orm5WbgaVVBQIBrjQR91vyZ6enqQnJyMu3fvwsPDY9jnu2rVKsyfP79XbMM172+++QYvvfQSbGxssHTpUuFnA0MxXy7OmMDPzw/79u1DVlYWPvjgA+Tm5mLevHno6ekBAFy/fh3A/bm7GzduRGpqKvT19TFr1iw0NDSoM/RB9bTjJJFIkJmZiaKiIujo6GDUqFGIj4/HqVOnoK+vr+boB099fT1aW1sRFxcHPz8/pKenIzAwEK+99hpyc3MBAHV1dZDL5dDT0xNta2pqOuymgPalP8fpUbdu3cKmTZtE06MYG2pu3bqFnp4e0X9ogOHx/n4Q/5Nyq6urg4mJiahdJpPBwMBA1OdxYzy8D3VQqVR499134enpCUdHRyGep52v+5NPX32am5vR3t7+PNJ5otLSUowZMwYKhQLvvPMOjh49CgcHh2GbLwAkJyfj4sWLiI2N7dU2HPN2d3cXfg6QmJiI6upq/OhHP0JLS8uQzJe/cmWC4OBg4fmUKVPg5OSECRMmICcnB97e3lCpVACA9957D6+//joAYO/evRg7diyOHDmCX/7yl2qJe7A97TgREVatWgUTExPk5eVBS0sLn332GQICAnD+/HmYm5urMfrB8+D1smDBAqxZswYAMHXqVJw9exa7du2Cl5eXOsMbMgZ6nJqbmzF//nw4ODggJiZmsMNljI0Aq1atQllZmeh3OcOVvb09iouLcefOHaSkpGDZsmV9fjE2HPzrX/9CeHg4MjIyRL//Hs7mzZsnPHdycoK7uzssLS1x+PBhaGlpqTGyx+MrZ6xPNjY2MDIyQmVlJQAIRYWDg4PQR6FQwMbGRnT3vZHm0eOUnZ2N1NRUJCcnw9PTEy4uLvjkk0+gpaWFpKQkNUc7eIyMjCCTyUSvFwCYNGmS8HoxMzNDZ2cnmpqaRH3+85//wMzMbLBCVav+HKcHWlpa4OfnBx0dHRw9ehSampqDGSpjA2JkZAQNDY1edz0bDu/vB/E/KTczM7NeNz7p7u5GQ0ODqM/jxnh4H4Nt9erVSE1NxenTpzF27FhhfX/O1/3Jp68+SqVSLf9RlsvlsLW1haurK2JjY+Hs7IwdO3YM23wLCwtRX18PFxcXyGQyyGQy5ObmYufOnZDJZDA1NR2WeT9MT08PdnZ2qKysHJL/zlycsT79+9//xu3bt4WizNXVFQqFQnRr3a6uLtTU1MDS0lJdYardo8epra0NwP3fVjxMKpUKV0lGArlcjunTp/e6FfO1a9eE14urqys0NTWRlZUltFdUVODmzZvw8PAY1HjVpT/HCfj/u7rJ5XJ89dVXI+YbT/biksvlcHV1Fb2/VSoVsrKyXvj3t7W1NczMzES5NTc349y5c0JuHh4eaGpqQmFhodAnOzsbKpUK7u7uQp+vv/4aXV1dQp+MjAzY29sP+jR4IsLq1atx9OhRZGdnw9raWtTen/O1h4cHSktLRUVpRkYGlEql8AWUh4eHaIwHfYbKa0KlUuHevXvDNl9vb2+UlpaiuLhYeLi5uWHp0qXC8+GY98NaW1tRVVUFc3PzofnvPOBbiLAXVktLCxUVFVFRUREBoPj4eCoqKqIbN25QS0sLRUREUEFBAVVXV1NmZia5uLjQxIkTqaOjQxgjPDycLCws6O9//zuVl5dTWFgYmZiYUENDgxoz+34963H673//S4aGhvTaa69RcXExVVRUUEREBGlqalJxcbGas/t+PelYERF9+eWXpKmpSZ9++il98803lJCQQBoaGpSXlyeM8c4779D48eMpOzubLly4QB4eHuTh4aGulJ6LZz1Od+7cIXd3d5oyZQpVVlZSbW2t8Oju7lZnaow9UXJyMikUCvr888/pypUr9Itf/IL09PREdz0bqp72vo2LiyM9PT06fvw4Xbp0iRYsWEDW1tbU3t4ujOHn50fTpk2jc+fOUX5+Pk2cOJFCQkKE9qamJjI1NaWf/vSnVFZWRsnJyaStrU27d+8e9HxXrFhBurq6lJOTIzrHtLW1CX2edr7u7u4mR0dHmjt3LhUXF9OpU6fI2NiYNmzYIPS5fv06aWtrU2RkJF29epU+/vhj0tDQoFOnTg1qvkRE69evp9zcXKqurqZLly7R+vXrSSKRUHp6+rDMty8P362RaPjlvXbtWsrJyaHq6mo6c+YM+fj4kJGREdXX1w/JfLk4G0FOnz5NAHo9li1bRm1tbTR37lwyNjYmTU1NsrS0pOXLl/f6AO3s7KS1a9eSiYkJ6ejokI+PD5WVlakpo+fj+zhO58+fp7lz55KBgQHp6OjQD3/4Q0pLS1NTRs/Pk47VA3v27CFbW1saNWoUOTs707Fjx0RjtLe308qVK0lfX5+0tbUpMDCQamtrBzmT5+tZj1Nf2wOg6urqwU+IsQFISEig8ePHk1wupxkzZtA//vEPdYfUL09736pUKoqKiiJTU1NSKBTk7e1NFRUVojFu375NISEhNGbMGFIqlfTWW29RS0uLqE9JSQm9/PLLpFAoyMLCguLi4gYrRZG+zjF79+4V+vTnfF1TU0Pz5s0jLS0tMjIyorVr1/b6kx+nT5+mqVOnklwuJxsbG9E+BtPbb79NlpaWJJfLydjYmLy9vYXCjGj45duXR4uz4ZZ3UFAQmZubk1wuJwsLCwoKCqLKykqhfajlKyEiGvj1NsYYY4wxxhhj3yf+zRljjDHGGGOMDQFcnDHGGGOMMcbYEMDFGWOMMcYYY4wNAVycMcYYY4wxxtgQwMUZY4wxxhhjjA0BXJwxxhhjjDHG2BDAxRljjDHGGGOMDQFcnDE2wu3Zswdz5859bFtoaOhj1wcHB2Pr1q3PMSrGGGPs+cvJyYFEIkFTU5O6Q2EMABdnbAQLDQ2FRCKBRCKBpqYmrK2tsW7dOnR0dKg7tEHT0dGBqKgoREdHD2i7jRs3YvPmzbhz585ziowxxpi6PPhs7OsRExOj7hC/k1mzZuHdd98VrZs5cyZqa2uhq6urnqAYewQXZ2xE8/PzQ21tLa5fv45t27Zh9+7dAy5UXmQpKSlQKpXw9PQU1rW3t+PXv/41bGxscPDgQVhZWSEgIAB1dXVCH0dHR0yYMAFffPGFOsJmjDH2HNXW1gqP7du3Q6lUitZFREQIfYkI3d3daoz22cjlcpiZmUEikag7FMYAcHHGRjiFQgEzMzOMGzcOCxcuhI+PDzIyMoR2lUqF2NhYWFtbQ0tLC87OzkhJSRHaxo4di8TERNGYRUVFkEqluHHjBgCgqakJP//5z2FsbAylUonZs2ejpKRE6B8TE4OpU6di//79sLKygq6uLoKDg9HS0iL0sbKywvbt20X7mTp1qujby6ft53GSk5MREBAgWrdlyxb89a9/RUJCAvz9/fHFF19gxowZ6OzsFPULCAhAcnLyE8dnjDH24jEzMxMeurq6kEgkwnJ5eTl0dHRw8uRJuLq6QqFQID8/H1VVVViwYAFMTU0xZswYTJ8+HZmZmaJxrayssGXLFrz99tvQ0dHB+PHj8emnnwrtnZ2dWL16NczNzTFq1ChYWloiNjZWaI+Pj8eUKVMwevRojBs3DitXrkRra6toH2fOnMGsWbOgra0NfX19+Pr6orGxEaGhocjNzcWOHTuEK4A1NTWPndb4t7/9DZMnT4ZCoYCVlVWvafzPmgdjT8LFGWP/U1ZWhrNnz0IulwvrYmNjsW/fPuzatQuXL1/GmjVr8OabbyI3NxdSqRQhISE4ePCgaJwDBw7A09MTlpaWAIBFixahvr4eJ0+eRGFhIVxcXODt7Y2GhgZhm6qqKhw7dgypqalITU1Fbm4u4uLiBhR/f/bzqPz8fLi5uYnWFRUV4dVXX8X8+fOhVCrx8ssvIyoqCuPHjxf1mzFjBv75z3/i3r17A4qTMcbYi2/9+vWIi4vD1atX4eTkhNbWVvzkJz9BVlYWioqK4Ofnh4CAANy8eVO03datW+Hm5oaioiKsXLkSK1asQEVFBQBg586d+Oqrr3D48GFUVFTgwIEDsLKyEraVSqXYuXMnLl++jKSkJGRnZ2PdunVCe3FxMby9veHg4ICCggLk5+cjICAAPT092LFjBzw8PLB8+XLhCuC4ceN65VVYWIjFixcjODgYpaWliImJQVRUFD7//PPvLQ/GnogYG6GWLVtGGhoaNHr0aFIoFASApFIppaSkEBFRR0cHaWtr09mzZ0XbhYWFUUhICBERFRUVkUQioRs3bhARUU9PD1lYWFBiYiIREeXl5ZFSqaSOjg7RGBMmTKDdu3cTEVF0dDRpa2tTc3Oz0B4ZGUnu7u7CsqWlJW3btk00hrOzM0VHR/d7P49qbGwkAPT111+L1m/ZsoWMjIzo0KFDQp6PU1JSQgCopqamzz6MMcZebHv37iVdXV1h+fTp0wSAjh079tRtJ0+eTAkJCcKypaUlvfnmm8KySqUiExMT4TPzV7/6Fc2ePZtUKlW/Yjty5AgZGhoKyyEhIeTp6dlnfy8vLwoPDxete5BPY2MjEREtWbKE5syZI+oTGRlJDg4Ozy0Pxh4mU2tlyJia/fjHP0ZiYiLu3r2Lbdu2QSaT4fXXXwcAVFZWoq2tDXPmzBFt09nZiWnTpgG4P7Vw0qRJOHjwINavX4/c3FzU19dj0aJFAICSkhK0trbC0NBQNEZ7ezuqqqqEZSsrK+jo6AjL5ubmqK+v73ce/d3Po20AMGrUKNH6yMhIyGQybN68GZcvX8bFixfxs5/9DJGRkdDU1BT6aWlpAQDa2tr6HSdjjLHh4dFZF62trYiJicGJEydQW1uL7u5utLe397py5uTkJDx/MF3yweddaGgo5syZA3t7e/j5+cHf3190N+HMzEzExsaivLwczc3N6O7uRkdHB9ra2qCtrY3i4mLh8/e7unr1KhYsWCBa5+npie3bt6OnpwcaGhrPnAdjT8LFGRvRRo8eDVtbWwDAX/7yFzg7O2PPnj0ICwsT5rGfOHECFhYWou0UCoXwfOnSpUJxdvDgQfj5+QlFUmtrK8zNzZGTk9Nr33p6esLzh4se4P6JXqVSCctSqRREJOrT1dUlPO/vfh5maGgIiUSCxsZG0XqZTIbIyEhERkZi8eLFCAwMRHh4OFpbW7Flyxah34PpksbGxo8dnzHG2PA1evRo0XJERAQyMjLwpz/9Cba2ttDS0sIbb7zR6/fKT/q8c3FxQXV1NU6ePInMzEwsXrwYPj4+SElJQU1NDfz9/bFixQps3rwZBgYGyM/PR1hYGDo7O6GtrS18aTgYvmsejD0NF2eM/Y9UKsXvfvc7/OY3v8GSJUvg4OAAhUKBmzdvwsvLq8/tlixZgo0bN6KwsBApKSnYtWuX0Obi4oK6ujrIZLJnmm9ubGyM2tpaYbm5uRnV1dXPtB+5XA4HBwdcuXKlz2/0tLW1ERISggsXLiAvL0/UVlZWhrFjx8LIyGjgCTHGGBtWzpw5g9DQUAQGBgK4/6VhTU3NgMdRKpUICgpCUFAQ3njjDfj5+aGhoQGFhYVQqVTYunUrpNL7t0w4fPiwaFsnJydkZWXh/ffff+zYcrkcPT09T9z/pEmTcObMmV652dnZCVfNniUPAwODfo/BRia+IQhjD1m0aBE0NDTw8ccfQ0dHBxEREVizZg2SkpJQVVWFixcvIiEhAUlJScI2VlZWmDlzJsLCwtDT04NXX31VaPPx8YGHhwcWLlyI9PR01NTU4OzZs3jvvfdw4cKFfsc1e/Zs7N+/H3l5eSgtLcWyZctEHxLfdT++vr7Iz88XrYuOjkZaWhpu374NIsKFCxdw/PhxuLq6ivrl5eXxNA3GGGMAgIkTJ+LLL79EcXExSkpKsGTJEtEMkP6Ij4/HoUOHUF5ejmvXruHIkSMwMzODnp4ebG1t0dXVhYSEBFy/fh379+8XfRkKABs2bMD58+excuVKXLp0CeXl5UhMTMStW7cA3P+8PnfuHGpqanDr1q3Hxrd27VpkZWVh06ZNuHbtGpKSkvDnP/9Z9OcDniUPxp6GizPGHiKTybB69Wp8+OGHuHv3LjZt2oSoqCjExsZi0qRJ8PPzw4kTJ2BtbS3abunSpSgpKUFgYKBoWoVEIkFaWhpeeeUVvPXWW7Czs0NwcDBu3LgBU1PTfse1YcMGeHl5wd/fH/Pnz8fChQsxYcKEZ95PWFgY0tLSRH9M2tbWFps3b4atrS32798Pf39/zJo1C3/84x+FPh0dHTh27BiWL1/e7xwYY4wNX/Hx8dDX18fMmTMREBAAX19fuLi4DGgMHR0dfPjhh3Bzc8P06dNRU1ODtLQ0SKVSODs7Iz4+Hh988AEcHR1x4MCBXrent7OzQ3p6OkpKSjBjxgx4eHjg+PHjkMnuTxSLiIiAhoYGHBwcYGxs3Ov3cMD9mSiHDx9GcnIyHB0d8fvf/x5/+MMfEBoa+r3kwdjTSOjRH7IwxkaURYsWwcXFBRs2bOjVFhoa2uv2wQCQmJiIo0ePIj09fRAiZIwxxhgbGbiEZ2yE++ijjzBmzJgBbaOpqYmEhITnFBFjjDHG2MjEV84YY4wxxhhjbAjgK2eMMcYYY4wxNgRwccYYY4wxxhhjQwAXZ4wxxhhjjDE2BHBxxhhjjDHGGGNDABdnjDHGGGOMMTYEcHHGGGOMMcYYY0MAF2eMMcYYY4wxNgRwccYYY4wxxhhjQwAXZ4wxxhhjjDE2BHBxxhhjjDHGGGNDwP8BbSrotWhyAgsAAAAASUVORK5CYII=" id="199" name="Google Shape;199;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pic>
        <p:nvPicPr>
          <p:cNvPr id="200" name="Google Shape;200;p7"/>
          <p:cNvPicPr preferRelativeResize="0"/>
          <p:nvPr/>
        </p:nvPicPr>
        <p:blipFill rotWithShape="1">
          <a:blip r:embed="rId4">
            <a:alphaModFix/>
          </a:blip>
          <a:srcRect b="0" l="0" r="0" t="0"/>
          <a:stretch/>
        </p:blipFill>
        <p:spPr>
          <a:xfrm>
            <a:off x="9000837" y="4154265"/>
            <a:ext cx="971913" cy="608502"/>
          </a:xfrm>
          <a:prstGeom prst="rect">
            <a:avLst/>
          </a:prstGeom>
          <a:noFill/>
          <a:ln>
            <a:noFill/>
          </a:ln>
        </p:spPr>
      </p:pic>
      <p:graphicFrame>
        <p:nvGraphicFramePr>
          <p:cNvPr id="201" name="Google Shape;201;p7"/>
          <p:cNvGraphicFramePr/>
          <p:nvPr/>
        </p:nvGraphicFramePr>
        <p:xfrm>
          <a:off x="2489031" y="4439948"/>
          <a:ext cx="3000000" cy="3000000"/>
        </p:xfrm>
        <a:graphic>
          <a:graphicData uri="http://schemas.openxmlformats.org/drawingml/2006/table">
            <a:tbl>
              <a:tblPr bandRow="1" firstRow="1">
                <a:noFill/>
                <a:tableStyleId>{4292DA81-5EA1-4A95-A50F-8BE6274517CB}</a:tableStyleId>
              </a:tblPr>
              <a:tblGrid>
                <a:gridCol w="406725"/>
                <a:gridCol w="406725"/>
                <a:gridCol w="301950"/>
              </a:tblGrid>
              <a:tr h="221475">
                <a:tc>
                  <a:txBody>
                    <a:bodyPr/>
                    <a:lstStyle/>
                    <a:p>
                      <a:pPr indent="0" lvl="0" marL="0" marR="0" rtl="0" algn="l">
                        <a:spcBef>
                          <a:spcPts val="0"/>
                        </a:spcBef>
                        <a:spcAft>
                          <a:spcPts val="0"/>
                        </a:spcAft>
                        <a:buNone/>
                      </a:pPr>
                      <a:r>
                        <a:rPr lang="en-US" sz="1000" u="none" cap="none" strike="noStrike">
                          <a:latin typeface="Calibri"/>
                          <a:ea typeface="Calibri"/>
                          <a:cs typeface="Calibri"/>
                          <a:sym typeface="Calibri"/>
                        </a:rPr>
                        <a:t>157</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159</a:t>
                      </a:r>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a:t>
                      </a:r>
                      <a:endParaRPr/>
                    </a:p>
                  </a:txBody>
                  <a:tcPr marT="45725" marB="45725" marR="91450" marL="91450"/>
                </a:tc>
              </a:tr>
              <a:tr h="193275">
                <a:tc>
                  <a:txBody>
                    <a:bodyPr/>
                    <a:lstStyle/>
                    <a:p>
                      <a:pPr indent="0" lvl="0" marL="0" marR="0" rtl="0" algn="l">
                        <a:spcBef>
                          <a:spcPts val="0"/>
                        </a:spcBef>
                        <a:spcAft>
                          <a:spcPts val="0"/>
                        </a:spcAft>
                        <a:buNone/>
                      </a:pPr>
                      <a:r>
                        <a:rPr lang="en-US" sz="1000">
                          <a:latin typeface="Calibri"/>
                          <a:ea typeface="Calibri"/>
                          <a:cs typeface="Calibri"/>
                          <a:sym typeface="Calibri"/>
                        </a:rPr>
                        <a:t>150</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154</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45725" marB="45725" marR="91450" marL="91450"/>
                </a:tc>
              </a:tr>
              <a:tr h="193275">
                <a:tc>
                  <a:txBody>
                    <a:bodyPr/>
                    <a:lstStyle/>
                    <a:p>
                      <a:pPr indent="0" lvl="0" marL="0" marR="0" rtl="0" algn="l">
                        <a:spcBef>
                          <a:spcPts val="0"/>
                        </a:spcBef>
                        <a:spcAft>
                          <a:spcPts val="0"/>
                        </a:spcAft>
                        <a:buNone/>
                      </a:pPr>
                      <a:r>
                        <a:rPr lang="en-US" sz="1000">
                          <a:latin typeface="Calibri"/>
                          <a:ea typeface="Calibri"/>
                          <a:cs typeface="Calibri"/>
                          <a:sym typeface="Calibri"/>
                        </a:rPr>
                        <a:t>156</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158</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45725" marB="45725" marR="91450" marL="91450"/>
                </a:tc>
              </a:tr>
              <a:tr h="193275">
                <a:tc>
                  <a:txBody>
                    <a:bodyPr/>
                    <a:lstStyle/>
                    <a:p>
                      <a:pPr indent="0" lvl="0" marL="0" marR="0" rtl="0" algn="l">
                        <a:spcBef>
                          <a:spcPts val="0"/>
                        </a:spcBef>
                        <a:spcAft>
                          <a:spcPts val="0"/>
                        </a:spcAft>
                        <a:buNone/>
                      </a:pPr>
                      <a:r>
                        <a:rPr lang="en-US" sz="1000">
                          <a:latin typeface="Calibri"/>
                          <a:ea typeface="Calibri"/>
                          <a:cs typeface="Calibri"/>
                          <a:sym typeface="Calibri"/>
                        </a:rPr>
                        <a:t>154</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170</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45725" marB="45725" marR="91450" marL="91450"/>
                </a:tc>
              </a:tr>
              <a:tr h="193275">
                <a:tc>
                  <a:txBody>
                    <a:bodyPr/>
                    <a:lstStyle/>
                    <a:p>
                      <a:pPr indent="0" lvl="0" marL="0" marR="0" rtl="0" algn="l">
                        <a:spcBef>
                          <a:spcPts val="0"/>
                        </a:spcBef>
                        <a:spcAft>
                          <a:spcPts val="0"/>
                        </a:spcAft>
                        <a:buNone/>
                      </a:pPr>
                      <a:r>
                        <a:rPr lang="en-US" sz="1000">
                          <a:latin typeface="Calibri"/>
                          <a:ea typeface="Calibri"/>
                          <a:cs typeface="Calibri"/>
                          <a:sym typeface="Calibri"/>
                        </a:rPr>
                        <a:t>149</a:t>
                      </a:r>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150</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45725" marB="45725" marR="91450" marL="91450"/>
                </a:tc>
              </a:tr>
              <a:tr h="193275">
                <a:tc>
                  <a:txBody>
                    <a:bodyPr/>
                    <a:lstStyle/>
                    <a:p>
                      <a:pPr indent="0" lvl="0" marL="0" marR="0" rtl="0" algn="l">
                        <a:spcBef>
                          <a:spcPts val="0"/>
                        </a:spcBef>
                        <a:spcAft>
                          <a:spcPts val="0"/>
                        </a:spcAft>
                        <a:buNone/>
                      </a:pPr>
                      <a:r>
                        <a:rPr lang="en-US" sz="1000">
                          <a:latin typeface="Calibri"/>
                          <a:ea typeface="Calibri"/>
                          <a:cs typeface="Calibri"/>
                          <a:sym typeface="Calibri"/>
                        </a:rPr>
                        <a:t>148</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130</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45725" marB="45725" marR="91450" marL="91450"/>
                </a:tc>
              </a:tr>
              <a:tr h="193275">
                <a:tc>
                  <a:txBody>
                    <a:bodyPr/>
                    <a:lstStyle/>
                    <a:p>
                      <a:pPr indent="0" lvl="0" marL="0" marR="0" rtl="0" algn="l">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45725" marB="45725" marR="91450" marL="91450"/>
                </a:tc>
              </a:tr>
            </a:tbl>
          </a:graphicData>
        </a:graphic>
      </p:graphicFrame>
      <p:sp>
        <p:nvSpPr>
          <p:cNvPr id="202" name="Google Shape;202;p7"/>
          <p:cNvSpPr/>
          <p:nvPr/>
        </p:nvSpPr>
        <p:spPr>
          <a:xfrm>
            <a:off x="2927659" y="3825376"/>
            <a:ext cx="238200" cy="419100"/>
          </a:xfrm>
          <a:prstGeom prst="downArrow">
            <a:avLst>
              <a:gd fmla="val 50000" name="adj1"/>
              <a:gd fmla="val 50000" name="adj2"/>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03" name="Google Shape;203;p7"/>
          <p:cNvSpPr/>
          <p:nvPr/>
        </p:nvSpPr>
        <p:spPr>
          <a:xfrm>
            <a:off x="3795081" y="4388513"/>
            <a:ext cx="491100" cy="295200"/>
          </a:xfrm>
          <a:prstGeom prst="rightArrow">
            <a:avLst>
              <a:gd fmla="val 50000" name="adj1"/>
              <a:gd fmla="val 50000" name="adj2"/>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04" name="Google Shape;204;p7"/>
          <p:cNvSpPr/>
          <p:nvPr/>
        </p:nvSpPr>
        <p:spPr>
          <a:xfrm>
            <a:off x="5580852" y="1675906"/>
            <a:ext cx="6096000" cy="978729"/>
          </a:xfrm>
          <a:prstGeom prst="rect">
            <a:avLst/>
          </a:prstGeom>
          <a:noFill/>
          <a:ln>
            <a:noFill/>
          </a:ln>
        </p:spPr>
        <p:txBody>
          <a:bodyPr anchorCtr="0" anchor="t" bIns="45700" lIns="91425" spcFirstLastPara="1" rIns="91425" wrap="square" tIns="45700">
            <a:spAutoFit/>
          </a:bodyPr>
          <a:lstStyle/>
          <a:p>
            <a:pPr indent="-342900" lvl="2" marL="1257300" marR="0" rtl="0" algn="l">
              <a:spcBef>
                <a:spcPts val="0"/>
              </a:spcBef>
              <a:spcAft>
                <a:spcPts val="0"/>
              </a:spcAft>
              <a:buClr>
                <a:srgbClr val="1186C3"/>
              </a:buClr>
              <a:buSzPts val="2030"/>
              <a:buFont typeface="Corbel"/>
              <a:buAutoNum type="arabicPeriod" startAt="4"/>
            </a:pPr>
            <a:r>
              <a:rPr b="0" i="0" lang="en-US" sz="1400" u="none" cap="none" strike="noStrike">
                <a:solidFill>
                  <a:srgbClr val="000000"/>
                </a:solidFill>
                <a:latin typeface="Corbel"/>
                <a:ea typeface="Corbel"/>
                <a:cs typeface="Corbel"/>
                <a:sym typeface="Corbel"/>
              </a:rPr>
              <a:t>Projected Revenue per transaction = mean of 1000 means</a:t>
            </a:r>
            <a:endParaRPr/>
          </a:p>
          <a:p>
            <a:pPr indent="-342900" lvl="3" marL="1714500" marR="0" rtl="0" algn="l">
              <a:spcBef>
                <a:spcPts val="880"/>
              </a:spcBef>
              <a:spcAft>
                <a:spcPts val="0"/>
              </a:spcAft>
              <a:buClr>
                <a:srgbClr val="1186C3"/>
              </a:buClr>
              <a:buSzPts val="2030"/>
              <a:buFont typeface="Arial"/>
              <a:buChar char="•"/>
            </a:pPr>
            <a:r>
              <a:rPr b="0" i="0" lang="en-US" sz="1400" u="none" cap="none" strike="noStrike">
                <a:solidFill>
                  <a:srgbClr val="000000"/>
                </a:solidFill>
                <a:latin typeface="Corbel"/>
                <a:ea typeface="Corbel"/>
                <a:cs typeface="Corbel"/>
                <a:sym typeface="Corbel"/>
              </a:rPr>
              <a:t>$158.70</a:t>
            </a:r>
            <a:endParaRPr/>
          </a:p>
          <a:p>
            <a:pPr indent="-342900" lvl="2" marL="1257300" marR="0" rtl="0" algn="l">
              <a:spcBef>
                <a:spcPts val="880"/>
              </a:spcBef>
              <a:spcAft>
                <a:spcPts val="0"/>
              </a:spcAft>
              <a:buClr>
                <a:srgbClr val="1186C3"/>
              </a:buClr>
              <a:buSzPts val="2030"/>
              <a:buFont typeface="Corbel"/>
              <a:buAutoNum type="arabicPeriod" startAt="4"/>
            </a:pPr>
            <a:r>
              <a:rPr b="0" i="0" lang="en-US" sz="1400" u="none" cap="none" strike="noStrike">
                <a:solidFill>
                  <a:srgbClr val="BB781C"/>
                </a:solidFill>
                <a:latin typeface="Corbel"/>
                <a:ea typeface="Corbel"/>
                <a:cs typeface="Corbel"/>
                <a:sym typeface="Corbel"/>
              </a:rPr>
              <a:t>What_If</a:t>
            </a:r>
            <a:r>
              <a:rPr b="0" i="0" lang="en-US" sz="1400" u="none" cap="none" strike="noStrike">
                <a:solidFill>
                  <a:srgbClr val="000000"/>
                </a:solidFill>
                <a:latin typeface="Corbel"/>
                <a:ea typeface="Corbel"/>
                <a:cs typeface="Corbel"/>
                <a:sym typeface="Corbel"/>
              </a:rPr>
              <a:t> ~$600,000 missed revenue</a:t>
            </a:r>
            <a:endParaRPr b="0" i="0" sz="1400" u="none" cap="none" strike="noStrike">
              <a:solidFill>
                <a:srgbClr val="000000"/>
              </a:solidFill>
              <a:latin typeface="Corbel"/>
              <a:ea typeface="Corbel"/>
              <a:cs typeface="Corbel"/>
              <a:sym typeface="Corbel"/>
            </a:endParaRPr>
          </a:p>
        </p:txBody>
      </p:sp>
      <p:cxnSp>
        <p:nvCxnSpPr>
          <p:cNvPr id="205" name="Google Shape;205;p7"/>
          <p:cNvCxnSpPr/>
          <p:nvPr/>
        </p:nvCxnSpPr>
        <p:spPr>
          <a:xfrm rot="10800000">
            <a:off x="9096025" y="4616900"/>
            <a:ext cx="232200" cy="0"/>
          </a:xfrm>
          <a:prstGeom prst="straightConnector1">
            <a:avLst/>
          </a:prstGeom>
          <a:noFill/>
          <a:ln cap="flat" cmpd="sng" w="22225">
            <a:solidFill>
              <a:schemeClr val="accent3"/>
            </a:solidFill>
            <a:prstDash val="solid"/>
            <a:round/>
            <a:headEnd len="sm" w="sm" type="none"/>
            <a:tailEnd len="sm" w="sm" type="none"/>
          </a:ln>
          <a:effectLst>
            <a:reflection blurRad="0" dir="5400000" dist="12700" endA="0" endPos="32000" kx="0" rotWithShape="0" stA="26000" stPos="0" sy="-100000" ky="0"/>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type="title"/>
          </p:nvPr>
        </p:nvSpPr>
        <p:spPr>
          <a:xfrm>
            <a:off x="1484312" y="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In Summary</a:t>
            </a:r>
            <a:br>
              <a:rPr lang="en-US"/>
            </a:br>
            <a:endParaRPr/>
          </a:p>
        </p:txBody>
      </p:sp>
      <p:sp>
        <p:nvSpPr>
          <p:cNvPr id="212" name="Google Shape;212;p8"/>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lnSpcReduction="20000"/>
          </a:bodyPr>
          <a:lstStyle/>
          <a:p>
            <a:pPr indent="-285750" lvl="1" marL="742950" rtl="0" algn="l">
              <a:spcBef>
                <a:spcPts val="0"/>
              </a:spcBef>
              <a:spcAft>
                <a:spcPts val="0"/>
              </a:spcAft>
              <a:buSzPts val="2320"/>
              <a:buChar char="•"/>
            </a:pPr>
            <a:r>
              <a:rPr lang="en-US"/>
              <a:t>Emailing customers reached the most customers and generated the most total revenue</a:t>
            </a:r>
            <a:endParaRPr/>
          </a:p>
          <a:p>
            <a:pPr indent="-285750" lvl="1" marL="742950" rtl="0" algn="l">
              <a:spcBef>
                <a:spcPts val="920"/>
              </a:spcBef>
              <a:spcAft>
                <a:spcPts val="0"/>
              </a:spcAft>
              <a:buSzPts val="2320"/>
              <a:buChar char="•"/>
            </a:pPr>
            <a:r>
              <a:rPr lang="en-US"/>
              <a:t>Following up an email with a phone call increases the average transaction for that customer by 76% ($90 to $158)</a:t>
            </a:r>
            <a:endParaRPr/>
          </a:p>
          <a:p>
            <a:pPr indent="-285750" lvl="1" marL="742950" rtl="0" algn="l">
              <a:spcBef>
                <a:spcPts val="920"/>
              </a:spcBef>
              <a:spcAft>
                <a:spcPts val="0"/>
              </a:spcAft>
              <a:buSzPts val="2320"/>
              <a:buChar char="•"/>
            </a:pPr>
            <a:r>
              <a:rPr lang="en-US"/>
              <a:t>Calling customers without an email is time consuming and the least efficient sales method</a:t>
            </a:r>
            <a:endParaRPr/>
          </a:p>
          <a:p>
            <a:pPr indent="-285750" lvl="1" marL="742950" rtl="0" algn="l">
              <a:spcBef>
                <a:spcPts val="920"/>
              </a:spcBef>
              <a:spcAft>
                <a:spcPts val="0"/>
              </a:spcAft>
              <a:buSzPts val="2320"/>
              <a:buChar char="•"/>
            </a:pPr>
            <a:r>
              <a:rPr lang="en-US"/>
              <a:t>We can continue to track Average Revenue per Transaction to identify which sales method is the best performer for future product launches</a:t>
            </a:r>
            <a:endParaRPr/>
          </a:p>
        </p:txBody>
      </p:sp>
      <p:sp>
        <p:nvSpPr>
          <p:cNvPr id="213" name="Google Shape;213;p8"/>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3770"/>
              <a:buNone/>
            </a:pPr>
            <a:r>
              <a:rPr lang="en-US" sz="2600"/>
              <a:t>				Thank you</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2023-05-23T01:01:24Z</dcterms:created>
  <dc:creator>Nicholas Tawil (AZL61KF)</dc:creator>
</cp:coreProperties>
</file>