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91" autoAdjust="0"/>
  </p:normalViewPr>
  <p:slideViewPr>
    <p:cSldViewPr>
      <p:cViewPr>
        <p:scale>
          <a:sx n="66" d="100"/>
          <a:sy n="66" d="100"/>
        </p:scale>
        <p:origin x="-149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8DFDD7-820F-47EC-94BF-ED3F709DD964}" type="datetimeFigureOut">
              <a:rPr lang="en-PH" smtClean="0"/>
              <a:t>16/5/2017</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E96507-5858-4ACD-8629-8BEA31F9555A}" type="slidenum">
              <a:rPr lang="en-PH" smtClean="0"/>
              <a:t>‹#›</a:t>
            </a:fld>
            <a:endParaRPr lang="en-P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tasks involve creation of GUI, loading of .avi video on the GUI, playing (and/ or preview) the video, extraction of a frame from the video while showing the step by step process of JPEG encoder, and application of JPEG encoder on the full video. The step by step process of JPEG encoder should allow the user to input the frame number to extract, display the extracted frame, apply JPEG encoder on the extracted frame, show all the intermediate steps of the encoder process on the GUI such as colour conversion, DCT, quantization, and save the compressed frame on the disk. At the end of the compression process, the evaluation rate (bit/pixel) and distortion (RMS error) before and after the compression will be evaluated. </a:t>
            </a:r>
            <a:endParaRPr lang="en-PH" dirty="0"/>
          </a:p>
        </p:txBody>
      </p:sp>
      <p:sp>
        <p:nvSpPr>
          <p:cNvPr id="4" name="Slide Number Placeholder 3"/>
          <p:cNvSpPr>
            <a:spLocks noGrp="1"/>
          </p:cNvSpPr>
          <p:nvPr>
            <p:ph type="sldNum" sz="quarter" idx="10"/>
          </p:nvPr>
        </p:nvSpPr>
        <p:spPr/>
        <p:txBody>
          <a:bodyPr/>
          <a:lstStyle/>
          <a:p>
            <a:fld id="{10E96507-5858-4ACD-8629-8BEA31F9555A}" type="slidenum">
              <a:rPr lang="en-PH" smtClean="0"/>
              <a:t>2</a:t>
            </a:fld>
            <a:endParaRPr lang="en-P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Read</a:t>
            </a:r>
            <a:r>
              <a:rPr lang="en-US" sz="1200" kern="1200" baseline="0" dirty="0" smtClean="0">
                <a:solidFill>
                  <a:schemeClr val="tx1"/>
                </a:solidFill>
                <a:latin typeface="+mn-lt"/>
                <a:ea typeface="+mn-ea"/>
                <a:cs typeface="+mn-cs"/>
              </a:rPr>
              <a:t> page 3-4 of user’s manual and open </a:t>
            </a:r>
            <a:r>
              <a:rPr lang="en-US" sz="1200" kern="1200" baseline="0" dirty="0" err="1" smtClean="0">
                <a:solidFill>
                  <a:schemeClr val="tx1"/>
                </a:solidFill>
                <a:latin typeface="+mn-lt"/>
                <a:ea typeface="+mn-ea"/>
                <a:cs typeface="+mn-cs"/>
              </a:rPr>
              <a:t>matlab</a:t>
            </a:r>
            <a:r>
              <a:rPr lang="en-US" sz="1200" kern="1200" baseline="0" dirty="0" smtClean="0">
                <a:solidFill>
                  <a:schemeClr val="tx1"/>
                </a:solidFill>
                <a:latin typeface="+mn-lt"/>
                <a:ea typeface="+mn-ea"/>
                <a:cs typeface="+mn-cs"/>
              </a:rPr>
              <a:t> scripts for demonstration.</a:t>
            </a:r>
            <a:endParaRPr lang="en-PH" dirty="0"/>
          </a:p>
        </p:txBody>
      </p:sp>
      <p:sp>
        <p:nvSpPr>
          <p:cNvPr id="4" name="Slide Number Placeholder 3"/>
          <p:cNvSpPr>
            <a:spLocks noGrp="1"/>
          </p:cNvSpPr>
          <p:nvPr>
            <p:ph type="sldNum" sz="quarter" idx="10"/>
          </p:nvPr>
        </p:nvSpPr>
        <p:spPr/>
        <p:txBody>
          <a:bodyPr/>
          <a:lstStyle/>
          <a:p>
            <a:fld id="{10E96507-5858-4ACD-8629-8BEA31F9555A}" type="slidenum">
              <a:rPr lang="en-PH" smtClean="0"/>
              <a:t>3</a:t>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following step-by-step process</a:t>
            </a:r>
            <a:r>
              <a:rPr lang="en-US" sz="1200" kern="1200" baseline="0" dirty="0" smtClean="0">
                <a:solidFill>
                  <a:schemeClr val="tx1"/>
                </a:solidFill>
                <a:latin typeface="+mn-lt"/>
                <a:ea typeface="+mn-ea"/>
                <a:cs typeface="+mn-cs"/>
              </a:rPr>
              <a:t> of JPEG encoder:</a:t>
            </a:r>
            <a:endParaRPr lang="en-PH"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1. Color conversion and chroma subsampling – convert color images to a luminance-chrominance color space, </a:t>
            </a:r>
            <a:r>
              <a:rPr lang="en-US" sz="1200" kern="1200" dirty="0" err="1" smtClean="0">
                <a:solidFill>
                  <a:schemeClr val="tx1"/>
                </a:solidFill>
                <a:latin typeface="+mn-lt"/>
                <a:ea typeface="+mn-ea"/>
                <a:cs typeface="+mn-cs"/>
              </a:rPr>
              <a:t>YCbCr</a:t>
            </a:r>
            <a:r>
              <a:rPr lang="en-US" sz="1200" kern="1200" dirty="0" smtClean="0">
                <a:solidFill>
                  <a:schemeClr val="tx1"/>
                </a:solidFill>
                <a:latin typeface="+mn-lt"/>
                <a:ea typeface="+mn-ea"/>
                <a:cs typeface="+mn-cs"/>
              </a:rPr>
              <a:t>. </a:t>
            </a:r>
            <a:endParaRPr lang="en-PH"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 image uses </a:t>
            </a:r>
            <a:r>
              <a:rPr lang="en-US" sz="1200" kern="1200" dirty="0" err="1" smtClean="0">
                <a:solidFill>
                  <a:schemeClr val="tx1"/>
                </a:solidFill>
                <a:latin typeface="+mn-lt"/>
                <a:ea typeface="+mn-ea"/>
                <a:cs typeface="+mn-cs"/>
              </a:rPr>
              <a:t>RGB</a:t>
            </a:r>
            <a:r>
              <a:rPr lang="en-US" sz="1200" kern="1200" dirty="0" smtClean="0">
                <a:solidFill>
                  <a:schemeClr val="tx1"/>
                </a:solidFill>
                <a:latin typeface="+mn-lt"/>
                <a:ea typeface="+mn-ea"/>
                <a:cs typeface="+mn-cs"/>
              </a:rPr>
              <a:t> color space and to allow different processing on the luminance and chroma channels, the </a:t>
            </a:r>
            <a:r>
              <a:rPr lang="en-US" sz="1200" kern="1200" dirty="0" err="1" smtClean="0">
                <a:solidFill>
                  <a:schemeClr val="tx1"/>
                </a:solidFill>
                <a:latin typeface="+mn-lt"/>
                <a:ea typeface="+mn-ea"/>
                <a:cs typeface="+mn-cs"/>
              </a:rPr>
              <a:t>RGB</a:t>
            </a:r>
            <a:r>
              <a:rPr lang="en-US" sz="1200" kern="1200" dirty="0" smtClean="0">
                <a:solidFill>
                  <a:schemeClr val="tx1"/>
                </a:solidFill>
                <a:latin typeface="+mn-lt"/>
                <a:ea typeface="+mn-ea"/>
                <a:cs typeface="+mn-cs"/>
              </a:rPr>
              <a:t> image will be converted to </a:t>
            </a:r>
            <a:r>
              <a:rPr lang="en-US" sz="1200" kern="1200" dirty="0" err="1" smtClean="0">
                <a:solidFill>
                  <a:schemeClr val="tx1"/>
                </a:solidFill>
                <a:latin typeface="+mn-lt"/>
                <a:ea typeface="+mn-ea"/>
                <a:cs typeface="+mn-cs"/>
              </a:rPr>
              <a:t>YCbCr</a:t>
            </a:r>
            <a:r>
              <a:rPr lang="en-US" sz="1200" kern="1200" dirty="0" smtClean="0">
                <a:solidFill>
                  <a:schemeClr val="tx1"/>
                </a:solidFill>
                <a:latin typeface="+mn-lt"/>
                <a:ea typeface="+mn-ea"/>
                <a:cs typeface="+mn-cs"/>
              </a:rPr>
              <a:t> color space. </a:t>
            </a:r>
            <a:r>
              <a:rPr lang="en-US" sz="1200" kern="1200" dirty="0" err="1" smtClean="0">
                <a:solidFill>
                  <a:schemeClr val="tx1"/>
                </a:solidFill>
                <a:latin typeface="+mn-lt"/>
                <a:ea typeface="+mn-ea"/>
                <a:cs typeface="+mn-cs"/>
              </a:rPr>
              <a:t>YCbCr</a:t>
            </a:r>
            <a:r>
              <a:rPr lang="en-US" sz="1200" kern="1200" dirty="0" smtClean="0">
                <a:solidFill>
                  <a:schemeClr val="tx1"/>
                </a:solidFill>
                <a:latin typeface="+mn-lt"/>
                <a:ea typeface="+mn-ea"/>
                <a:cs typeface="+mn-cs"/>
              </a:rPr>
              <a:t> has three components namely, Y for luminance, </a:t>
            </a:r>
            <a:r>
              <a:rPr lang="en-US" sz="1200" kern="1200" dirty="0" err="1" smtClean="0">
                <a:solidFill>
                  <a:schemeClr val="tx1"/>
                </a:solidFill>
                <a:latin typeface="+mn-lt"/>
                <a:ea typeface="+mn-ea"/>
                <a:cs typeface="+mn-cs"/>
              </a:rPr>
              <a:t>Cb</a:t>
            </a:r>
            <a:r>
              <a:rPr lang="en-US" sz="1200" kern="1200" dirty="0" smtClean="0">
                <a:solidFill>
                  <a:schemeClr val="tx1"/>
                </a:solidFill>
                <a:latin typeface="+mn-lt"/>
                <a:ea typeface="+mn-ea"/>
                <a:cs typeface="+mn-cs"/>
              </a:rPr>
              <a:t> for blue chrominance, and Cr for red chrominance. Due to different sensitivity of the rods and cones of the eye, some information is not as important as the others. Some information represented by </a:t>
            </a:r>
            <a:r>
              <a:rPr lang="en-US" sz="1200" kern="1200" dirty="0" err="1" smtClean="0">
                <a:solidFill>
                  <a:schemeClr val="tx1"/>
                </a:solidFill>
                <a:latin typeface="+mn-lt"/>
                <a:ea typeface="+mn-ea"/>
                <a:cs typeface="+mn-cs"/>
              </a:rPr>
              <a:t>Cb</a:t>
            </a:r>
            <a:r>
              <a:rPr lang="en-US" sz="1200" kern="1200" dirty="0" smtClean="0">
                <a:solidFill>
                  <a:schemeClr val="tx1"/>
                </a:solidFill>
                <a:latin typeface="+mn-lt"/>
                <a:ea typeface="+mn-ea"/>
                <a:cs typeface="+mn-cs"/>
              </a:rPr>
              <a:t> and Cr can be discarded or sub-sampled through compression. </a:t>
            </a:r>
            <a:endParaRPr lang="en-PH"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2. DCT on image blocks – this process divides the image into </a:t>
            </a:r>
            <a:r>
              <a:rPr lang="en-US" sz="1200" kern="1200" dirty="0" err="1" smtClean="0">
                <a:solidFill>
                  <a:schemeClr val="tx1"/>
                </a:solidFill>
                <a:latin typeface="+mn-lt"/>
                <a:ea typeface="+mn-ea"/>
                <a:cs typeface="+mn-cs"/>
              </a:rPr>
              <a:t>8x8</a:t>
            </a:r>
            <a:r>
              <a:rPr lang="en-US" sz="1200" kern="1200" dirty="0" smtClean="0">
                <a:solidFill>
                  <a:schemeClr val="tx1"/>
                </a:solidFill>
                <a:latin typeface="+mn-lt"/>
                <a:ea typeface="+mn-ea"/>
                <a:cs typeface="+mn-cs"/>
              </a:rPr>
              <a:t> blocks and applies </a:t>
            </a:r>
            <a:r>
              <a:rPr lang="en-US" sz="1200" kern="1200" dirty="0" err="1" smtClean="0">
                <a:solidFill>
                  <a:schemeClr val="tx1"/>
                </a:solidFill>
                <a:latin typeface="+mn-lt"/>
                <a:ea typeface="+mn-ea"/>
                <a:cs typeface="+mn-cs"/>
              </a:rPr>
              <a:t>2D</a:t>
            </a:r>
            <a:r>
              <a:rPr lang="en-US" sz="1200" kern="1200" dirty="0" smtClean="0">
                <a:solidFill>
                  <a:schemeClr val="tx1"/>
                </a:solidFill>
                <a:latin typeface="+mn-lt"/>
                <a:ea typeface="+mn-ea"/>
                <a:cs typeface="+mn-cs"/>
              </a:rPr>
              <a:t> DCT to each image block with DCT coefficients as output for each block. However, using blocks and isolating each block from its neighboring context can result to choppy or blocky JPEG images when a high compression ratio is utilized. </a:t>
            </a:r>
            <a:endParaRPr lang="en-PH"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3. Quantization – introduces loss in JPEG compression and it also maximizes the compression ratio while minimizing the perceptual losses in JPEG compressed images using the Luminance and Chrominance Quantization tables.</a:t>
            </a:r>
            <a:endParaRPr lang="en-PH"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4. </a:t>
            </a:r>
            <a:r>
              <a:rPr lang="en-US" sz="1200" kern="1200" dirty="0" err="1" smtClean="0">
                <a:solidFill>
                  <a:schemeClr val="tx1"/>
                </a:solidFill>
                <a:latin typeface="+mn-lt"/>
                <a:ea typeface="+mn-ea"/>
                <a:cs typeface="+mn-cs"/>
              </a:rPr>
              <a:t>Zig-zag</a:t>
            </a:r>
            <a:r>
              <a:rPr lang="en-US" sz="1200" kern="1200" dirty="0" smtClean="0">
                <a:solidFill>
                  <a:schemeClr val="tx1"/>
                </a:solidFill>
                <a:latin typeface="+mn-lt"/>
                <a:ea typeface="+mn-ea"/>
                <a:cs typeface="+mn-cs"/>
              </a:rPr>
              <a:t> ordering and Run-length Encoding – turns the </a:t>
            </a:r>
            <a:r>
              <a:rPr lang="en-US" sz="1200" kern="1200" dirty="0" err="1" smtClean="0">
                <a:solidFill>
                  <a:schemeClr val="tx1"/>
                </a:solidFill>
                <a:latin typeface="+mn-lt"/>
                <a:ea typeface="+mn-ea"/>
                <a:cs typeface="+mn-cs"/>
              </a:rPr>
              <a:t>8x8</a:t>
            </a:r>
            <a:r>
              <a:rPr lang="en-US" sz="1200" kern="1200" dirty="0" smtClean="0">
                <a:solidFill>
                  <a:schemeClr val="tx1"/>
                </a:solidFill>
                <a:latin typeface="+mn-lt"/>
                <a:ea typeface="+mn-ea"/>
                <a:cs typeface="+mn-cs"/>
              </a:rPr>
              <a:t> matrix into a 64-vector. The Run-length coding will be used for AC coefficients and Differential Pulse Code Modulation for DC Coefficients. </a:t>
            </a:r>
            <a:endParaRPr lang="en-PH"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5. Entropy coding – in this step, the DC and AC coefficients will finally undergo an entropy coding step for further compression. Huffman coding will be used for the project. </a:t>
            </a:r>
            <a:endParaRPr lang="en-PH" sz="1200" kern="1200" dirty="0" smtClean="0">
              <a:solidFill>
                <a:schemeClr val="tx1"/>
              </a:solidFill>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10E96507-5858-4ACD-8629-8BEA31F9555A}" type="slidenum">
              <a:rPr lang="en-PH" smtClean="0"/>
              <a:t>4</a:t>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To evaluate the efficiency of the JPEG encoder, the compression ratio, peak signal-to-noise ratio (</a:t>
            </a:r>
            <a:r>
              <a:rPr lang="en-US" sz="1200" kern="1200" dirty="0" err="1" smtClean="0">
                <a:solidFill>
                  <a:schemeClr val="tx1"/>
                </a:solidFill>
                <a:latin typeface="+mn-lt"/>
                <a:ea typeface="+mn-ea"/>
                <a:cs typeface="+mn-cs"/>
              </a:rPr>
              <a:t>PSNR</a:t>
            </a:r>
            <a:r>
              <a:rPr lang="en-US" sz="1200" kern="1200" dirty="0" smtClean="0">
                <a:solidFill>
                  <a:schemeClr val="tx1"/>
                </a:solidFill>
                <a:latin typeface="+mn-lt"/>
                <a:ea typeface="+mn-ea"/>
                <a:cs typeface="+mn-cs"/>
              </a:rPr>
              <a:t>), and root-mean-square error (RMS error) will be computed. Compression ratio will measure the reduction in size after running the JPEG encoder algorithm. It is equal to the number of bits of final file divided by number of bits of the original file. </a:t>
            </a:r>
            <a:r>
              <a:rPr lang="en-US" sz="1200" kern="1200" dirty="0" err="1" smtClean="0">
                <a:solidFill>
                  <a:schemeClr val="tx1"/>
                </a:solidFill>
                <a:latin typeface="+mn-lt"/>
                <a:ea typeface="+mn-ea"/>
                <a:cs typeface="+mn-cs"/>
              </a:rPr>
              <a:t>PSNR</a:t>
            </a:r>
            <a:r>
              <a:rPr lang="en-US" sz="1200" kern="1200" dirty="0" smtClean="0">
                <a:solidFill>
                  <a:schemeClr val="tx1"/>
                </a:solidFill>
                <a:latin typeface="+mn-lt"/>
                <a:ea typeface="+mn-ea"/>
                <a:cs typeface="+mn-cs"/>
              </a:rPr>
              <a:t> will measure the quality of the compression algorithm or the compressed image. A higher </a:t>
            </a:r>
            <a:r>
              <a:rPr lang="en-US" sz="1200" kern="1200" dirty="0" err="1" smtClean="0">
                <a:solidFill>
                  <a:schemeClr val="tx1"/>
                </a:solidFill>
                <a:latin typeface="+mn-lt"/>
                <a:ea typeface="+mn-ea"/>
                <a:cs typeface="+mn-cs"/>
              </a:rPr>
              <a:t>PSNR</a:t>
            </a:r>
            <a:r>
              <a:rPr lang="en-US" sz="1200" kern="1200" dirty="0" smtClean="0">
                <a:solidFill>
                  <a:schemeClr val="tx1"/>
                </a:solidFill>
                <a:latin typeface="+mn-lt"/>
                <a:ea typeface="+mn-ea"/>
                <a:cs typeface="+mn-cs"/>
              </a:rPr>
              <a:t> will usually indicate a higher quality of compression. RMS error will measure the efficiency of the compression algorithm based on the compressed and original images. Thank you.</a:t>
            </a:r>
            <a:endParaRPr lang="en-PH"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0E96507-5858-4ACD-8629-8BEA31F9555A}" type="slidenum">
              <a:rPr lang="en-PH" smtClean="0"/>
              <a:t>5</a:t>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2EE65AC3-EC4C-4EEE-B7AB-EC629B21AC24}" type="datetimeFigureOut">
              <a:rPr lang="en-PH" smtClean="0"/>
              <a:t>15/5/2017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A89BD13-4EE6-4BCE-A58B-A4484C5A1975}" type="slidenum">
              <a:rPr lang="en-PH" smtClean="0"/>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2EE65AC3-EC4C-4EEE-B7AB-EC629B21AC24}" type="datetimeFigureOut">
              <a:rPr lang="en-PH" smtClean="0"/>
              <a:t>16/5/2017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A89BD13-4EE6-4BCE-A58B-A4484C5A1975}" type="slidenum">
              <a:rPr lang="en-PH" smtClean="0"/>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2EE65AC3-EC4C-4EEE-B7AB-EC629B21AC24}" type="datetimeFigureOut">
              <a:rPr lang="en-PH" smtClean="0"/>
              <a:t>16/5/2017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A89BD13-4EE6-4BCE-A58B-A4484C5A1975}" type="slidenum">
              <a:rPr lang="en-PH" smtClean="0"/>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2EE65AC3-EC4C-4EEE-B7AB-EC629B21AC24}" type="datetimeFigureOut">
              <a:rPr lang="en-PH" smtClean="0"/>
              <a:t>16/5/2017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A89BD13-4EE6-4BCE-A58B-A4484C5A1975}" type="slidenum">
              <a:rPr lang="en-PH" smtClean="0"/>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E65AC3-EC4C-4EEE-B7AB-EC629B21AC24}" type="datetimeFigureOut">
              <a:rPr lang="en-PH" smtClean="0"/>
              <a:t>16/5/2017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A89BD13-4EE6-4BCE-A58B-A4484C5A1975}" type="slidenum">
              <a:rPr lang="en-PH" smtClean="0"/>
              <a:t>‹#›</a:t>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2EE65AC3-EC4C-4EEE-B7AB-EC629B21AC24}" type="datetimeFigureOut">
              <a:rPr lang="en-PH" smtClean="0"/>
              <a:t>16/5/2017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A89BD13-4EE6-4BCE-A58B-A4484C5A1975}" type="slidenum">
              <a:rPr lang="en-PH" smtClean="0"/>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2EE65AC3-EC4C-4EEE-B7AB-EC629B21AC24}" type="datetimeFigureOut">
              <a:rPr lang="en-PH" smtClean="0"/>
              <a:t>16/5/2017</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EA89BD13-4EE6-4BCE-A58B-A4484C5A1975}" type="slidenum">
              <a:rPr lang="en-PH" smtClean="0"/>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2EE65AC3-EC4C-4EEE-B7AB-EC629B21AC24}" type="datetimeFigureOut">
              <a:rPr lang="en-PH" smtClean="0"/>
              <a:t>16/5/2017</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EA89BD13-4EE6-4BCE-A58B-A4484C5A1975}" type="slidenum">
              <a:rPr lang="en-PH" smtClean="0"/>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E65AC3-EC4C-4EEE-B7AB-EC629B21AC24}" type="datetimeFigureOut">
              <a:rPr lang="en-PH" smtClean="0"/>
              <a:t>16/5/2017</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EA89BD13-4EE6-4BCE-A58B-A4484C5A1975}" type="slidenum">
              <a:rPr lang="en-PH" smtClean="0"/>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E65AC3-EC4C-4EEE-B7AB-EC629B21AC24}" type="datetimeFigureOut">
              <a:rPr lang="en-PH" smtClean="0"/>
              <a:t>16/5/2017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A89BD13-4EE6-4BCE-A58B-A4484C5A1975}" type="slidenum">
              <a:rPr lang="en-PH" smtClean="0"/>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E65AC3-EC4C-4EEE-B7AB-EC629B21AC24}" type="datetimeFigureOut">
              <a:rPr lang="en-PH" smtClean="0"/>
              <a:t>16/5/2017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A89BD13-4EE6-4BCE-A58B-A4484C5A1975}" type="slidenum">
              <a:rPr lang="en-PH" smtClean="0"/>
              <a:t>‹#›</a:t>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65AC3-EC4C-4EEE-B7AB-EC629B21AC24}" type="datetimeFigureOut">
              <a:rPr lang="en-PH" smtClean="0"/>
              <a:t>15/5/2017</a:t>
            </a:fld>
            <a:endParaRPr lang="en-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9BD13-4EE6-4BCE-A58B-A4484C5A1975}" type="slidenum">
              <a:rPr lang="en-PH" smtClean="0"/>
              <a:t>‹#›</a:t>
            </a:fld>
            <a:endParaRPr lang="en-P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jpeg_project/CCProjectGUI.m" TargetMode="External"/><Relationship Id="rId4" Type="http://schemas.openxmlformats.org/officeDocument/2006/relationships/hyperlink" Target="CCProjectUserManual_CIMET.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6" name="Group 2"/>
          <p:cNvGrpSpPr>
            <a:grpSpLocks/>
          </p:cNvGrpSpPr>
          <p:nvPr/>
        </p:nvGrpSpPr>
        <p:grpSpPr bwMode="auto">
          <a:xfrm>
            <a:off x="609600" y="1600200"/>
            <a:ext cx="5816600" cy="4572000"/>
            <a:chOff x="107123775" y="109632750"/>
            <a:chExt cx="5818050" cy="4572000"/>
          </a:xfrm>
        </p:grpSpPr>
        <p:sp>
          <p:nvSpPr>
            <p:cNvPr id="1027" name="Text Box 3"/>
            <p:cNvSpPr txBox="1">
              <a:spLocks noChangeArrowheads="1"/>
            </p:cNvSpPr>
            <p:nvPr/>
          </p:nvSpPr>
          <p:spPr bwMode="auto">
            <a:xfrm>
              <a:off x="107123775" y="109632750"/>
              <a:ext cx="5680800" cy="43434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5500" b="0" i="0" u="none" strike="noStrike" cap="none" normalizeH="0" baseline="0" smtClean="0">
                  <a:ln>
                    <a:noFill/>
                  </a:ln>
                  <a:solidFill>
                    <a:srgbClr val="FDCDB3"/>
                  </a:solidFill>
                  <a:effectLst/>
                  <a:latin typeface="Arial" pitchFamily="34" charset="0"/>
                  <a:cs typeface="Arial" pitchFamily="34" charset="0"/>
                </a:rPr>
                <a:t>&amp;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8" name="Text Box 4"/>
            <p:cNvSpPr txBox="1">
              <a:spLocks noChangeArrowheads="1"/>
            </p:cNvSpPr>
            <p:nvPr/>
          </p:nvSpPr>
          <p:spPr bwMode="auto">
            <a:xfrm>
              <a:off x="107261025" y="110547150"/>
              <a:ext cx="5680800" cy="3657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700" b="0" i="0" u="none" strike="noStrike" cap="none" normalizeH="0" baseline="0" dirty="0" smtClean="0">
                  <a:ln>
                    <a:noFill/>
                  </a:ln>
                  <a:solidFill>
                    <a:srgbClr val="DC5206"/>
                  </a:solidFill>
                  <a:effectLst/>
                  <a:latin typeface="Arial" pitchFamily="34" charset="0"/>
                  <a:cs typeface="Arial" pitchFamily="34" charset="0"/>
                </a:rPr>
                <a:t>CODING</a:t>
              </a:r>
              <a:r>
                <a:rPr kumimoji="0" lang="en-US" sz="5800" b="0" i="0" u="none" strike="noStrike" cap="none" normalizeH="0" baseline="0" dirty="0" smtClean="0">
                  <a:ln>
                    <a:noFill/>
                  </a:ln>
                  <a:solidFill>
                    <a:srgbClr val="DC5206"/>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5800" b="0" i="0" u="none" strike="noStrike" cap="none" normalizeH="0" baseline="0" dirty="0" smtClean="0">
                  <a:ln>
                    <a:noFill/>
                  </a:ln>
                  <a:solidFill>
                    <a:srgbClr val="DC5206"/>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5100" b="1" i="0" u="none" strike="noStrike" cap="none" normalizeH="0" baseline="0" dirty="0" smtClean="0">
                  <a:ln>
                    <a:noFill/>
                  </a:ln>
                  <a:solidFill>
                    <a:srgbClr val="DC5206"/>
                  </a:solidFill>
                  <a:effectLst/>
                  <a:latin typeface="Arial" pitchFamily="34" charset="0"/>
                  <a:cs typeface="Arial" pitchFamily="34" charset="0"/>
                </a:rPr>
                <a:t>COMPRESSION</a:t>
              </a:r>
              <a:r>
                <a:rPr kumimoji="0" lang="en-US" sz="5800" b="0" i="0" u="none" strike="noStrike" cap="none" normalizeH="0" baseline="0" dirty="0" smtClean="0">
                  <a:ln>
                    <a:noFill/>
                  </a:ln>
                  <a:solidFill>
                    <a:srgbClr val="DC5206"/>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5000" b="0" i="0" u="none" strike="noStrike" cap="none" normalizeH="0" baseline="0" dirty="0" smtClean="0">
                  <a:ln>
                    <a:noFill/>
                  </a:ln>
                  <a:solidFill>
                    <a:srgbClr val="DC5206"/>
                  </a:solidFill>
                  <a:effectLst/>
                  <a:latin typeface="Arial" pitchFamily="34" charset="0"/>
                  <a:cs typeface="Arial" pitchFamily="34" charset="0"/>
                </a:rPr>
                <a:t>OF MEDIA DATA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29" name="Group 5"/>
          <p:cNvGrpSpPr>
            <a:grpSpLocks/>
          </p:cNvGrpSpPr>
          <p:nvPr/>
        </p:nvGrpSpPr>
        <p:grpSpPr bwMode="auto">
          <a:xfrm>
            <a:off x="4229100" y="228600"/>
            <a:ext cx="4914900" cy="542925"/>
            <a:chOff x="109146975" y="105069473"/>
            <a:chExt cx="4914900" cy="544223"/>
          </a:xfrm>
        </p:grpSpPr>
        <p:sp>
          <p:nvSpPr>
            <p:cNvPr id="1030" name="Rectangle 6"/>
            <p:cNvSpPr>
              <a:spLocks noChangeArrowheads="1"/>
            </p:cNvSpPr>
            <p:nvPr/>
          </p:nvSpPr>
          <p:spPr bwMode="auto">
            <a:xfrm>
              <a:off x="109146975" y="105175050"/>
              <a:ext cx="4914900" cy="377100"/>
            </a:xfrm>
            <a:prstGeom prst="rect">
              <a:avLst/>
            </a:prstGeom>
            <a:solidFill>
              <a:srgbClr val="EF5A07"/>
            </a:solidFill>
            <a:ln w="9525" algn="in">
              <a:solidFill>
                <a:srgbClr val="FF6600"/>
              </a:solidFill>
              <a:miter lim="800000"/>
              <a:headEnd/>
              <a:tailEnd/>
            </a:ln>
            <a:effectLst/>
          </p:spPr>
          <p:txBody>
            <a:bodyPr vert="horz" wrap="square" lIns="36576" tIns="36576" rIns="36576" bIns="36576" numCol="1" anchor="t" anchorCtr="0" compatLnSpc="1">
              <a:prstTxWarp prst="textNoShape">
                <a:avLst/>
              </a:prstTxWarp>
            </a:bodyPr>
            <a:lstStyle/>
            <a:p>
              <a:endParaRPr lang="en-PH"/>
            </a:p>
          </p:txBody>
        </p:sp>
        <p:pic>
          <p:nvPicPr>
            <p:cNvPr id="1031" name="Picture 7"/>
            <p:cNvPicPr>
              <a:picLocks noChangeAspect="1" noChangeArrowheads="1"/>
            </p:cNvPicPr>
            <p:nvPr/>
          </p:nvPicPr>
          <p:blipFill>
            <a:blip r:embed="rId2" cstate="print"/>
            <a:srcRect/>
            <a:stretch>
              <a:fillRect/>
            </a:stretch>
          </p:blipFill>
          <p:spPr bwMode="auto">
            <a:xfrm>
              <a:off x="112918875" y="105069473"/>
              <a:ext cx="1010700" cy="544223"/>
            </a:xfrm>
            <a:prstGeom prst="rect">
              <a:avLst/>
            </a:prstGeom>
            <a:noFill/>
            <a:ln w="9525" algn="in">
              <a:noFill/>
              <a:miter lim="800000"/>
              <a:headEnd/>
              <a:tailEnd/>
            </a:ln>
            <a:effectLst/>
          </p:spPr>
        </p:pic>
        <p:sp>
          <p:nvSpPr>
            <p:cNvPr id="1032" name="Text Box 8"/>
            <p:cNvSpPr txBox="1">
              <a:spLocks noChangeArrowheads="1"/>
            </p:cNvSpPr>
            <p:nvPr/>
          </p:nvSpPr>
          <p:spPr bwMode="auto">
            <a:xfrm>
              <a:off x="109146975" y="105209250"/>
              <a:ext cx="3771900" cy="3429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rgbClr val="FFFFFF"/>
                  </a:solidFill>
                  <a:effectLst/>
                  <a:latin typeface="Arial" pitchFamily="34" charset="0"/>
                  <a:cs typeface="Arial" pitchFamily="34" charset="0"/>
                </a:rPr>
                <a:t>COMPANIONI-BRITO.CALIBJO.NTAMBAAZI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034" name="Text Box 10"/>
          <p:cNvSpPr txBox="1">
            <a:spLocks noChangeArrowheads="1"/>
          </p:cNvSpPr>
          <p:nvPr/>
        </p:nvSpPr>
        <p:spPr bwMode="auto">
          <a:xfrm>
            <a:off x="762000" y="1066800"/>
            <a:ext cx="3411537" cy="4953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800" b="0" i="0" u="none" strike="noStrike" cap="none" normalizeH="0" baseline="0" dirty="0" err="1" smtClean="0">
                <a:ln>
                  <a:noFill/>
                </a:ln>
                <a:solidFill>
                  <a:srgbClr val="DC5206"/>
                </a:solidFill>
                <a:effectLst/>
                <a:latin typeface="Arial" pitchFamily="34" charset="0"/>
                <a:cs typeface="Arial" pitchFamily="34" charset="0"/>
              </a:rPr>
              <a:t>ProJect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5" name="Text Box 11"/>
          <p:cNvSpPr txBox="1">
            <a:spLocks noChangeArrowheads="1"/>
          </p:cNvSpPr>
          <p:nvPr/>
        </p:nvSpPr>
        <p:spPr bwMode="auto">
          <a:xfrm>
            <a:off x="762000" y="1524000"/>
            <a:ext cx="7772400" cy="609600"/>
          </a:xfrm>
          <a:prstGeom prst="rect">
            <a:avLst/>
          </a:prstGeom>
          <a:solidFill>
            <a:srgbClr val="DC5206"/>
          </a:solid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FFFFFF"/>
                </a:solidFill>
                <a:effectLst/>
                <a:latin typeface="Arial" pitchFamily="34" charset="0"/>
                <a:cs typeface="Arial" pitchFamily="34" charset="0"/>
              </a:rPr>
              <a:t>JPEG ENCODER FOR .AVI VIDEO</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
          <p:cNvGrpSpPr>
            <a:grpSpLocks/>
          </p:cNvGrpSpPr>
          <p:nvPr/>
        </p:nvGrpSpPr>
        <p:grpSpPr bwMode="auto">
          <a:xfrm>
            <a:off x="4229100" y="228600"/>
            <a:ext cx="4914900" cy="542925"/>
            <a:chOff x="109146975" y="105069473"/>
            <a:chExt cx="4914900" cy="544223"/>
          </a:xfrm>
        </p:grpSpPr>
        <p:sp>
          <p:nvSpPr>
            <p:cNvPr id="1030" name="Rectangle 6"/>
            <p:cNvSpPr>
              <a:spLocks noChangeArrowheads="1"/>
            </p:cNvSpPr>
            <p:nvPr/>
          </p:nvSpPr>
          <p:spPr bwMode="auto">
            <a:xfrm>
              <a:off x="109146975" y="105175050"/>
              <a:ext cx="4914900" cy="377100"/>
            </a:xfrm>
            <a:prstGeom prst="rect">
              <a:avLst/>
            </a:prstGeom>
            <a:solidFill>
              <a:srgbClr val="EF5A07"/>
            </a:solidFill>
            <a:ln w="9525" algn="in">
              <a:solidFill>
                <a:srgbClr val="FF6600"/>
              </a:solidFill>
              <a:miter lim="800000"/>
              <a:headEnd/>
              <a:tailEnd/>
            </a:ln>
            <a:effectLst/>
          </p:spPr>
          <p:txBody>
            <a:bodyPr vert="horz" wrap="square" lIns="36576" tIns="36576" rIns="36576" bIns="36576" numCol="1" anchor="t" anchorCtr="0" compatLnSpc="1">
              <a:prstTxWarp prst="textNoShape">
                <a:avLst/>
              </a:prstTxWarp>
            </a:bodyPr>
            <a:lstStyle/>
            <a:p>
              <a:endParaRPr lang="en-PH"/>
            </a:p>
          </p:txBody>
        </p:sp>
        <p:pic>
          <p:nvPicPr>
            <p:cNvPr id="1031" name="Picture 7"/>
            <p:cNvPicPr>
              <a:picLocks noChangeAspect="1" noChangeArrowheads="1"/>
            </p:cNvPicPr>
            <p:nvPr/>
          </p:nvPicPr>
          <p:blipFill>
            <a:blip r:embed="rId3" cstate="print"/>
            <a:srcRect/>
            <a:stretch>
              <a:fillRect/>
            </a:stretch>
          </p:blipFill>
          <p:spPr bwMode="auto">
            <a:xfrm>
              <a:off x="112918875" y="105069473"/>
              <a:ext cx="1010700" cy="544223"/>
            </a:xfrm>
            <a:prstGeom prst="rect">
              <a:avLst/>
            </a:prstGeom>
            <a:noFill/>
            <a:ln w="9525" algn="in">
              <a:noFill/>
              <a:miter lim="800000"/>
              <a:headEnd/>
              <a:tailEnd/>
            </a:ln>
            <a:effectLst/>
          </p:spPr>
        </p:pic>
        <p:sp>
          <p:nvSpPr>
            <p:cNvPr id="1032" name="Text Box 8"/>
            <p:cNvSpPr txBox="1">
              <a:spLocks noChangeArrowheads="1"/>
            </p:cNvSpPr>
            <p:nvPr/>
          </p:nvSpPr>
          <p:spPr bwMode="auto">
            <a:xfrm>
              <a:off x="109146975" y="105209250"/>
              <a:ext cx="3771900" cy="3429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rgbClr val="FFFFFF"/>
                  </a:solidFill>
                  <a:effectLst/>
                  <a:latin typeface="Arial" pitchFamily="34" charset="0"/>
                  <a:cs typeface="Arial" pitchFamily="34" charset="0"/>
                </a:rPr>
                <a:t>COMPANIONI-BRITO.CALIBJO.NTAMBAAZI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050" name="Text Box 2"/>
          <p:cNvSpPr txBox="1">
            <a:spLocks noChangeArrowheads="1"/>
          </p:cNvSpPr>
          <p:nvPr/>
        </p:nvSpPr>
        <p:spPr bwMode="auto">
          <a:xfrm>
            <a:off x="5410200" y="5715000"/>
            <a:ext cx="3411537" cy="5715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800" dirty="0" err="1" smtClean="0">
                <a:solidFill>
                  <a:srgbClr val="DC5206"/>
                </a:solidFill>
                <a:latin typeface="Arial" pitchFamily="34" charset="0"/>
                <a:cs typeface="Arial" pitchFamily="34" charset="0"/>
              </a:rPr>
              <a:t>DescriPtion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1" name="Text Box 3"/>
          <p:cNvSpPr txBox="1">
            <a:spLocks noChangeArrowheads="1"/>
          </p:cNvSpPr>
          <p:nvPr/>
        </p:nvSpPr>
        <p:spPr bwMode="auto">
          <a:xfrm>
            <a:off x="5426075" y="6200775"/>
            <a:ext cx="3395662" cy="342900"/>
          </a:xfrm>
          <a:prstGeom prst="rect">
            <a:avLst/>
          </a:prstGeom>
          <a:solidFill>
            <a:srgbClr val="DC5206"/>
          </a:solid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pitchFamily="34" charset="0"/>
                <a:cs typeface="Arial" pitchFamily="34" charset="0"/>
              </a:rPr>
              <a:t>JPEG ENCODER FOR .AVI VIDEO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2" name="Text Box 4"/>
          <p:cNvSpPr txBox="1">
            <a:spLocks noChangeArrowheads="1"/>
          </p:cNvSpPr>
          <p:nvPr/>
        </p:nvSpPr>
        <p:spPr bwMode="auto">
          <a:xfrm>
            <a:off x="685800" y="1219200"/>
            <a:ext cx="7772400" cy="42672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fontAlgn="base">
              <a:lnSpc>
                <a:spcPct val="150000"/>
              </a:lnSpc>
              <a:spcBef>
                <a:spcPct val="0"/>
              </a:spcBef>
              <a:spcAft>
                <a:spcPct val="0"/>
              </a:spcAft>
              <a:buFont typeface="Arial" pitchFamily="34" charset="0"/>
              <a:buChar char="•"/>
            </a:pPr>
            <a:r>
              <a:rPr lang="en-PH" sz="2500" dirty="0" smtClean="0">
                <a:solidFill>
                  <a:srgbClr val="DC5206"/>
                </a:solidFill>
                <a:latin typeface="Arial" pitchFamily="34" charset="0"/>
                <a:cs typeface="Arial" pitchFamily="34" charset="0"/>
              </a:rPr>
              <a:t> R</a:t>
            </a:r>
            <a:r>
              <a:rPr kumimoji="0" lang="en-PH" sz="2500" b="0" i="0" u="none" strike="noStrike" cap="none" normalizeH="0" baseline="0" dirty="0" smtClean="0">
                <a:ln>
                  <a:noFill/>
                </a:ln>
                <a:solidFill>
                  <a:srgbClr val="DC5206"/>
                </a:solidFill>
                <a:effectLst/>
                <a:latin typeface="Arial" pitchFamily="34" charset="0"/>
                <a:cs typeface="Arial" pitchFamily="34" charset="0"/>
              </a:rPr>
              <a:t>equires the </a:t>
            </a:r>
            <a:r>
              <a:rPr kumimoji="0" lang="en-PH" sz="2500" b="1" i="0" u="none" strike="noStrike" cap="none" normalizeH="0" baseline="0" dirty="0" smtClean="0">
                <a:ln>
                  <a:noFill/>
                </a:ln>
                <a:solidFill>
                  <a:srgbClr val="DC5206"/>
                </a:solidFill>
                <a:effectLst/>
                <a:latin typeface="Arial" pitchFamily="34" charset="0"/>
                <a:cs typeface="Arial" pitchFamily="34" charset="0"/>
              </a:rPr>
              <a:t>implementation</a:t>
            </a:r>
            <a:r>
              <a:rPr kumimoji="0" lang="en-PH" sz="2500" b="0" i="0" u="none" strike="noStrike" cap="none" normalizeH="0" baseline="0" dirty="0" smtClean="0">
                <a:ln>
                  <a:noFill/>
                </a:ln>
                <a:solidFill>
                  <a:srgbClr val="DC5206"/>
                </a:solidFill>
                <a:effectLst/>
                <a:latin typeface="Arial" pitchFamily="34" charset="0"/>
                <a:cs typeface="Arial" pitchFamily="34" charset="0"/>
              </a:rPr>
              <a:t> of </a:t>
            </a:r>
            <a:r>
              <a:rPr kumimoji="0" lang="en-PH" sz="2500" b="0" i="0" u="sng" strike="noStrike" cap="none" normalizeH="0" baseline="0" dirty="0" smtClean="0">
                <a:ln>
                  <a:noFill/>
                </a:ln>
                <a:solidFill>
                  <a:srgbClr val="DC5206"/>
                </a:solidFill>
                <a:effectLst/>
                <a:latin typeface="Arial" pitchFamily="34" charset="0"/>
                <a:cs typeface="Arial" pitchFamily="34" charset="0"/>
              </a:rPr>
              <a:t>JPEG encoder </a:t>
            </a:r>
            <a:r>
              <a:rPr kumimoji="0" lang="en-PH" sz="2500" b="0" i="0" u="none" strike="noStrike" cap="none" normalizeH="0" baseline="0" dirty="0" smtClean="0">
                <a:ln>
                  <a:noFill/>
                </a:ln>
                <a:solidFill>
                  <a:srgbClr val="DC5206"/>
                </a:solidFill>
                <a:effectLst/>
                <a:latin typeface="Arial" pitchFamily="34" charset="0"/>
                <a:cs typeface="Arial" pitchFamily="34" charset="0"/>
              </a:rPr>
              <a:t>for </a:t>
            </a:r>
            <a:r>
              <a:rPr kumimoji="0" lang="en-PH" sz="2500" b="1" i="0" u="none" strike="noStrike" cap="none" normalizeH="0" baseline="0" dirty="0" smtClean="0">
                <a:ln>
                  <a:noFill/>
                </a:ln>
                <a:solidFill>
                  <a:srgbClr val="DC5206"/>
                </a:solidFill>
                <a:effectLst/>
                <a:latin typeface="Arial" pitchFamily="34" charset="0"/>
                <a:cs typeface="Arial" pitchFamily="34" charset="0"/>
              </a:rPr>
              <a:t>.avi video</a:t>
            </a:r>
            <a:r>
              <a:rPr kumimoji="0" lang="en-PH" sz="2500" b="0" i="0" u="none" strike="noStrike" cap="none" normalizeH="0" baseline="0" dirty="0" smtClean="0">
                <a:ln>
                  <a:noFill/>
                </a:ln>
                <a:solidFill>
                  <a:srgbClr val="DC5206"/>
                </a:solidFill>
                <a:effectLst/>
                <a:latin typeface="Arial" pitchFamily="34" charset="0"/>
                <a:cs typeface="Arial" pitchFamily="34" charset="0"/>
              </a:rPr>
              <a:t>, and </a:t>
            </a:r>
            <a:r>
              <a:rPr kumimoji="0" lang="en-PH" sz="2500" b="1" i="0" u="none" strike="noStrike" cap="none" normalizeH="0" baseline="0" dirty="0" smtClean="0">
                <a:ln>
                  <a:noFill/>
                </a:ln>
                <a:solidFill>
                  <a:srgbClr val="DC5206"/>
                </a:solidFill>
                <a:effectLst/>
                <a:latin typeface="Arial" pitchFamily="34" charset="0"/>
                <a:cs typeface="Arial" pitchFamily="34" charset="0"/>
              </a:rPr>
              <a:t>application</a:t>
            </a:r>
            <a:r>
              <a:rPr kumimoji="0" lang="en-PH" sz="2500" b="0" i="0" u="none" strike="noStrike" cap="none" normalizeH="0" baseline="0" dirty="0" smtClean="0">
                <a:ln>
                  <a:noFill/>
                </a:ln>
                <a:solidFill>
                  <a:srgbClr val="DC5206"/>
                </a:solidFill>
                <a:effectLst/>
                <a:latin typeface="Arial" pitchFamily="34" charset="0"/>
                <a:cs typeface="Arial" pitchFamily="34" charset="0"/>
              </a:rPr>
              <a:t> of </a:t>
            </a:r>
            <a:r>
              <a:rPr kumimoji="0" lang="en-PH" sz="2500" b="0" i="0" u="sng" strike="noStrike" cap="none" normalizeH="0" baseline="0" dirty="0" smtClean="0">
                <a:ln>
                  <a:noFill/>
                </a:ln>
                <a:solidFill>
                  <a:srgbClr val="DC5206"/>
                </a:solidFill>
                <a:effectLst/>
                <a:latin typeface="Arial" pitchFamily="34" charset="0"/>
                <a:cs typeface="Arial" pitchFamily="34" charset="0"/>
              </a:rPr>
              <a:t>JPEG compression </a:t>
            </a:r>
            <a:r>
              <a:rPr kumimoji="0" lang="en-PH" sz="2500" b="0" i="0" u="none" strike="noStrike" cap="none" normalizeH="0" baseline="0" dirty="0" smtClean="0">
                <a:ln>
                  <a:noFill/>
                </a:ln>
                <a:solidFill>
                  <a:srgbClr val="DC5206"/>
                </a:solidFill>
                <a:effectLst/>
                <a:latin typeface="Arial" pitchFamily="34" charset="0"/>
                <a:cs typeface="Arial" pitchFamily="34" charset="0"/>
              </a:rPr>
              <a:t>on extracted </a:t>
            </a:r>
            <a:r>
              <a:rPr kumimoji="0" lang="en-PH" sz="2500" b="1" i="0" u="none" strike="noStrike" cap="none" normalizeH="0" baseline="0" dirty="0" smtClean="0">
                <a:ln>
                  <a:noFill/>
                </a:ln>
                <a:solidFill>
                  <a:srgbClr val="DC5206"/>
                </a:solidFill>
                <a:effectLst/>
                <a:latin typeface="Arial" pitchFamily="34" charset="0"/>
                <a:cs typeface="Arial" pitchFamily="34" charset="0"/>
              </a:rPr>
              <a:t>frames of the video</a:t>
            </a:r>
          </a:p>
          <a:p>
            <a:pPr fontAlgn="base">
              <a:lnSpc>
                <a:spcPct val="150000"/>
              </a:lnSpc>
              <a:spcBef>
                <a:spcPct val="0"/>
              </a:spcBef>
              <a:spcAft>
                <a:spcPct val="0"/>
              </a:spcAft>
            </a:pPr>
            <a:endParaRPr kumimoji="0" lang="en-PH" sz="2500" b="0" i="0" u="none" strike="noStrike" cap="none" normalizeH="0" baseline="0" dirty="0" smtClean="0">
              <a:ln>
                <a:noFill/>
              </a:ln>
              <a:solidFill>
                <a:srgbClr val="DC5206"/>
              </a:solidFill>
              <a:effectLst/>
              <a:latin typeface="Arial" pitchFamily="34" charset="0"/>
              <a:cs typeface="Arial" pitchFamily="34" charset="0"/>
            </a:endParaRPr>
          </a:p>
          <a:p>
            <a:pPr fontAlgn="base">
              <a:lnSpc>
                <a:spcPct val="150000"/>
              </a:lnSpc>
              <a:spcBef>
                <a:spcPct val="0"/>
              </a:spcBef>
              <a:spcAft>
                <a:spcPct val="0"/>
              </a:spcAft>
              <a:buFont typeface="Arial" pitchFamily="34" charset="0"/>
              <a:buChar char="•"/>
            </a:pPr>
            <a:r>
              <a:rPr lang="en-PH" sz="2500" dirty="0">
                <a:solidFill>
                  <a:srgbClr val="DC5206"/>
                </a:solidFill>
                <a:latin typeface="Arial" pitchFamily="34" charset="0"/>
                <a:cs typeface="Arial" pitchFamily="34" charset="0"/>
              </a:rPr>
              <a:t> E</a:t>
            </a:r>
            <a:r>
              <a:rPr kumimoji="0" lang="en-PH" sz="2500" b="0" i="0" u="none" strike="noStrike" cap="none" normalizeH="0" baseline="0" dirty="0" smtClean="0">
                <a:ln>
                  <a:noFill/>
                </a:ln>
                <a:solidFill>
                  <a:srgbClr val="DC5206"/>
                </a:solidFill>
                <a:effectLst/>
                <a:latin typeface="Arial" pitchFamily="34" charset="0"/>
                <a:cs typeface="Arial" pitchFamily="34" charset="0"/>
              </a:rPr>
              <a:t>ncoder should </a:t>
            </a:r>
            <a:r>
              <a:rPr kumimoji="0" lang="en-PH" sz="2500" b="0" i="0" u="sng" strike="noStrike" cap="none" normalizeH="0" baseline="0" dirty="0" smtClean="0">
                <a:ln>
                  <a:noFill/>
                </a:ln>
                <a:solidFill>
                  <a:srgbClr val="DC5206"/>
                </a:solidFill>
                <a:effectLst/>
                <a:latin typeface="Arial" pitchFamily="34" charset="0"/>
                <a:cs typeface="Arial" pitchFamily="34" charset="0"/>
              </a:rPr>
              <a:t>work on the principles of JPEG </a:t>
            </a:r>
            <a:r>
              <a:rPr kumimoji="0" lang="en-PH" sz="2500" b="0" i="0" u="none" strike="noStrike" cap="none" normalizeH="0" baseline="0" dirty="0" smtClean="0">
                <a:ln>
                  <a:noFill/>
                </a:ln>
                <a:solidFill>
                  <a:srgbClr val="DC5206"/>
                </a:solidFill>
                <a:effectLst/>
                <a:latin typeface="Arial" pitchFamily="34" charset="0"/>
                <a:cs typeface="Arial" pitchFamily="34" charset="0"/>
              </a:rPr>
              <a:t>and each step of the </a:t>
            </a:r>
            <a:r>
              <a:rPr kumimoji="0" lang="en-PH" sz="2500" b="1" i="0" u="none" strike="noStrike" cap="none" normalizeH="0" baseline="0" dirty="0" smtClean="0">
                <a:ln>
                  <a:noFill/>
                </a:ln>
                <a:solidFill>
                  <a:srgbClr val="DC5206"/>
                </a:solidFill>
                <a:effectLst/>
                <a:latin typeface="Arial" pitchFamily="34" charset="0"/>
                <a:cs typeface="Arial" pitchFamily="34" charset="0"/>
              </a:rPr>
              <a:t>encoder process</a:t>
            </a:r>
            <a:r>
              <a:rPr kumimoji="0" lang="en-PH" sz="2500" b="0" i="0" u="none" strike="noStrike" cap="none" normalizeH="0" baseline="0" dirty="0" smtClean="0">
                <a:ln>
                  <a:noFill/>
                </a:ln>
                <a:solidFill>
                  <a:srgbClr val="DC5206"/>
                </a:solidFill>
                <a:effectLst/>
                <a:latin typeface="Arial" pitchFamily="34" charset="0"/>
                <a:cs typeface="Arial" pitchFamily="34" charset="0"/>
              </a:rPr>
              <a:t> should be </a:t>
            </a:r>
            <a:r>
              <a:rPr kumimoji="0" lang="en-PH" sz="2500" b="1" i="0" u="none" strike="noStrike" cap="none" normalizeH="0" baseline="0" dirty="0" smtClean="0">
                <a:ln>
                  <a:noFill/>
                </a:ln>
                <a:solidFill>
                  <a:srgbClr val="DC5206"/>
                </a:solidFill>
                <a:effectLst/>
                <a:latin typeface="Arial" pitchFamily="34" charset="0"/>
                <a:cs typeface="Arial" pitchFamily="34" charset="0"/>
              </a:rPr>
              <a:t>coded as separate function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4229100" y="228600"/>
            <a:ext cx="4914900" cy="542925"/>
            <a:chOff x="109146975" y="105069473"/>
            <a:chExt cx="4914900" cy="544223"/>
          </a:xfrm>
        </p:grpSpPr>
        <p:sp>
          <p:nvSpPr>
            <p:cNvPr id="1030" name="Rectangle 6"/>
            <p:cNvSpPr>
              <a:spLocks noChangeArrowheads="1"/>
            </p:cNvSpPr>
            <p:nvPr/>
          </p:nvSpPr>
          <p:spPr bwMode="auto">
            <a:xfrm>
              <a:off x="109146975" y="105175050"/>
              <a:ext cx="4914900" cy="377100"/>
            </a:xfrm>
            <a:prstGeom prst="rect">
              <a:avLst/>
            </a:prstGeom>
            <a:solidFill>
              <a:srgbClr val="EF5A07"/>
            </a:solidFill>
            <a:ln w="9525" algn="in">
              <a:solidFill>
                <a:srgbClr val="FF6600"/>
              </a:solidFill>
              <a:miter lim="800000"/>
              <a:headEnd/>
              <a:tailEnd/>
            </a:ln>
            <a:effectLst/>
          </p:spPr>
          <p:txBody>
            <a:bodyPr vert="horz" wrap="square" lIns="36576" tIns="36576" rIns="36576" bIns="36576" numCol="1" anchor="t" anchorCtr="0" compatLnSpc="1">
              <a:prstTxWarp prst="textNoShape">
                <a:avLst/>
              </a:prstTxWarp>
            </a:bodyPr>
            <a:lstStyle/>
            <a:p>
              <a:endParaRPr lang="en-PH"/>
            </a:p>
          </p:txBody>
        </p:sp>
        <p:pic>
          <p:nvPicPr>
            <p:cNvPr id="1031" name="Picture 7"/>
            <p:cNvPicPr>
              <a:picLocks noChangeAspect="1" noChangeArrowheads="1"/>
            </p:cNvPicPr>
            <p:nvPr/>
          </p:nvPicPr>
          <p:blipFill>
            <a:blip r:embed="rId3" cstate="print"/>
            <a:srcRect/>
            <a:stretch>
              <a:fillRect/>
            </a:stretch>
          </p:blipFill>
          <p:spPr bwMode="auto">
            <a:xfrm>
              <a:off x="112918875" y="105069473"/>
              <a:ext cx="1010700" cy="544223"/>
            </a:xfrm>
            <a:prstGeom prst="rect">
              <a:avLst/>
            </a:prstGeom>
            <a:noFill/>
            <a:ln w="9525" algn="in">
              <a:noFill/>
              <a:miter lim="800000"/>
              <a:headEnd/>
              <a:tailEnd/>
            </a:ln>
            <a:effectLst/>
          </p:spPr>
        </p:pic>
        <p:sp>
          <p:nvSpPr>
            <p:cNvPr id="1032" name="Text Box 8"/>
            <p:cNvSpPr txBox="1">
              <a:spLocks noChangeArrowheads="1"/>
            </p:cNvSpPr>
            <p:nvPr/>
          </p:nvSpPr>
          <p:spPr bwMode="auto">
            <a:xfrm>
              <a:off x="109146975" y="105209250"/>
              <a:ext cx="3771900" cy="3429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rgbClr val="FFFFFF"/>
                  </a:solidFill>
                  <a:effectLst/>
                  <a:latin typeface="Arial" pitchFamily="34" charset="0"/>
                  <a:cs typeface="Arial" pitchFamily="34" charset="0"/>
                </a:rPr>
                <a:t>COMPANIONI-BRITO.CALIBJO.NTAMBAAZI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050" name="Text Box 2"/>
          <p:cNvSpPr txBox="1">
            <a:spLocks noChangeArrowheads="1"/>
          </p:cNvSpPr>
          <p:nvPr/>
        </p:nvSpPr>
        <p:spPr bwMode="auto">
          <a:xfrm>
            <a:off x="5410200" y="5715000"/>
            <a:ext cx="3411537" cy="5715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800" dirty="0" smtClean="0">
                <a:solidFill>
                  <a:srgbClr val="DC5206"/>
                </a:solidFill>
                <a:latin typeface="Arial" pitchFamily="34" charset="0"/>
                <a:cs typeface="Arial" pitchFamily="34" charset="0"/>
              </a:rPr>
              <a:t>JPEG Encoder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1" name="Text Box 3"/>
          <p:cNvSpPr txBox="1">
            <a:spLocks noChangeArrowheads="1"/>
          </p:cNvSpPr>
          <p:nvPr/>
        </p:nvSpPr>
        <p:spPr bwMode="auto">
          <a:xfrm>
            <a:off x="5426075" y="6200775"/>
            <a:ext cx="3395662" cy="342900"/>
          </a:xfrm>
          <a:prstGeom prst="rect">
            <a:avLst/>
          </a:prstGeom>
          <a:solidFill>
            <a:srgbClr val="DC5206"/>
          </a:solid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pitchFamily="34" charset="0"/>
                <a:cs typeface="Arial" pitchFamily="34" charset="0"/>
              </a:rPr>
              <a:t>JPEG ENCODER FOR .AVI VIDEO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2" name="Text Box 4"/>
          <p:cNvSpPr txBox="1">
            <a:spLocks noChangeArrowheads="1"/>
          </p:cNvSpPr>
          <p:nvPr/>
        </p:nvSpPr>
        <p:spPr bwMode="auto">
          <a:xfrm>
            <a:off x="685800" y="1219200"/>
            <a:ext cx="7772400" cy="42672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fontAlgn="base">
              <a:lnSpc>
                <a:spcPct val="150000"/>
              </a:lnSpc>
              <a:spcBef>
                <a:spcPct val="0"/>
              </a:spcBef>
              <a:spcAft>
                <a:spcPct val="0"/>
              </a:spcAft>
            </a:pPr>
            <a:endParaRPr kumimoji="0" lang="en-PH" sz="2500" b="1" i="0" u="none" strike="noStrike" cap="none" normalizeH="0" baseline="0" dirty="0" smtClean="0">
              <a:ln>
                <a:noFill/>
              </a:ln>
              <a:solidFill>
                <a:srgbClr val="DC5206"/>
              </a:solidFill>
              <a:effectLst/>
              <a:latin typeface="Arial" pitchFamily="34" charset="0"/>
              <a:cs typeface="Arial" pitchFamily="34" charset="0"/>
            </a:endParaRPr>
          </a:p>
        </p:txBody>
      </p:sp>
      <p:sp>
        <p:nvSpPr>
          <p:cNvPr id="9" name="Text Box 4"/>
          <p:cNvSpPr txBox="1">
            <a:spLocks noChangeArrowheads="1"/>
          </p:cNvSpPr>
          <p:nvPr/>
        </p:nvSpPr>
        <p:spPr bwMode="auto">
          <a:xfrm>
            <a:off x="838200" y="1981200"/>
            <a:ext cx="7772400" cy="3657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fontAlgn="base">
              <a:lnSpc>
                <a:spcPct val="150000"/>
              </a:lnSpc>
              <a:spcBef>
                <a:spcPct val="0"/>
              </a:spcBef>
              <a:spcAft>
                <a:spcPct val="0"/>
              </a:spcAft>
            </a:pPr>
            <a:r>
              <a:rPr kumimoji="0" lang="en-PH" sz="2500" b="1" i="0" u="none" strike="noStrike" cap="none" normalizeH="0" baseline="0" dirty="0" err="1" smtClean="0">
                <a:ln>
                  <a:noFill/>
                </a:ln>
                <a:solidFill>
                  <a:srgbClr val="DC5206"/>
                </a:solidFill>
                <a:effectLst/>
                <a:latin typeface="Arial" pitchFamily="34" charset="0"/>
                <a:cs typeface="Arial" pitchFamily="34" charset="0"/>
                <a:hlinkClick r:id="rId4" action="ppaction://hlinkfile"/>
              </a:rPr>
              <a:t>CCProjectUserManual_CIMET.pdf</a:t>
            </a:r>
            <a:endParaRPr kumimoji="0" lang="en-PH" sz="2500" b="1" i="0" u="none" strike="noStrike" cap="none" normalizeH="0" baseline="0" dirty="0" smtClean="0">
              <a:ln>
                <a:noFill/>
              </a:ln>
              <a:solidFill>
                <a:srgbClr val="DC5206"/>
              </a:solidFill>
              <a:effectLst/>
              <a:latin typeface="Arial" pitchFamily="34" charset="0"/>
              <a:cs typeface="Arial" pitchFamily="34" charset="0"/>
            </a:endParaRPr>
          </a:p>
          <a:p>
            <a:pPr fontAlgn="base">
              <a:lnSpc>
                <a:spcPct val="150000"/>
              </a:lnSpc>
              <a:spcBef>
                <a:spcPct val="0"/>
              </a:spcBef>
              <a:spcAft>
                <a:spcPct val="0"/>
              </a:spcAft>
            </a:pPr>
            <a:endParaRPr lang="en-PH" sz="2500" b="1" dirty="0">
              <a:solidFill>
                <a:srgbClr val="DC5206"/>
              </a:solidFill>
              <a:latin typeface="Arial" pitchFamily="34" charset="0"/>
              <a:cs typeface="Arial" pitchFamily="34" charset="0"/>
            </a:endParaRPr>
          </a:p>
          <a:p>
            <a:pPr fontAlgn="base">
              <a:lnSpc>
                <a:spcPct val="150000"/>
              </a:lnSpc>
              <a:spcBef>
                <a:spcPct val="0"/>
              </a:spcBef>
              <a:spcAft>
                <a:spcPct val="0"/>
              </a:spcAft>
            </a:pPr>
            <a:r>
              <a:rPr kumimoji="0" lang="en-PH" sz="2500" b="1" i="0" u="none" strike="noStrike" cap="none" normalizeH="0" baseline="0" dirty="0" err="1" smtClean="0">
                <a:ln>
                  <a:noFill/>
                </a:ln>
                <a:solidFill>
                  <a:srgbClr val="DC5206"/>
                </a:solidFill>
                <a:effectLst/>
                <a:latin typeface="Arial" pitchFamily="34" charset="0"/>
                <a:cs typeface="Arial" pitchFamily="34" charset="0"/>
                <a:hlinkClick r:id="rId5" action="ppaction://hlinkfile"/>
              </a:rPr>
              <a:t>jpeg_project</a:t>
            </a:r>
            <a:r>
              <a:rPr kumimoji="0" lang="en-PH" sz="2500" b="1" i="0" u="none" strike="noStrike" cap="none" normalizeH="0" baseline="0" dirty="0" smtClean="0">
                <a:ln>
                  <a:noFill/>
                </a:ln>
                <a:solidFill>
                  <a:srgbClr val="DC5206"/>
                </a:solidFill>
                <a:effectLst/>
                <a:latin typeface="Arial" pitchFamily="34" charset="0"/>
                <a:cs typeface="Arial" pitchFamily="34" charset="0"/>
                <a:hlinkClick r:id="rId5" action="ppaction://hlinkfile"/>
              </a:rPr>
              <a:t>\</a:t>
            </a:r>
            <a:r>
              <a:rPr kumimoji="0" lang="en-PH" sz="2500" b="1" i="0" u="none" strike="noStrike" cap="none" normalizeH="0" baseline="0" dirty="0" err="1" smtClean="0">
                <a:ln>
                  <a:noFill/>
                </a:ln>
                <a:solidFill>
                  <a:srgbClr val="DC5206"/>
                </a:solidFill>
                <a:effectLst/>
                <a:latin typeface="Arial" pitchFamily="34" charset="0"/>
                <a:cs typeface="Arial" pitchFamily="34" charset="0"/>
                <a:hlinkClick r:id="rId5" action="ppaction://hlinkfile"/>
              </a:rPr>
              <a:t>CCProjectGUI.m</a:t>
            </a:r>
            <a:endParaRPr kumimoji="0" lang="en-PH" sz="2500" b="1" i="0" u="none" strike="noStrike" cap="none" normalizeH="0" baseline="0" dirty="0" smtClean="0">
              <a:ln>
                <a:noFill/>
              </a:ln>
              <a:solidFill>
                <a:srgbClr val="DC5206"/>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4229100" y="228600"/>
            <a:ext cx="4914900" cy="542925"/>
            <a:chOff x="109146975" y="105069473"/>
            <a:chExt cx="4914900" cy="544223"/>
          </a:xfrm>
        </p:grpSpPr>
        <p:sp>
          <p:nvSpPr>
            <p:cNvPr id="1030" name="Rectangle 6"/>
            <p:cNvSpPr>
              <a:spLocks noChangeArrowheads="1"/>
            </p:cNvSpPr>
            <p:nvPr/>
          </p:nvSpPr>
          <p:spPr bwMode="auto">
            <a:xfrm>
              <a:off x="109146975" y="105175050"/>
              <a:ext cx="4914900" cy="377100"/>
            </a:xfrm>
            <a:prstGeom prst="rect">
              <a:avLst/>
            </a:prstGeom>
            <a:solidFill>
              <a:srgbClr val="EF5A07"/>
            </a:solidFill>
            <a:ln w="9525" algn="in">
              <a:solidFill>
                <a:srgbClr val="FF6600"/>
              </a:solidFill>
              <a:miter lim="800000"/>
              <a:headEnd/>
              <a:tailEnd/>
            </a:ln>
            <a:effectLst/>
          </p:spPr>
          <p:txBody>
            <a:bodyPr vert="horz" wrap="square" lIns="36576" tIns="36576" rIns="36576" bIns="36576" numCol="1" anchor="t" anchorCtr="0" compatLnSpc="1">
              <a:prstTxWarp prst="textNoShape">
                <a:avLst/>
              </a:prstTxWarp>
            </a:bodyPr>
            <a:lstStyle/>
            <a:p>
              <a:endParaRPr lang="en-PH"/>
            </a:p>
          </p:txBody>
        </p:sp>
        <p:pic>
          <p:nvPicPr>
            <p:cNvPr id="1031" name="Picture 7"/>
            <p:cNvPicPr>
              <a:picLocks noChangeAspect="1" noChangeArrowheads="1"/>
            </p:cNvPicPr>
            <p:nvPr/>
          </p:nvPicPr>
          <p:blipFill>
            <a:blip r:embed="rId3" cstate="print"/>
            <a:srcRect/>
            <a:stretch>
              <a:fillRect/>
            </a:stretch>
          </p:blipFill>
          <p:spPr bwMode="auto">
            <a:xfrm>
              <a:off x="112918875" y="105069473"/>
              <a:ext cx="1010700" cy="544223"/>
            </a:xfrm>
            <a:prstGeom prst="rect">
              <a:avLst/>
            </a:prstGeom>
            <a:noFill/>
            <a:ln w="9525" algn="in">
              <a:noFill/>
              <a:miter lim="800000"/>
              <a:headEnd/>
              <a:tailEnd/>
            </a:ln>
            <a:effectLst/>
          </p:spPr>
        </p:pic>
        <p:sp>
          <p:nvSpPr>
            <p:cNvPr id="1032" name="Text Box 8"/>
            <p:cNvSpPr txBox="1">
              <a:spLocks noChangeArrowheads="1"/>
            </p:cNvSpPr>
            <p:nvPr/>
          </p:nvSpPr>
          <p:spPr bwMode="auto">
            <a:xfrm>
              <a:off x="109146975" y="105209250"/>
              <a:ext cx="3771900" cy="3429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rgbClr val="FFFFFF"/>
                  </a:solidFill>
                  <a:effectLst/>
                  <a:latin typeface="Arial" pitchFamily="34" charset="0"/>
                  <a:cs typeface="Arial" pitchFamily="34" charset="0"/>
                </a:rPr>
                <a:t>COMPANIONI-BRITO.CALIBJO.NTAMBAAZI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051" name="Text Box 3"/>
          <p:cNvSpPr txBox="1">
            <a:spLocks noChangeArrowheads="1"/>
          </p:cNvSpPr>
          <p:nvPr/>
        </p:nvSpPr>
        <p:spPr bwMode="auto">
          <a:xfrm>
            <a:off x="5426075" y="6200775"/>
            <a:ext cx="3395662" cy="342900"/>
          </a:xfrm>
          <a:prstGeom prst="rect">
            <a:avLst/>
          </a:prstGeom>
          <a:solidFill>
            <a:srgbClr val="DC5206"/>
          </a:solid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pitchFamily="34" charset="0"/>
                <a:cs typeface="Arial" pitchFamily="34" charset="0"/>
              </a:rPr>
              <a:t>JPEG ENCODER FOR .AVI VIDEO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2" name="Text Box 4"/>
          <p:cNvSpPr txBox="1">
            <a:spLocks noChangeArrowheads="1"/>
          </p:cNvSpPr>
          <p:nvPr/>
        </p:nvSpPr>
        <p:spPr bwMode="auto">
          <a:xfrm>
            <a:off x="685800" y="1219200"/>
            <a:ext cx="7772400" cy="42672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fontAlgn="base">
              <a:lnSpc>
                <a:spcPct val="150000"/>
              </a:lnSpc>
              <a:spcBef>
                <a:spcPct val="0"/>
              </a:spcBef>
              <a:spcAft>
                <a:spcPct val="0"/>
              </a:spcAft>
            </a:pPr>
            <a:endParaRPr kumimoji="0" lang="en-PH" sz="2500" b="1" i="0" u="none" strike="noStrike" cap="none" normalizeH="0" baseline="0" dirty="0" smtClean="0">
              <a:ln>
                <a:noFill/>
              </a:ln>
              <a:solidFill>
                <a:srgbClr val="DC5206"/>
              </a:solidFill>
              <a:effectLst/>
              <a:latin typeface="Arial" pitchFamily="34" charset="0"/>
              <a:cs typeface="Arial" pitchFamily="34" charset="0"/>
            </a:endParaRPr>
          </a:p>
        </p:txBody>
      </p:sp>
      <p:pic>
        <p:nvPicPr>
          <p:cNvPr id="3074" name="Picture 2"/>
          <p:cNvPicPr>
            <a:picLocks noChangeAspect="1" noChangeArrowheads="1"/>
          </p:cNvPicPr>
          <p:nvPr/>
        </p:nvPicPr>
        <p:blipFill>
          <a:blip r:embed="rId4" cstate="print"/>
          <a:srcRect l="31206" t="9290" r="2438" b="7048"/>
          <a:stretch>
            <a:fillRect/>
          </a:stretch>
        </p:blipFill>
        <p:spPr bwMode="auto">
          <a:xfrm>
            <a:off x="1524000" y="990600"/>
            <a:ext cx="6477000" cy="4591866"/>
          </a:xfrm>
          <a:prstGeom prst="rect">
            <a:avLst/>
          </a:prstGeom>
          <a:noFill/>
          <a:ln w="9525" algn="in">
            <a:noFill/>
            <a:miter lim="800000"/>
            <a:headEnd/>
            <a:tailEnd/>
          </a:ln>
          <a:effectLst/>
        </p:spPr>
      </p:pic>
      <p:sp>
        <p:nvSpPr>
          <p:cNvPr id="10" name="Text Box 2"/>
          <p:cNvSpPr txBox="1">
            <a:spLocks noChangeArrowheads="1"/>
          </p:cNvSpPr>
          <p:nvPr/>
        </p:nvSpPr>
        <p:spPr bwMode="auto">
          <a:xfrm>
            <a:off x="5410200" y="5715000"/>
            <a:ext cx="3411537" cy="5715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800" dirty="0" smtClean="0">
                <a:solidFill>
                  <a:srgbClr val="DC5206"/>
                </a:solidFill>
                <a:latin typeface="Arial" pitchFamily="34" charset="0"/>
                <a:cs typeface="Arial" pitchFamily="34" charset="0"/>
              </a:rPr>
              <a:t>JPEG Encoder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4229100" y="228600"/>
            <a:ext cx="4914900" cy="542925"/>
            <a:chOff x="109146975" y="105069473"/>
            <a:chExt cx="4914900" cy="544223"/>
          </a:xfrm>
        </p:grpSpPr>
        <p:sp>
          <p:nvSpPr>
            <p:cNvPr id="1030" name="Rectangle 6"/>
            <p:cNvSpPr>
              <a:spLocks noChangeArrowheads="1"/>
            </p:cNvSpPr>
            <p:nvPr/>
          </p:nvSpPr>
          <p:spPr bwMode="auto">
            <a:xfrm>
              <a:off x="109146975" y="105175050"/>
              <a:ext cx="4914900" cy="377100"/>
            </a:xfrm>
            <a:prstGeom prst="rect">
              <a:avLst/>
            </a:prstGeom>
            <a:solidFill>
              <a:srgbClr val="EF5A07"/>
            </a:solidFill>
            <a:ln w="9525" algn="in">
              <a:solidFill>
                <a:srgbClr val="FF6600"/>
              </a:solidFill>
              <a:miter lim="800000"/>
              <a:headEnd/>
              <a:tailEnd/>
            </a:ln>
            <a:effectLst/>
          </p:spPr>
          <p:txBody>
            <a:bodyPr vert="horz" wrap="square" lIns="36576" tIns="36576" rIns="36576" bIns="36576" numCol="1" anchor="t" anchorCtr="0" compatLnSpc="1">
              <a:prstTxWarp prst="textNoShape">
                <a:avLst/>
              </a:prstTxWarp>
            </a:bodyPr>
            <a:lstStyle/>
            <a:p>
              <a:endParaRPr lang="en-PH"/>
            </a:p>
          </p:txBody>
        </p:sp>
        <p:pic>
          <p:nvPicPr>
            <p:cNvPr id="1031" name="Picture 7"/>
            <p:cNvPicPr>
              <a:picLocks noChangeAspect="1" noChangeArrowheads="1"/>
            </p:cNvPicPr>
            <p:nvPr/>
          </p:nvPicPr>
          <p:blipFill>
            <a:blip r:embed="rId3" cstate="print"/>
            <a:srcRect/>
            <a:stretch>
              <a:fillRect/>
            </a:stretch>
          </p:blipFill>
          <p:spPr bwMode="auto">
            <a:xfrm>
              <a:off x="112918875" y="105069473"/>
              <a:ext cx="1010700" cy="544223"/>
            </a:xfrm>
            <a:prstGeom prst="rect">
              <a:avLst/>
            </a:prstGeom>
            <a:noFill/>
            <a:ln w="9525" algn="in">
              <a:noFill/>
              <a:miter lim="800000"/>
              <a:headEnd/>
              <a:tailEnd/>
            </a:ln>
            <a:effectLst/>
          </p:spPr>
        </p:pic>
        <p:sp>
          <p:nvSpPr>
            <p:cNvPr id="1032" name="Text Box 8"/>
            <p:cNvSpPr txBox="1">
              <a:spLocks noChangeArrowheads="1"/>
            </p:cNvSpPr>
            <p:nvPr/>
          </p:nvSpPr>
          <p:spPr bwMode="auto">
            <a:xfrm>
              <a:off x="109146975" y="105209250"/>
              <a:ext cx="3771900" cy="3429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rgbClr val="FFFFFF"/>
                  </a:solidFill>
                  <a:effectLst/>
                  <a:latin typeface="Arial" pitchFamily="34" charset="0"/>
                  <a:cs typeface="Arial" pitchFamily="34" charset="0"/>
                </a:rPr>
                <a:t>COMPANIONI-BRITO.CALIBJO.NTAMBAAZI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050" name="Text Box 2"/>
          <p:cNvSpPr txBox="1">
            <a:spLocks noChangeArrowheads="1"/>
          </p:cNvSpPr>
          <p:nvPr/>
        </p:nvSpPr>
        <p:spPr bwMode="auto">
          <a:xfrm>
            <a:off x="5410200" y="5715000"/>
            <a:ext cx="3411537" cy="5715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800" dirty="0" smtClean="0">
                <a:solidFill>
                  <a:srgbClr val="DC5206"/>
                </a:solidFill>
                <a:latin typeface="Arial" pitchFamily="34" charset="0"/>
                <a:cs typeface="Arial" pitchFamily="34" charset="0"/>
              </a:rPr>
              <a:t>Evaluation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1" name="Text Box 3"/>
          <p:cNvSpPr txBox="1">
            <a:spLocks noChangeArrowheads="1"/>
          </p:cNvSpPr>
          <p:nvPr/>
        </p:nvSpPr>
        <p:spPr bwMode="auto">
          <a:xfrm>
            <a:off x="5426075" y="6200775"/>
            <a:ext cx="3395662" cy="342900"/>
          </a:xfrm>
          <a:prstGeom prst="rect">
            <a:avLst/>
          </a:prstGeom>
          <a:solidFill>
            <a:srgbClr val="DC5206"/>
          </a:solid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pitchFamily="34" charset="0"/>
                <a:cs typeface="Arial" pitchFamily="34" charset="0"/>
              </a:rPr>
              <a:t>JPEG ENCODER FOR .AVI VIDEO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2" name="Text Box 4"/>
          <p:cNvSpPr txBox="1">
            <a:spLocks noChangeArrowheads="1"/>
          </p:cNvSpPr>
          <p:nvPr/>
        </p:nvSpPr>
        <p:spPr bwMode="auto">
          <a:xfrm>
            <a:off x="685800" y="1219200"/>
            <a:ext cx="7772400" cy="42672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fontAlgn="base">
              <a:lnSpc>
                <a:spcPct val="150000"/>
              </a:lnSpc>
              <a:spcBef>
                <a:spcPct val="0"/>
              </a:spcBef>
              <a:spcAft>
                <a:spcPct val="0"/>
              </a:spcAft>
            </a:pPr>
            <a:endParaRPr kumimoji="0" lang="en-PH" sz="2500" b="1" i="0" u="none" strike="noStrike" cap="none" normalizeH="0" baseline="0" dirty="0" smtClean="0">
              <a:ln>
                <a:noFill/>
              </a:ln>
              <a:solidFill>
                <a:srgbClr val="DC5206"/>
              </a:solidFill>
              <a:effectLst/>
              <a:latin typeface="Arial" pitchFamily="34" charset="0"/>
              <a:cs typeface="Arial" pitchFamily="34" charset="0"/>
            </a:endParaRPr>
          </a:p>
        </p:txBody>
      </p:sp>
      <p:pic>
        <p:nvPicPr>
          <p:cNvPr id="10" name="Picture 2"/>
          <p:cNvPicPr>
            <a:picLocks noChangeAspect="1" noChangeArrowheads="1"/>
          </p:cNvPicPr>
          <p:nvPr/>
        </p:nvPicPr>
        <p:blipFill>
          <a:blip r:embed="rId4" cstate="print"/>
          <a:srcRect l="31987" t="67600" r="48497" b="10187"/>
          <a:stretch>
            <a:fillRect/>
          </a:stretch>
        </p:blipFill>
        <p:spPr bwMode="auto">
          <a:xfrm>
            <a:off x="990600" y="1524000"/>
            <a:ext cx="4881563" cy="3124200"/>
          </a:xfrm>
          <a:prstGeom prst="rect">
            <a:avLst/>
          </a:prstGeom>
          <a:noFill/>
          <a:ln w="9525" algn="in">
            <a:noFill/>
            <a:miter lim="800000"/>
            <a:headEnd/>
            <a:tailEnd/>
          </a:ln>
          <a:effectLst/>
        </p:spPr>
      </p:pic>
      <p:pic>
        <p:nvPicPr>
          <p:cNvPr id="9" name="Picture 2"/>
          <p:cNvPicPr>
            <a:picLocks noChangeAspect="1" noChangeArrowheads="1"/>
          </p:cNvPicPr>
          <p:nvPr/>
        </p:nvPicPr>
        <p:blipFill>
          <a:blip r:embed="rId4" cstate="print"/>
          <a:srcRect l="31206" t="9290" r="2438" b="7048"/>
          <a:stretch>
            <a:fillRect/>
          </a:stretch>
        </p:blipFill>
        <p:spPr bwMode="auto">
          <a:xfrm>
            <a:off x="4953000" y="3276600"/>
            <a:ext cx="3252511" cy="2305866"/>
          </a:xfrm>
          <a:prstGeom prst="rect">
            <a:avLst/>
          </a:prstGeom>
          <a:noFill/>
          <a:ln w="9525" algn="in">
            <a:noFill/>
            <a:miter lim="800000"/>
            <a:headEnd/>
            <a:tailEnd/>
          </a:ln>
          <a:effectLst/>
        </p:spPr>
      </p:pic>
      <p:sp>
        <p:nvSpPr>
          <p:cNvPr id="11" name="Text Box 2"/>
          <p:cNvSpPr txBox="1">
            <a:spLocks noChangeArrowheads="1"/>
          </p:cNvSpPr>
          <p:nvPr/>
        </p:nvSpPr>
        <p:spPr bwMode="auto">
          <a:xfrm>
            <a:off x="990600" y="914400"/>
            <a:ext cx="4495800" cy="9144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800" dirty="0" smtClean="0">
                <a:solidFill>
                  <a:srgbClr val="DC5206"/>
                </a:solidFill>
                <a:latin typeface="Arial" pitchFamily="34" charset="0"/>
                <a:cs typeface="Arial" pitchFamily="34" charset="0"/>
              </a:rPr>
              <a:t>Evaluation Criteria: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651</Words>
  <Application>Microsoft Office PowerPoint</Application>
  <PresentationFormat>On-screen Show (4:3)</PresentationFormat>
  <Paragraphs>41</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enduser</dc:creator>
  <cp:lastModifiedBy>enduser</cp:lastModifiedBy>
  <cp:revision>14</cp:revision>
  <dcterms:created xsi:type="dcterms:W3CDTF">2017-05-15T17:19:57Z</dcterms:created>
  <dcterms:modified xsi:type="dcterms:W3CDTF">2017-05-15T22:52:23Z</dcterms:modified>
</cp:coreProperties>
</file>