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66" r:id="rId4"/>
    <p:sldId id="265" r:id="rId5"/>
    <p:sldId id="268" r:id="rId6"/>
    <p:sldId id="267" r:id="rId7"/>
    <p:sldId id="269" r:id="rId8"/>
    <p:sldId id="270" r:id="rId9"/>
    <p:sldId id="271" r:id="rId10"/>
    <p:sldId id="272" r:id="rId11"/>
    <p:sldId id="274" r:id="rId12"/>
  </p:sldIdLst>
  <p:sldSz cx="9144000" cy="6858000" type="screen4x3"/>
  <p:notesSz cx="6858000" cy="9144000"/>
  <p:defaultTextStyle>
    <a:lvl1pPr algn="ctr" defTabSz="584200">
      <a:defRPr sz="2400">
        <a:latin typeface="+mn-lt"/>
        <a:ea typeface="+mn-ea"/>
        <a:cs typeface="+mn-cs"/>
        <a:sym typeface="Helvetica Light"/>
      </a:defRPr>
    </a:lvl1pPr>
    <a:lvl2pPr indent="228600" algn="ctr" defTabSz="584200">
      <a:defRPr sz="2400">
        <a:latin typeface="+mn-lt"/>
        <a:ea typeface="+mn-ea"/>
        <a:cs typeface="+mn-cs"/>
        <a:sym typeface="Helvetica Light"/>
      </a:defRPr>
    </a:lvl2pPr>
    <a:lvl3pPr indent="457200" algn="ctr" defTabSz="584200">
      <a:defRPr sz="2400">
        <a:latin typeface="+mn-lt"/>
        <a:ea typeface="+mn-ea"/>
        <a:cs typeface="+mn-cs"/>
        <a:sym typeface="Helvetica Light"/>
      </a:defRPr>
    </a:lvl3pPr>
    <a:lvl4pPr indent="685800" algn="ctr" defTabSz="584200">
      <a:defRPr sz="2400">
        <a:latin typeface="+mn-lt"/>
        <a:ea typeface="+mn-ea"/>
        <a:cs typeface="+mn-cs"/>
        <a:sym typeface="Helvetica Light"/>
      </a:defRPr>
    </a:lvl4pPr>
    <a:lvl5pPr indent="914400" algn="ctr" defTabSz="584200">
      <a:defRPr sz="2400">
        <a:latin typeface="+mn-lt"/>
        <a:ea typeface="+mn-ea"/>
        <a:cs typeface="+mn-cs"/>
        <a:sym typeface="Helvetica Light"/>
      </a:defRPr>
    </a:lvl5pPr>
    <a:lvl6pPr indent="1143000" algn="ctr" defTabSz="584200">
      <a:defRPr sz="2400">
        <a:latin typeface="+mn-lt"/>
        <a:ea typeface="+mn-ea"/>
        <a:cs typeface="+mn-cs"/>
        <a:sym typeface="Helvetica Light"/>
      </a:defRPr>
    </a:lvl6pPr>
    <a:lvl7pPr indent="1371600" algn="ctr" defTabSz="584200">
      <a:defRPr sz="2400">
        <a:latin typeface="+mn-lt"/>
        <a:ea typeface="+mn-ea"/>
        <a:cs typeface="+mn-cs"/>
        <a:sym typeface="Helvetica Light"/>
      </a:defRPr>
    </a:lvl7pPr>
    <a:lvl8pPr indent="1600200" algn="ctr" defTabSz="584200">
      <a:defRPr sz="2400">
        <a:latin typeface="+mn-lt"/>
        <a:ea typeface="+mn-ea"/>
        <a:cs typeface="+mn-cs"/>
        <a:sym typeface="Helvetica Light"/>
      </a:defRPr>
    </a:lvl8pPr>
    <a:lvl9pPr indent="1828800" algn="ctr" defTabSz="584200">
      <a:defRPr sz="24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2C1150-B1DC-4CDE-B988-54DA7AB8223D}" v="5" dt="2022-10-28T15:09:10.708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3"/>
  </p:normalViewPr>
  <p:slideViewPr>
    <p:cSldViewPr snapToGrid="0" snapToObjects="1">
      <p:cViewPr varScale="1">
        <p:scale>
          <a:sx n="110" d="100"/>
          <a:sy n="110" d="100"/>
        </p:scale>
        <p:origin x="42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Brito" userId="d76c44c918b8c182" providerId="LiveId" clId="{122C1150-B1DC-4CDE-B988-54DA7AB8223D}"/>
    <pc:docChg chg="addSld delSld modSld">
      <pc:chgData name="Francisco Brito" userId="d76c44c918b8c182" providerId="LiveId" clId="{122C1150-B1DC-4CDE-B988-54DA7AB8223D}" dt="2022-10-28T15:09:25.717" v="39" actId="47"/>
      <pc:docMkLst>
        <pc:docMk/>
      </pc:docMkLst>
      <pc:sldChg chg="modSp mod">
        <pc:chgData name="Francisco Brito" userId="d76c44c918b8c182" providerId="LiveId" clId="{122C1150-B1DC-4CDE-B988-54DA7AB8223D}" dt="2022-10-28T15:08:23.447" v="36" actId="1076"/>
        <pc:sldMkLst>
          <pc:docMk/>
          <pc:sldMk cId="0" sldId="258"/>
        </pc:sldMkLst>
        <pc:spChg chg="mod">
          <ac:chgData name="Francisco Brito" userId="d76c44c918b8c182" providerId="LiveId" clId="{122C1150-B1DC-4CDE-B988-54DA7AB8223D}" dt="2022-10-28T15:08:07.485" v="33" actId="1076"/>
          <ac:spMkLst>
            <pc:docMk/>
            <pc:sldMk cId="0" sldId="258"/>
            <ac:spMk id="4" creationId="{4CCED80D-71DA-4ECC-B25E-C2ED2E2FA8FF}"/>
          </ac:spMkLst>
        </pc:spChg>
        <pc:picChg chg="mod">
          <ac:chgData name="Francisco Brito" userId="d76c44c918b8c182" providerId="LiveId" clId="{122C1150-B1DC-4CDE-B988-54DA7AB8223D}" dt="2022-10-28T15:08:18.815" v="35" actId="1076"/>
          <ac:picMkLst>
            <pc:docMk/>
            <pc:sldMk cId="0" sldId="258"/>
            <ac:picMk id="1028" creationId="{10E81464-EFB3-4A34-9A4A-D5DC7602F47C}"/>
          </ac:picMkLst>
        </pc:picChg>
        <pc:picChg chg="mod">
          <ac:chgData name="Francisco Brito" userId="d76c44c918b8c182" providerId="LiveId" clId="{122C1150-B1DC-4CDE-B988-54DA7AB8223D}" dt="2022-10-28T15:08:23.447" v="36" actId="1076"/>
          <ac:picMkLst>
            <pc:docMk/>
            <pc:sldMk cId="0" sldId="258"/>
            <ac:picMk id="1030" creationId="{8EA45264-E102-441B-9B4C-2D04CA4D5837}"/>
          </ac:picMkLst>
        </pc:picChg>
      </pc:sldChg>
      <pc:sldChg chg="del">
        <pc:chgData name="Francisco Brito" userId="d76c44c918b8c182" providerId="LiveId" clId="{122C1150-B1DC-4CDE-B988-54DA7AB8223D}" dt="2022-10-28T15:09:00.412" v="37" actId="47"/>
        <pc:sldMkLst>
          <pc:docMk/>
          <pc:sldMk cId="4145552591" sldId="273"/>
        </pc:sldMkLst>
      </pc:sldChg>
      <pc:sldChg chg="add del">
        <pc:chgData name="Francisco Brito" userId="d76c44c918b8c182" providerId="LiveId" clId="{122C1150-B1DC-4CDE-B988-54DA7AB8223D}" dt="2022-10-28T15:09:25.717" v="39" actId="47"/>
        <pc:sldMkLst>
          <pc:docMk/>
          <pc:sldMk cId="1801929389" sldId="2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8" y="1151929"/>
            <a:ext cx="7358064" cy="232172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56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8" y="3536156"/>
            <a:ext cx="7358064" cy="79474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  <a:lvl2pPr marL="0" indent="228600" algn="ctr">
              <a:spcBef>
                <a:spcPts val="0"/>
              </a:spcBef>
              <a:buSzTx/>
              <a:buNone/>
              <a:defRPr sz="2200"/>
            </a:lvl2pPr>
            <a:lvl3pPr marL="0" indent="457200" algn="ctr">
              <a:spcBef>
                <a:spcPts val="0"/>
              </a:spcBef>
              <a:buSzTx/>
              <a:buNone/>
              <a:defRPr sz="2200"/>
            </a:lvl3pPr>
            <a:lvl4pPr marL="0" indent="685800" algn="ctr">
              <a:spcBef>
                <a:spcPts val="0"/>
              </a:spcBef>
              <a:buSzTx/>
              <a:buNone/>
              <a:defRPr sz="2200"/>
            </a:lvl4pPr>
            <a:lvl5pPr marL="0" indent="914400" algn="ctr">
              <a:spcBef>
                <a:spcPts val="0"/>
              </a:spcBef>
              <a:buSzTx/>
              <a:buNone/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669726" y="446484"/>
            <a:ext cx="3750470" cy="2803923"/>
          </a:xfrm>
          <a:prstGeom prst="rect">
            <a:avLst/>
          </a:prstGeom>
        </p:spPr>
        <p:txBody>
          <a:bodyPr anchor="b"/>
          <a:lstStyle>
            <a:lvl1pPr>
              <a:defRPr sz="4200"/>
            </a:lvl1pPr>
          </a:lstStyle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669726" y="3348632"/>
            <a:ext cx="3750470" cy="288429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  <a:lvl2pPr marL="0" indent="228600" algn="ctr">
              <a:spcBef>
                <a:spcPts val="0"/>
              </a:spcBef>
              <a:buSzTx/>
              <a:buNone/>
              <a:defRPr sz="2200"/>
            </a:lvl2pPr>
            <a:lvl3pPr marL="0" indent="457200" algn="ctr">
              <a:spcBef>
                <a:spcPts val="0"/>
              </a:spcBef>
              <a:buSzTx/>
              <a:buNone/>
              <a:defRPr sz="2200"/>
            </a:lvl3pPr>
            <a:lvl4pPr marL="0" indent="685800" algn="ctr">
              <a:spcBef>
                <a:spcPts val="0"/>
              </a:spcBef>
              <a:buSzTx/>
              <a:buNone/>
              <a:defRPr sz="2200"/>
            </a:lvl4pPr>
            <a:lvl5pPr marL="0" indent="914400" algn="ctr">
              <a:spcBef>
                <a:spcPts val="0"/>
              </a:spcBef>
              <a:buSzTx/>
              <a:buNone/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669726" y="1830585"/>
            <a:ext cx="3750470" cy="4420197"/>
          </a:xfrm>
          <a:prstGeom prst="rect">
            <a:avLst/>
          </a:prstGeom>
        </p:spPr>
        <p:txBody>
          <a:bodyPr/>
          <a:lstStyle>
            <a:lvl1pPr marL="220435" indent="-220435">
              <a:spcBef>
                <a:spcPts val="3200"/>
              </a:spcBef>
              <a:defRPr sz="1800"/>
            </a:lvl1pPr>
            <a:lvl2pPr marL="563335" indent="-220435">
              <a:spcBef>
                <a:spcPts val="3200"/>
              </a:spcBef>
              <a:defRPr sz="1800"/>
            </a:lvl2pPr>
            <a:lvl3pPr marL="906235" indent="-220435">
              <a:spcBef>
                <a:spcPts val="3200"/>
              </a:spcBef>
              <a:defRPr sz="1800"/>
            </a:lvl3pPr>
            <a:lvl4pPr marL="1249135" indent="-220435">
              <a:spcBef>
                <a:spcPts val="3200"/>
              </a:spcBef>
              <a:defRPr sz="1800"/>
            </a:lvl4pPr>
            <a:lvl5pPr marL="1592035" indent="-220435">
              <a:spcBef>
                <a:spcPts val="3200"/>
              </a:spcBef>
              <a:defRPr sz="1800"/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669726" y="892968"/>
            <a:ext cx="7804548" cy="507206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56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algn="ctr" defTabSz="584200">
        <a:defRPr sz="56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56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56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56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56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56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56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56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5600">
          <a:latin typeface="+mn-lt"/>
          <a:ea typeface="+mn-ea"/>
          <a:cs typeface="+mn-cs"/>
          <a:sym typeface="Helvetica Light"/>
        </a:defRPr>
      </a:lvl9pPr>
    </p:titleStyle>
    <p:bodyStyle>
      <a:lvl1pPr marL="296333" indent="-296333" defTabSz="584200">
        <a:spcBef>
          <a:spcPts val="4200"/>
        </a:spcBef>
        <a:buSzPct val="75000"/>
        <a:buChar char="•"/>
        <a:defRPr sz="2400">
          <a:latin typeface="+mn-lt"/>
          <a:ea typeface="+mn-ea"/>
          <a:cs typeface="+mn-cs"/>
          <a:sym typeface="Helvetica Light"/>
        </a:defRPr>
      </a:lvl1pPr>
      <a:lvl2pPr marL="740833" indent="-296333" defTabSz="584200">
        <a:spcBef>
          <a:spcPts val="4200"/>
        </a:spcBef>
        <a:buSzPct val="75000"/>
        <a:buChar char="•"/>
        <a:defRPr sz="2400">
          <a:latin typeface="+mn-lt"/>
          <a:ea typeface="+mn-ea"/>
          <a:cs typeface="+mn-cs"/>
          <a:sym typeface="Helvetica Light"/>
        </a:defRPr>
      </a:lvl2pPr>
      <a:lvl3pPr marL="1185333" indent="-296333" defTabSz="584200">
        <a:spcBef>
          <a:spcPts val="4200"/>
        </a:spcBef>
        <a:buSzPct val="75000"/>
        <a:buChar char="•"/>
        <a:defRPr sz="2400">
          <a:latin typeface="+mn-lt"/>
          <a:ea typeface="+mn-ea"/>
          <a:cs typeface="+mn-cs"/>
          <a:sym typeface="Helvetica Light"/>
        </a:defRPr>
      </a:lvl3pPr>
      <a:lvl4pPr marL="1629833" indent="-296333" defTabSz="584200">
        <a:spcBef>
          <a:spcPts val="4200"/>
        </a:spcBef>
        <a:buSzPct val="75000"/>
        <a:buChar char="•"/>
        <a:defRPr sz="2400">
          <a:latin typeface="+mn-lt"/>
          <a:ea typeface="+mn-ea"/>
          <a:cs typeface="+mn-cs"/>
          <a:sym typeface="Helvetica Light"/>
        </a:defRPr>
      </a:lvl4pPr>
      <a:lvl5pPr marL="2074333" indent="-296333" defTabSz="584200">
        <a:spcBef>
          <a:spcPts val="4200"/>
        </a:spcBef>
        <a:buSzPct val="75000"/>
        <a:buChar char="•"/>
        <a:defRPr sz="2400">
          <a:latin typeface="+mn-lt"/>
          <a:ea typeface="+mn-ea"/>
          <a:cs typeface="+mn-cs"/>
          <a:sym typeface="Helvetica Light"/>
        </a:defRPr>
      </a:lvl5pPr>
      <a:lvl6pPr marL="2518833" indent="-296333" defTabSz="584200">
        <a:spcBef>
          <a:spcPts val="4200"/>
        </a:spcBef>
        <a:buSzPct val="75000"/>
        <a:buChar char="•"/>
        <a:defRPr sz="2400">
          <a:latin typeface="+mn-lt"/>
          <a:ea typeface="+mn-ea"/>
          <a:cs typeface="+mn-cs"/>
          <a:sym typeface="Helvetica Light"/>
        </a:defRPr>
      </a:lvl6pPr>
      <a:lvl7pPr marL="2963333" indent="-296333" defTabSz="584200">
        <a:spcBef>
          <a:spcPts val="4200"/>
        </a:spcBef>
        <a:buSzPct val="75000"/>
        <a:buChar char="•"/>
        <a:defRPr sz="2400">
          <a:latin typeface="+mn-lt"/>
          <a:ea typeface="+mn-ea"/>
          <a:cs typeface="+mn-cs"/>
          <a:sym typeface="Helvetica Light"/>
        </a:defRPr>
      </a:lvl7pPr>
      <a:lvl8pPr marL="3407833" indent="-296333" defTabSz="584200">
        <a:spcBef>
          <a:spcPts val="4200"/>
        </a:spcBef>
        <a:buSzPct val="75000"/>
        <a:buChar char="•"/>
        <a:defRPr sz="2400">
          <a:latin typeface="+mn-lt"/>
          <a:ea typeface="+mn-ea"/>
          <a:cs typeface="+mn-cs"/>
          <a:sym typeface="Helvetica Light"/>
        </a:defRPr>
      </a:lvl8pPr>
      <a:lvl9pPr marL="3852333" indent="-296333" defTabSz="584200">
        <a:spcBef>
          <a:spcPts val="4200"/>
        </a:spcBef>
        <a:buSzPct val="75000"/>
        <a:buChar char="•"/>
        <a:defRPr sz="24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franciscombrito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hyperlink" Target="https://www.valtech.com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UI5Tsl2JpY&amp;ab_channel=TheNetNinj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jschallenger.com/" TargetMode="External"/><Relationship Id="rId4" Type="http://schemas.openxmlformats.org/officeDocument/2006/relationships/hyperlink" Target="https://www.youtube.com/watch?v=X0ipw1k7ygU&amp;ab_channel=TheNetNinj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259409" y="114647"/>
            <a:ext cx="914843" cy="912604"/>
          </a:xfrm>
          <a:prstGeom prst="rect">
            <a:avLst/>
          </a:prstGeom>
          <a:solidFill/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-36711" y="-9922"/>
            <a:ext cx="9217422" cy="512473"/>
          </a:xfrm>
          <a:prstGeom prst="rect">
            <a:avLst/>
          </a:prstGeom>
          <a:solidFill/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5465494" y="125609"/>
            <a:ext cx="3440113" cy="2414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lvl="0" algn="r">
              <a:defRPr sz="1800"/>
            </a:pPr>
            <a:r>
              <a:rPr lang="pt-PT" sz="1100" b="1" dirty="0" err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Frontend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pt-PT" sz="1100" b="1" dirty="0" err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Development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1100" b="1" dirty="0">
                <a:solidFill>
                  <a:srgbClr val="FFE100"/>
                </a:solidFill>
                <a:latin typeface="Helvetica"/>
                <a:ea typeface="Helvetica"/>
                <a:cs typeface="Helvetica"/>
                <a:sym typeface="Helvetica"/>
              </a:rPr>
              <a:t>⎯</a:t>
            </a:r>
            <a:r>
              <a:rPr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 </a:t>
            </a:r>
            <a:r>
              <a:rPr lang="pt-PT" sz="1100" dirty="0">
                <a:solidFill>
                  <a:srgbClr val="FFFFFF"/>
                </a:solidFill>
              </a:rPr>
              <a:t> </a:t>
            </a:r>
            <a:r>
              <a:rPr lang="pt-PT" sz="1100" dirty="0" err="1">
                <a:solidFill>
                  <a:srgbClr val="FFFFFF"/>
                </a:solidFill>
              </a:rPr>
              <a:t>Javascript</a:t>
            </a:r>
            <a:endParaRPr sz="1100" dirty="0">
              <a:solidFill>
                <a:srgbClr val="FFFFFF"/>
              </a:solidFill>
            </a:endParaRPr>
          </a:p>
        </p:txBody>
      </p:sp>
      <p:pic>
        <p:nvPicPr>
          <p:cNvPr id="49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334792" y="188912"/>
            <a:ext cx="764077" cy="764075"/>
          </a:xfrm>
          <a:prstGeom prst="rect">
            <a:avLst/>
          </a:prstGeom>
          <a:ln w="3175">
            <a:miter lim="400000"/>
          </a:ln>
        </p:spPr>
      </p:pic>
      <p:sp>
        <p:nvSpPr>
          <p:cNvPr id="50" name="Shape 50"/>
          <p:cNvSpPr/>
          <p:nvPr/>
        </p:nvSpPr>
        <p:spPr>
          <a:xfrm>
            <a:off x="-36711" y="6447234"/>
            <a:ext cx="9217422" cy="512473"/>
          </a:xfrm>
          <a:prstGeom prst="rect">
            <a:avLst/>
          </a:prstGeom>
          <a:solidFill>
            <a:srgbClr val="FFE100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197782" y="6511121"/>
            <a:ext cx="2978263" cy="2414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lvl="0" algn="l">
              <a:defRPr sz="1800"/>
            </a:pPr>
            <a:r>
              <a:rPr lang="pt-PT" sz="1100" b="1" dirty="0">
                <a:latin typeface="Helvetica"/>
                <a:ea typeface="Helvetica"/>
                <a:cs typeface="Helvetica"/>
                <a:sym typeface="Helvetica"/>
              </a:rPr>
              <a:t>Francisco Brito </a:t>
            </a:r>
            <a:r>
              <a:rPr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⎯  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2022</a:t>
            </a:r>
            <a:endParaRPr sz="1100" dirty="0">
              <a:solidFill>
                <a:srgbClr val="FFFFFF"/>
              </a:solidFill>
            </a:endParaRPr>
          </a:p>
        </p:txBody>
      </p:sp>
      <p:sp>
        <p:nvSpPr>
          <p:cNvPr id="52" name="Shape 52"/>
          <p:cNvSpPr/>
          <p:nvPr/>
        </p:nvSpPr>
        <p:spPr>
          <a:xfrm>
            <a:off x="7784762" y="6513557"/>
            <a:ext cx="1188915" cy="2365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l">
              <a:defRPr sz="11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1100" b="1"/>
              <a:t>www.edit.com.pt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94854A-961D-4D6A-9A37-183102DDB630}"/>
              </a:ext>
            </a:extLst>
          </p:cNvPr>
          <p:cNvSpPr txBox="1"/>
          <p:nvPr/>
        </p:nvSpPr>
        <p:spPr>
          <a:xfrm>
            <a:off x="1407132" y="1594056"/>
            <a:ext cx="2992805" cy="933908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PT" sz="2800" b="1" dirty="0" err="1">
                <a:solidFill>
                  <a:schemeClr val="accent3"/>
                </a:solidFill>
              </a:rPr>
              <a:t>Javascript</a:t>
            </a:r>
            <a:r>
              <a:rPr lang="pt-PT" sz="2800" b="1" dirty="0">
                <a:solidFill>
                  <a:schemeClr val="accent3"/>
                </a:solidFill>
              </a:rPr>
              <a:t> – Aula 4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PT" sz="2800" b="1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Funções e objetos</a:t>
            </a:r>
            <a:endParaRPr kumimoji="0" lang="en-US" sz="2800" b="1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A4E035-C48A-473E-8FFC-B39C7EA5E20B}"/>
              </a:ext>
            </a:extLst>
          </p:cNvPr>
          <p:cNvSpPr txBox="1"/>
          <p:nvPr/>
        </p:nvSpPr>
        <p:spPr>
          <a:xfrm>
            <a:off x="1407132" y="2638392"/>
            <a:ext cx="2058255" cy="81079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PT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Francisco Brito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CED80D-71DA-4ECC-B25E-C2ED2E2FA8FF}"/>
              </a:ext>
            </a:extLst>
          </p:cNvPr>
          <p:cNvSpPr txBox="1"/>
          <p:nvPr/>
        </p:nvSpPr>
        <p:spPr>
          <a:xfrm>
            <a:off x="1481999" y="3055343"/>
            <a:ext cx="1760096" cy="28757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PT" sz="1400" dirty="0" err="1">
                <a:solidFill>
                  <a:srgbClr val="000000"/>
                </a:solidFill>
              </a:rPr>
              <a:t>Frontend</a:t>
            </a:r>
            <a:r>
              <a:rPr lang="pt-PT" sz="1400" dirty="0">
                <a:solidFill>
                  <a:srgbClr val="000000"/>
                </a:solidFill>
              </a:rPr>
              <a:t> </a:t>
            </a:r>
            <a:r>
              <a:rPr lang="pt-PT" sz="1400" dirty="0" err="1">
                <a:solidFill>
                  <a:srgbClr val="000000"/>
                </a:solidFill>
              </a:rPr>
              <a:t>Tech</a:t>
            </a:r>
            <a:r>
              <a:rPr lang="pt-PT" sz="1400" dirty="0">
                <a:solidFill>
                  <a:srgbClr val="000000"/>
                </a:solidFill>
              </a:rPr>
              <a:t> Lead</a:t>
            </a:r>
            <a:r>
              <a:rPr kumimoji="0" lang="pt-PT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@ 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028" name="Picture 4">
            <a:hlinkClick r:id="rId3"/>
            <a:extLst>
              <a:ext uri="{FF2B5EF4-FFF2-40B4-BE49-F238E27FC236}">
                <a16:creationId xmlns:a16="http://schemas.microsoft.com/office/drawing/2014/main" id="{10E81464-EFB3-4A34-9A4A-D5DC7602F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005" y="2693728"/>
            <a:ext cx="287577" cy="28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hlinkClick r:id="rId5"/>
            <a:extLst>
              <a:ext uri="{FF2B5EF4-FFF2-40B4-BE49-F238E27FC236}">
                <a16:creationId xmlns:a16="http://schemas.microsoft.com/office/drawing/2014/main" id="{8EA45264-E102-441B-9B4C-2D04CA4D5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053" y="2990748"/>
            <a:ext cx="777961" cy="43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259409" y="114647"/>
            <a:ext cx="914843" cy="912604"/>
          </a:xfrm>
          <a:prstGeom prst="rect">
            <a:avLst/>
          </a:prstGeom>
          <a:solidFill/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-36711" y="-9922"/>
            <a:ext cx="9217422" cy="512473"/>
          </a:xfrm>
          <a:prstGeom prst="rect">
            <a:avLst/>
          </a:prstGeom>
          <a:solidFill/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5465494" y="125609"/>
            <a:ext cx="3440113" cy="2414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lvl="0" algn="r">
              <a:defRPr sz="1800"/>
            </a:pPr>
            <a:r>
              <a:rPr lang="pt-PT" sz="1100" b="1" dirty="0" err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Frontend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pt-PT" sz="1100" b="1" dirty="0" err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Development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1100" b="1" dirty="0">
                <a:solidFill>
                  <a:srgbClr val="FFE100"/>
                </a:solidFill>
                <a:latin typeface="Helvetica"/>
                <a:ea typeface="Helvetica"/>
                <a:cs typeface="Helvetica"/>
                <a:sym typeface="Helvetica"/>
              </a:rPr>
              <a:t>⎯</a:t>
            </a:r>
            <a:r>
              <a:rPr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 </a:t>
            </a:r>
            <a:r>
              <a:rPr lang="pt-PT" sz="1100" dirty="0">
                <a:solidFill>
                  <a:srgbClr val="FFFFFF"/>
                </a:solidFill>
              </a:rPr>
              <a:t> </a:t>
            </a:r>
            <a:r>
              <a:rPr lang="pt-PT" sz="1100" dirty="0" err="1">
                <a:solidFill>
                  <a:srgbClr val="FFFFFF"/>
                </a:solidFill>
              </a:rPr>
              <a:t>Javascript</a:t>
            </a:r>
            <a:endParaRPr sz="1100" dirty="0">
              <a:solidFill>
                <a:srgbClr val="FFFFFF"/>
              </a:solidFill>
            </a:endParaRPr>
          </a:p>
        </p:txBody>
      </p:sp>
      <p:pic>
        <p:nvPicPr>
          <p:cNvPr id="49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334792" y="188912"/>
            <a:ext cx="764077" cy="764075"/>
          </a:xfrm>
          <a:prstGeom prst="rect">
            <a:avLst/>
          </a:prstGeom>
          <a:ln w="3175">
            <a:miter lim="400000"/>
          </a:ln>
        </p:spPr>
      </p:pic>
      <p:sp>
        <p:nvSpPr>
          <p:cNvPr id="50" name="Shape 50"/>
          <p:cNvSpPr/>
          <p:nvPr/>
        </p:nvSpPr>
        <p:spPr>
          <a:xfrm>
            <a:off x="-36711" y="6447234"/>
            <a:ext cx="9217422" cy="512473"/>
          </a:xfrm>
          <a:prstGeom prst="rect">
            <a:avLst/>
          </a:prstGeom>
          <a:solidFill>
            <a:srgbClr val="FFE100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197782" y="6511121"/>
            <a:ext cx="2978263" cy="2414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lvl="0" algn="l">
              <a:defRPr sz="1800"/>
            </a:pPr>
            <a:r>
              <a:rPr lang="pt-PT" sz="1100" b="1" dirty="0">
                <a:latin typeface="Helvetica"/>
                <a:ea typeface="Helvetica"/>
                <a:cs typeface="Helvetica"/>
                <a:sym typeface="Helvetica"/>
              </a:rPr>
              <a:t>Francisco Brito </a:t>
            </a:r>
            <a:r>
              <a:rPr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⎯  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2022</a:t>
            </a:r>
            <a:endParaRPr sz="1100" dirty="0">
              <a:solidFill>
                <a:srgbClr val="FFFFFF"/>
              </a:solidFill>
            </a:endParaRPr>
          </a:p>
        </p:txBody>
      </p:sp>
      <p:sp>
        <p:nvSpPr>
          <p:cNvPr id="52" name="Shape 52"/>
          <p:cNvSpPr/>
          <p:nvPr/>
        </p:nvSpPr>
        <p:spPr>
          <a:xfrm>
            <a:off x="7784762" y="6513557"/>
            <a:ext cx="1188915" cy="2365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l">
              <a:defRPr sz="11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1100" b="1"/>
              <a:t>www.edit.com.pt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661560-8EE3-4F05-93C3-5C8065A1426D}"/>
              </a:ext>
            </a:extLst>
          </p:cNvPr>
          <p:cNvSpPr txBox="1"/>
          <p:nvPr/>
        </p:nvSpPr>
        <p:spPr>
          <a:xfrm>
            <a:off x="951040" y="1312236"/>
            <a:ext cx="7463043" cy="56457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PT" sz="3200" b="1" dirty="0">
                <a:solidFill>
                  <a:schemeClr val="accent3"/>
                </a:solidFill>
              </a:rPr>
              <a:t>Exercício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8C336AC-A05F-F2E0-0604-0F9EB411CDDC}"/>
              </a:ext>
            </a:extLst>
          </p:cNvPr>
          <p:cNvSpPr txBox="1">
            <a:spLocks/>
          </p:cNvSpPr>
          <p:nvPr/>
        </p:nvSpPr>
        <p:spPr>
          <a:xfrm>
            <a:off x="969470" y="2345728"/>
            <a:ext cx="7284193" cy="33813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5pPr>
            <a:lvl6pPr marL="25188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6pPr>
            <a:lvl7pPr marL="29633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7pPr>
            <a:lvl8pPr marL="34078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8pPr>
            <a:lvl9pPr marL="38523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>
              <a:lnSpc>
                <a:spcPct val="150000"/>
              </a:lnSpc>
            </a:pPr>
            <a:endParaRPr lang="pt-PT" sz="16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/>
          </a:p>
          <a:p>
            <a:pPr algn="l">
              <a:lnSpc>
                <a:spcPct val="150000"/>
              </a:lnSpc>
            </a:pPr>
            <a:endParaRPr lang="pt-PT" sz="160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BFECAE2-940B-913B-4159-10F012B8DBB1}"/>
              </a:ext>
            </a:extLst>
          </p:cNvPr>
          <p:cNvSpPr txBox="1">
            <a:spLocks/>
          </p:cNvSpPr>
          <p:nvPr/>
        </p:nvSpPr>
        <p:spPr>
          <a:xfrm>
            <a:off x="969470" y="2345728"/>
            <a:ext cx="7284193" cy="33813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5pPr>
            <a:lvl6pPr marL="25188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6pPr>
            <a:lvl7pPr marL="29633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7pPr>
            <a:lvl8pPr marL="34078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8pPr>
            <a:lvl9pPr marL="38523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pt-PT" sz="1600" dirty="0"/>
              <a:t>1. Criar um objeto produto (pode ser o exemplo dos slides)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/>
          </a:p>
          <a:p>
            <a:pPr algn="l">
              <a:lnSpc>
                <a:spcPct val="150000"/>
              </a:lnSpc>
            </a:pPr>
            <a:r>
              <a:rPr lang="pt-PT" sz="1600" dirty="0"/>
              <a:t>2. Criar os elementos de HTML necessários para mostrar a informação do produto (por exemplo </a:t>
            </a:r>
            <a:r>
              <a:rPr lang="pt-PT" sz="1600" i="1" dirty="0"/>
              <a:t>h1</a:t>
            </a:r>
            <a:r>
              <a:rPr lang="pt-PT" sz="1600" dirty="0"/>
              <a:t> para </a:t>
            </a:r>
            <a:r>
              <a:rPr lang="pt-PT" sz="1600" dirty="0" err="1"/>
              <a:t>name</a:t>
            </a:r>
            <a:r>
              <a:rPr lang="pt-PT" sz="1600" dirty="0"/>
              <a:t> e </a:t>
            </a:r>
            <a:r>
              <a:rPr lang="pt-PT" sz="1600" i="1" dirty="0" err="1"/>
              <a:t>img</a:t>
            </a:r>
            <a:r>
              <a:rPr lang="pt-PT" sz="1600" dirty="0"/>
              <a:t> para </a:t>
            </a:r>
            <a:r>
              <a:rPr lang="pt-PT" sz="1600" dirty="0" err="1"/>
              <a:t>mainImg</a:t>
            </a:r>
            <a:r>
              <a:rPr lang="pt-PT" sz="1600" dirty="0"/>
              <a:t>)</a:t>
            </a:r>
          </a:p>
          <a:p>
            <a:pPr algn="l">
              <a:lnSpc>
                <a:spcPct val="150000"/>
              </a:lnSpc>
            </a:pPr>
            <a:endParaRPr lang="pt-PT" sz="1600" dirty="0"/>
          </a:p>
          <a:p>
            <a:pPr algn="l">
              <a:lnSpc>
                <a:spcPct val="150000"/>
              </a:lnSpc>
            </a:pPr>
            <a:r>
              <a:rPr lang="pt-PT" sz="1600" dirty="0"/>
              <a:t>3. Utilizar a manipulação do DOM para preencher devidamente esses elementos com as propriedades do nosso objeto </a:t>
            </a:r>
            <a:r>
              <a:rPr lang="pt-PT" sz="1600" dirty="0" err="1"/>
              <a:t>Product</a:t>
            </a:r>
            <a:endParaRPr lang="pt-PT" sz="1600" dirty="0"/>
          </a:p>
          <a:p>
            <a:pPr algn="l">
              <a:lnSpc>
                <a:spcPct val="150000"/>
              </a:lnSpc>
            </a:pPr>
            <a:endParaRPr lang="pt-PT" sz="1600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/>
          </a:p>
          <a:p>
            <a:pPr algn="l">
              <a:lnSpc>
                <a:spcPct val="150000"/>
              </a:lnSpc>
            </a:pP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206322296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259409" y="114647"/>
            <a:ext cx="914843" cy="912604"/>
          </a:xfrm>
          <a:prstGeom prst="rect">
            <a:avLst/>
          </a:prstGeom>
          <a:solidFill/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-36711" y="-9922"/>
            <a:ext cx="9217422" cy="512473"/>
          </a:xfrm>
          <a:prstGeom prst="rect">
            <a:avLst/>
          </a:prstGeom>
          <a:solidFill/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5465494" y="125609"/>
            <a:ext cx="3440113" cy="2414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lvl="0" algn="r">
              <a:defRPr sz="1800"/>
            </a:pPr>
            <a:r>
              <a:rPr lang="pt-PT" sz="1100" b="1" dirty="0" err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Frontend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pt-PT" sz="1100" b="1" dirty="0" err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Development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1100" b="1" dirty="0">
                <a:solidFill>
                  <a:srgbClr val="FFE100"/>
                </a:solidFill>
                <a:latin typeface="Helvetica"/>
                <a:ea typeface="Helvetica"/>
                <a:cs typeface="Helvetica"/>
                <a:sym typeface="Helvetica"/>
              </a:rPr>
              <a:t>⎯</a:t>
            </a:r>
            <a:r>
              <a:rPr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 </a:t>
            </a:r>
            <a:r>
              <a:rPr lang="pt-PT" sz="1100" dirty="0">
                <a:solidFill>
                  <a:srgbClr val="FFFFFF"/>
                </a:solidFill>
              </a:rPr>
              <a:t> </a:t>
            </a:r>
            <a:r>
              <a:rPr lang="pt-PT" sz="1100" dirty="0" err="1">
                <a:solidFill>
                  <a:srgbClr val="FFFFFF"/>
                </a:solidFill>
              </a:rPr>
              <a:t>Javascript</a:t>
            </a:r>
            <a:endParaRPr sz="1100" dirty="0">
              <a:solidFill>
                <a:srgbClr val="FFFFFF"/>
              </a:solidFill>
            </a:endParaRPr>
          </a:p>
        </p:txBody>
      </p:sp>
      <p:pic>
        <p:nvPicPr>
          <p:cNvPr id="49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334792" y="188912"/>
            <a:ext cx="764077" cy="764075"/>
          </a:xfrm>
          <a:prstGeom prst="rect">
            <a:avLst/>
          </a:prstGeom>
          <a:ln w="3175">
            <a:miter lim="400000"/>
          </a:ln>
        </p:spPr>
      </p:pic>
      <p:sp>
        <p:nvSpPr>
          <p:cNvPr id="50" name="Shape 50"/>
          <p:cNvSpPr/>
          <p:nvPr/>
        </p:nvSpPr>
        <p:spPr>
          <a:xfrm>
            <a:off x="-36711" y="6447234"/>
            <a:ext cx="9217422" cy="512473"/>
          </a:xfrm>
          <a:prstGeom prst="rect">
            <a:avLst/>
          </a:prstGeom>
          <a:solidFill>
            <a:srgbClr val="FFE100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197782" y="6511121"/>
            <a:ext cx="2978263" cy="2414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lvl="0" algn="l">
              <a:defRPr sz="1800"/>
            </a:pPr>
            <a:r>
              <a:rPr lang="pt-PT" sz="1100" b="1" dirty="0">
                <a:latin typeface="Helvetica"/>
                <a:ea typeface="Helvetica"/>
                <a:cs typeface="Helvetica"/>
                <a:sym typeface="Helvetica"/>
              </a:rPr>
              <a:t>Francisco Brito </a:t>
            </a:r>
            <a:r>
              <a:rPr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⎯  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2022</a:t>
            </a:r>
            <a:endParaRPr sz="1100" dirty="0">
              <a:solidFill>
                <a:srgbClr val="FFFFFF"/>
              </a:solidFill>
            </a:endParaRPr>
          </a:p>
        </p:txBody>
      </p:sp>
      <p:sp>
        <p:nvSpPr>
          <p:cNvPr id="52" name="Shape 52"/>
          <p:cNvSpPr/>
          <p:nvPr/>
        </p:nvSpPr>
        <p:spPr>
          <a:xfrm>
            <a:off x="7784762" y="6513557"/>
            <a:ext cx="1188915" cy="2365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l">
              <a:defRPr sz="11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1100" b="1"/>
              <a:t>www.edit.com.pt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661560-8EE3-4F05-93C3-5C8065A1426D}"/>
              </a:ext>
            </a:extLst>
          </p:cNvPr>
          <p:cNvSpPr txBox="1"/>
          <p:nvPr/>
        </p:nvSpPr>
        <p:spPr>
          <a:xfrm>
            <a:off x="951040" y="1312236"/>
            <a:ext cx="7463043" cy="56457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PT" sz="3200" b="1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Para ver em casa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8C336AC-A05F-F2E0-0604-0F9EB411CDDC}"/>
              </a:ext>
            </a:extLst>
          </p:cNvPr>
          <p:cNvSpPr txBox="1">
            <a:spLocks/>
          </p:cNvSpPr>
          <p:nvPr/>
        </p:nvSpPr>
        <p:spPr>
          <a:xfrm>
            <a:off x="969470" y="2345728"/>
            <a:ext cx="7284193" cy="33813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5pPr>
            <a:lvl6pPr marL="25188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6pPr>
            <a:lvl7pPr marL="29633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7pPr>
            <a:lvl8pPr marL="34078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8pPr>
            <a:lvl9pPr marL="38523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>
              <a:lnSpc>
                <a:spcPct val="150000"/>
              </a:lnSpc>
            </a:pPr>
            <a:endParaRPr lang="pt-PT" sz="16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/>
          </a:p>
          <a:p>
            <a:pPr algn="l">
              <a:lnSpc>
                <a:spcPct val="150000"/>
              </a:lnSpc>
            </a:pPr>
            <a:endParaRPr lang="pt-PT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4D4B61-61F8-422B-B2E0-1B16323AE54D}"/>
              </a:ext>
            </a:extLst>
          </p:cNvPr>
          <p:cNvSpPr txBox="1"/>
          <p:nvPr/>
        </p:nvSpPr>
        <p:spPr>
          <a:xfrm>
            <a:off x="951040" y="2136116"/>
            <a:ext cx="7302623" cy="83099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1600" dirty="0">
                <a:hlinkClick r:id="rId3"/>
              </a:rPr>
              <a:t>Functions</a:t>
            </a:r>
            <a:endParaRPr lang="en-US" sz="1600" dirty="0"/>
          </a:p>
          <a:p>
            <a:pPr algn="l"/>
            <a:r>
              <a:rPr lang="en-US" sz="1600" dirty="0">
                <a:hlinkClick r:id="rId4"/>
              </a:rPr>
              <a:t>Objects</a:t>
            </a:r>
            <a:endParaRPr lang="en-US" sz="1600" dirty="0"/>
          </a:p>
          <a:p>
            <a:pPr algn="l"/>
            <a:r>
              <a:rPr lang="en-US" sz="1600" dirty="0" err="1">
                <a:hlinkClick r:id="rId5"/>
              </a:rPr>
              <a:t>Exercícios</a:t>
            </a:r>
            <a:r>
              <a:rPr lang="en-US" sz="1600" dirty="0">
                <a:hlinkClick r:id="rId5"/>
              </a:rPr>
              <a:t> </a:t>
            </a:r>
            <a:r>
              <a:rPr lang="en-US" sz="1600" dirty="0" err="1">
                <a:hlinkClick r:id="rId5"/>
              </a:rPr>
              <a:t>Javascript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9976186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259409" y="114647"/>
            <a:ext cx="914843" cy="912604"/>
          </a:xfrm>
          <a:prstGeom prst="rect">
            <a:avLst/>
          </a:prstGeom>
          <a:solidFill/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-36711" y="-9922"/>
            <a:ext cx="9217422" cy="512473"/>
          </a:xfrm>
          <a:prstGeom prst="rect">
            <a:avLst/>
          </a:prstGeom>
          <a:solidFill/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5465494" y="125609"/>
            <a:ext cx="3440113" cy="2414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lvl="0" algn="r">
              <a:defRPr sz="1800"/>
            </a:pPr>
            <a:r>
              <a:rPr lang="pt-PT" sz="1100" b="1" dirty="0" err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Frontend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pt-PT" sz="1100" b="1" dirty="0" err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Development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1100" b="1" dirty="0">
                <a:solidFill>
                  <a:srgbClr val="FFE100"/>
                </a:solidFill>
                <a:latin typeface="Helvetica"/>
                <a:ea typeface="Helvetica"/>
                <a:cs typeface="Helvetica"/>
                <a:sym typeface="Helvetica"/>
              </a:rPr>
              <a:t>⎯</a:t>
            </a:r>
            <a:r>
              <a:rPr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 </a:t>
            </a:r>
            <a:r>
              <a:rPr lang="pt-PT" sz="1100" dirty="0">
                <a:solidFill>
                  <a:srgbClr val="FFFFFF"/>
                </a:solidFill>
              </a:rPr>
              <a:t> </a:t>
            </a:r>
            <a:r>
              <a:rPr lang="pt-PT" sz="1100" dirty="0" err="1">
                <a:solidFill>
                  <a:srgbClr val="FFFFFF"/>
                </a:solidFill>
              </a:rPr>
              <a:t>Javascript</a:t>
            </a:r>
            <a:endParaRPr sz="1100" dirty="0">
              <a:solidFill>
                <a:srgbClr val="FFFFFF"/>
              </a:solidFill>
            </a:endParaRPr>
          </a:p>
        </p:txBody>
      </p:sp>
      <p:pic>
        <p:nvPicPr>
          <p:cNvPr id="49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334792" y="188912"/>
            <a:ext cx="764077" cy="764075"/>
          </a:xfrm>
          <a:prstGeom prst="rect">
            <a:avLst/>
          </a:prstGeom>
          <a:ln w="3175">
            <a:miter lim="400000"/>
          </a:ln>
        </p:spPr>
      </p:pic>
      <p:sp>
        <p:nvSpPr>
          <p:cNvPr id="50" name="Shape 50"/>
          <p:cNvSpPr/>
          <p:nvPr/>
        </p:nvSpPr>
        <p:spPr>
          <a:xfrm>
            <a:off x="-36711" y="6447234"/>
            <a:ext cx="9217422" cy="512473"/>
          </a:xfrm>
          <a:prstGeom prst="rect">
            <a:avLst/>
          </a:prstGeom>
          <a:solidFill>
            <a:srgbClr val="FFE100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197782" y="6511121"/>
            <a:ext cx="2978263" cy="2414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lvl="0" algn="l">
              <a:defRPr sz="1800"/>
            </a:pPr>
            <a:r>
              <a:rPr lang="pt-PT" sz="1100" b="1" dirty="0">
                <a:latin typeface="Helvetica"/>
                <a:ea typeface="Helvetica"/>
                <a:cs typeface="Helvetica"/>
                <a:sym typeface="Helvetica"/>
              </a:rPr>
              <a:t>Francisco Brito </a:t>
            </a:r>
            <a:r>
              <a:rPr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⎯  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2022</a:t>
            </a:r>
            <a:endParaRPr sz="1100" dirty="0">
              <a:solidFill>
                <a:srgbClr val="FFFFFF"/>
              </a:solidFill>
            </a:endParaRPr>
          </a:p>
        </p:txBody>
      </p:sp>
      <p:sp>
        <p:nvSpPr>
          <p:cNvPr id="52" name="Shape 52"/>
          <p:cNvSpPr/>
          <p:nvPr/>
        </p:nvSpPr>
        <p:spPr>
          <a:xfrm>
            <a:off x="7784762" y="6513557"/>
            <a:ext cx="1188915" cy="2365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l">
              <a:defRPr sz="11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1100" b="1"/>
              <a:t>www.edit.com.pt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DDFF76E-25EF-4850-B891-C5601385DC85}"/>
              </a:ext>
            </a:extLst>
          </p:cNvPr>
          <p:cNvSpPr txBox="1">
            <a:spLocks/>
          </p:cNvSpPr>
          <p:nvPr/>
        </p:nvSpPr>
        <p:spPr>
          <a:xfrm>
            <a:off x="969470" y="2345728"/>
            <a:ext cx="7284193" cy="33813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5pPr>
            <a:lvl6pPr marL="25188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6pPr>
            <a:lvl7pPr marL="29633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7pPr>
            <a:lvl8pPr marL="34078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8pPr>
            <a:lvl9pPr marL="38523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pt-PT" sz="2000" dirty="0"/>
              <a:t>Em </a:t>
            </a:r>
            <a:r>
              <a:rPr lang="pt-PT" sz="2000" dirty="0" err="1"/>
              <a:t>Javascript</a:t>
            </a:r>
            <a:r>
              <a:rPr lang="pt-PT" sz="2000" dirty="0"/>
              <a:t>, uma função é um bloco de código que resolve uma determinada tarefa. Uma função tem de ser invocada para ser executada.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661560-8EE3-4F05-93C3-5C8065A1426D}"/>
              </a:ext>
            </a:extLst>
          </p:cNvPr>
          <p:cNvSpPr txBox="1"/>
          <p:nvPr/>
        </p:nvSpPr>
        <p:spPr>
          <a:xfrm>
            <a:off x="951040" y="1312236"/>
            <a:ext cx="7463043" cy="56457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PT" sz="3200" b="1" dirty="0">
                <a:solidFill>
                  <a:schemeClr val="accent3"/>
                </a:solidFill>
              </a:rPr>
              <a:t>Funções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C3173DBD-27B8-7B70-F481-636D2040EA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925121"/>
              </p:ext>
            </p:extLst>
          </p:nvPr>
        </p:nvGraphicFramePr>
        <p:xfrm>
          <a:off x="3021242" y="4866214"/>
          <a:ext cx="3322637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 de Mapa de Bits" r:id="rId3" imgW="3323160" imgH="643320" progId="Paint.Picture">
                  <p:embed/>
                </p:oleObj>
              </mc:Choice>
              <mc:Fallback>
                <p:oleObj name="Imagem de Mapa de Bits" r:id="rId3" imgW="3323160" imgH="643320" progId="Paint.Picture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C3173DBD-27B8-7B70-F481-636D2040EA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21242" y="4866214"/>
                        <a:ext cx="3322637" cy="642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3B8280F-E1B4-A1A9-4993-04C555067EB1}"/>
              </a:ext>
            </a:extLst>
          </p:cNvPr>
          <p:cNvSpPr/>
          <p:nvPr/>
        </p:nvSpPr>
        <p:spPr>
          <a:xfrm>
            <a:off x="3021242" y="4843594"/>
            <a:ext cx="620724" cy="318355"/>
          </a:xfrm>
          <a:prstGeom prst="rect">
            <a:avLst/>
          </a:prstGeom>
          <a:noFill/>
          <a:ln w="19050" cap="flat">
            <a:solidFill>
              <a:srgbClr val="00B050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 w="19050">
                <a:solidFill>
                  <a:schemeClr val="tx1"/>
                </a:solidFill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87FE857-3D1E-1F9D-B308-BD28F2585B13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3330552" y="4572000"/>
            <a:ext cx="1052" cy="271595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12CD203-D64B-D05F-389F-3B1D34D27250}"/>
              </a:ext>
            </a:extLst>
          </p:cNvPr>
          <p:cNvSpPr txBox="1"/>
          <p:nvPr/>
        </p:nvSpPr>
        <p:spPr>
          <a:xfrm>
            <a:off x="2303738" y="4303890"/>
            <a:ext cx="1611355" cy="25680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PT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Identificador de função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674C76-03EC-9420-9458-F1308138BB80}"/>
              </a:ext>
            </a:extLst>
          </p:cNvPr>
          <p:cNvSpPr/>
          <p:nvPr/>
        </p:nvSpPr>
        <p:spPr>
          <a:xfrm>
            <a:off x="3683510" y="4843593"/>
            <a:ext cx="793996" cy="318355"/>
          </a:xfrm>
          <a:prstGeom prst="rect">
            <a:avLst/>
          </a:prstGeom>
          <a:noFill/>
          <a:ln w="19050" cap="flat">
            <a:solidFill>
              <a:srgbClr val="00B050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 w="19050">
                <a:solidFill>
                  <a:schemeClr val="tx1"/>
                </a:solidFill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B965D1D-A8F0-C10D-0A37-87AF01240B4D}"/>
              </a:ext>
            </a:extLst>
          </p:cNvPr>
          <p:cNvCxnSpPr>
            <a:cxnSpLocks/>
          </p:cNvCxnSpPr>
          <p:nvPr/>
        </p:nvCxnSpPr>
        <p:spPr>
          <a:xfrm flipH="1" flipV="1">
            <a:off x="4130374" y="4146012"/>
            <a:ext cx="1052" cy="697581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B67E87-6719-B9B9-BAC4-890635A1F71B}"/>
              </a:ext>
            </a:extLst>
          </p:cNvPr>
          <p:cNvSpPr txBox="1"/>
          <p:nvPr/>
        </p:nvSpPr>
        <p:spPr>
          <a:xfrm>
            <a:off x="3515444" y="3861523"/>
            <a:ext cx="1231963" cy="25680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PT" sz="1200" dirty="0">
                <a:solidFill>
                  <a:srgbClr val="000000"/>
                </a:solidFill>
              </a:rPr>
              <a:t>nome da função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7B6981-6FD2-7C12-F146-0A63E7C0D5CF}"/>
              </a:ext>
            </a:extLst>
          </p:cNvPr>
          <p:cNvSpPr/>
          <p:nvPr/>
        </p:nvSpPr>
        <p:spPr>
          <a:xfrm>
            <a:off x="4519049" y="4843592"/>
            <a:ext cx="1608097" cy="318355"/>
          </a:xfrm>
          <a:prstGeom prst="rect">
            <a:avLst/>
          </a:prstGeom>
          <a:noFill/>
          <a:ln w="19050" cap="flat">
            <a:solidFill>
              <a:srgbClr val="00B050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 w="19050">
                <a:solidFill>
                  <a:schemeClr val="tx1"/>
                </a:solidFill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F100DE5-AA66-210B-0F12-A01F06F17138}"/>
              </a:ext>
            </a:extLst>
          </p:cNvPr>
          <p:cNvCxnSpPr>
            <a:cxnSpLocks/>
          </p:cNvCxnSpPr>
          <p:nvPr/>
        </p:nvCxnSpPr>
        <p:spPr>
          <a:xfrm flipH="1" flipV="1">
            <a:off x="5323097" y="4572000"/>
            <a:ext cx="1052" cy="280865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58F394D-F6A0-FA39-8AAD-0D36E05EE53C}"/>
              </a:ext>
            </a:extLst>
          </p:cNvPr>
          <p:cNvSpPr txBox="1"/>
          <p:nvPr/>
        </p:nvSpPr>
        <p:spPr>
          <a:xfrm>
            <a:off x="4519049" y="4342218"/>
            <a:ext cx="1845118" cy="25680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PT" sz="1200" dirty="0">
                <a:solidFill>
                  <a:srgbClr val="000000"/>
                </a:solidFill>
              </a:rPr>
              <a:t>parâmetros da função 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0269960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259409" y="114647"/>
            <a:ext cx="914843" cy="912604"/>
          </a:xfrm>
          <a:prstGeom prst="rect">
            <a:avLst/>
          </a:prstGeom>
          <a:solidFill/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-36711" y="-9922"/>
            <a:ext cx="9217422" cy="512473"/>
          </a:xfrm>
          <a:prstGeom prst="rect">
            <a:avLst/>
          </a:prstGeom>
          <a:solidFill/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5465494" y="125609"/>
            <a:ext cx="3440113" cy="2414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lvl="0" algn="r">
              <a:defRPr sz="1800"/>
            </a:pPr>
            <a:r>
              <a:rPr lang="pt-PT" sz="1100" b="1" dirty="0" err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Frontend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pt-PT" sz="1100" b="1" dirty="0" err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Development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1100" b="1" dirty="0">
                <a:solidFill>
                  <a:srgbClr val="FFE100"/>
                </a:solidFill>
                <a:latin typeface="Helvetica"/>
                <a:ea typeface="Helvetica"/>
                <a:cs typeface="Helvetica"/>
                <a:sym typeface="Helvetica"/>
              </a:rPr>
              <a:t>⎯</a:t>
            </a:r>
            <a:r>
              <a:rPr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 </a:t>
            </a:r>
            <a:r>
              <a:rPr lang="pt-PT" sz="1100" dirty="0">
                <a:solidFill>
                  <a:srgbClr val="FFFFFF"/>
                </a:solidFill>
              </a:rPr>
              <a:t> </a:t>
            </a:r>
            <a:r>
              <a:rPr lang="pt-PT" sz="1100" dirty="0" err="1">
                <a:solidFill>
                  <a:srgbClr val="FFFFFF"/>
                </a:solidFill>
              </a:rPr>
              <a:t>Javascript</a:t>
            </a:r>
            <a:endParaRPr sz="1100" dirty="0">
              <a:solidFill>
                <a:srgbClr val="FFFFFF"/>
              </a:solidFill>
            </a:endParaRPr>
          </a:p>
        </p:txBody>
      </p:sp>
      <p:pic>
        <p:nvPicPr>
          <p:cNvPr id="49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334792" y="188912"/>
            <a:ext cx="764077" cy="764075"/>
          </a:xfrm>
          <a:prstGeom prst="rect">
            <a:avLst/>
          </a:prstGeom>
          <a:ln w="3175">
            <a:miter lim="400000"/>
          </a:ln>
        </p:spPr>
      </p:pic>
      <p:sp>
        <p:nvSpPr>
          <p:cNvPr id="50" name="Shape 50"/>
          <p:cNvSpPr/>
          <p:nvPr/>
        </p:nvSpPr>
        <p:spPr>
          <a:xfrm>
            <a:off x="-36711" y="6447234"/>
            <a:ext cx="9217422" cy="512473"/>
          </a:xfrm>
          <a:prstGeom prst="rect">
            <a:avLst/>
          </a:prstGeom>
          <a:solidFill>
            <a:srgbClr val="FFE100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197782" y="6511121"/>
            <a:ext cx="2978263" cy="2414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lvl="0" algn="l">
              <a:defRPr sz="1800"/>
            </a:pPr>
            <a:r>
              <a:rPr lang="pt-PT" sz="1100" b="1" dirty="0">
                <a:latin typeface="Helvetica"/>
                <a:ea typeface="Helvetica"/>
                <a:cs typeface="Helvetica"/>
                <a:sym typeface="Helvetica"/>
              </a:rPr>
              <a:t>Francisco Brito </a:t>
            </a:r>
            <a:r>
              <a:rPr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⎯  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2022</a:t>
            </a:r>
            <a:endParaRPr sz="1100" dirty="0">
              <a:solidFill>
                <a:srgbClr val="FFFFFF"/>
              </a:solidFill>
            </a:endParaRPr>
          </a:p>
        </p:txBody>
      </p:sp>
      <p:sp>
        <p:nvSpPr>
          <p:cNvPr id="52" name="Shape 52"/>
          <p:cNvSpPr/>
          <p:nvPr/>
        </p:nvSpPr>
        <p:spPr>
          <a:xfrm>
            <a:off x="7784762" y="6513557"/>
            <a:ext cx="1188915" cy="2365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l">
              <a:defRPr sz="11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1100" b="1"/>
              <a:t>www.edit.com.pt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DDFF76E-25EF-4850-B891-C5601385DC85}"/>
              </a:ext>
            </a:extLst>
          </p:cNvPr>
          <p:cNvSpPr txBox="1">
            <a:spLocks/>
          </p:cNvSpPr>
          <p:nvPr/>
        </p:nvSpPr>
        <p:spPr>
          <a:xfrm>
            <a:off x="969470" y="2345728"/>
            <a:ext cx="7284193" cy="33813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5pPr>
            <a:lvl6pPr marL="25188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6pPr>
            <a:lvl7pPr marL="29633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7pPr>
            <a:lvl8pPr marL="34078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8pPr>
            <a:lvl9pPr marL="38523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661560-8EE3-4F05-93C3-5C8065A1426D}"/>
              </a:ext>
            </a:extLst>
          </p:cNvPr>
          <p:cNvSpPr txBox="1"/>
          <p:nvPr/>
        </p:nvSpPr>
        <p:spPr>
          <a:xfrm>
            <a:off x="951040" y="1343014"/>
            <a:ext cx="7463043" cy="50302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PT" sz="2800" b="1" dirty="0">
                <a:solidFill>
                  <a:schemeClr val="accent3"/>
                </a:solidFill>
              </a:rPr>
              <a:t>Exemplo – calcular a área de um retângulo</a:t>
            </a:r>
            <a:endParaRPr kumimoji="0" lang="en-US" sz="2800" b="1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7F60D26-2490-9AF3-7AD4-FCD29DF88B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931788"/>
              </p:ext>
            </p:extLst>
          </p:nvPr>
        </p:nvGraphicFramePr>
        <p:xfrm>
          <a:off x="2799858" y="2161798"/>
          <a:ext cx="3434080" cy="21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 de Mapa de Bits" r:id="rId3" imgW="1397160" imgH="855000" progId="Paint.Picture">
                  <p:embed/>
                </p:oleObj>
              </mc:Choice>
              <mc:Fallback>
                <p:oleObj name="Imagem de Mapa de Bits" r:id="rId3" imgW="1397160" imgH="855000" progId="Paint.Picture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67F60D26-2490-9AF3-7AD4-FCD29DF88B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99858" y="2161798"/>
                        <a:ext cx="3434080" cy="210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BB812C6B-3A6A-C498-3CE7-BE193AAFB080}"/>
              </a:ext>
            </a:extLst>
          </p:cNvPr>
          <p:cNvSpPr/>
          <p:nvPr/>
        </p:nvSpPr>
        <p:spPr>
          <a:xfrm>
            <a:off x="3004639" y="2895130"/>
            <a:ext cx="545341" cy="318355"/>
          </a:xfrm>
          <a:prstGeom prst="rect">
            <a:avLst/>
          </a:prstGeom>
          <a:noFill/>
          <a:ln w="19050" cap="flat">
            <a:solidFill>
              <a:srgbClr val="00B050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 w="19050">
                <a:solidFill>
                  <a:schemeClr val="tx1"/>
                </a:solidFill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B4590D-4398-63A8-FD8A-6EB0A5953807}"/>
              </a:ext>
            </a:extLst>
          </p:cNvPr>
          <p:cNvCxnSpPr>
            <a:cxnSpLocks/>
          </p:cNvCxnSpPr>
          <p:nvPr/>
        </p:nvCxnSpPr>
        <p:spPr>
          <a:xfrm>
            <a:off x="3245311" y="3322016"/>
            <a:ext cx="0" cy="138002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5604FC-FCD1-1A49-3DCC-B1A3BE5C5C56}"/>
              </a:ext>
            </a:extLst>
          </p:cNvPr>
          <p:cNvSpPr txBox="1"/>
          <p:nvPr/>
        </p:nvSpPr>
        <p:spPr>
          <a:xfrm>
            <a:off x="2439633" y="4695828"/>
            <a:ext cx="2360886" cy="25680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PT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Funções permitem retornar valores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83F581-483B-E3A4-B247-7F1617D3007F}"/>
              </a:ext>
            </a:extLst>
          </p:cNvPr>
          <p:cNvSpPr/>
          <p:nvPr/>
        </p:nvSpPr>
        <p:spPr>
          <a:xfrm>
            <a:off x="4625027" y="3508068"/>
            <a:ext cx="1350195" cy="318355"/>
          </a:xfrm>
          <a:prstGeom prst="rect">
            <a:avLst/>
          </a:prstGeom>
          <a:noFill/>
          <a:ln w="19050" cap="flat">
            <a:solidFill>
              <a:srgbClr val="00B050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 w="19050">
                <a:solidFill>
                  <a:schemeClr val="tx1"/>
                </a:solidFill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13DCAA-3E0A-6B29-9BD6-038066F562CF}"/>
              </a:ext>
            </a:extLst>
          </p:cNvPr>
          <p:cNvCxnSpPr>
            <a:cxnSpLocks/>
          </p:cNvCxnSpPr>
          <p:nvPr/>
        </p:nvCxnSpPr>
        <p:spPr>
          <a:xfrm>
            <a:off x="5286581" y="3888698"/>
            <a:ext cx="0" cy="10639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1369850-9198-1CD3-AADB-1C5C48108A80}"/>
              </a:ext>
            </a:extLst>
          </p:cNvPr>
          <p:cNvSpPr txBox="1"/>
          <p:nvPr/>
        </p:nvSpPr>
        <p:spPr>
          <a:xfrm>
            <a:off x="3851712" y="4990817"/>
            <a:ext cx="3211447" cy="62613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PT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Invocação da função com os parâmetros 5 e 4. Na constante será guardado o valor retornado pela função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FBBEB5-7DD9-427A-FC41-0B02822C433F}"/>
              </a:ext>
            </a:extLst>
          </p:cNvPr>
          <p:cNvSpPr txBox="1"/>
          <p:nvPr/>
        </p:nvSpPr>
        <p:spPr>
          <a:xfrm>
            <a:off x="969470" y="5869949"/>
            <a:ext cx="6918095" cy="50302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just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PT" sz="1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Return</a:t>
            </a:r>
            <a:r>
              <a:rPr kumimoji="0" lang="pt-PT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: uma função pode ter múltiplos </a:t>
            </a:r>
            <a:r>
              <a:rPr kumimoji="0" lang="pt-PT" sz="14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return</a:t>
            </a:r>
            <a:r>
              <a:rPr kumimoji="0" lang="pt-PT" sz="14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, </a:t>
            </a:r>
            <a:r>
              <a:rPr kumimoji="0" lang="pt-PT" sz="14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mas a execução da função para assim que executamos o primeiro </a:t>
            </a:r>
            <a:r>
              <a:rPr kumimoji="0" lang="pt-PT" sz="1400" b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return</a:t>
            </a:r>
            <a:r>
              <a:rPr kumimoji="0" lang="pt-PT" sz="14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.</a:t>
            </a:r>
            <a:r>
              <a:rPr kumimoji="0" lang="pt-PT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1554107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259409" y="114647"/>
            <a:ext cx="914843" cy="912604"/>
          </a:xfrm>
          <a:prstGeom prst="rect">
            <a:avLst/>
          </a:prstGeom>
          <a:solidFill/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-36711" y="-9922"/>
            <a:ext cx="9217422" cy="512473"/>
          </a:xfrm>
          <a:prstGeom prst="rect">
            <a:avLst/>
          </a:prstGeom>
          <a:solidFill/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5465494" y="125609"/>
            <a:ext cx="3440113" cy="2414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lvl="0" algn="r">
              <a:defRPr sz="1800"/>
            </a:pPr>
            <a:r>
              <a:rPr lang="pt-PT" sz="1100" b="1" dirty="0" err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Frontend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pt-PT" sz="1100" b="1" dirty="0" err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Development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1100" b="1" dirty="0">
                <a:solidFill>
                  <a:srgbClr val="FFE100"/>
                </a:solidFill>
                <a:latin typeface="Helvetica"/>
                <a:ea typeface="Helvetica"/>
                <a:cs typeface="Helvetica"/>
                <a:sym typeface="Helvetica"/>
              </a:rPr>
              <a:t>⎯</a:t>
            </a:r>
            <a:r>
              <a:rPr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 </a:t>
            </a:r>
            <a:r>
              <a:rPr lang="pt-PT" sz="1100" dirty="0">
                <a:solidFill>
                  <a:srgbClr val="FFFFFF"/>
                </a:solidFill>
              </a:rPr>
              <a:t> </a:t>
            </a:r>
            <a:r>
              <a:rPr lang="pt-PT" sz="1100" dirty="0" err="1">
                <a:solidFill>
                  <a:srgbClr val="FFFFFF"/>
                </a:solidFill>
              </a:rPr>
              <a:t>Javascript</a:t>
            </a:r>
            <a:endParaRPr sz="1100" dirty="0">
              <a:solidFill>
                <a:srgbClr val="FFFFFF"/>
              </a:solidFill>
            </a:endParaRPr>
          </a:p>
        </p:txBody>
      </p:sp>
      <p:pic>
        <p:nvPicPr>
          <p:cNvPr id="49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334792" y="188912"/>
            <a:ext cx="764077" cy="764075"/>
          </a:xfrm>
          <a:prstGeom prst="rect">
            <a:avLst/>
          </a:prstGeom>
          <a:ln w="3175">
            <a:miter lim="400000"/>
          </a:ln>
        </p:spPr>
      </p:pic>
      <p:sp>
        <p:nvSpPr>
          <p:cNvPr id="50" name="Shape 50"/>
          <p:cNvSpPr/>
          <p:nvPr/>
        </p:nvSpPr>
        <p:spPr>
          <a:xfrm>
            <a:off x="-36711" y="6447234"/>
            <a:ext cx="9217422" cy="512473"/>
          </a:xfrm>
          <a:prstGeom prst="rect">
            <a:avLst/>
          </a:prstGeom>
          <a:solidFill>
            <a:srgbClr val="FFE100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197782" y="6511121"/>
            <a:ext cx="2978263" cy="2414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lvl="0" algn="l">
              <a:defRPr sz="1800"/>
            </a:pPr>
            <a:r>
              <a:rPr lang="pt-PT" sz="1100" b="1" dirty="0">
                <a:latin typeface="Helvetica"/>
                <a:ea typeface="Helvetica"/>
                <a:cs typeface="Helvetica"/>
                <a:sym typeface="Helvetica"/>
              </a:rPr>
              <a:t>Francisco Brito </a:t>
            </a:r>
            <a:r>
              <a:rPr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⎯  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2022</a:t>
            </a:r>
            <a:endParaRPr sz="1100" dirty="0">
              <a:solidFill>
                <a:srgbClr val="FFFFFF"/>
              </a:solidFill>
            </a:endParaRPr>
          </a:p>
        </p:txBody>
      </p:sp>
      <p:sp>
        <p:nvSpPr>
          <p:cNvPr id="52" name="Shape 52"/>
          <p:cNvSpPr/>
          <p:nvPr/>
        </p:nvSpPr>
        <p:spPr>
          <a:xfrm>
            <a:off x="7784762" y="6513557"/>
            <a:ext cx="1188915" cy="2365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l">
              <a:defRPr sz="11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1100" b="1"/>
              <a:t>www.edit.com.pt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8899F2-FC9C-4D22-81E2-B2ADD7A60074}"/>
              </a:ext>
            </a:extLst>
          </p:cNvPr>
          <p:cNvSpPr txBox="1"/>
          <p:nvPr/>
        </p:nvSpPr>
        <p:spPr>
          <a:xfrm>
            <a:off x="951040" y="1312236"/>
            <a:ext cx="7463043" cy="56457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PT" sz="3200" b="1" dirty="0" err="1">
                <a:solidFill>
                  <a:schemeClr val="accent3"/>
                </a:solidFill>
              </a:rPr>
              <a:t>Arrow</a:t>
            </a:r>
            <a:r>
              <a:rPr lang="pt-PT" sz="3200" b="1" dirty="0">
                <a:solidFill>
                  <a:schemeClr val="accent3"/>
                </a:solidFill>
              </a:rPr>
              <a:t> </a:t>
            </a:r>
            <a:r>
              <a:rPr lang="pt-PT" sz="3200" b="1" dirty="0" err="1">
                <a:solidFill>
                  <a:schemeClr val="accent3"/>
                </a:solidFill>
              </a:rPr>
              <a:t>functions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0F147A7-C2AF-C608-3A6D-99DBE69F80A0}"/>
              </a:ext>
            </a:extLst>
          </p:cNvPr>
          <p:cNvSpPr txBox="1">
            <a:spLocks/>
          </p:cNvSpPr>
          <p:nvPr/>
        </p:nvSpPr>
        <p:spPr>
          <a:xfrm>
            <a:off x="969470" y="2345728"/>
            <a:ext cx="7284193" cy="33813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5pPr>
            <a:lvl6pPr marL="25188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6pPr>
            <a:lvl7pPr marL="29633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7pPr>
            <a:lvl8pPr marL="34078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8pPr>
            <a:lvl9pPr marL="38523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pt-PT" sz="1600" dirty="0" err="1"/>
              <a:t>Arrow</a:t>
            </a:r>
            <a:r>
              <a:rPr lang="pt-PT" sz="1600" dirty="0"/>
              <a:t> </a:t>
            </a:r>
            <a:r>
              <a:rPr lang="pt-PT" sz="1600" dirty="0" err="1"/>
              <a:t>functions</a:t>
            </a:r>
            <a:r>
              <a:rPr lang="pt-PT" sz="1600" dirty="0"/>
              <a:t> permitem encurtar a sintaxe das funções. Foram introduzidas com ES6.</a:t>
            </a:r>
          </a:p>
          <a:p>
            <a:pPr algn="l">
              <a:lnSpc>
                <a:spcPct val="150000"/>
              </a:lnSpc>
            </a:pPr>
            <a:endParaRPr lang="pt-PT" sz="1600" dirty="0"/>
          </a:p>
          <a:p>
            <a:pPr algn="l">
              <a:lnSpc>
                <a:spcPct val="150000"/>
              </a:lnSpc>
            </a:pPr>
            <a:endParaRPr lang="pt-PT" sz="1600" dirty="0"/>
          </a:p>
          <a:p>
            <a:pPr algn="l">
              <a:lnSpc>
                <a:spcPct val="150000"/>
              </a:lnSpc>
            </a:pPr>
            <a:endParaRPr lang="pt-PT" sz="1600" dirty="0"/>
          </a:p>
          <a:p>
            <a:pPr algn="l">
              <a:lnSpc>
                <a:spcPct val="150000"/>
              </a:lnSpc>
            </a:pPr>
            <a:r>
              <a:rPr lang="pt-PT" sz="1600" dirty="0"/>
              <a:t>Quando as chavetas são removidas a </a:t>
            </a:r>
            <a:r>
              <a:rPr lang="pt-PT" sz="1600" dirty="0" err="1"/>
              <a:t>arrow</a:t>
            </a:r>
            <a:r>
              <a:rPr lang="pt-PT" sz="1600" dirty="0"/>
              <a:t> </a:t>
            </a:r>
            <a:r>
              <a:rPr lang="pt-PT" sz="1600" dirty="0" err="1"/>
              <a:t>function</a:t>
            </a:r>
            <a:r>
              <a:rPr lang="pt-PT" sz="1600" dirty="0"/>
              <a:t> retorna automaticamente o valor (sem necessidade de </a:t>
            </a:r>
            <a:r>
              <a:rPr lang="pt-PT" sz="1600" i="1" dirty="0" err="1"/>
              <a:t>return</a:t>
            </a:r>
            <a:r>
              <a:rPr lang="pt-PT" sz="1600" dirty="0"/>
              <a:t>)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/>
          </a:p>
          <a:p>
            <a:pPr algn="l">
              <a:lnSpc>
                <a:spcPct val="150000"/>
              </a:lnSpc>
            </a:pPr>
            <a:endParaRPr lang="pt-PT" sz="16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4F845CB-9923-353D-47E1-821ABA5257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943319"/>
              </p:ext>
            </p:extLst>
          </p:nvPr>
        </p:nvGraphicFramePr>
        <p:xfrm>
          <a:off x="888259" y="3429000"/>
          <a:ext cx="2287786" cy="739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 de Mapa de Bits" r:id="rId3" imgW="956880" imgH="308880" progId="Paint.Picture">
                  <p:embed/>
                </p:oleObj>
              </mc:Choice>
              <mc:Fallback>
                <p:oleObj name="Imagem de Mapa de Bits" r:id="rId3" imgW="956880" imgH="30888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4F845CB-9923-353D-47E1-821ABA5257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8259" y="3429000"/>
                        <a:ext cx="2287786" cy="7398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7CC978A-0CDA-7374-858C-40A28FE7EE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470513"/>
              </p:ext>
            </p:extLst>
          </p:nvPr>
        </p:nvGraphicFramePr>
        <p:xfrm>
          <a:off x="4441146" y="3429000"/>
          <a:ext cx="2391737" cy="739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 de Mapa de Bits" r:id="rId5" imgW="969480" imgH="300600" progId="Paint.Picture">
                  <p:embed/>
                </p:oleObj>
              </mc:Choice>
              <mc:Fallback>
                <p:oleObj name="Imagem de Mapa de Bits" r:id="rId5" imgW="969480" imgH="300600" progId="Paint.Pictur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E7CC978A-0CDA-7374-858C-40A28FE7EE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41146" y="3429000"/>
                        <a:ext cx="2391737" cy="7398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99990B9-0B0A-47F3-AAF4-DEB236D0F4FC}"/>
              </a:ext>
            </a:extLst>
          </p:cNvPr>
          <p:cNvSpPr txBox="1"/>
          <p:nvPr/>
        </p:nvSpPr>
        <p:spPr>
          <a:xfrm>
            <a:off x="921927" y="3146475"/>
            <a:ext cx="1566132" cy="31835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PT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Regular </a:t>
            </a:r>
            <a:r>
              <a:rPr kumimoji="0" lang="pt-PT" sz="16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function</a:t>
            </a:r>
            <a:r>
              <a:rPr kumimoji="0" lang="pt-PT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:</a:t>
            </a:r>
            <a:endParaRPr kumimoji="0" lang="en-US" sz="1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EA70BC-3AFB-020C-5E0B-016119AF7233}"/>
              </a:ext>
            </a:extLst>
          </p:cNvPr>
          <p:cNvSpPr txBox="1"/>
          <p:nvPr/>
        </p:nvSpPr>
        <p:spPr>
          <a:xfrm>
            <a:off x="4418218" y="3110645"/>
            <a:ext cx="1412245" cy="31835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PT" sz="16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Arrow</a:t>
            </a:r>
            <a:r>
              <a:rPr kumimoji="0" lang="pt-PT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pt-PT" sz="16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function</a:t>
            </a:r>
            <a:r>
              <a:rPr kumimoji="0" lang="pt-PT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:</a:t>
            </a:r>
            <a:endParaRPr kumimoji="0" lang="en-US" sz="1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7FD51F5-F153-DE86-6BA7-20ECF3F1A2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543769"/>
              </p:ext>
            </p:extLst>
          </p:nvPr>
        </p:nvGraphicFramePr>
        <p:xfrm>
          <a:off x="969470" y="5083581"/>
          <a:ext cx="2784840" cy="337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 de Mapa de Bits" r:id="rId7" imgW="1049760" imgH="127080" progId="Paint.Picture">
                  <p:embed/>
                </p:oleObj>
              </mc:Choice>
              <mc:Fallback>
                <p:oleObj name="Imagem de Mapa de Bits" r:id="rId7" imgW="1049760" imgH="127080" progId="Paint.Picture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F7FD51F5-F153-DE86-6BA7-20ECF3F1A2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69470" y="5083581"/>
                        <a:ext cx="2784840" cy="3370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6D87936-D3FD-9265-0674-9EEDE40A52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035350"/>
              </p:ext>
            </p:extLst>
          </p:nvPr>
        </p:nvGraphicFramePr>
        <p:xfrm>
          <a:off x="969470" y="5623570"/>
          <a:ext cx="3187699" cy="318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 de Mapa de Bits" r:id="rId9" imgW="1223280" imgH="122760" progId="Paint.Picture">
                  <p:embed/>
                </p:oleObj>
              </mc:Choice>
              <mc:Fallback>
                <p:oleObj name="Imagem de Mapa de Bits" r:id="rId9" imgW="1223280" imgH="122760" progId="Paint.Picture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C6D87936-D3FD-9265-0674-9EEDE40A52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69470" y="5623570"/>
                        <a:ext cx="3187699" cy="318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FE5988-CED7-1D7A-1A0A-3E31C43DC3C6}"/>
              </a:ext>
            </a:extLst>
          </p:cNvPr>
          <p:cNvCxnSpPr>
            <a:cxnSpLocks/>
          </p:cNvCxnSpPr>
          <p:nvPr/>
        </p:nvCxnSpPr>
        <p:spPr>
          <a:xfrm>
            <a:off x="1970491" y="5885006"/>
            <a:ext cx="3028674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1C1F704-CF8C-5B82-9181-F38872ECDAFB}"/>
              </a:ext>
            </a:extLst>
          </p:cNvPr>
          <p:cNvSpPr txBox="1"/>
          <p:nvPr/>
        </p:nvSpPr>
        <p:spPr>
          <a:xfrm>
            <a:off x="4999165" y="5727032"/>
            <a:ext cx="2500684" cy="28757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PT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Arrow</a:t>
            </a:r>
            <a:r>
              <a:rPr kumimoji="0" lang="pt-PT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pt-PT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function</a:t>
            </a:r>
            <a:r>
              <a:rPr kumimoji="0" lang="pt-PT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com parâmetros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87136399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259409" y="114647"/>
            <a:ext cx="914843" cy="912604"/>
          </a:xfrm>
          <a:prstGeom prst="rect">
            <a:avLst/>
          </a:prstGeom>
          <a:solidFill/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-36711" y="-9922"/>
            <a:ext cx="9217422" cy="512473"/>
          </a:xfrm>
          <a:prstGeom prst="rect">
            <a:avLst/>
          </a:prstGeom>
          <a:solidFill/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5465494" y="125609"/>
            <a:ext cx="3440113" cy="2414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lvl="0" algn="r">
              <a:defRPr sz="1800"/>
            </a:pPr>
            <a:r>
              <a:rPr lang="pt-PT" sz="1100" b="1" dirty="0" err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Frontend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pt-PT" sz="1100" b="1" dirty="0" err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Development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1100" b="1" dirty="0">
                <a:solidFill>
                  <a:srgbClr val="FFE100"/>
                </a:solidFill>
                <a:latin typeface="Helvetica"/>
                <a:ea typeface="Helvetica"/>
                <a:cs typeface="Helvetica"/>
                <a:sym typeface="Helvetica"/>
              </a:rPr>
              <a:t>⎯</a:t>
            </a:r>
            <a:r>
              <a:rPr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 </a:t>
            </a:r>
            <a:r>
              <a:rPr lang="pt-PT" sz="1100" dirty="0">
                <a:solidFill>
                  <a:srgbClr val="FFFFFF"/>
                </a:solidFill>
              </a:rPr>
              <a:t> </a:t>
            </a:r>
            <a:r>
              <a:rPr lang="pt-PT" sz="1100" dirty="0" err="1">
                <a:solidFill>
                  <a:srgbClr val="FFFFFF"/>
                </a:solidFill>
              </a:rPr>
              <a:t>Javascript</a:t>
            </a:r>
            <a:endParaRPr sz="1100" dirty="0">
              <a:solidFill>
                <a:srgbClr val="FFFFFF"/>
              </a:solidFill>
            </a:endParaRPr>
          </a:p>
        </p:txBody>
      </p:sp>
      <p:pic>
        <p:nvPicPr>
          <p:cNvPr id="49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334792" y="188912"/>
            <a:ext cx="764077" cy="764075"/>
          </a:xfrm>
          <a:prstGeom prst="rect">
            <a:avLst/>
          </a:prstGeom>
          <a:ln w="3175">
            <a:miter lim="400000"/>
          </a:ln>
        </p:spPr>
      </p:pic>
      <p:sp>
        <p:nvSpPr>
          <p:cNvPr id="50" name="Shape 50"/>
          <p:cNvSpPr/>
          <p:nvPr/>
        </p:nvSpPr>
        <p:spPr>
          <a:xfrm>
            <a:off x="-36711" y="6447234"/>
            <a:ext cx="9217422" cy="512473"/>
          </a:xfrm>
          <a:prstGeom prst="rect">
            <a:avLst/>
          </a:prstGeom>
          <a:solidFill>
            <a:srgbClr val="FFE100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197782" y="6511121"/>
            <a:ext cx="2978263" cy="2414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lvl="0" algn="l">
              <a:defRPr sz="1800"/>
            </a:pPr>
            <a:r>
              <a:rPr lang="pt-PT" sz="1100" b="1" dirty="0">
                <a:latin typeface="Helvetica"/>
                <a:ea typeface="Helvetica"/>
                <a:cs typeface="Helvetica"/>
                <a:sym typeface="Helvetica"/>
              </a:rPr>
              <a:t>Francisco Brito </a:t>
            </a:r>
            <a:r>
              <a:rPr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⎯  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2022</a:t>
            </a:r>
            <a:endParaRPr sz="1100" dirty="0">
              <a:solidFill>
                <a:srgbClr val="FFFFFF"/>
              </a:solidFill>
            </a:endParaRPr>
          </a:p>
        </p:txBody>
      </p:sp>
      <p:sp>
        <p:nvSpPr>
          <p:cNvPr id="52" name="Shape 52"/>
          <p:cNvSpPr/>
          <p:nvPr/>
        </p:nvSpPr>
        <p:spPr>
          <a:xfrm>
            <a:off x="7784762" y="6513557"/>
            <a:ext cx="1188915" cy="2365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l">
              <a:defRPr sz="11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1100" b="1"/>
              <a:t>www.edit.com.pt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8899F2-FC9C-4D22-81E2-B2ADD7A60074}"/>
              </a:ext>
            </a:extLst>
          </p:cNvPr>
          <p:cNvSpPr txBox="1"/>
          <p:nvPr/>
        </p:nvSpPr>
        <p:spPr>
          <a:xfrm>
            <a:off x="951040" y="1312236"/>
            <a:ext cx="7463043" cy="56457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PT" sz="3200" b="1" dirty="0">
                <a:solidFill>
                  <a:schemeClr val="accent3"/>
                </a:solidFill>
              </a:rPr>
              <a:t>Como atribuir nomes a funções?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0F147A7-C2AF-C608-3A6D-99DBE69F80A0}"/>
              </a:ext>
            </a:extLst>
          </p:cNvPr>
          <p:cNvSpPr txBox="1">
            <a:spLocks/>
          </p:cNvSpPr>
          <p:nvPr/>
        </p:nvSpPr>
        <p:spPr>
          <a:xfrm>
            <a:off x="969470" y="2345728"/>
            <a:ext cx="7284193" cy="33813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5pPr>
            <a:lvl6pPr marL="25188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6pPr>
            <a:lvl7pPr marL="29633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7pPr>
            <a:lvl8pPr marL="34078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8pPr>
            <a:lvl9pPr marL="38523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pt-PT" sz="1600" dirty="0"/>
              <a:t>Em quase todos os casos, uma função representa uma ação. Atribuir um nome semântico é fundamental para compreender o que esta função irá fazer. Usar prefixos que permitam compreender o tipo de ação é uma boa prática: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 err="1"/>
              <a:t>getProduct</a:t>
            </a:r>
            <a:r>
              <a:rPr lang="pt-PT" sz="1600" dirty="0"/>
              <a:t>(): retorna um produto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 err="1"/>
              <a:t>calcIMC</a:t>
            </a:r>
            <a:r>
              <a:rPr lang="pt-PT" sz="1600" dirty="0"/>
              <a:t>(): calcula IMC e retorna valor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 err="1"/>
              <a:t>createForm</a:t>
            </a:r>
            <a:r>
              <a:rPr lang="pt-PT" sz="1600" dirty="0"/>
              <a:t>(): cria um formulário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 err="1"/>
              <a:t>showMessage</a:t>
            </a:r>
            <a:r>
              <a:rPr lang="pt-PT" sz="1600" dirty="0"/>
              <a:t>(): mostra uma mensagem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 err="1"/>
              <a:t>checkIfLoggeIn</a:t>
            </a:r>
            <a:r>
              <a:rPr lang="pt-PT" sz="1600" dirty="0"/>
              <a:t>() ou </a:t>
            </a:r>
            <a:r>
              <a:rPr lang="pt-PT" sz="1600" dirty="0" err="1"/>
              <a:t>isLoggedIn</a:t>
            </a:r>
            <a:r>
              <a:rPr lang="pt-PT" sz="1600" dirty="0"/>
              <a:t>(): verifica se um utilizador está </a:t>
            </a:r>
            <a:r>
              <a:rPr lang="pt-PT" sz="1600" dirty="0" err="1"/>
              <a:t>logado</a:t>
            </a:r>
            <a:r>
              <a:rPr lang="pt-PT" sz="1600" dirty="0"/>
              <a:t> e retorna </a:t>
            </a:r>
            <a:r>
              <a:rPr lang="pt-PT" sz="1600" dirty="0" err="1"/>
              <a:t>true</a:t>
            </a:r>
            <a:r>
              <a:rPr lang="pt-PT" sz="1600" dirty="0"/>
              <a:t> ou false (</a:t>
            </a:r>
            <a:r>
              <a:rPr lang="pt-PT" sz="1600" dirty="0" err="1"/>
              <a:t>boolean</a:t>
            </a:r>
            <a:r>
              <a:rPr lang="pt-PT" sz="1600" dirty="0"/>
              <a:t>)</a:t>
            </a:r>
          </a:p>
          <a:p>
            <a:pPr algn="l">
              <a:lnSpc>
                <a:spcPct val="150000"/>
              </a:lnSpc>
            </a:pPr>
            <a:endParaRPr lang="pt-PT" sz="1600" dirty="0"/>
          </a:p>
          <a:p>
            <a:pPr algn="l">
              <a:lnSpc>
                <a:spcPct val="150000"/>
              </a:lnSpc>
            </a:pPr>
            <a:endParaRPr lang="pt-PT" sz="1600" dirty="0"/>
          </a:p>
          <a:p>
            <a:pPr algn="l">
              <a:lnSpc>
                <a:spcPct val="150000"/>
              </a:lnSpc>
            </a:pPr>
            <a:endParaRPr lang="pt-PT" sz="16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/>
          </a:p>
          <a:p>
            <a:pPr algn="l">
              <a:lnSpc>
                <a:spcPct val="150000"/>
              </a:lnSpc>
            </a:pP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81147360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259409" y="114647"/>
            <a:ext cx="914843" cy="912604"/>
          </a:xfrm>
          <a:prstGeom prst="rect">
            <a:avLst/>
          </a:prstGeom>
          <a:solidFill/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-36711" y="-9922"/>
            <a:ext cx="9217422" cy="512473"/>
          </a:xfrm>
          <a:prstGeom prst="rect">
            <a:avLst/>
          </a:prstGeom>
          <a:solidFill/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5465494" y="125609"/>
            <a:ext cx="3440113" cy="2414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lvl="0" algn="r">
              <a:defRPr sz="1800"/>
            </a:pPr>
            <a:r>
              <a:rPr lang="pt-PT" sz="1100" b="1" dirty="0" err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Frontend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pt-PT" sz="1100" b="1" dirty="0" err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Development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1100" b="1" dirty="0">
                <a:solidFill>
                  <a:srgbClr val="FFE100"/>
                </a:solidFill>
                <a:latin typeface="Helvetica"/>
                <a:ea typeface="Helvetica"/>
                <a:cs typeface="Helvetica"/>
                <a:sym typeface="Helvetica"/>
              </a:rPr>
              <a:t>⎯</a:t>
            </a:r>
            <a:r>
              <a:rPr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 </a:t>
            </a:r>
            <a:r>
              <a:rPr lang="pt-PT" sz="1100" dirty="0">
                <a:solidFill>
                  <a:srgbClr val="FFFFFF"/>
                </a:solidFill>
              </a:rPr>
              <a:t> </a:t>
            </a:r>
            <a:r>
              <a:rPr lang="pt-PT" sz="1100" dirty="0" err="1">
                <a:solidFill>
                  <a:srgbClr val="FFFFFF"/>
                </a:solidFill>
              </a:rPr>
              <a:t>Javascript</a:t>
            </a:r>
            <a:endParaRPr sz="1100" dirty="0">
              <a:solidFill>
                <a:srgbClr val="FFFFFF"/>
              </a:solidFill>
            </a:endParaRPr>
          </a:p>
        </p:txBody>
      </p:sp>
      <p:pic>
        <p:nvPicPr>
          <p:cNvPr id="49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334792" y="188912"/>
            <a:ext cx="764077" cy="764075"/>
          </a:xfrm>
          <a:prstGeom prst="rect">
            <a:avLst/>
          </a:prstGeom>
          <a:ln w="3175">
            <a:miter lim="400000"/>
          </a:ln>
        </p:spPr>
      </p:pic>
      <p:sp>
        <p:nvSpPr>
          <p:cNvPr id="50" name="Shape 50"/>
          <p:cNvSpPr/>
          <p:nvPr/>
        </p:nvSpPr>
        <p:spPr>
          <a:xfrm>
            <a:off x="-36711" y="6447234"/>
            <a:ext cx="9217422" cy="512473"/>
          </a:xfrm>
          <a:prstGeom prst="rect">
            <a:avLst/>
          </a:prstGeom>
          <a:solidFill>
            <a:srgbClr val="FFE100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197782" y="6511121"/>
            <a:ext cx="2978263" cy="2414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lvl="0" algn="l">
              <a:defRPr sz="1800"/>
            </a:pPr>
            <a:r>
              <a:rPr lang="pt-PT" sz="1100" b="1" dirty="0">
                <a:latin typeface="Helvetica"/>
                <a:ea typeface="Helvetica"/>
                <a:cs typeface="Helvetica"/>
                <a:sym typeface="Helvetica"/>
              </a:rPr>
              <a:t>Francisco Brito </a:t>
            </a:r>
            <a:r>
              <a:rPr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⎯  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2022</a:t>
            </a:r>
            <a:endParaRPr sz="1100" dirty="0">
              <a:solidFill>
                <a:srgbClr val="FFFFFF"/>
              </a:solidFill>
            </a:endParaRPr>
          </a:p>
        </p:txBody>
      </p:sp>
      <p:sp>
        <p:nvSpPr>
          <p:cNvPr id="52" name="Shape 52"/>
          <p:cNvSpPr/>
          <p:nvPr/>
        </p:nvSpPr>
        <p:spPr>
          <a:xfrm>
            <a:off x="7784762" y="6513557"/>
            <a:ext cx="1188915" cy="2365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l">
              <a:defRPr sz="11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1100" b="1"/>
              <a:t>www.edit.com.pt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661560-8EE3-4F05-93C3-5C8065A1426D}"/>
              </a:ext>
            </a:extLst>
          </p:cNvPr>
          <p:cNvSpPr txBox="1"/>
          <p:nvPr/>
        </p:nvSpPr>
        <p:spPr>
          <a:xfrm>
            <a:off x="951040" y="1312236"/>
            <a:ext cx="7463043" cy="56457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PT" sz="3200" b="1" dirty="0">
                <a:solidFill>
                  <a:schemeClr val="accent3"/>
                </a:solidFill>
              </a:rPr>
              <a:t>Exercício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8C336AC-A05F-F2E0-0604-0F9EB411CDDC}"/>
              </a:ext>
            </a:extLst>
          </p:cNvPr>
          <p:cNvSpPr txBox="1">
            <a:spLocks/>
          </p:cNvSpPr>
          <p:nvPr/>
        </p:nvSpPr>
        <p:spPr>
          <a:xfrm>
            <a:off x="969470" y="2345728"/>
            <a:ext cx="7284193" cy="33813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5pPr>
            <a:lvl6pPr marL="25188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6pPr>
            <a:lvl7pPr marL="29633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7pPr>
            <a:lvl8pPr marL="34078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8pPr>
            <a:lvl9pPr marL="38523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>
              <a:lnSpc>
                <a:spcPct val="150000"/>
              </a:lnSpc>
            </a:pPr>
            <a:endParaRPr lang="pt-PT" sz="16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/>
          </a:p>
          <a:p>
            <a:pPr algn="l">
              <a:lnSpc>
                <a:spcPct val="150000"/>
              </a:lnSpc>
            </a:pPr>
            <a:endParaRPr lang="pt-PT" sz="160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BFECAE2-940B-913B-4159-10F012B8DBB1}"/>
              </a:ext>
            </a:extLst>
          </p:cNvPr>
          <p:cNvSpPr txBox="1">
            <a:spLocks/>
          </p:cNvSpPr>
          <p:nvPr/>
        </p:nvSpPr>
        <p:spPr>
          <a:xfrm>
            <a:off x="969470" y="2345728"/>
            <a:ext cx="7284193" cy="33813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5pPr>
            <a:lvl6pPr marL="25188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6pPr>
            <a:lvl7pPr marL="29633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7pPr>
            <a:lvl8pPr marL="34078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8pPr>
            <a:lvl9pPr marL="38523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pt-PT" sz="1600" dirty="0"/>
              <a:t>1. Criar uma função que calcula o valor do IMC:</a:t>
            </a:r>
          </a:p>
          <a:p>
            <a:pPr marL="285750" lvl="2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/>
              <a:t>2 argumentos (</a:t>
            </a:r>
            <a:r>
              <a:rPr lang="pt-PT" sz="1600" dirty="0" err="1"/>
              <a:t>weight</a:t>
            </a:r>
            <a:r>
              <a:rPr lang="pt-PT" sz="1600" dirty="0"/>
              <a:t> e </a:t>
            </a:r>
            <a:r>
              <a:rPr lang="pt-PT" sz="1600" dirty="0" err="1"/>
              <a:t>height</a:t>
            </a:r>
            <a:r>
              <a:rPr lang="pt-PT" sz="1600" dirty="0"/>
              <a:t>) </a:t>
            </a:r>
          </a:p>
          <a:p>
            <a:pPr marL="285750" lvl="2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/>
              <a:t>Retorna o valor do IMC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/>
          </a:p>
          <a:p>
            <a:pPr algn="l">
              <a:lnSpc>
                <a:spcPct val="150000"/>
              </a:lnSpc>
            </a:pPr>
            <a:r>
              <a:rPr lang="pt-PT" sz="1600" dirty="0"/>
              <a:t>2. Transformar função anterior numa </a:t>
            </a:r>
            <a:r>
              <a:rPr lang="pt-PT" sz="1600" dirty="0" err="1"/>
              <a:t>arrow</a:t>
            </a:r>
            <a:r>
              <a:rPr lang="pt-PT" sz="1600" dirty="0"/>
              <a:t> </a:t>
            </a:r>
            <a:r>
              <a:rPr lang="pt-PT" sz="1600" dirty="0" err="1"/>
              <a:t>function</a:t>
            </a:r>
            <a:endParaRPr lang="pt-PT" sz="1600" dirty="0"/>
          </a:p>
          <a:p>
            <a:pPr algn="l">
              <a:lnSpc>
                <a:spcPct val="150000"/>
              </a:lnSpc>
            </a:pPr>
            <a:endParaRPr lang="pt-PT" sz="1600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/>
          </a:p>
          <a:p>
            <a:pPr algn="l">
              <a:lnSpc>
                <a:spcPct val="150000"/>
              </a:lnSpc>
            </a:pP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103438146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259409" y="114647"/>
            <a:ext cx="914843" cy="912604"/>
          </a:xfrm>
          <a:prstGeom prst="rect">
            <a:avLst/>
          </a:prstGeom>
          <a:solidFill/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-36711" y="-9922"/>
            <a:ext cx="9217422" cy="512473"/>
          </a:xfrm>
          <a:prstGeom prst="rect">
            <a:avLst/>
          </a:prstGeom>
          <a:solidFill/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5465494" y="125609"/>
            <a:ext cx="3440113" cy="2414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lvl="0" algn="r">
              <a:defRPr sz="1800"/>
            </a:pPr>
            <a:r>
              <a:rPr lang="pt-PT" sz="1100" b="1" dirty="0" err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Frontend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pt-PT" sz="1100" b="1" dirty="0" err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Development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1100" b="1" dirty="0">
                <a:solidFill>
                  <a:srgbClr val="FFE100"/>
                </a:solidFill>
                <a:latin typeface="Helvetica"/>
                <a:ea typeface="Helvetica"/>
                <a:cs typeface="Helvetica"/>
                <a:sym typeface="Helvetica"/>
              </a:rPr>
              <a:t>⎯</a:t>
            </a:r>
            <a:r>
              <a:rPr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 </a:t>
            </a:r>
            <a:r>
              <a:rPr lang="pt-PT" sz="1100" dirty="0">
                <a:solidFill>
                  <a:srgbClr val="FFFFFF"/>
                </a:solidFill>
              </a:rPr>
              <a:t> </a:t>
            </a:r>
            <a:r>
              <a:rPr lang="pt-PT" sz="1100" dirty="0" err="1">
                <a:solidFill>
                  <a:srgbClr val="FFFFFF"/>
                </a:solidFill>
              </a:rPr>
              <a:t>Javascript</a:t>
            </a:r>
            <a:endParaRPr sz="1100" dirty="0">
              <a:solidFill>
                <a:srgbClr val="FFFFFF"/>
              </a:solidFill>
            </a:endParaRPr>
          </a:p>
        </p:txBody>
      </p:sp>
      <p:pic>
        <p:nvPicPr>
          <p:cNvPr id="49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334792" y="188912"/>
            <a:ext cx="764077" cy="764075"/>
          </a:xfrm>
          <a:prstGeom prst="rect">
            <a:avLst/>
          </a:prstGeom>
          <a:ln w="3175">
            <a:miter lim="400000"/>
          </a:ln>
        </p:spPr>
      </p:pic>
      <p:sp>
        <p:nvSpPr>
          <p:cNvPr id="50" name="Shape 50"/>
          <p:cNvSpPr/>
          <p:nvPr/>
        </p:nvSpPr>
        <p:spPr>
          <a:xfrm>
            <a:off x="-36711" y="6447234"/>
            <a:ext cx="9217422" cy="512473"/>
          </a:xfrm>
          <a:prstGeom prst="rect">
            <a:avLst/>
          </a:prstGeom>
          <a:solidFill>
            <a:srgbClr val="FFE100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197782" y="6511121"/>
            <a:ext cx="2978263" cy="2414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lvl="0" algn="l">
              <a:defRPr sz="1800"/>
            </a:pPr>
            <a:r>
              <a:rPr lang="pt-PT" sz="1100" b="1" dirty="0">
                <a:latin typeface="Helvetica"/>
                <a:ea typeface="Helvetica"/>
                <a:cs typeface="Helvetica"/>
                <a:sym typeface="Helvetica"/>
              </a:rPr>
              <a:t>Francisco Brito </a:t>
            </a:r>
            <a:r>
              <a:rPr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⎯  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2022</a:t>
            </a:r>
            <a:endParaRPr sz="1100" dirty="0">
              <a:solidFill>
                <a:srgbClr val="FFFFFF"/>
              </a:solidFill>
            </a:endParaRPr>
          </a:p>
        </p:txBody>
      </p:sp>
      <p:sp>
        <p:nvSpPr>
          <p:cNvPr id="52" name="Shape 52"/>
          <p:cNvSpPr/>
          <p:nvPr/>
        </p:nvSpPr>
        <p:spPr>
          <a:xfrm>
            <a:off x="7784762" y="6513557"/>
            <a:ext cx="1188915" cy="2365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l">
              <a:defRPr sz="11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1100" b="1"/>
              <a:t>www.edit.com.pt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661560-8EE3-4F05-93C3-5C8065A1426D}"/>
              </a:ext>
            </a:extLst>
          </p:cNvPr>
          <p:cNvSpPr txBox="1"/>
          <p:nvPr/>
        </p:nvSpPr>
        <p:spPr>
          <a:xfrm>
            <a:off x="951040" y="1312236"/>
            <a:ext cx="7463043" cy="56457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PT" sz="3200" b="1" dirty="0">
                <a:solidFill>
                  <a:schemeClr val="accent3"/>
                </a:solidFill>
              </a:rPr>
              <a:t>Objetos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8C336AC-A05F-F2E0-0604-0F9EB411CDDC}"/>
              </a:ext>
            </a:extLst>
          </p:cNvPr>
          <p:cNvSpPr txBox="1">
            <a:spLocks/>
          </p:cNvSpPr>
          <p:nvPr/>
        </p:nvSpPr>
        <p:spPr>
          <a:xfrm>
            <a:off x="969470" y="2345728"/>
            <a:ext cx="7284193" cy="33813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5pPr>
            <a:lvl6pPr marL="25188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6pPr>
            <a:lvl7pPr marL="29633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7pPr>
            <a:lvl8pPr marL="34078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8pPr>
            <a:lvl9pPr marL="38523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>
              <a:lnSpc>
                <a:spcPct val="150000"/>
              </a:lnSpc>
            </a:pPr>
            <a:endParaRPr lang="pt-PT" sz="16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/>
          </a:p>
          <a:p>
            <a:pPr algn="l">
              <a:lnSpc>
                <a:spcPct val="150000"/>
              </a:lnSpc>
            </a:pPr>
            <a:endParaRPr lang="pt-PT" sz="16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B5461FA-963F-2831-B188-9A1E61974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955517"/>
              </p:ext>
            </p:extLst>
          </p:nvPr>
        </p:nvGraphicFramePr>
        <p:xfrm>
          <a:off x="969470" y="2325728"/>
          <a:ext cx="7575883" cy="156933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99085">
                  <a:extLst>
                    <a:ext uri="{9D8B030D-6E8A-4147-A177-3AD203B41FA5}">
                      <a16:colId xmlns:a16="http://schemas.microsoft.com/office/drawing/2014/main" val="1477211176"/>
                    </a:ext>
                  </a:extLst>
                </a:gridCol>
                <a:gridCol w="2988036">
                  <a:extLst>
                    <a:ext uri="{9D8B030D-6E8A-4147-A177-3AD203B41FA5}">
                      <a16:colId xmlns:a16="http://schemas.microsoft.com/office/drawing/2014/main" val="1365658044"/>
                    </a:ext>
                  </a:extLst>
                </a:gridCol>
                <a:gridCol w="2288762">
                  <a:extLst>
                    <a:ext uri="{9D8B030D-6E8A-4147-A177-3AD203B41FA5}">
                      <a16:colId xmlns:a16="http://schemas.microsoft.com/office/drawing/2014/main" val="1095037300"/>
                    </a:ext>
                  </a:extLst>
                </a:gridCol>
              </a:tblGrid>
              <a:tr h="313867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72551"/>
                  </a:ext>
                </a:extLst>
              </a:tr>
              <a:tr h="313867">
                <a:tc rowSpan="4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product.name = TV 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product.specifications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6556745"/>
                  </a:ext>
                </a:extLst>
              </a:tr>
              <a:tr h="31386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product.brand</a:t>
                      </a:r>
                      <a:r>
                        <a:rPr lang="en-US" sz="1400" dirty="0"/>
                        <a:t> = Samsung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product.images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5709883"/>
                  </a:ext>
                </a:extLst>
              </a:tr>
              <a:tr h="31386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product.price</a:t>
                      </a:r>
                      <a:r>
                        <a:rPr lang="en-US" sz="1400" dirty="0"/>
                        <a:t>= 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201402"/>
                  </a:ext>
                </a:extLst>
              </a:tr>
              <a:tr h="31386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product.mainImage</a:t>
                      </a:r>
                      <a:r>
                        <a:rPr lang="en-US" sz="1400" dirty="0"/>
                        <a:t> = </a:t>
                      </a:r>
                      <a:r>
                        <a:rPr lang="en-US" sz="1400" dirty="0" err="1"/>
                        <a:t>imgPath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406138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4986B61D-36EC-2B17-C118-0F9FD454A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891" y="2749874"/>
            <a:ext cx="1414984" cy="106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E74D254-04C6-6ABD-2C91-2080BC5CEB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856594"/>
              </p:ext>
            </p:extLst>
          </p:nvPr>
        </p:nvGraphicFramePr>
        <p:xfrm>
          <a:off x="969470" y="4411302"/>
          <a:ext cx="2264894" cy="1775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 de Mapa de Bits" r:id="rId4" imgW="1198080" imgH="939960" progId="Paint.Picture">
                  <p:embed/>
                </p:oleObj>
              </mc:Choice>
              <mc:Fallback>
                <p:oleObj name="Imagem de Mapa de Bits" r:id="rId4" imgW="1198080" imgH="939960" progId="Paint.Picture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AE74D254-04C6-6ABD-2C91-2080BC5CEB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9470" y="4411302"/>
                        <a:ext cx="2264894" cy="17759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B00B0E1-872F-221D-D7DE-7DEE80FBE4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309234"/>
              </p:ext>
            </p:extLst>
          </p:nvPr>
        </p:nvGraphicFramePr>
        <p:xfrm>
          <a:off x="4841807" y="4411302"/>
          <a:ext cx="3537412" cy="1775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 de Mapa de Bits" r:id="rId6" imgW="2336760" imgH="1172520" progId="Paint.Picture">
                  <p:embed/>
                </p:oleObj>
              </mc:Choice>
              <mc:Fallback>
                <p:oleObj name="Imagem de Mapa de Bits" r:id="rId6" imgW="2336760" imgH="1172520" progId="Paint.Picture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6B00B0E1-872F-221D-D7DE-7DEE80FBE4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41807" y="4411302"/>
                        <a:ext cx="3537412" cy="17759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264922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259409" y="114647"/>
            <a:ext cx="914843" cy="912604"/>
          </a:xfrm>
          <a:prstGeom prst="rect">
            <a:avLst/>
          </a:prstGeom>
          <a:solidFill/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-36711" y="-9922"/>
            <a:ext cx="9217422" cy="512473"/>
          </a:xfrm>
          <a:prstGeom prst="rect">
            <a:avLst/>
          </a:prstGeom>
          <a:solidFill/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5465494" y="125609"/>
            <a:ext cx="3440113" cy="2414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lvl="0" algn="r">
              <a:defRPr sz="1800"/>
            </a:pPr>
            <a:r>
              <a:rPr lang="pt-PT" sz="1100" b="1" dirty="0" err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Frontend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pt-PT" sz="1100" b="1" dirty="0" err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Development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1100" b="1" dirty="0">
                <a:solidFill>
                  <a:srgbClr val="FFE100"/>
                </a:solidFill>
                <a:latin typeface="Helvetica"/>
                <a:ea typeface="Helvetica"/>
                <a:cs typeface="Helvetica"/>
                <a:sym typeface="Helvetica"/>
              </a:rPr>
              <a:t>⎯</a:t>
            </a:r>
            <a:r>
              <a:rPr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 </a:t>
            </a:r>
            <a:r>
              <a:rPr lang="pt-PT" sz="1100" dirty="0">
                <a:solidFill>
                  <a:srgbClr val="FFFFFF"/>
                </a:solidFill>
              </a:rPr>
              <a:t> </a:t>
            </a:r>
            <a:r>
              <a:rPr lang="pt-PT" sz="1100" dirty="0" err="1">
                <a:solidFill>
                  <a:srgbClr val="FFFFFF"/>
                </a:solidFill>
              </a:rPr>
              <a:t>Javascript</a:t>
            </a:r>
            <a:endParaRPr sz="1100" dirty="0">
              <a:solidFill>
                <a:srgbClr val="FFFFFF"/>
              </a:solidFill>
            </a:endParaRPr>
          </a:p>
        </p:txBody>
      </p:sp>
      <p:pic>
        <p:nvPicPr>
          <p:cNvPr id="49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334792" y="188912"/>
            <a:ext cx="764077" cy="764075"/>
          </a:xfrm>
          <a:prstGeom prst="rect">
            <a:avLst/>
          </a:prstGeom>
          <a:ln w="3175">
            <a:miter lim="400000"/>
          </a:ln>
        </p:spPr>
      </p:pic>
      <p:sp>
        <p:nvSpPr>
          <p:cNvPr id="50" name="Shape 50"/>
          <p:cNvSpPr/>
          <p:nvPr/>
        </p:nvSpPr>
        <p:spPr>
          <a:xfrm>
            <a:off x="-36711" y="6447234"/>
            <a:ext cx="9217422" cy="512473"/>
          </a:xfrm>
          <a:prstGeom prst="rect">
            <a:avLst/>
          </a:prstGeom>
          <a:solidFill>
            <a:srgbClr val="FFE100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197782" y="6511121"/>
            <a:ext cx="2978263" cy="2414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lvl="0" algn="l">
              <a:defRPr sz="1800"/>
            </a:pPr>
            <a:r>
              <a:rPr lang="pt-PT" sz="1100" b="1" dirty="0">
                <a:latin typeface="Helvetica"/>
                <a:ea typeface="Helvetica"/>
                <a:cs typeface="Helvetica"/>
                <a:sym typeface="Helvetica"/>
              </a:rPr>
              <a:t>Francisco Brito </a:t>
            </a:r>
            <a:r>
              <a:rPr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⎯  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2022</a:t>
            </a:r>
            <a:endParaRPr sz="1100" dirty="0">
              <a:solidFill>
                <a:srgbClr val="FFFFFF"/>
              </a:solidFill>
            </a:endParaRPr>
          </a:p>
        </p:txBody>
      </p:sp>
      <p:sp>
        <p:nvSpPr>
          <p:cNvPr id="52" name="Shape 52"/>
          <p:cNvSpPr/>
          <p:nvPr/>
        </p:nvSpPr>
        <p:spPr>
          <a:xfrm>
            <a:off x="7784762" y="6513557"/>
            <a:ext cx="1188915" cy="2365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l">
              <a:defRPr sz="11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1100" b="1"/>
              <a:t>www.edit.com.pt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661560-8EE3-4F05-93C3-5C8065A1426D}"/>
              </a:ext>
            </a:extLst>
          </p:cNvPr>
          <p:cNvSpPr txBox="1"/>
          <p:nvPr/>
        </p:nvSpPr>
        <p:spPr>
          <a:xfrm>
            <a:off x="951040" y="1312236"/>
            <a:ext cx="7463043" cy="56457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PT" sz="3200" b="1" dirty="0">
                <a:solidFill>
                  <a:schemeClr val="accent3"/>
                </a:solidFill>
              </a:rPr>
              <a:t>Aceder a propriedades do objeto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8C336AC-A05F-F2E0-0604-0F9EB411CDDC}"/>
              </a:ext>
            </a:extLst>
          </p:cNvPr>
          <p:cNvSpPr txBox="1">
            <a:spLocks/>
          </p:cNvSpPr>
          <p:nvPr/>
        </p:nvSpPr>
        <p:spPr>
          <a:xfrm>
            <a:off x="969470" y="2345728"/>
            <a:ext cx="7284193" cy="33813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5pPr>
            <a:lvl6pPr marL="25188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6pPr>
            <a:lvl7pPr marL="29633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7pPr>
            <a:lvl8pPr marL="34078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8pPr>
            <a:lvl9pPr marL="38523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>
              <a:lnSpc>
                <a:spcPct val="150000"/>
              </a:lnSpc>
            </a:pPr>
            <a:endParaRPr lang="pt-PT" sz="16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/>
          </a:p>
          <a:p>
            <a:pPr algn="l">
              <a:lnSpc>
                <a:spcPct val="150000"/>
              </a:lnSpc>
            </a:pPr>
            <a:endParaRPr lang="pt-PT" sz="160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BFECAE2-940B-913B-4159-10F012B8DBB1}"/>
              </a:ext>
            </a:extLst>
          </p:cNvPr>
          <p:cNvSpPr txBox="1">
            <a:spLocks/>
          </p:cNvSpPr>
          <p:nvPr/>
        </p:nvSpPr>
        <p:spPr>
          <a:xfrm>
            <a:off x="1040464" y="4244281"/>
            <a:ext cx="7284193" cy="20674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5pPr>
            <a:lvl6pPr marL="25188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6pPr>
            <a:lvl7pPr marL="29633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7pPr>
            <a:lvl8pPr marL="34078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8pPr>
            <a:lvl9pPr marL="38523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pt-PT" sz="1600" dirty="0"/>
              <a:t>Utilizando este exemplo como referência, podemos aceder a propriedades da seguinte forma: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/>
              <a:t>productLiteral.id (retorna 1)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/>
              <a:t>productLiteral.name (retorna TV Led)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 err="1"/>
              <a:t>productLiteral</a:t>
            </a:r>
            <a:r>
              <a:rPr lang="pt-PT" sz="1600" dirty="0"/>
              <a:t>[“</a:t>
            </a:r>
            <a:r>
              <a:rPr lang="pt-PT" sz="1600" dirty="0" err="1"/>
              <a:t>price</a:t>
            </a:r>
            <a:r>
              <a:rPr lang="pt-PT" sz="1600" dirty="0"/>
              <a:t>”] (retorna 1000)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/>
          </a:p>
          <a:p>
            <a:pPr algn="l">
              <a:lnSpc>
                <a:spcPct val="150000"/>
              </a:lnSpc>
            </a:pPr>
            <a:endParaRPr lang="pt-PT" sz="1600" dirty="0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B97E5F4B-C823-ED56-CCA7-882D637503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30852"/>
              </p:ext>
            </p:extLst>
          </p:nvPr>
        </p:nvGraphicFramePr>
        <p:xfrm>
          <a:off x="3439553" y="2260464"/>
          <a:ext cx="2264894" cy="1775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 de Mapa de Bits" r:id="rId3" imgW="1198080" imgH="939960" progId="Paint.Picture">
                  <p:embed/>
                </p:oleObj>
              </mc:Choice>
              <mc:Fallback>
                <p:oleObj name="Imagem de Mapa de Bits" r:id="rId3" imgW="1198080" imgH="939960" progId="Paint.Picture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B97E5F4B-C823-ED56-CCA7-882D637503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39553" y="2260464"/>
                        <a:ext cx="2264894" cy="17759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982886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259409" y="114647"/>
            <a:ext cx="914843" cy="912604"/>
          </a:xfrm>
          <a:prstGeom prst="rect">
            <a:avLst/>
          </a:prstGeom>
          <a:solidFill/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-36711" y="-9922"/>
            <a:ext cx="9217422" cy="512473"/>
          </a:xfrm>
          <a:prstGeom prst="rect">
            <a:avLst/>
          </a:prstGeom>
          <a:solidFill/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5465494" y="125609"/>
            <a:ext cx="3440113" cy="2414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lvl="0" algn="r">
              <a:defRPr sz="1800"/>
            </a:pPr>
            <a:r>
              <a:rPr lang="pt-PT" sz="1100" b="1" dirty="0" err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Frontend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pt-PT" sz="1100" b="1" dirty="0" err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Development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1100" b="1" dirty="0">
                <a:solidFill>
                  <a:srgbClr val="FFE100"/>
                </a:solidFill>
                <a:latin typeface="Helvetica"/>
                <a:ea typeface="Helvetica"/>
                <a:cs typeface="Helvetica"/>
                <a:sym typeface="Helvetica"/>
              </a:rPr>
              <a:t>⎯</a:t>
            </a:r>
            <a:r>
              <a:rPr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 </a:t>
            </a:r>
            <a:r>
              <a:rPr lang="pt-PT" sz="1100" dirty="0">
                <a:solidFill>
                  <a:srgbClr val="FFFFFF"/>
                </a:solidFill>
              </a:rPr>
              <a:t> </a:t>
            </a:r>
            <a:r>
              <a:rPr lang="pt-PT" sz="1100" dirty="0" err="1">
                <a:solidFill>
                  <a:srgbClr val="FFFFFF"/>
                </a:solidFill>
              </a:rPr>
              <a:t>Javascript</a:t>
            </a:r>
            <a:endParaRPr sz="1100" dirty="0">
              <a:solidFill>
                <a:srgbClr val="FFFFFF"/>
              </a:solidFill>
            </a:endParaRPr>
          </a:p>
        </p:txBody>
      </p:sp>
      <p:pic>
        <p:nvPicPr>
          <p:cNvPr id="49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334792" y="188912"/>
            <a:ext cx="764077" cy="764075"/>
          </a:xfrm>
          <a:prstGeom prst="rect">
            <a:avLst/>
          </a:prstGeom>
          <a:ln w="3175">
            <a:miter lim="400000"/>
          </a:ln>
        </p:spPr>
      </p:pic>
      <p:sp>
        <p:nvSpPr>
          <p:cNvPr id="50" name="Shape 50"/>
          <p:cNvSpPr/>
          <p:nvPr/>
        </p:nvSpPr>
        <p:spPr>
          <a:xfrm>
            <a:off x="-36711" y="6447234"/>
            <a:ext cx="9217422" cy="512473"/>
          </a:xfrm>
          <a:prstGeom prst="rect">
            <a:avLst/>
          </a:prstGeom>
          <a:solidFill>
            <a:srgbClr val="FFE100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197782" y="6511121"/>
            <a:ext cx="2978263" cy="2414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lvl="0" algn="l">
              <a:defRPr sz="1800"/>
            </a:pPr>
            <a:r>
              <a:rPr lang="pt-PT" sz="1100" b="1" dirty="0">
                <a:latin typeface="Helvetica"/>
                <a:ea typeface="Helvetica"/>
                <a:cs typeface="Helvetica"/>
                <a:sym typeface="Helvetica"/>
              </a:rPr>
              <a:t>Francisco Brito </a:t>
            </a:r>
            <a:r>
              <a:rPr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⎯  </a:t>
            </a:r>
            <a:r>
              <a:rPr lang="pt-PT" sz="11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2022</a:t>
            </a:r>
            <a:endParaRPr sz="1100" dirty="0">
              <a:solidFill>
                <a:srgbClr val="FFFFFF"/>
              </a:solidFill>
            </a:endParaRPr>
          </a:p>
        </p:txBody>
      </p:sp>
      <p:sp>
        <p:nvSpPr>
          <p:cNvPr id="52" name="Shape 52"/>
          <p:cNvSpPr/>
          <p:nvPr/>
        </p:nvSpPr>
        <p:spPr>
          <a:xfrm>
            <a:off x="7784762" y="6513557"/>
            <a:ext cx="1188915" cy="2365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l">
              <a:defRPr sz="11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1100" b="1"/>
              <a:t>www.edit.com.pt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661560-8EE3-4F05-93C3-5C8065A1426D}"/>
              </a:ext>
            </a:extLst>
          </p:cNvPr>
          <p:cNvSpPr txBox="1"/>
          <p:nvPr/>
        </p:nvSpPr>
        <p:spPr>
          <a:xfrm>
            <a:off x="951040" y="1312236"/>
            <a:ext cx="7463043" cy="56457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PT" sz="3200" b="1" dirty="0" err="1">
                <a:solidFill>
                  <a:schemeClr val="accent3"/>
                </a:solidFill>
              </a:rPr>
              <a:t>Keyword</a:t>
            </a:r>
            <a:r>
              <a:rPr lang="pt-PT" sz="3200" b="1" dirty="0">
                <a:solidFill>
                  <a:schemeClr val="accent3"/>
                </a:solidFill>
              </a:rPr>
              <a:t> </a:t>
            </a:r>
            <a:r>
              <a:rPr lang="pt-PT" sz="3200" b="1" dirty="0" err="1">
                <a:solidFill>
                  <a:schemeClr val="accent3"/>
                </a:solidFill>
              </a:rPr>
              <a:t>this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8C336AC-A05F-F2E0-0604-0F9EB411CDDC}"/>
              </a:ext>
            </a:extLst>
          </p:cNvPr>
          <p:cNvSpPr txBox="1">
            <a:spLocks/>
          </p:cNvSpPr>
          <p:nvPr/>
        </p:nvSpPr>
        <p:spPr>
          <a:xfrm>
            <a:off x="969470" y="2345728"/>
            <a:ext cx="7284193" cy="33813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5pPr>
            <a:lvl6pPr marL="25188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6pPr>
            <a:lvl7pPr marL="29633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7pPr>
            <a:lvl8pPr marL="34078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8pPr>
            <a:lvl9pPr marL="38523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>
              <a:lnSpc>
                <a:spcPct val="150000"/>
              </a:lnSpc>
            </a:pPr>
            <a:endParaRPr lang="pt-PT" sz="16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/>
          </a:p>
          <a:p>
            <a:pPr algn="l">
              <a:lnSpc>
                <a:spcPct val="150000"/>
              </a:lnSpc>
            </a:pPr>
            <a:endParaRPr lang="pt-PT" sz="16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A46076F-E85B-1D6D-FB84-729F8DF3A69E}"/>
              </a:ext>
            </a:extLst>
          </p:cNvPr>
          <p:cNvSpPr txBox="1">
            <a:spLocks/>
          </p:cNvSpPr>
          <p:nvPr/>
        </p:nvSpPr>
        <p:spPr>
          <a:xfrm>
            <a:off x="969469" y="2124650"/>
            <a:ext cx="7284193" cy="424832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 lnSpcReduction="10000"/>
          </a:bodyPr>
          <a:lstStyle>
            <a:lvl1pPr marL="0" indent="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584200">
              <a:spcBef>
                <a:spcPts val="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 Light"/>
              </a:defRPr>
            </a:lvl5pPr>
            <a:lvl6pPr marL="25188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6pPr>
            <a:lvl7pPr marL="29633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7pPr>
            <a:lvl8pPr marL="34078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8pPr>
            <a:lvl9pPr marL="3852333" indent="-296333" defTabSz="584200">
              <a:spcBef>
                <a:spcPts val="4200"/>
              </a:spcBef>
              <a:buSzPct val="75000"/>
              <a:buChar char="•"/>
              <a:defRPr sz="24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pt-PT" sz="1600" dirty="0"/>
              <a:t>No geral </a:t>
            </a:r>
            <a:r>
              <a:rPr lang="pt-PT" sz="1600" dirty="0" err="1"/>
              <a:t>this</a:t>
            </a:r>
            <a:r>
              <a:rPr lang="pt-PT" sz="1600" dirty="0"/>
              <a:t> refere-se a um </a:t>
            </a:r>
            <a:r>
              <a:rPr lang="pt-PT" sz="1600" dirty="0" err="1"/>
              <a:t>objecto</a:t>
            </a:r>
            <a:r>
              <a:rPr lang="pt-PT" sz="1600" dirty="0"/>
              <a:t> com um determinado contexto. Este contexto depende de onde/como o </a:t>
            </a:r>
            <a:r>
              <a:rPr lang="pt-PT" sz="1600" dirty="0" err="1"/>
              <a:t>this</a:t>
            </a:r>
            <a:r>
              <a:rPr lang="pt-PT" sz="1600" dirty="0"/>
              <a:t> é invocado.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/>
              <a:t>Num objeto o </a:t>
            </a:r>
            <a:r>
              <a:rPr lang="pt-PT" sz="1600" i="1" dirty="0" err="1"/>
              <a:t>this</a:t>
            </a:r>
            <a:r>
              <a:rPr lang="pt-PT" sz="1600" dirty="0"/>
              <a:t> refere-se ao objeto a que este pertence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/>
          </a:p>
          <a:p>
            <a:pPr algn="l">
              <a:lnSpc>
                <a:spcPct val="150000"/>
              </a:lnSpc>
            </a:pPr>
            <a:endParaRPr lang="pt-PT" sz="1600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600" dirty="0"/>
              <a:t>Numa função refere-se ao objeto global, ou seja, o contexto onde a função é invocada.</a:t>
            </a:r>
          </a:p>
          <a:p>
            <a:pPr algn="l">
              <a:lnSpc>
                <a:spcPct val="150000"/>
              </a:lnSpc>
            </a:pPr>
            <a:endParaRPr lang="pt-PT" sz="1600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sz="1600" dirty="0"/>
          </a:p>
          <a:p>
            <a:pPr algn="l">
              <a:lnSpc>
                <a:spcPct val="150000"/>
              </a:lnSpc>
            </a:pPr>
            <a:endParaRPr lang="pt-PT" sz="1600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4D27C015-B019-C4A3-8572-8C3780EF12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010204"/>
              </p:ext>
            </p:extLst>
          </p:nvPr>
        </p:nvGraphicFramePr>
        <p:xfrm>
          <a:off x="2692796" y="3429000"/>
          <a:ext cx="3237653" cy="1403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 de Mapa de Bits" r:id="rId3" imgW="1756800" imgH="762120" progId="Paint.Picture">
                  <p:embed/>
                </p:oleObj>
              </mc:Choice>
              <mc:Fallback>
                <p:oleObj name="Imagem de Mapa de Bits" r:id="rId3" imgW="1756800" imgH="762120" progId="Paint.Picture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4D27C015-B019-C4A3-8572-8C3780EF12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92796" y="3429000"/>
                        <a:ext cx="3237653" cy="1403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A1380BF9-412C-4F49-CB1F-7733F925EC6F}"/>
              </a:ext>
            </a:extLst>
          </p:cNvPr>
          <p:cNvSpPr/>
          <p:nvPr/>
        </p:nvSpPr>
        <p:spPr>
          <a:xfrm>
            <a:off x="3766281" y="4209997"/>
            <a:ext cx="605485" cy="318355"/>
          </a:xfrm>
          <a:prstGeom prst="rect">
            <a:avLst/>
          </a:prstGeom>
          <a:noFill/>
          <a:ln w="19050" cap="flat">
            <a:solidFill>
              <a:srgbClr val="00B050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 w="19050">
                <a:solidFill>
                  <a:schemeClr val="tx1"/>
                </a:solidFill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613360-5FC3-95BD-9D34-0B9FCDA5CAF7}"/>
              </a:ext>
            </a:extLst>
          </p:cNvPr>
          <p:cNvSpPr/>
          <p:nvPr/>
        </p:nvSpPr>
        <p:spPr>
          <a:xfrm>
            <a:off x="4927887" y="4209997"/>
            <a:ext cx="898910" cy="318355"/>
          </a:xfrm>
          <a:prstGeom prst="rect">
            <a:avLst/>
          </a:prstGeom>
          <a:noFill/>
          <a:ln w="19050" cap="flat">
            <a:solidFill>
              <a:srgbClr val="00B050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 w="19050">
                <a:solidFill>
                  <a:schemeClr val="tx1"/>
                </a:solidFill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0A5E7A-EA03-DA3A-64FE-21E4601116F2}"/>
              </a:ext>
            </a:extLst>
          </p:cNvPr>
          <p:cNvCxnSpPr>
            <a:cxnSpLocks/>
          </p:cNvCxnSpPr>
          <p:nvPr/>
        </p:nvCxnSpPr>
        <p:spPr>
          <a:xfrm>
            <a:off x="4072944" y="4528352"/>
            <a:ext cx="0" cy="304508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75A01AE-C2A4-D17E-1DE2-D7C7D566FD9D}"/>
              </a:ext>
            </a:extLst>
          </p:cNvPr>
          <p:cNvCxnSpPr>
            <a:cxnSpLocks/>
          </p:cNvCxnSpPr>
          <p:nvPr/>
        </p:nvCxnSpPr>
        <p:spPr>
          <a:xfrm>
            <a:off x="5406722" y="4528498"/>
            <a:ext cx="0" cy="304508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78B513A-BDE8-F585-CBDD-68E5785736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829993"/>
              </p:ext>
            </p:extLst>
          </p:nvPr>
        </p:nvGraphicFramePr>
        <p:xfrm>
          <a:off x="3770202" y="4829924"/>
          <a:ext cx="605484" cy="291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 de Mapa de Bits" r:id="rId5" imgW="211680" imgH="101520" progId="Paint.Picture">
                  <p:embed/>
                </p:oleObj>
              </mc:Choice>
              <mc:Fallback>
                <p:oleObj name="Imagem de Mapa de Bits" r:id="rId5" imgW="211680" imgH="10152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A78B513A-BDE8-F585-CBDD-68E5785736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70202" y="4829924"/>
                        <a:ext cx="605484" cy="2913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3B75853-C900-BE66-9032-10777B9AD6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879422"/>
              </p:ext>
            </p:extLst>
          </p:nvPr>
        </p:nvGraphicFramePr>
        <p:xfrm>
          <a:off x="5136174" y="4832860"/>
          <a:ext cx="541096" cy="246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 de Mapa de Bits" r:id="rId7" imgW="194760" imgH="88920" progId="Paint.Picture">
                  <p:embed/>
                </p:oleObj>
              </mc:Choice>
              <mc:Fallback>
                <p:oleObj name="Imagem de Mapa de Bits" r:id="rId7" imgW="194760" imgH="88920" progId="Paint.Pictur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B3B75853-C900-BE66-9032-10777B9AD6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36174" y="4832860"/>
                        <a:ext cx="541096" cy="2463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7371443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5718" tIns="35718" rIns="35718" bIns="35718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5718" tIns="35718" rIns="35718" bIns="35718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5718" tIns="35718" rIns="35718" bIns="35718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5718" tIns="35718" rIns="35718" bIns="35718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2780</TotalTime>
  <Words>627</Words>
  <Application>Microsoft Office PowerPoint</Application>
  <PresentationFormat>Apresentação no Ecrã (4:3)</PresentationFormat>
  <Paragraphs>127</Paragraphs>
  <Slides>11</Slides>
  <Notes>0</Notes>
  <HiddenSlides>0</HiddenSlides>
  <MMClips>0</MMClips>
  <ScaleCrop>false</ScaleCrop>
  <HeadingPairs>
    <vt:vector size="8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7" baseType="lpstr">
      <vt:lpstr>Arial</vt:lpstr>
      <vt:lpstr>Helvetica</vt:lpstr>
      <vt:lpstr>Helvetica Light</vt:lpstr>
      <vt:lpstr>Helvetica Neue</vt:lpstr>
      <vt:lpstr>White</vt:lpstr>
      <vt:lpstr>Imagem de Mapa de Bits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Francisco Brito</dc:creator>
  <cp:lastModifiedBy>Francisco Brito</cp:lastModifiedBy>
  <cp:revision>24</cp:revision>
  <dcterms:modified xsi:type="dcterms:W3CDTF">2022-10-28T15:09:31Z</dcterms:modified>
</cp:coreProperties>
</file>