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2"/>
    <p:sldId id="271" r:id="rId3"/>
    <p:sldId id="275" r:id="rId4"/>
    <p:sldId id="276" r:id="rId5"/>
    <p:sldId id="277" r:id="rId6"/>
    <p:sldId id="278" r:id="rId7"/>
    <p:sldId id="279" r:id="rId8"/>
    <p:sldId id="273" r:id="rId9"/>
    <p:sldId id="274" r:id="rId10"/>
  </p:sldIdLst>
  <p:sldSz cx="9144000" cy="6858000" type="screen4x3"/>
  <p:notesSz cx="6858000" cy="9144000"/>
  <p:defaultTextStyle>
    <a:lvl1pPr algn="ctr" defTabSz="584200">
      <a:defRPr sz="2400">
        <a:latin typeface="+mn-lt"/>
        <a:ea typeface="+mn-ea"/>
        <a:cs typeface="+mn-cs"/>
        <a:sym typeface="Helvetica Light"/>
      </a:defRPr>
    </a:lvl1pPr>
    <a:lvl2pPr indent="228600" algn="ctr" defTabSz="584200">
      <a:defRPr sz="2400">
        <a:latin typeface="+mn-lt"/>
        <a:ea typeface="+mn-ea"/>
        <a:cs typeface="+mn-cs"/>
        <a:sym typeface="Helvetica Light"/>
      </a:defRPr>
    </a:lvl2pPr>
    <a:lvl3pPr indent="457200" algn="ctr" defTabSz="584200">
      <a:defRPr sz="2400">
        <a:latin typeface="+mn-lt"/>
        <a:ea typeface="+mn-ea"/>
        <a:cs typeface="+mn-cs"/>
        <a:sym typeface="Helvetica Light"/>
      </a:defRPr>
    </a:lvl3pPr>
    <a:lvl4pPr indent="685800" algn="ctr" defTabSz="584200">
      <a:defRPr sz="2400">
        <a:latin typeface="+mn-lt"/>
        <a:ea typeface="+mn-ea"/>
        <a:cs typeface="+mn-cs"/>
        <a:sym typeface="Helvetica Light"/>
      </a:defRPr>
    </a:lvl4pPr>
    <a:lvl5pPr indent="914400" algn="ctr" defTabSz="584200">
      <a:defRPr sz="2400">
        <a:latin typeface="+mn-lt"/>
        <a:ea typeface="+mn-ea"/>
        <a:cs typeface="+mn-cs"/>
        <a:sym typeface="Helvetica Light"/>
      </a:defRPr>
    </a:lvl5pPr>
    <a:lvl6pPr indent="1143000" algn="ctr" defTabSz="584200">
      <a:defRPr sz="2400">
        <a:latin typeface="+mn-lt"/>
        <a:ea typeface="+mn-ea"/>
        <a:cs typeface="+mn-cs"/>
        <a:sym typeface="Helvetica Light"/>
      </a:defRPr>
    </a:lvl6pPr>
    <a:lvl7pPr indent="1371600" algn="ctr" defTabSz="584200">
      <a:defRPr sz="2400">
        <a:latin typeface="+mn-lt"/>
        <a:ea typeface="+mn-ea"/>
        <a:cs typeface="+mn-cs"/>
        <a:sym typeface="Helvetica Light"/>
      </a:defRPr>
    </a:lvl7pPr>
    <a:lvl8pPr indent="1600200" algn="ctr" defTabSz="584200">
      <a:defRPr sz="2400">
        <a:latin typeface="+mn-lt"/>
        <a:ea typeface="+mn-ea"/>
        <a:cs typeface="+mn-cs"/>
        <a:sym typeface="Helvetica Light"/>
      </a:defRPr>
    </a:lvl8pPr>
    <a:lvl9pPr indent="1828800" algn="ctr" defTabSz="584200">
      <a:defRPr sz="24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3DCCA-DFD6-4673-83B0-D96C1B17B5B0}" v="1" dt="2022-11-02T12:40:46.42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10" d="100"/>
          <a:sy n="110" d="100"/>
        </p:scale>
        <p:origin x="42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Brito" userId="d76c44c918b8c182" providerId="LiveId" clId="{FC93DCCA-DFD6-4673-83B0-D96C1B17B5B0}"/>
    <pc:docChg chg="modSld">
      <pc:chgData name="Francisco Brito" userId="d76c44c918b8c182" providerId="LiveId" clId="{FC93DCCA-DFD6-4673-83B0-D96C1B17B5B0}" dt="2022-11-02T12:40:52.411" v="35" actId="1076"/>
      <pc:docMkLst>
        <pc:docMk/>
      </pc:docMkLst>
      <pc:sldChg chg="modSp mod">
        <pc:chgData name="Francisco Brito" userId="d76c44c918b8c182" providerId="LiveId" clId="{FC93DCCA-DFD6-4673-83B0-D96C1B17B5B0}" dt="2022-11-02T12:40:52.411" v="35" actId="1076"/>
        <pc:sldMkLst>
          <pc:docMk/>
          <pc:sldMk cId="0" sldId="258"/>
        </pc:sldMkLst>
        <pc:spChg chg="mod">
          <ac:chgData name="Francisco Brito" userId="d76c44c918b8c182" providerId="LiveId" clId="{FC93DCCA-DFD6-4673-83B0-D96C1B17B5B0}" dt="2022-11-02T12:40:52.411" v="35" actId="1076"/>
          <ac:spMkLst>
            <pc:docMk/>
            <pc:sldMk cId="0" sldId="258"/>
            <ac:spMk id="4" creationId="{4CCED80D-71DA-4ECC-B25E-C2ED2E2FA8FF}"/>
          </ac:spMkLst>
        </pc:spChg>
        <pc:picChg chg="mod">
          <ac:chgData name="Francisco Brito" userId="d76c44c918b8c182" providerId="LiveId" clId="{FC93DCCA-DFD6-4673-83B0-D96C1B17B5B0}" dt="2022-11-02T12:40:46.428" v="34" actId="1076"/>
          <ac:picMkLst>
            <pc:docMk/>
            <pc:sldMk cId="0" sldId="258"/>
            <ac:picMk id="1030" creationId="{8EA45264-E102-441B-9B4C-2D04CA4D58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151929"/>
            <a:ext cx="7358064" cy="232172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6156"/>
            <a:ext cx="7358064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228600" algn="ctr">
              <a:spcBef>
                <a:spcPts val="0"/>
              </a:spcBef>
              <a:buSzTx/>
              <a:buNone/>
              <a:defRPr sz="2200"/>
            </a:lvl2pPr>
            <a:lvl3pPr marL="0" indent="457200" algn="ctr">
              <a:spcBef>
                <a:spcPts val="0"/>
              </a:spcBef>
              <a:buSzTx/>
              <a:buNone/>
              <a:defRPr sz="2200"/>
            </a:lvl3pPr>
            <a:lvl4pPr marL="0" indent="685800" algn="ctr">
              <a:spcBef>
                <a:spcPts val="0"/>
              </a:spcBef>
              <a:buSzTx/>
              <a:buNone/>
              <a:defRPr sz="2200"/>
            </a:lvl4pPr>
            <a:lvl5pPr marL="0" indent="914400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6" y="446484"/>
            <a:ext cx="3750470" cy="2803923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6" y="3348632"/>
            <a:ext cx="3750470" cy="28842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228600" algn="ctr">
              <a:spcBef>
                <a:spcPts val="0"/>
              </a:spcBef>
              <a:buSzTx/>
              <a:buNone/>
              <a:defRPr sz="2200"/>
            </a:lvl2pPr>
            <a:lvl3pPr marL="0" indent="457200" algn="ctr">
              <a:spcBef>
                <a:spcPts val="0"/>
              </a:spcBef>
              <a:buSzTx/>
              <a:buNone/>
              <a:defRPr sz="2200"/>
            </a:lvl3pPr>
            <a:lvl4pPr marL="0" indent="685800" algn="ctr">
              <a:spcBef>
                <a:spcPts val="0"/>
              </a:spcBef>
              <a:buSzTx/>
              <a:buNone/>
              <a:defRPr sz="2200"/>
            </a:lvl4pPr>
            <a:lvl5pPr marL="0" indent="914400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3750470" cy="4420197"/>
          </a:xfrm>
          <a:prstGeom prst="rect">
            <a:avLst/>
          </a:prstGeom>
        </p:spPr>
        <p:txBody>
          <a:bodyPr/>
          <a:lstStyle>
            <a:lvl1pPr marL="220435" indent="-220435">
              <a:spcBef>
                <a:spcPts val="3200"/>
              </a:spcBef>
              <a:defRPr sz="1800"/>
            </a:lvl1pPr>
            <a:lvl2pPr marL="563335" indent="-220435">
              <a:spcBef>
                <a:spcPts val="3200"/>
              </a:spcBef>
              <a:defRPr sz="1800"/>
            </a:lvl2pPr>
            <a:lvl3pPr marL="906235" indent="-220435">
              <a:spcBef>
                <a:spcPts val="3200"/>
              </a:spcBef>
              <a:defRPr sz="1800"/>
            </a:lvl3pPr>
            <a:lvl4pPr marL="1249135" indent="-220435">
              <a:spcBef>
                <a:spcPts val="3200"/>
              </a:spcBef>
              <a:defRPr sz="1800"/>
            </a:lvl4pPr>
            <a:lvl5pPr marL="1592035" indent="-220435">
              <a:spcBef>
                <a:spcPts val="3200"/>
              </a:spcBef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6" y="892968"/>
            <a:ext cx="7804548" cy="50720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584200">
        <a:defRPr sz="56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56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56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56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56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56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56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56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5600">
          <a:latin typeface="+mn-lt"/>
          <a:ea typeface="+mn-ea"/>
          <a:cs typeface="+mn-cs"/>
          <a:sym typeface="Helvetica Light"/>
        </a:defRPr>
      </a:lvl9pPr>
    </p:titleStyle>
    <p:bodyStyle>
      <a:lvl1pPr marL="2963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1pPr>
      <a:lvl2pPr marL="7408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2pPr>
      <a:lvl3pPr marL="11853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3pPr>
      <a:lvl4pPr marL="16298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4pPr>
      <a:lvl5pPr marL="20743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5pPr>
      <a:lvl6pPr marL="25188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6pPr>
      <a:lvl7pPr marL="29633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7pPr>
      <a:lvl8pPr marL="34078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8pPr>
      <a:lvl9pPr marL="38523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franciscombrit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s://www.valtech.com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W4pQQ20nJg&amp;ab_channel=WebDevSimplifie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schallenger.com/" TargetMode="External"/><Relationship Id="rId5" Type="http://schemas.openxmlformats.org/officeDocument/2006/relationships/hyperlink" Target="https://javascript.info/array" TargetMode="External"/><Relationship Id="rId4" Type="http://schemas.openxmlformats.org/officeDocument/2006/relationships/hyperlink" Target="https://www.youtube.com/watch?v=R8rmfD9Y5-c&amp;t=2s&amp;ab_channel=WebDevSimplifi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4854A-961D-4D6A-9A37-183102DDB630}"/>
              </a:ext>
            </a:extLst>
          </p:cNvPr>
          <p:cNvSpPr txBox="1"/>
          <p:nvPr/>
        </p:nvSpPr>
        <p:spPr>
          <a:xfrm>
            <a:off x="1407131" y="1532501"/>
            <a:ext cx="6595537" cy="105701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800" b="1" dirty="0" err="1">
                <a:solidFill>
                  <a:schemeClr val="accent3"/>
                </a:solidFill>
              </a:rPr>
              <a:t>Javascript</a:t>
            </a:r>
            <a:r>
              <a:rPr lang="pt-PT" sz="2800" b="1" dirty="0">
                <a:solidFill>
                  <a:schemeClr val="accent3"/>
                </a:solidFill>
              </a:rPr>
              <a:t> – </a:t>
            </a:r>
            <a:r>
              <a:rPr lang="pt-PT" sz="2800" b="1">
                <a:solidFill>
                  <a:schemeClr val="accent3"/>
                </a:solidFill>
              </a:rPr>
              <a:t>Aula 5</a:t>
            </a:r>
            <a:endParaRPr lang="pt-PT" sz="2800" b="1" dirty="0">
              <a:solidFill>
                <a:schemeClr val="accent3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800" b="1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Métodos e propriedades para tipos primitivos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800" b="1" i="0" u="none" strike="noStrike" cap="none" spc="0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Arrays</a:t>
            </a:r>
            <a:r>
              <a:rPr lang="pt-PT" sz="1800" b="1" dirty="0">
                <a:solidFill>
                  <a:schemeClr val="accent3"/>
                </a:solidFill>
              </a:rPr>
              <a:t>, métodos e propriedades para </a:t>
            </a:r>
            <a:r>
              <a:rPr lang="pt-PT" sz="1800" b="1" dirty="0" err="1">
                <a:solidFill>
                  <a:schemeClr val="accent3"/>
                </a:solidFill>
              </a:rPr>
              <a:t>arrays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4E035-C48A-473E-8FFC-B39C7EA5E20B}"/>
              </a:ext>
            </a:extLst>
          </p:cNvPr>
          <p:cNvSpPr txBox="1"/>
          <p:nvPr/>
        </p:nvSpPr>
        <p:spPr>
          <a:xfrm>
            <a:off x="1407132" y="2638392"/>
            <a:ext cx="2058255" cy="81079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Francisco Brito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ED80D-71DA-4ECC-B25E-C2ED2E2FA8FF}"/>
              </a:ext>
            </a:extLst>
          </p:cNvPr>
          <p:cNvSpPr txBox="1"/>
          <p:nvPr/>
        </p:nvSpPr>
        <p:spPr>
          <a:xfrm>
            <a:off x="1490666" y="3112864"/>
            <a:ext cx="1760096" cy="2875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1400" dirty="0" err="1">
                <a:solidFill>
                  <a:srgbClr val="000000"/>
                </a:solidFill>
              </a:rPr>
              <a:t>Frontend</a:t>
            </a:r>
            <a:r>
              <a:rPr lang="pt-PT" sz="1400" dirty="0">
                <a:solidFill>
                  <a:srgbClr val="000000"/>
                </a:solidFill>
              </a:rPr>
              <a:t> </a:t>
            </a:r>
            <a:r>
              <a:rPr lang="pt-PT" sz="1400" dirty="0" err="1">
                <a:solidFill>
                  <a:srgbClr val="000000"/>
                </a:solidFill>
              </a:rPr>
              <a:t>Tech</a:t>
            </a:r>
            <a:r>
              <a:rPr lang="pt-PT" sz="1400" dirty="0">
                <a:solidFill>
                  <a:srgbClr val="000000"/>
                </a:solidFill>
              </a:rPr>
              <a:t> Lead</a:t>
            </a:r>
            <a:r>
              <a:rPr kumimoji="0" lang="pt-PT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@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28" name="Picture 4">
            <a:hlinkClick r:id="rId3"/>
            <a:extLst>
              <a:ext uri="{FF2B5EF4-FFF2-40B4-BE49-F238E27FC236}">
                <a16:creationId xmlns:a16="http://schemas.microsoft.com/office/drawing/2014/main" id="{10E81464-EFB3-4A34-9A4A-D5DC7602F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05" y="2756214"/>
            <a:ext cx="287577" cy="28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5"/>
            <a:extLst>
              <a:ext uri="{FF2B5EF4-FFF2-40B4-BE49-F238E27FC236}">
                <a16:creationId xmlns:a16="http://schemas.microsoft.com/office/drawing/2014/main" id="{8EA45264-E102-441B-9B4C-2D04CA4D5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716" y="3036640"/>
            <a:ext cx="777961" cy="43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1560-8EE3-4F05-93C3-5C8065A1426D}"/>
              </a:ext>
            </a:extLst>
          </p:cNvPr>
          <p:cNvSpPr txBox="1"/>
          <p:nvPr/>
        </p:nvSpPr>
        <p:spPr>
          <a:xfrm>
            <a:off x="951040" y="1343014"/>
            <a:ext cx="7463043" cy="50302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800" b="1" dirty="0">
                <a:solidFill>
                  <a:schemeClr val="accent3"/>
                </a:solidFill>
              </a:rPr>
              <a:t>Métodos e propriedades para tipos primitivos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8C336AC-A05F-F2E0-0604-0F9EB411CDDC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46076F-E85B-1D6D-FB84-729F8DF3A69E}"/>
              </a:ext>
            </a:extLst>
          </p:cNvPr>
          <p:cNvSpPr txBox="1">
            <a:spLocks/>
          </p:cNvSpPr>
          <p:nvPr/>
        </p:nvSpPr>
        <p:spPr>
          <a:xfrm>
            <a:off x="969469" y="2124650"/>
            <a:ext cx="7284193" cy="42483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pt-PT" sz="1600" dirty="0"/>
              <a:t>Em </a:t>
            </a:r>
            <a:r>
              <a:rPr lang="pt-PT" sz="1600" dirty="0" err="1"/>
              <a:t>Javascript</a:t>
            </a:r>
            <a:r>
              <a:rPr lang="pt-PT" sz="1600" dirty="0"/>
              <a:t>, métodos e propriedades também estão disponíveis para tipos primitivos (</a:t>
            </a:r>
            <a:r>
              <a:rPr lang="pt-PT" sz="1600" dirty="0" err="1"/>
              <a:t>string</a:t>
            </a:r>
            <a:r>
              <a:rPr lang="pt-PT" sz="1600" dirty="0"/>
              <a:t>, </a:t>
            </a:r>
            <a:r>
              <a:rPr lang="pt-PT" sz="1600" dirty="0" err="1"/>
              <a:t>number</a:t>
            </a:r>
            <a:r>
              <a:rPr lang="pt-PT" sz="1600" dirty="0"/>
              <a:t>), visto que estes são tratados como objetos quando são executados. </a:t>
            </a:r>
          </a:p>
          <a:p>
            <a:pPr algn="l">
              <a:lnSpc>
                <a:spcPct val="150000"/>
              </a:lnSpc>
            </a:pPr>
            <a:endParaRPr lang="pt-PT" sz="16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28737D7-D121-54E5-90DF-74DD453AD5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614661"/>
              </p:ext>
            </p:extLst>
          </p:nvPr>
        </p:nvGraphicFramePr>
        <p:xfrm>
          <a:off x="2792527" y="3108536"/>
          <a:ext cx="3047215" cy="1886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3" imgW="2125080" imgH="1316520" progId="Paint.Picture">
                  <p:embed/>
                </p:oleObj>
              </mc:Choice>
              <mc:Fallback>
                <p:oleObj name="Imagem de Mapa de Bits" r:id="rId3" imgW="2125080" imgH="131652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28737D7-D121-54E5-90DF-74DD453AD5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2527" y="3108536"/>
                        <a:ext cx="3047215" cy="1886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0373BF8-38B8-BA7A-AEE2-AA7631216D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634285"/>
              </p:ext>
            </p:extLst>
          </p:nvPr>
        </p:nvGraphicFramePr>
        <p:xfrm>
          <a:off x="-894" y="5130653"/>
          <a:ext cx="9181606" cy="1325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5" imgW="4360320" imgH="626400" progId="Paint.Picture">
                  <p:embed/>
                </p:oleObj>
              </mc:Choice>
              <mc:Fallback>
                <p:oleObj name="Imagem de Mapa de Bits" r:id="rId5" imgW="4360320" imgH="62640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0373BF8-38B8-BA7A-AEE2-AA7631216D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894" y="5130653"/>
                        <a:ext cx="9181606" cy="1325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3714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1560-8EE3-4F05-93C3-5C8065A1426D}"/>
              </a:ext>
            </a:extLst>
          </p:cNvPr>
          <p:cNvSpPr txBox="1"/>
          <p:nvPr/>
        </p:nvSpPr>
        <p:spPr>
          <a:xfrm>
            <a:off x="951040" y="1343014"/>
            <a:ext cx="7463043" cy="50302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800" b="1" dirty="0">
                <a:solidFill>
                  <a:schemeClr val="accent3"/>
                </a:solidFill>
              </a:rPr>
              <a:t>Métodos e propriedades para tipos primitivos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8C336AC-A05F-F2E0-0604-0F9EB411CDDC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46076F-E85B-1D6D-FB84-729F8DF3A69E}"/>
              </a:ext>
            </a:extLst>
          </p:cNvPr>
          <p:cNvSpPr txBox="1">
            <a:spLocks/>
          </p:cNvSpPr>
          <p:nvPr/>
        </p:nvSpPr>
        <p:spPr>
          <a:xfrm>
            <a:off x="969469" y="2124650"/>
            <a:ext cx="7284193" cy="42483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pt-PT" sz="1600" dirty="0"/>
              <a:t>Métodos mais usados para </a:t>
            </a:r>
            <a:r>
              <a:rPr lang="pt-PT" sz="1600" dirty="0" err="1"/>
              <a:t>strings</a:t>
            </a:r>
            <a:r>
              <a:rPr lang="pt-PT" sz="1600" dirty="0"/>
              <a:t>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5E9590B-EDFB-FEF4-1286-B0B978E6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93440"/>
              </p:ext>
            </p:extLst>
          </p:nvPr>
        </p:nvGraphicFramePr>
        <p:xfrm>
          <a:off x="969470" y="2470933"/>
          <a:ext cx="7205060" cy="388819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62108">
                  <a:extLst>
                    <a:ext uri="{9D8B030D-6E8A-4147-A177-3AD203B41FA5}">
                      <a16:colId xmlns:a16="http://schemas.microsoft.com/office/drawing/2014/main" val="3107161760"/>
                    </a:ext>
                  </a:extLst>
                </a:gridCol>
                <a:gridCol w="5442952">
                  <a:extLst>
                    <a:ext uri="{9D8B030D-6E8A-4147-A177-3AD203B41FA5}">
                      <a16:colId xmlns:a16="http://schemas.microsoft.com/office/drawing/2014/main" val="845607914"/>
                    </a:ext>
                  </a:extLst>
                </a:gridCol>
              </a:tblGrid>
              <a:tr h="272538">
                <a:tc>
                  <a:txBody>
                    <a:bodyPr/>
                    <a:lstStyle/>
                    <a:p>
                      <a:r>
                        <a:rPr lang="en-US" sz="1400" dirty="0" err="1"/>
                        <a:t>Método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Descrição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59927"/>
                  </a:ext>
                </a:extLst>
              </a:tr>
              <a:tr h="2997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charAt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pt-PT" sz="1200" kern="1200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etorna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o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caracter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da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posição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determinada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56043687"/>
                  </a:ext>
                </a:extLst>
              </a:tr>
              <a:tr h="3334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concat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Concatena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uma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ou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mais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strings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24379"/>
                  </a:ext>
                </a:extLst>
              </a:tr>
              <a:tr h="3334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includes()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Verifica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se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uma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determinada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palavra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existe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numa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string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39836"/>
                  </a:ext>
                </a:extLst>
              </a:tr>
              <a:tr h="4633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indexOf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Determina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a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primeira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ocorrência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de um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determinado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caracter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ou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palavra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numa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string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8441"/>
                  </a:ext>
                </a:extLst>
              </a:tr>
              <a:tr h="4738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replace()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Procura um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determinado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valor e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substitui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esse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valor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por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um novo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02113"/>
                  </a:ext>
                </a:extLst>
              </a:tr>
              <a:tr h="2997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pt-PT" sz="1200" kern="12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orta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uma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string de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acordo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com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os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índices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introduzidos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e devolve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uma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nova string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812714496"/>
                  </a:ext>
                </a:extLst>
              </a:tr>
              <a:tr h="2997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split()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Parte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um string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multiplas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strings com base no valor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introduzido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97339856"/>
                  </a:ext>
                </a:extLst>
              </a:tr>
              <a:tr h="3334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substring()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Extrai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uma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substring de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uma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string com base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nos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índices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introduzidos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43916"/>
                  </a:ext>
                </a:extLst>
              </a:tr>
              <a:tr h="2725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toUpperCase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Transforma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as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letras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de um string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maiúsculas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27011"/>
                  </a:ext>
                </a:extLst>
              </a:tr>
              <a:tr h="2725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trim()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Remove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espaços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branco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nos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</a:rPr>
                        <a:t>extremos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 da string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033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170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1560-8EE3-4F05-93C3-5C8065A1426D}"/>
              </a:ext>
            </a:extLst>
          </p:cNvPr>
          <p:cNvSpPr txBox="1"/>
          <p:nvPr/>
        </p:nvSpPr>
        <p:spPr>
          <a:xfrm>
            <a:off x="951040" y="1343014"/>
            <a:ext cx="7463043" cy="50302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800" b="1" dirty="0">
                <a:solidFill>
                  <a:schemeClr val="accent3"/>
                </a:solidFill>
              </a:rPr>
              <a:t>Métodos e propriedades para tipos primitivos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8C336AC-A05F-F2E0-0604-0F9EB411CDDC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46076F-E85B-1D6D-FB84-729F8DF3A69E}"/>
              </a:ext>
            </a:extLst>
          </p:cNvPr>
          <p:cNvSpPr txBox="1">
            <a:spLocks/>
          </p:cNvSpPr>
          <p:nvPr/>
        </p:nvSpPr>
        <p:spPr>
          <a:xfrm>
            <a:off x="969469" y="2124650"/>
            <a:ext cx="7284193" cy="42483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endParaRPr lang="pt-PT" sz="16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A44BF0D-1066-D5DB-41C5-B872A8227B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366168"/>
              </p:ext>
            </p:extLst>
          </p:nvPr>
        </p:nvGraphicFramePr>
        <p:xfrm>
          <a:off x="2991006" y="2195135"/>
          <a:ext cx="3161988" cy="184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3" imgW="2188800" imgH="1274400" progId="Paint.Picture">
                  <p:embed/>
                </p:oleObj>
              </mc:Choice>
              <mc:Fallback>
                <p:oleObj name="Imagem de Mapa de Bits" r:id="rId3" imgW="2188800" imgH="127440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A44BF0D-1066-D5DB-41C5-B872A8227B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1006" y="2195135"/>
                        <a:ext cx="3161988" cy="184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C6E41F9-9AFD-6765-5895-A5E137609DE6}"/>
              </a:ext>
            </a:extLst>
          </p:cNvPr>
          <p:cNvSpPr txBox="1"/>
          <p:nvPr/>
        </p:nvSpPr>
        <p:spPr>
          <a:xfrm>
            <a:off x="969470" y="4351038"/>
            <a:ext cx="7346898" cy="88883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PT" sz="1200" dirty="0"/>
              <a:t>Para </a:t>
            </a:r>
            <a:r>
              <a:rPr lang="pt-PT" sz="1200" dirty="0" err="1"/>
              <a:t>numbers</a:t>
            </a:r>
            <a:r>
              <a:rPr lang="pt-PT" sz="1200" dirty="0"/>
              <a:t>, existem menos métodos disponíveis, sendo o mais comum o </a:t>
            </a:r>
            <a:r>
              <a:rPr lang="pt-PT" sz="1200" dirty="0" err="1"/>
              <a:t>toFixed</a:t>
            </a:r>
            <a:r>
              <a:rPr lang="pt-PT" sz="1200" dirty="0"/>
              <a:t>(), que faz o arredondamento de número com casas decimais. O método </a:t>
            </a:r>
            <a:r>
              <a:rPr lang="pt-PT" sz="1200" dirty="0" err="1"/>
              <a:t>toFixed</a:t>
            </a:r>
            <a:r>
              <a:rPr lang="pt-PT" sz="1200" dirty="0"/>
              <a:t>() recebe um argumento com o número de casas decimais que pretendemos (</a:t>
            </a:r>
            <a:r>
              <a:rPr lang="pt-PT" sz="1200" dirty="0" err="1"/>
              <a:t>ex</a:t>
            </a:r>
            <a:r>
              <a:rPr lang="pt-PT" sz="1200" dirty="0"/>
              <a:t>: </a:t>
            </a:r>
            <a:r>
              <a:rPr lang="pt-PT" sz="1200" dirty="0" err="1"/>
              <a:t>toFixed</a:t>
            </a:r>
            <a:r>
              <a:rPr lang="pt-PT" sz="1200" dirty="0"/>
              <a:t>(2) para duas casas decimais)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65E8E13-7CE9-0C58-CFAD-336BBE440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571013"/>
              </p:ext>
            </p:extLst>
          </p:nvPr>
        </p:nvGraphicFramePr>
        <p:xfrm>
          <a:off x="2912268" y="5380070"/>
          <a:ext cx="33194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5" imgW="3318840" imgH="563040" progId="Paint.Picture">
                  <p:embed/>
                </p:oleObj>
              </mc:Choice>
              <mc:Fallback>
                <p:oleObj name="Imagem de Mapa de Bits" r:id="rId5" imgW="3318840" imgH="56304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65E8E13-7CE9-0C58-CFAD-336BBE4402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2268" y="5380070"/>
                        <a:ext cx="3319463" cy="56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9107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1560-8EE3-4F05-93C3-5C8065A1426D}"/>
              </a:ext>
            </a:extLst>
          </p:cNvPr>
          <p:cNvSpPr txBox="1"/>
          <p:nvPr/>
        </p:nvSpPr>
        <p:spPr>
          <a:xfrm>
            <a:off x="951040" y="1343014"/>
            <a:ext cx="7463043" cy="50302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800" b="1" dirty="0" err="1">
                <a:solidFill>
                  <a:schemeClr val="accent3"/>
                </a:solidFill>
              </a:rPr>
              <a:t>Arrays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8C336AC-A05F-F2E0-0604-0F9EB411CDDC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46076F-E85B-1D6D-FB84-729F8DF3A69E}"/>
              </a:ext>
            </a:extLst>
          </p:cNvPr>
          <p:cNvSpPr txBox="1">
            <a:spLocks/>
          </p:cNvSpPr>
          <p:nvPr/>
        </p:nvSpPr>
        <p:spPr>
          <a:xfrm>
            <a:off x="969469" y="2124650"/>
            <a:ext cx="7284193" cy="42483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endParaRPr lang="pt-PT" sz="16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6E41F9-9AFD-6765-5895-A5E137609DE6}"/>
              </a:ext>
            </a:extLst>
          </p:cNvPr>
          <p:cNvSpPr txBox="1"/>
          <p:nvPr/>
        </p:nvSpPr>
        <p:spPr>
          <a:xfrm>
            <a:off x="890337" y="2044179"/>
            <a:ext cx="7346898" cy="37396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PT" sz="1600" dirty="0"/>
              <a:t>Os </a:t>
            </a:r>
            <a:r>
              <a:rPr lang="pt-PT" sz="1600" dirty="0" err="1"/>
              <a:t>arrays</a:t>
            </a:r>
            <a:r>
              <a:rPr lang="pt-PT" sz="1600" dirty="0"/>
              <a:t> são uma estrutura de dados que permite guardar variáveis de tipos primitivos e objetos de forma ordenada. Por outras palavras, permite guardar múltiplos valores </a:t>
            </a:r>
            <a:r>
              <a:rPr lang="pt-PT" sz="1600" dirty="0" err="1"/>
              <a:t>núma</a:t>
            </a:r>
            <a:r>
              <a:rPr lang="pt-PT" sz="1600" dirty="0"/>
              <a:t> única variável. Um valor de um </a:t>
            </a:r>
            <a:r>
              <a:rPr lang="pt-PT" sz="1600" dirty="0" err="1"/>
              <a:t>array</a:t>
            </a:r>
            <a:r>
              <a:rPr lang="pt-PT" sz="1600" dirty="0"/>
              <a:t> é acedido através de um </a:t>
            </a:r>
            <a:r>
              <a:rPr lang="pt-PT" sz="1600" b="1" dirty="0" err="1"/>
              <a:t>index</a:t>
            </a:r>
            <a:r>
              <a:rPr lang="pt-PT" sz="1600" dirty="0"/>
              <a:t>.</a:t>
            </a:r>
          </a:p>
          <a:p>
            <a:pPr algn="l">
              <a:lnSpc>
                <a:spcPct val="150000"/>
              </a:lnSpc>
            </a:pPr>
            <a:endParaRPr lang="pt-PT" sz="1600" dirty="0"/>
          </a:p>
          <a:p>
            <a:pPr algn="l">
              <a:lnSpc>
                <a:spcPct val="150000"/>
              </a:lnSpc>
            </a:pPr>
            <a:r>
              <a:rPr lang="pt-PT" sz="1600" dirty="0"/>
              <a:t>Sintaxes para criar um </a:t>
            </a:r>
            <a:r>
              <a:rPr lang="pt-PT" sz="1600" dirty="0" err="1"/>
              <a:t>array</a:t>
            </a:r>
            <a:r>
              <a:rPr lang="pt-PT" sz="1600" dirty="0"/>
              <a:t> vazio:</a:t>
            </a:r>
          </a:p>
          <a:p>
            <a:pPr algn="l">
              <a:lnSpc>
                <a:spcPct val="150000"/>
              </a:lnSpc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  <a:p>
            <a:pPr algn="l">
              <a:lnSpc>
                <a:spcPct val="150000"/>
              </a:lnSpc>
            </a:pPr>
            <a:r>
              <a:rPr lang="pt-PT" sz="1600" dirty="0"/>
              <a:t>Sintaxe para criar um </a:t>
            </a:r>
            <a:r>
              <a:rPr lang="pt-PT" sz="1600" dirty="0" err="1"/>
              <a:t>array</a:t>
            </a:r>
            <a:r>
              <a:rPr lang="pt-PT" sz="1600" dirty="0"/>
              <a:t>:</a:t>
            </a:r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B79635-C2D7-CD46-157C-B2F2DEECE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70" y="4404628"/>
            <a:ext cx="2057400" cy="523875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B821BAA-8E84-F67F-8784-832B5BEA65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90569"/>
              </p:ext>
            </p:extLst>
          </p:nvPr>
        </p:nvGraphicFramePr>
        <p:xfrm>
          <a:off x="969470" y="5694110"/>
          <a:ext cx="5054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4" imgW="5054760" imgH="254160" progId="Paint.Picture">
                  <p:embed/>
                </p:oleObj>
              </mc:Choice>
              <mc:Fallback>
                <p:oleObj name="Imagem de Mapa de Bits" r:id="rId4" imgW="5054760" imgH="25416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B821BAA-8E84-F67F-8784-832B5BEA65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9470" y="5694110"/>
                        <a:ext cx="5054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3759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1560-8EE3-4F05-93C3-5C8065A1426D}"/>
              </a:ext>
            </a:extLst>
          </p:cNvPr>
          <p:cNvSpPr txBox="1"/>
          <p:nvPr/>
        </p:nvSpPr>
        <p:spPr>
          <a:xfrm>
            <a:off x="951040" y="1343014"/>
            <a:ext cx="7463043" cy="50302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800" b="1" dirty="0">
                <a:solidFill>
                  <a:schemeClr val="accent3"/>
                </a:solidFill>
              </a:rPr>
              <a:t>Métodos e propriedades de </a:t>
            </a:r>
            <a:r>
              <a:rPr lang="pt-PT" sz="2800" b="1" dirty="0" err="1">
                <a:solidFill>
                  <a:schemeClr val="accent3"/>
                </a:solidFill>
              </a:rPr>
              <a:t>Arrays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8C336AC-A05F-F2E0-0604-0F9EB411CDDC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46076F-E85B-1D6D-FB84-729F8DF3A69E}"/>
              </a:ext>
            </a:extLst>
          </p:cNvPr>
          <p:cNvSpPr txBox="1">
            <a:spLocks/>
          </p:cNvSpPr>
          <p:nvPr/>
        </p:nvSpPr>
        <p:spPr>
          <a:xfrm>
            <a:off x="969469" y="2124650"/>
            <a:ext cx="7284193" cy="42483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endParaRPr lang="pt-PT" sz="16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FB568F5-5017-EA4F-7928-508AC2460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05442"/>
              </p:ext>
            </p:extLst>
          </p:nvPr>
        </p:nvGraphicFramePr>
        <p:xfrm>
          <a:off x="1034540" y="2165643"/>
          <a:ext cx="7074920" cy="4165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24834">
                  <a:extLst>
                    <a:ext uri="{9D8B030D-6E8A-4147-A177-3AD203B41FA5}">
                      <a16:colId xmlns:a16="http://schemas.microsoft.com/office/drawing/2014/main" val="4108260180"/>
                    </a:ext>
                  </a:extLst>
                </a:gridCol>
                <a:gridCol w="5350086">
                  <a:extLst>
                    <a:ext uri="{9D8B030D-6E8A-4147-A177-3AD203B41FA5}">
                      <a16:colId xmlns:a16="http://schemas.microsoft.com/office/drawing/2014/main" val="223737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Método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Descrição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55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concat</a:t>
                      </a:r>
                      <a:r>
                        <a:rPr lang="pt-PT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Retorna um novo </a:t>
                      </a:r>
                      <a:r>
                        <a:rPr lang="pt-PT" dirty="0" err="1"/>
                        <a:t>array</a:t>
                      </a:r>
                      <a:r>
                        <a:rPr lang="pt-PT" dirty="0"/>
                        <a:t> que contém um ou mais </a:t>
                      </a:r>
                      <a:r>
                        <a:rPr lang="pt-PT" dirty="0" err="1"/>
                        <a:t>arrays</a:t>
                      </a:r>
                      <a:r>
                        <a:rPr lang="pt-PT" dirty="0"/>
                        <a:t> concatenados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3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join</a:t>
                      </a:r>
                      <a:r>
                        <a:rPr lang="pt-PT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Junta os elementos de um </a:t>
                      </a:r>
                      <a:r>
                        <a:rPr lang="pt-PT" dirty="0" err="1"/>
                        <a:t>array</a:t>
                      </a:r>
                      <a:r>
                        <a:rPr lang="pt-PT" dirty="0"/>
                        <a:t> numa </a:t>
                      </a:r>
                      <a:r>
                        <a:rPr lang="pt-PT" dirty="0" err="1"/>
                        <a:t>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96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pop()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Remove e retorna o último elemento de um </a:t>
                      </a:r>
                      <a:r>
                        <a:rPr lang="pt-PT" dirty="0" err="1"/>
                        <a:t>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51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push</a:t>
                      </a:r>
                      <a:r>
                        <a:rPr lang="pt-PT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Adiciona um novo elemento ao fim do </a:t>
                      </a:r>
                      <a:r>
                        <a:rPr lang="pt-PT" dirty="0" err="1"/>
                        <a:t>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66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reverse()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Inverte a ordem do </a:t>
                      </a:r>
                      <a:r>
                        <a:rPr lang="pt-PT" dirty="0" err="1"/>
                        <a:t>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0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shift</a:t>
                      </a:r>
                      <a:r>
                        <a:rPr lang="pt-PT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Remove e retorna o primeiro elemento do </a:t>
                      </a:r>
                      <a:r>
                        <a:rPr lang="pt-PT" dirty="0" err="1"/>
                        <a:t>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33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slice</a:t>
                      </a:r>
                      <a:r>
                        <a:rPr lang="pt-PT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Retorna um novo </a:t>
                      </a:r>
                      <a:r>
                        <a:rPr lang="pt-PT" dirty="0" err="1"/>
                        <a:t>array</a:t>
                      </a:r>
                      <a:r>
                        <a:rPr lang="pt-PT" dirty="0"/>
                        <a:t> que contém uma cópia dos elementos pertencentes ao intervalo dado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8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sort</a:t>
                      </a:r>
                      <a:r>
                        <a:rPr lang="pt-PT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Ordena o </a:t>
                      </a:r>
                      <a:r>
                        <a:rPr lang="pt-PT" dirty="0" err="1"/>
                        <a:t>array</a:t>
                      </a:r>
                      <a:r>
                        <a:rPr lang="pt-PT" dirty="0"/>
                        <a:t> com base num dos elementos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9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toString</a:t>
                      </a:r>
                      <a:r>
                        <a:rPr lang="pt-PT" dirty="0"/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Retorna todos os elementos do </a:t>
                      </a:r>
                      <a:r>
                        <a:rPr lang="pt-PT" dirty="0" err="1"/>
                        <a:t>array</a:t>
                      </a:r>
                      <a:r>
                        <a:rPr lang="pt-PT" dirty="0"/>
                        <a:t>, separado por vírgulas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1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includes</a:t>
                      </a:r>
                      <a:r>
                        <a:rPr lang="pt-PT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Verifica se o </a:t>
                      </a:r>
                      <a:r>
                        <a:rPr lang="pt-PT" dirty="0" err="1"/>
                        <a:t>array</a:t>
                      </a:r>
                      <a:r>
                        <a:rPr lang="pt-PT" dirty="0"/>
                        <a:t> contém um elemento específico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98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2348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1560-8EE3-4F05-93C3-5C8065A1426D}"/>
              </a:ext>
            </a:extLst>
          </p:cNvPr>
          <p:cNvSpPr txBox="1"/>
          <p:nvPr/>
        </p:nvSpPr>
        <p:spPr>
          <a:xfrm>
            <a:off x="951040" y="1343014"/>
            <a:ext cx="7463043" cy="50302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800" b="1" dirty="0">
                <a:solidFill>
                  <a:schemeClr val="accent3"/>
                </a:solidFill>
              </a:rPr>
              <a:t>Métodos e propriedades de </a:t>
            </a:r>
            <a:r>
              <a:rPr lang="pt-PT" sz="2800" b="1" dirty="0" err="1">
                <a:solidFill>
                  <a:schemeClr val="accent3"/>
                </a:solidFill>
              </a:rPr>
              <a:t>Arrays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8C336AC-A05F-F2E0-0604-0F9EB411CDDC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46076F-E85B-1D6D-FB84-729F8DF3A69E}"/>
              </a:ext>
            </a:extLst>
          </p:cNvPr>
          <p:cNvSpPr txBox="1">
            <a:spLocks/>
          </p:cNvSpPr>
          <p:nvPr/>
        </p:nvSpPr>
        <p:spPr>
          <a:xfrm>
            <a:off x="969469" y="2124650"/>
            <a:ext cx="7284193" cy="42483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endParaRPr lang="pt-PT" sz="16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FB568F5-5017-EA4F-7928-508AC2460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14190"/>
              </p:ext>
            </p:extLst>
          </p:nvPr>
        </p:nvGraphicFramePr>
        <p:xfrm>
          <a:off x="1034540" y="2165644"/>
          <a:ext cx="7074920" cy="420489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24834">
                  <a:extLst>
                    <a:ext uri="{9D8B030D-6E8A-4147-A177-3AD203B41FA5}">
                      <a16:colId xmlns:a16="http://schemas.microsoft.com/office/drawing/2014/main" val="4108260180"/>
                    </a:ext>
                  </a:extLst>
                </a:gridCol>
                <a:gridCol w="5350086">
                  <a:extLst>
                    <a:ext uri="{9D8B030D-6E8A-4147-A177-3AD203B41FA5}">
                      <a16:colId xmlns:a16="http://schemas.microsoft.com/office/drawing/2014/main" val="2237379955"/>
                    </a:ext>
                  </a:extLst>
                </a:gridCol>
              </a:tblGrid>
              <a:tr h="326397">
                <a:tc>
                  <a:txBody>
                    <a:bodyPr/>
                    <a:lstStyle/>
                    <a:p>
                      <a:r>
                        <a:rPr lang="pt-PT" dirty="0"/>
                        <a:t>Método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Descrição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552495"/>
                  </a:ext>
                </a:extLst>
              </a:tr>
              <a:tr h="326397"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unshift</a:t>
                      </a:r>
                      <a:r>
                        <a:rPr lang="pt-PT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Adiciona um ou mais elementos ao início do </a:t>
                      </a:r>
                      <a:r>
                        <a:rPr lang="pt-PT" dirty="0" err="1"/>
                        <a:t>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35468"/>
                  </a:ext>
                </a:extLst>
              </a:tr>
              <a:tr h="326397"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splice</a:t>
                      </a:r>
                      <a:r>
                        <a:rPr lang="pt-PT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Adiciona/Remove elementos de um determinado </a:t>
                      </a:r>
                      <a:r>
                        <a:rPr lang="pt-PT" dirty="0" err="1"/>
                        <a:t>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961721"/>
                  </a:ext>
                </a:extLst>
              </a:tr>
              <a:tr h="442490"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every</a:t>
                      </a:r>
                      <a:r>
                        <a:rPr lang="pt-PT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Verifica se todos os elementos de um </a:t>
                      </a:r>
                      <a:r>
                        <a:rPr lang="pt-PT" dirty="0" err="1"/>
                        <a:t>array</a:t>
                      </a:r>
                      <a:r>
                        <a:rPr lang="pt-PT" dirty="0"/>
                        <a:t> passam uma determinada condição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51733"/>
                  </a:ext>
                </a:extLst>
              </a:tr>
              <a:tr h="442490"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filter</a:t>
                      </a:r>
                      <a:r>
                        <a:rPr lang="pt-PT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Retorna um novo </a:t>
                      </a:r>
                      <a:r>
                        <a:rPr lang="pt-PT" dirty="0" err="1"/>
                        <a:t>array</a:t>
                      </a:r>
                      <a:r>
                        <a:rPr lang="pt-PT" dirty="0"/>
                        <a:t> com os elementos que passam uma determinada condição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660168"/>
                  </a:ext>
                </a:extLst>
              </a:tr>
              <a:tr h="326397"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forEach</a:t>
                      </a:r>
                      <a:r>
                        <a:rPr lang="pt-PT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Invoca uma função para cada elemento do </a:t>
                      </a:r>
                      <a:r>
                        <a:rPr lang="pt-PT" dirty="0" err="1"/>
                        <a:t>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00693"/>
                  </a:ext>
                </a:extLst>
              </a:tr>
              <a:tr h="442490"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indexOf</a:t>
                      </a:r>
                      <a:r>
                        <a:rPr lang="pt-PT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Procura por um elemento específico no </a:t>
                      </a:r>
                      <a:r>
                        <a:rPr lang="pt-PT" dirty="0" err="1"/>
                        <a:t>array</a:t>
                      </a:r>
                      <a:r>
                        <a:rPr lang="pt-PT" dirty="0"/>
                        <a:t> e retorna o </a:t>
                      </a:r>
                      <a:r>
                        <a:rPr lang="pt-PT" dirty="0" err="1"/>
                        <a:t>index</a:t>
                      </a:r>
                      <a:r>
                        <a:rPr lang="pt-PT" dirty="0"/>
                        <a:t> do primeiro match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336904"/>
                  </a:ext>
                </a:extLst>
              </a:tr>
              <a:tr h="417715"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lastIndexOf</a:t>
                      </a:r>
                      <a:r>
                        <a:rPr lang="pt-PT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Procura por um elemento específico no </a:t>
                      </a:r>
                      <a:r>
                        <a:rPr lang="pt-PT" dirty="0" err="1"/>
                        <a:t>array</a:t>
                      </a:r>
                      <a:r>
                        <a:rPr lang="pt-PT" dirty="0"/>
                        <a:t> e retorna o </a:t>
                      </a:r>
                      <a:r>
                        <a:rPr lang="pt-PT" dirty="0" err="1"/>
                        <a:t>index</a:t>
                      </a:r>
                      <a:r>
                        <a:rPr lang="pt-PT" dirty="0"/>
                        <a:t> do último match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818748"/>
                  </a:ext>
                </a:extLst>
              </a:tr>
              <a:tr h="326397"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map</a:t>
                      </a:r>
                      <a:r>
                        <a:rPr lang="pt-PT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Invoca uma função para cada elemento do </a:t>
                      </a:r>
                      <a:r>
                        <a:rPr lang="pt-PT" dirty="0" err="1"/>
                        <a:t>array</a:t>
                      </a:r>
                      <a:r>
                        <a:rPr lang="pt-PT" dirty="0"/>
                        <a:t> e retorna um novo </a:t>
                      </a:r>
                      <a:r>
                        <a:rPr lang="pt-PT" dirty="0" err="1"/>
                        <a:t>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92775"/>
                  </a:ext>
                </a:extLst>
              </a:tr>
              <a:tr h="326397"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reduce</a:t>
                      </a:r>
                      <a:r>
                        <a:rPr lang="pt-PT" dirty="0"/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Reduz o </a:t>
                      </a:r>
                      <a:r>
                        <a:rPr lang="pt-PT" dirty="0" err="1"/>
                        <a:t>array</a:t>
                      </a:r>
                      <a:r>
                        <a:rPr lang="pt-PT" dirty="0"/>
                        <a:t> a um único valor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19717"/>
                  </a:ext>
                </a:extLst>
              </a:tr>
              <a:tr h="442490"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some()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Retorna </a:t>
                      </a:r>
                      <a:r>
                        <a:rPr lang="pt-PT" dirty="0" err="1"/>
                        <a:t>true</a:t>
                      </a:r>
                      <a:r>
                        <a:rPr lang="pt-PT" dirty="0"/>
                        <a:t> se um dos elementos do </a:t>
                      </a:r>
                      <a:r>
                        <a:rPr lang="pt-PT" dirty="0" err="1"/>
                        <a:t>array</a:t>
                      </a:r>
                      <a:r>
                        <a:rPr lang="pt-PT" dirty="0"/>
                        <a:t> passa um condição, caso contrário retorna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67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17546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1560-8EE3-4F05-93C3-5C8065A1426D}"/>
              </a:ext>
            </a:extLst>
          </p:cNvPr>
          <p:cNvSpPr txBox="1"/>
          <p:nvPr/>
        </p:nvSpPr>
        <p:spPr>
          <a:xfrm>
            <a:off x="951040" y="1312236"/>
            <a:ext cx="7463043" cy="56457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3200" b="1" dirty="0">
                <a:solidFill>
                  <a:schemeClr val="accent3"/>
                </a:solidFill>
              </a:rPr>
              <a:t>Exercício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8C336AC-A05F-F2E0-0604-0F9EB411CDDC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BFECAE2-940B-913B-4159-10F012B8DBB1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7266742-D284-C687-FD3E-1BFA076A26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506127"/>
              </p:ext>
            </p:extLst>
          </p:nvPr>
        </p:nvGraphicFramePr>
        <p:xfrm>
          <a:off x="3179992" y="1776679"/>
          <a:ext cx="3005137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3" imgW="3005640" imgH="1960200" progId="Paint.Picture">
                  <p:embed/>
                </p:oleObj>
              </mc:Choice>
              <mc:Fallback>
                <p:oleObj name="Imagem de Mapa de Bits" r:id="rId3" imgW="3005640" imgH="196020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7266742-D284-C687-FD3E-1BFA076A26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9992" y="1776679"/>
                        <a:ext cx="3005137" cy="196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E947A1-4187-FD3D-187A-EAA959851EB5}"/>
              </a:ext>
            </a:extLst>
          </p:cNvPr>
          <p:cNvSpPr txBox="1">
            <a:spLocks/>
          </p:cNvSpPr>
          <p:nvPr/>
        </p:nvSpPr>
        <p:spPr>
          <a:xfrm>
            <a:off x="969469" y="3801128"/>
            <a:ext cx="7284193" cy="2571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pt-PT" sz="1600" dirty="0"/>
              <a:t>Criar uma lista de botões com todos os países existentes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pt-PT" sz="1600" dirty="0"/>
              <a:t>Ao clicar no botão de um determinado país aparece o detalhe desse país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pt-PT" sz="1600" dirty="0"/>
              <a:t>Mostrar nome do país com maior população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pt-PT" sz="1600" dirty="0"/>
              <a:t>Mostrar nome do país com maior salário mínimo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pt-PT" sz="1600" dirty="0"/>
              <a:t>Criar 2 gráficos, um para representar a população e outro para representar o salário mínimo entre os diferentes países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pt-PT" sz="1600" dirty="0"/>
              <a:t>Se quiserem podem enriquecer os dados fornecidos com outras informações</a:t>
            </a:r>
          </a:p>
          <a:p>
            <a:pPr algn="l">
              <a:lnSpc>
                <a:spcPct val="150000"/>
              </a:lnSpc>
            </a:pPr>
            <a:endParaRPr lang="pt-PT" sz="16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41455525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1560-8EE3-4F05-93C3-5C8065A1426D}"/>
              </a:ext>
            </a:extLst>
          </p:cNvPr>
          <p:cNvSpPr txBox="1"/>
          <p:nvPr/>
        </p:nvSpPr>
        <p:spPr>
          <a:xfrm>
            <a:off x="951040" y="1312236"/>
            <a:ext cx="7463043" cy="56457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3200" b="1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Para ver em casa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8C336AC-A05F-F2E0-0604-0F9EB411CDDC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4D4B61-61F8-422B-B2E0-1B16323AE54D}"/>
              </a:ext>
            </a:extLst>
          </p:cNvPr>
          <p:cNvSpPr txBox="1"/>
          <p:nvPr/>
        </p:nvSpPr>
        <p:spPr>
          <a:xfrm>
            <a:off x="951040" y="2136116"/>
            <a:ext cx="7302623" cy="107721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1600" dirty="0">
                <a:hlinkClick r:id="rId3"/>
              </a:rPr>
              <a:t>Arrays</a:t>
            </a:r>
            <a:endParaRPr lang="en-US" sz="1600" dirty="0"/>
          </a:p>
          <a:p>
            <a:pPr algn="l"/>
            <a:r>
              <a:rPr lang="en-US" sz="1600" dirty="0">
                <a:hlinkClick r:id="rId4"/>
              </a:rPr>
              <a:t>Array methods</a:t>
            </a:r>
            <a:endParaRPr lang="en-US" sz="1600" dirty="0"/>
          </a:p>
          <a:p>
            <a:pPr algn="l"/>
            <a:r>
              <a:rPr lang="en-US" sz="1600" dirty="0">
                <a:hlinkClick r:id="rId5"/>
              </a:rPr>
              <a:t>Arrays - </a:t>
            </a:r>
            <a:r>
              <a:rPr lang="en-US" sz="1600" dirty="0" err="1">
                <a:hlinkClick r:id="rId5"/>
              </a:rPr>
              <a:t>documentação</a:t>
            </a:r>
            <a:endParaRPr lang="en-US" sz="1600" dirty="0"/>
          </a:p>
          <a:p>
            <a:pPr algn="l"/>
            <a:r>
              <a:rPr lang="en-US" sz="1600" dirty="0" err="1">
                <a:hlinkClick r:id="rId6"/>
              </a:rPr>
              <a:t>Exercícios</a:t>
            </a:r>
            <a:r>
              <a:rPr lang="en-US" sz="1600" dirty="0">
                <a:hlinkClick r:id="rId6"/>
              </a:rPr>
              <a:t> </a:t>
            </a:r>
            <a:r>
              <a:rPr lang="en-US" sz="1600" dirty="0" err="1">
                <a:hlinkClick r:id="rId6"/>
              </a:rPr>
              <a:t>Javascript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976186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5718" tIns="35718" rIns="35718" bIns="3571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5718" tIns="35718" rIns="35718" bIns="3571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5718" tIns="35718" rIns="35718" bIns="3571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5718" tIns="35718" rIns="35718" bIns="3571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</TotalTime>
  <Words>775</Words>
  <Application>Microsoft Office PowerPoint</Application>
  <PresentationFormat>Apresentação no Ecrã (4:3)</PresentationFormat>
  <Paragraphs>154</Paragraphs>
  <Slides>9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Helvetica</vt:lpstr>
      <vt:lpstr>Helvetica Light</vt:lpstr>
      <vt:lpstr>Helvetica Neue</vt:lpstr>
      <vt:lpstr>White</vt:lpstr>
      <vt:lpstr>Imagem de Mapa de Bits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Francisco Brito</dc:creator>
  <cp:lastModifiedBy>Francisco Brito</cp:lastModifiedBy>
  <cp:revision>33</cp:revision>
  <dcterms:modified xsi:type="dcterms:W3CDTF">2022-11-02T12:40:57Z</dcterms:modified>
</cp:coreProperties>
</file>