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2"/>
    <p:sldId id="276" r:id="rId3"/>
    <p:sldId id="277" r:id="rId4"/>
    <p:sldId id="271" r:id="rId5"/>
    <p:sldId id="274" r:id="rId6"/>
    <p:sldId id="275" r:id="rId7"/>
    <p:sldId id="273" r:id="rId8"/>
  </p:sldIdLst>
  <p:sldSz cx="9144000" cy="6858000" type="screen4x3"/>
  <p:notesSz cx="6858000" cy="9144000"/>
  <p:defaultTextStyle>
    <a:lvl1pPr algn="ctr" defTabSz="584200">
      <a:defRPr sz="2400">
        <a:latin typeface="+mn-lt"/>
        <a:ea typeface="+mn-ea"/>
        <a:cs typeface="+mn-cs"/>
        <a:sym typeface="Helvetica Light"/>
      </a:defRPr>
    </a:lvl1pPr>
    <a:lvl2pPr indent="228600" algn="ctr" defTabSz="584200">
      <a:defRPr sz="2400">
        <a:latin typeface="+mn-lt"/>
        <a:ea typeface="+mn-ea"/>
        <a:cs typeface="+mn-cs"/>
        <a:sym typeface="Helvetica Light"/>
      </a:defRPr>
    </a:lvl2pPr>
    <a:lvl3pPr indent="457200" algn="ctr" defTabSz="584200">
      <a:defRPr sz="2400">
        <a:latin typeface="+mn-lt"/>
        <a:ea typeface="+mn-ea"/>
        <a:cs typeface="+mn-cs"/>
        <a:sym typeface="Helvetica Light"/>
      </a:defRPr>
    </a:lvl3pPr>
    <a:lvl4pPr indent="685800" algn="ctr" defTabSz="584200">
      <a:defRPr sz="2400">
        <a:latin typeface="+mn-lt"/>
        <a:ea typeface="+mn-ea"/>
        <a:cs typeface="+mn-cs"/>
        <a:sym typeface="Helvetica Light"/>
      </a:defRPr>
    </a:lvl4pPr>
    <a:lvl5pPr indent="914400" algn="ctr" defTabSz="584200">
      <a:defRPr sz="2400">
        <a:latin typeface="+mn-lt"/>
        <a:ea typeface="+mn-ea"/>
        <a:cs typeface="+mn-cs"/>
        <a:sym typeface="Helvetica Light"/>
      </a:defRPr>
    </a:lvl5pPr>
    <a:lvl6pPr indent="1143000" algn="ctr" defTabSz="584200">
      <a:defRPr sz="2400">
        <a:latin typeface="+mn-lt"/>
        <a:ea typeface="+mn-ea"/>
        <a:cs typeface="+mn-cs"/>
        <a:sym typeface="Helvetica Light"/>
      </a:defRPr>
    </a:lvl6pPr>
    <a:lvl7pPr indent="1371600" algn="ctr" defTabSz="584200">
      <a:defRPr sz="2400">
        <a:latin typeface="+mn-lt"/>
        <a:ea typeface="+mn-ea"/>
        <a:cs typeface="+mn-cs"/>
        <a:sym typeface="Helvetica Light"/>
      </a:defRPr>
    </a:lvl7pPr>
    <a:lvl8pPr indent="1600200" algn="ctr" defTabSz="584200">
      <a:defRPr sz="2400">
        <a:latin typeface="+mn-lt"/>
        <a:ea typeface="+mn-ea"/>
        <a:cs typeface="+mn-cs"/>
        <a:sym typeface="Helvetica Light"/>
      </a:defRPr>
    </a:lvl8pPr>
    <a:lvl9pPr indent="1828800" algn="ctr" defTabSz="584200">
      <a:defRPr sz="24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F3849-F8D1-47C2-91C2-4DF8A4029B62}" v="4" dt="2022-11-09T16:56:20.65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>
        <p:scale>
          <a:sx n="110" d="100"/>
          <a:sy n="110" d="100"/>
        </p:scale>
        <p:origin x="42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Brito" userId="d76c44c918b8c182" providerId="LiveId" clId="{7ABF3849-F8D1-47C2-91C2-4DF8A4029B62}"/>
    <pc:docChg chg="undo custSel addSld delSld modSld">
      <pc:chgData name="Francisco Brito" userId="d76c44c918b8c182" providerId="LiveId" clId="{7ABF3849-F8D1-47C2-91C2-4DF8A4029B62}" dt="2022-11-09T17:09:13.426" v="511" actId="20577"/>
      <pc:docMkLst>
        <pc:docMk/>
      </pc:docMkLst>
      <pc:sldChg chg="modSp mod">
        <pc:chgData name="Francisco Brito" userId="d76c44c918b8c182" providerId="LiveId" clId="{7ABF3849-F8D1-47C2-91C2-4DF8A4029B62}" dt="2022-11-09T16:53:12.711" v="32" actId="1076"/>
        <pc:sldMkLst>
          <pc:docMk/>
          <pc:sldMk cId="0" sldId="258"/>
        </pc:sldMkLst>
        <pc:spChg chg="mod">
          <ac:chgData name="Francisco Brito" userId="d76c44c918b8c182" providerId="LiveId" clId="{7ABF3849-F8D1-47C2-91C2-4DF8A4029B62}" dt="2022-11-09T16:53:12.711" v="32" actId="1076"/>
          <ac:spMkLst>
            <pc:docMk/>
            <pc:sldMk cId="0" sldId="258"/>
            <ac:spMk id="4" creationId="{4CCED80D-71DA-4ECC-B25E-C2ED2E2FA8FF}"/>
          </ac:spMkLst>
        </pc:spChg>
        <pc:picChg chg="mod">
          <ac:chgData name="Francisco Brito" userId="d76c44c918b8c182" providerId="LiveId" clId="{7ABF3849-F8D1-47C2-91C2-4DF8A4029B62}" dt="2022-11-09T16:52:49.187" v="28" actId="1076"/>
          <ac:picMkLst>
            <pc:docMk/>
            <pc:sldMk cId="0" sldId="258"/>
            <ac:picMk id="1030" creationId="{8EA45264-E102-441B-9B4C-2D04CA4D5837}"/>
          </ac:picMkLst>
        </pc:picChg>
      </pc:sldChg>
      <pc:sldChg chg="addSp delSp modSp mod">
        <pc:chgData name="Francisco Brito" userId="d76c44c918b8c182" providerId="LiveId" clId="{7ABF3849-F8D1-47C2-91C2-4DF8A4029B62}" dt="2022-11-09T17:09:13.426" v="511" actId="20577"/>
        <pc:sldMkLst>
          <pc:docMk/>
          <pc:sldMk cId="260508701" sldId="276"/>
        </pc:sldMkLst>
        <pc:spChg chg="mod">
          <ac:chgData name="Francisco Brito" userId="d76c44c918b8c182" providerId="LiveId" clId="{7ABF3849-F8D1-47C2-91C2-4DF8A4029B62}" dt="2022-11-09T17:09:13.426" v="511" actId="20577"/>
          <ac:spMkLst>
            <pc:docMk/>
            <pc:sldMk cId="260508701" sldId="276"/>
            <ac:spMk id="14" creationId="{A89CE94C-E4FF-2DAA-A545-877B57758E1D}"/>
          </ac:spMkLst>
        </pc:spChg>
        <pc:spChg chg="mod">
          <ac:chgData name="Francisco Brito" userId="d76c44c918b8c182" providerId="LiveId" clId="{7ABF3849-F8D1-47C2-91C2-4DF8A4029B62}" dt="2022-11-09T16:53:49.079" v="46" actId="20577"/>
          <ac:spMkLst>
            <pc:docMk/>
            <pc:sldMk cId="260508701" sldId="276"/>
            <ac:spMk id="19" creationId="{8E661560-8EE3-4F05-93C3-5C8065A1426D}"/>
          </ac:spMkLst>
        </pc:spChg>
        <pc:graphicFrameChg chg="del">
          <ac:chgData name="Francisco Brito" userId="d76c44c918b8c182" providerId="LiveId" clId="{7ABF3849-F8D1-47C2-91C2-4DF8A4029B62}" dt="2022-11-09T16:53:52.152" v="47" actId="478"/>
          <ac:graphicFrameMkLst>
            <pc:docMk/>
            <pc:sldMk cId="260508701" sldId="276"/>
            <ac:graphicFrameMk id="3" creationId="{74823286-3CF1-1459-7B21-9AC84E746035}"/>
          </ac:graphicFrameMkLst>
        </pc:graphicFrameChg>
        <pc:picChg chg="add del mod">
          <ac:chgData name="Francisco Brito" userId="d76c44c918b8c182" providerId="LiveId" clId="{7ABF3849-F8D1-47C2-91C2-4DF8A4029B62}" dt="2022-11-09T17:07:53.516" v="347" actId="478"/>
          <ac:picMkLst>
            <pc:docMk/>
            <pc:sldMk cId="260508701" sldId="276"/>
            <ac:picMk id="4" creationId="{40A957F2-3C46-7011-A84D-9568D494D82E}"/>
          </ac:picMkLst>
        </pc:picChg>
        <pc:picChg chg="add mod">
          <ac:chgData name="Francisco Brito" userId="d76c44c918b8c182" providerId="LiveId" clId="{7ABF3849-F8D1-47C2-91C2-4DF8A4029B62}" dt="2022-11-09T17:09:08.063" v="505" actId="1076"/>
          <ac:picMkLst>
            <pc:docMk/>
            <pc:sldMk cId="260508701" sldId="276"/>
            <ac:picMk id="6" creationId="{FE89779B-7671-A9E0-8AD5-ED50694803E1}"/>
          </ac:picMkLst>
        </pc:picChg>
      </pc:sldChg>
      <pc:sldChg chg="add">
        <pc:chgData name="Francisco Brito" userId="d76c44c918b8c182" providerId="LiveId" clId="{7ABF3849-F8D1-47C2-91C2-4DF8A4029B62}" dt="2022-11-09T16:53:39.833" v="37" actId="2890"/>
        <pc:sldMkLst>
          <pc:docMk/>
          <pc:sldMk cId="2554307037" sldId="277"/>
        </pc:sldMkLst>
      </pc:sldChg>
      <pc:sldChg chg="addSp delSp new del mod">
        <pc:chgData name="Francisco Brito" userId="d76c44c918b8c182" providerId="LiveId" clId="{7ABF3849-F8D1-47C2-91C2-4DF8A4029B62}" dt="2022-11-09T16:53:35.821" v="36" actId="680"/>
        <pc:sldMkLst>
          <pc:docMk/>
          <pc:sldMk cId="4272499397" sldId="277"/>
        </pc:sldMkLst>
        <pc:spChg chg="add del">
          <ac:chgData name="Francisco Brito" userId="d76c44c918b8c182" providerId="LiveId" clId="{7ABF3849-F8D1-47C2-91C2-4DF8A4029B62}" dt="2022-11-09T16:53:35.243" v="35" actId="478"/>
          <ac:spMkLst>
            <pc:docMk/>
            <pc:sldMk cId="4272499397" sldId="277"/>
            <ac:spMk id="2" creationId="{1A633D42-1EFB-2294-503F-106E01C3F3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151929"/>
            <a:ext cx="7358064" cy="232172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6156"/>
            <a:ext cx="7358064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228600" algn="ctr">
              <a:spcBef>
                <a:spcPts val="0"/>
              </a:spcBef>
              <a:buSzTx/>
              <a:buNone/>
              <a:defRPr sz="2200"/>
            </a:lvl2pPr>
            <a:lvl3pPr marL="0" indent="457200" algn="ctr">
              <a:spcBef>
                <a:spcPts val="0"/>
              </a:spcBef>
              <a:buSzTx/>
              <a:buNone/>
              <a:defRPr sz="2200"/>
            </a:lvl3pPr>
            <a:lvl4pPr marL="0" indent="685800" algn="ctr">
              <a:spcBef>
                <a:spcPts val="0"/>
              </a:spcBef>
              <a:buSzTx/>
              <a:buNone/>
              <a:defRPr sz="2200"/>
            </a:lvl4pPr>
            <a:lvl5pPr marL="0" indent="914400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6" y="446484"/>
            <a:ext cx="3750470" cy="2803923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6" y="3348632"/>
            <a:ext cx="3750470" cy="28842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228600" algn="ctr">
              <a:spcBef>
                <a:spcPts val="0"/>
              </a:spcBef>
              <a:buSzTx/>
              <a:buNone/>
              <a:defRPr sz="2200"/>
            </a:lvl2pPr>
            <a:lvl3pPr marL="0" indent="457200" algn="ctr">
              <a:spcBef>
                <a:spcPts val="0"/>
              </a:spcBef>
              <a:buSzTx/>
              <a:buNone/>
              <a:defRPr sz="2200"/>
            </a:lvl3pPr>
            <a:lvl4pPr marL="0" indent="685800" algn="ctr">
              <a:spcBef>
                <a:spcPts val="0"/>
              </a:spcBef>
              <a:buSzTx/>
              <a:buNone/>
              <a:defRPr sz="2200"/>
            </a:lvl4pPr>
            <a:lvl5pPr marL="0" indent="914400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3750470" cy="4420197"/>
          </a:xfrm>
          <a:prstGeom prst="rect">
            <a:avLst/>
          </a:prstGeom>
        </p:spPr>
        <p:txBody>
          <a:bodyPr/>
          <a:lstStyle>
            <a:lvl1pPr marL="220435" indent="-220435">
              <a:spcBef>
                <a:spcPts val="3200"/>
              </a:spcBef>
              <a:defRPr sz="1800"/>
            </a:lvl1pPr>
            <a:lvl2pPr marL="563335" indent="-220435">
              <a:spcBef>
                <a:spcPts val="3200"/>
              </a:spcBef>
              <a:defRPr sz="1800"/>
            </a:lvl2pPr>
            <a:lvl3pPr marL="906235" indent="-220435">
              <a:spcBef>
                <a:spcPts val="3200"/>
              </a:spcBef>
              <a:defRPr sz="1800"/>
            </a:lvl3pPr>
            <a:lvl4pPr marL="1249135" indent="-220435">
              <a:spcBef>
                <a:spcPts val="3200"/>
              </a:spcBef>
              <a:defRPr sz="1800"/>
            </a:lvl4pPr>
            <a:lvl5pPr marL="1592035" indent="-220435">
              <a:spcBef>
                <a:spcPts val="3200"/>
              </a:spcBef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6" y="892968"/>
            <a:ext cx="7804548" cy="50720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584200">
        <a:defRPr sz="56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56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56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56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56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56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56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56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5600">
          <a:latin typeface="+mn-lt"/>
          <a:ea typeface="+mn-ea"/>
          <a:cs typeface="+mn-cs"/>
          <a:sym typeface="Helvetica Light"/>
        </a:defRPr>
      </a:lvl9pPr>
    </p:titleStyle>
    <p:bodyStyle>
      <a:lvl1pPr marL="2963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1pPr>
      <a:lvl2pPr marL="7408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2pPr>
      <a:lvl3pPr marL="11853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3pPr>
      <a:lvl4pPr marL="16298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4pPr>
      <a:lvl5pPr marL="20743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5pPr>
      <a:lvl6pPr marL="25188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6pPr>
      <a:lvl7pPr marL="29633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7pPr>
      <a:lvl8pPr marL="34078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8pPr>
      <a:lvl9pPr marL="38523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ranciscombrit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www.valtech.com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blic-apis/public-api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4854A-961D-4D6A-9A37-183102DDB630}"/>
              </a:ext>
            </a:extLst>
          </p:cNvPr>
          <p:cNvSpPr txBox="1"/>
          <p:nvPr/>
        </p:nvSpPr>
        <p:spPr>
          <a:xfrm>
            <a:off x="1407131" y="1532501"/>
            <a:ext cx="6595537" cy="105701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800" b="1" dirty="0" err="1">
                <a:solidFill>
                  <a:schemeClr val="accent3"/>
                </a:solidFill>
              </a:rPr>
              <a:t>Javascript</a:t>
            </a:r>
            <a:r>
              <a:rPr lang="pt-PT" sz="2800" b="1" dirty="0">
                <a:solidFill>
                  <a:schemeClr val="accent3"/>
                </a:solidFill>
              </a:rPr>
              <a:t> – Aula 7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1800" b="1" dirty="0">
                <a:solidFill>
                  <a:schemeClr val="accent3"/>
                </a:solidFill>
              </a:rPr>
              <a:t>Condições</a:t>
            </a:r>
            <a:r>
              <a:rPr kumimoji="0" lang="pt-PT" sz="1800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</a:t>
            </a:r>
            <a:r>
              <a:rPr kumimoji="0" lang="pt-PT" sz="1800" b="1" i="0" u="none" strike="noStrike" cap="none" spc="0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loops</a:t>
            </a:r>
            <a:r>
              <a:rPr lang="pt-PT" sz="1800" b="1" dirty="0">
                <a:solidFill>
                  <a:schemeClr val="accent3"/>
                </a:solidFill>
              </a:rPr>
              <a:t> e </a:t>
            </a:r>
            <a:r>
              <a:rPr lang="pt-PT" sz="1800" b="1" dirty="0" err="1">
                <a:solidFill>
                  <a:schemeClr val="accent3"/>
                </a:solidFill>
              </a:rPr>
              <a:t>switch</a:t>
            </a:r>
            <a:endParaRPr lang="pt-PT" sz="1800" b="1" dirty="0">
              <a:solidFill>
                <a:schemeClr val="accent3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800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Exercícios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4E035-C48A-473E-8FFC-B39C7EA5E20B}"/>
              </a:ext>
            </a:extLst>
          </p:cNvPr>
          <p:cNvSpPr txBox="1"/>
          <p:nvPr/>
        </p:nvSpPr>
        <p:spPr>
          <a:xfrm>
            <a:off x="1407132" y="2638392"/>
            <a:ext cx="2058255" cy="81079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Francisco Brito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ED80D-71DA-4ECC-B25E-C2ED2E2FA8FF}"/>
              </a:ext>
            </a:extLst>
          </p:cNvPr>
          <p:cNvSpPr txBox="1"/>
          <p:nvPr/>
        </p:nvSpPr>
        <p:spPr>
          <a:xfrm>
            <a:off x="1486030" y="3105216"/>
            <a:ext cx="1760096" cy="2875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Frontend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Tech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Lead @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8" name="Picture 4">
            <a:hlinkClick r:id="rId3"/>
            <a:extLst>
              <a:ext uri="{FF2B5EF4-FFF2-40B4-BE49-F238E27FC236}">
                <a16:creationId xmlns:a16="http://schemas.microsoft.com/office/drawing/2014/main" id="{10E81464-EFB3-4A34-9A4A-D5DC7602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05" y="2756214"/>
            <a:ext cx="287577" cy="28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8EA45264-E102-441B-9B4C-2D04CA4D5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24" y="3059809"/>
            <a:ext cx="777961" cy="43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43014"/>
            <a:ext cx="7463043" cy="5030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800" b="1" dirty="0">
                <a:solidFill>
                  <a:schemeClr val="accent3"/>
                </a:solidFill>
              </a:rPr>
              <a:t>Projeto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9CE94C-E4FF-2DAA-A545-877B57758E1D}"/>
              </a:ext>
            </a:extLst>
          </p:cNvPr>
          <p:cNvSpPr txBox="1">
            <a:spLocks/>
          </p:cNvSpPr>
          <p:nvPr/>
        </p:nvSpPr>
        <p:spPr>
          <a:xfrm>
            <a:off x="951040" y="2303221"/>
            <a:ext cx="7463043" cy="33844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sz="1600" dirty="0"/>
              <a:t>Caso prefiram fazer um projeto com um tema ao vosso gosto, podem usar o seguinte site: </a:t>
            </a:r>
          </a:p>
          <a:p>
            <a:pPr algn="l">
              <a:lnSpc>
                <a:spcPct val="150000"/>
              </a:lnSpc>
            </a:pPr>
            <a:r>
              <a:rPr lang="pt-PT" sz="1600" dirty="0">
                <a:hlinkClick r:id="rId3"/>
              </a:rPr>
              <a:t>https://github.com/public-apis/public-apis</a:t>
            </a: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algn="l">
              <a:lnSpc>
                <a:spcPct val="150000"/>
              </a:lnSpc>
            </a:pPr>
            <a:r>
              <a:rPr lang="pt-PT" sz="1600" dirty="0"/>
              <a:t>Este site mostra múltiplas </a:t>
            </a:r>
            <a:r>
              <a:rPr lang="pt-PT" sz="1600" dirty="0" err="1"/>
              <a:t>APIs</a:t>
            </a:r>
            <a:r>
              <a:rPr lang="pt-PT" sz="1600" dirty="0"/>
              <a:t> gratuitas que podem usar no vosso projeto.</a:t>
            </a:r>
          </a:p>
          <a:p>
            <a:pPr algn="l">
              <a:lnSpc>
                <a:spcPct val="150000"/>
              </a:lnSpc>
            </a:pPr>
            <a:r>
              <a:rPr lang="pt-PT" sz="1600" dirty="0"/>
              <a:t>Para ir buscar informação é necessário utilizar um </a:t>
            </a:r>
            <a:r>
              <a:rPr lang="pt-PT" sz="1600" i="1" dirty="0" err="1"/>
              <a:t>fetch</a:t>
            </a:r>
            <a:r>
              <a:rPr lang="pt-PT" sz="1600" dirty="0"/>
              <a:t>. Para ir buscar a informação que queremos temos de colocar o </a:t>
            </a:r>
            <a:r>
              <a:rPr lang="pt-PT" sz="1600" i="1" dirty="0" err="1"/>
              <a:t>endpoint</a:t>
            </a:r>
            <a:r>
              <a:rPr lang="pt-PT" sz="1600" dirty="0"/>
              <a:t> (</a:t>
            </a:r>
            <a:r>
              <a:rPr lang="pt-PT" sz="1600" dirty="0" err="1"/>
              <a:t>url</a:t>
            </a:r>
            <a:r>
              <a:rPr lang="pt-PT" sz="1600" dirty="0"/>
              <a:t>) como uma </a:t>
            </a:r>
            <a:r>
              <a:rPr lang="pt-PT" sz="1600" dirty="0" err="1"/>
              <a:t>string</a:t>
            </a:r>
            <a:r>
              <a:rPr lang="pt-PT" sz="1600" dirty="0"/>
              <a:t> dentro do </a:t>
            </a:r>
            <a:r>
              <a:rPr lang="pt-PT" sz="1600" dirty="0" err="1"/>
              <a:t>fetch</a:t>
            </a:r>
            <a:r>
              <a:rPr lang="pt-PT" sz="1600" dirty="0"/>
              <a:t>, como vemos na seguinte imagem: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89779B-7671-A9E0-8AD5-ED506948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85" y="4907510"/>
            <a:ext cx="4572000" cy="143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87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43014"/>
            <a:ext cx="7463043" cy="5030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800" b="1" dirty="0" err="1">
                <a:solidFill>
                  <a:schemeClr val="accent3"/>
                </a:solidFill>
              </a:rPr>
              <a:t>If</a:t>
            </a:r>
            <a:r>
              <a:rPr lang="pt-PT" sz="2800" b="1" dirty="0">
                <a:solidFill>
                  <a:schemeClr val="accent3"/>
                </a:solidFill>
              </a:rPr>
              <a:t>/</a:t>
            </a:r>
            <a:r>
              <a:rPr lang="pt-PT" sz="2800" b="1" dirty="0" err="1">
                <a:solidFill>
                  <a:schemeClr val="accent3"/>
                </a:solidFill>
              </a:rPr>
              <a:t>Else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9CE94C-E4FF-2DAA-A545-877B57758E1D}"/>
              </a:ext>
            </a:extLst>
          </p:cNvPr>
          <p:cNvSpPr txBox="1">
            <a:spLocks/>
          </p:cNvSpPr>
          <p:nvPr/>
        </p:nvSpPr>
        <p:spPr>
          <a:xfrm>
            <a:off x="951040" y="2303221"/>
            <a:ext cx="7463043" cy="33844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sz="1600" dirty="0"/>
              <a:t>Um </a:t>
            </a:r>
            <a:r>
              <a:rPr lang="pt-PT" sz="1600" dirty="0" err="1"/>
              <a:t>block</a:t>
            </a:r>
            <a:r>
              <a:rPr lang="pt-PT" sz="1600" dirty="0"/>
              <a:t> </a:t>
            </a:r>
            <a:r>
              <a:rPr lang="pt-PT" sz="1600" dirty="0" err="1"/>
              <a:t>if</a:t>
            </a:r>
            <a:r>
              <a:rPr lang="pt-PT" sz="1600" dirty="0"/>
              <a:t> especifica um bloco de código a ser executado caso uma determinada condição seja verdadeira.</a:t>
            </a:r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algn="l">
              <a:lnSpc>
                <a:spcPct val="150000"/>
              </a:lnSpc>
            </a:pPr>
            <a:r>
              <a:rPr lang="pt-PT" sz="1600" dirty="0"/>
              <a:t>Pode ser combinado com </a:t>
            </a:r>
            <a:r>
              <a:rPr lang="pt-PT" sz="1600" dirty="0" err="1"/>
              <a:t>else</a:t>
            </a:r>
            <a:r>
              <a:rPr lang="pt-PT" sz="1600" dirty="0"/>
              <a:t>, para especificar o que fazer caso a condição seja falsa.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4823286-3CF1-1459-7B21-9AC84E746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1040" y="4442038"/>
          <a:ext cx="7525042" cy="1480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3704040" imgH="728280" progId="Paint.Picture">
                  <p:embed/>
                </p:oleObj>
              </mc:Choice>
              <mc:Fallback>
                <p:oleObj name="Imagem de Mapa de Bits" r:id="rId3" imgW="3704040" imgH="72828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4823286-3CF1-1459-7B21-9AC84E7460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1040" y="4442038"/>
                        <a:ext cx="7525042" cy="1480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3070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43014"/>
            <a:ext cx="7463043" cy="5030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800" b="1" dirty="0" err="1">
                <a:solidFill>
                  <a:schemeClr val="accent3"/>
                </a:solidFill>
              </a:rPr>
              <a:t>Loops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9CE94C-E4FF-2DAA-A545-877B57758E1D}"/>
              </a:ext>
            </a:extLst>
          </p:cNvPr>
          <p:cNvSpPr txBox="1">
            <a:spLocks/>
          </p:cNvSpPr>
          <p:nvPr/>
        </p:nvSpPr>
        <p:spPr>
          <a:xfrm>
            <a:off x="951040" y="2303221"/>
            <a:ext cx="3896593" cy="33844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for: itera um bloco de código x numero de vezes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for/in: itera todas a propriedades de um objeto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for/</a:t>
            </a:r>
            <a:r>
              <a:rPr lang="pt-PT" sz="1600" dirty="0" err="1"/>
              <a:t>of</a:t>
            </a:r>
            <a:r>
              <a:rPr lang="pt-PT" sz="1600" dirty="0"/>
              <a:t>: itera sobre todos o valores de um objeto 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 err="1"/>
              <a:t>while</a:t>
            </a:r>
            <a:r>
              <a:rPr lang="pt-PT" sz="1600" dirty="0"/>
              <a:t>: itera um bloco de código enquanto uma determinada condição for verdadeira </a:t>
            </a:r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A74DBB0-4DB0-0AED-2D38-30FEF4B8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741363"/>
              </p:ext>
            </p:extLst>
          </p:nvPr>
        </p:nvGraphicFramePr>
        <p:xfrm>
          <a:off x="5369241" y="2371758"/>
          <a:ext cx="2948589" cy="3315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1388520" imgH="1562040" progId="Paint.Picture">
                  <p:embed/>
                </p:oleObj>
              </mc:Choice>
              <mc:Fallback>
                <p:oleObj name="Imagem de Mapa de Bits" r:id="rId3" imgW="1388520" imgH="156204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A74DBB0-4DB0-0AED-2D38-30FEF4B8A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9241" y="2371758"/>
                        <a:ext cx="2948589" cy="3315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3714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43014"/>
            <a:ext cx="7463043" cy="5030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800" b="1" dirty="0">
                <a:solidFill>
                  <a:schemeClr val="accent3"/>
                </a:solidFill>
              </a:rPr>
              <a:t>Continue/Break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9CE94C-E4FF-2DAA-A545-877B57758E1D}"/>
              </a:ext>
            </a:extLst>
          </p:cNvPr>
          <p:cNvSpPr txBox="1">
            <a:spLocks/>
          </p:cNvSpPr>
          <p:nvPr/>
        </p:nvSpPr>
        <p:spPr>
          <a:xfrm>
            <a:off x="951040" y="2303221"/>
            <a:ext cx="3445955" cy="33844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continue: interrompe a iteração atual e salta para a próxima	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break: interrompe o </a:t>
            </a:r>
            <a:r>
              <a:rPr lang="pt-PT" sz="1600" dirty="0" err="1"/>
              <a:t>loop</a:t>
            </a:r>
            <a:endParaRPr lang="pt-PT" sz="1600" dirty="0"/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pt-PT" sz="1600" dirty="0"/>
          </a:p>
          <a:p>
            <a:pPr algn="l">
              <a:lnSpc>
                <a:spcPct val="150000"/>
              </a:lnSpc>
            </a:pPr>
            <a:r>
              <a:rPr lang="pt-PT" sz="1600" dirty="0"/>
              <a:t>Geralmente são usadas dentro de </a:t>
            </a:r>
            <a:r>
              <a:rPr lang="pt-PT" sz="1600" dirty="0" err="1"/>
              <a:t>ifs</a:t>
            </a:r>
            <a:r>
              <a:rPr lang="pt-PT" sz="1600" dirty="0"/>
              <a:t> em </a:t>
            </a:r>
            <a:r>
              <a:rPr lang="pt-PT" sz="1600" dirty="0" err="1"/>
              <a:t>loops</a:t>
            </a: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7AEF724-00EE-0DFB-0780-E42761EAA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761770"/>
              </p:ext>
            </p:extLst>
          </p:nvPr>
        </p:nvGraphicFramePr>
        <p:xfrm>
          <a:off x="4572000" y="2475975"/>
          <a:ext cx="4171886" cy="252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1638360" imgH="990720" progId="Paint.Picture">
                  <p:embed/>
                </p:oleObj>
              </mc:Choice>
              <mc:Fallback>
                <p:oleObj name="Imagem de Mapa de Bits" r:id="rId3" imgW="1638360" imgH="99072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7AEF724-00EE-0DFB-0780-E42761EAA6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475975"/>
                        <a:ext cx="4171886" cy="2522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0736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43014"/>
            <a:ext cx="7463043" cy="5030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800" b="1" dirty="0" err="1">
                <a:solidFill>
                  <a:schemeClr val="accent3"/>
                </a:solidFill>
              </a:rPr>
              <a:t>Switch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9CE94C-E4FF-2DAA-A545-877B57758E1D}"/>
              </a:ext>
            </a:extLst>
          </p:cNvPr>
          <p:cNvSpPr txBox="1">
            <a:spLocks/>
          </p:cNvSpPr>
          <p:nvPr/>
        </p:nvSpPr>
        <p:spPr>
          <a:xfrm>
            <a:off x="951040" y="2303221"/>
            <a:ext cx="3445955" cy="33844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sz="1600" dirty="0"/>
              <a:t>O </a:t>
            </a:r>
            <a:r>
              <a:rPr lang="pt-PT" sz="1600" dirty="0" err="1"/>
              <a:t>switch</a:t>
            </a:r>
            <a:r>
              <a:rPr lang="pt-PT" sz="1600" dirty="0"/>
              <a:t> e utilizado par selecionar o bloco de código a ser utilizado com base numa condição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20CD4CF-0A0F-36D3-DFE4-720055C47D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68415"/>
              </p:ext>
            </p:extLst>
          </p:nvPr>
        </p:nvGraphicFramePr>
        <p:xfrm>
          <a:off x="4462622" y="1594524"/>
          <a:ext cx="4397723" cy="427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2230920" imgH="2167560" progId="Paint.Picture">
                  <p:embed/>
                </p:oleObj>
              </mc:Choice>
              <mc:Fallback>
                <p:oleObj name="Imagem de Mapa de Bits" r:id="rId3" imgW="2230920" imgH="216756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20CD4CF-0A0F-36D3-DFE4-720055C47D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2622" y="1594524"/>
                        <a:ext cx="4397723" cy="4272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4903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12236"/>
            <a:ext cx="7463043" cy="56457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3200" b="1" dirty="0">
                <a:solidFill>
                  <a:schemeClr val="accent3"/>
                </a:solidFill>
              </a:rPr>
              <a:t>Exercício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C336AC-A05F-F2E0-0604-0F9EB411CDDC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BFECAE2-940B-913B-4159-10F012B8DBB1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E947A1-4187-FD3D-187A-EAA959851EB5}"/>
              </a:ext>
            </a:extLst>
          </p:cNvPr>
          <p:cNvSpPr txBox="1">
            <a:spLocks/>
          </p:cNvSpPr>
          <p:nvPr/>
        </p:nvSpPr>
        <p:spPr>
          <a:xfrm>
            <a:off x="4798333" y="2530727"/>
            <a:ext cx="3376197" cy="34499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 fontScale="92500" lnSpcReduction="20000"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Criar uma lista de tarefas em que seja possível ver o perfil do utilizador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Existe um botão </a:t>
            </a:r>
            <a:r>
              <a:rPr lang="pt-PT" sz="1600" dirty="0" err="1"/>
              <a:t>Add</a:t>
            </a:r>
            <a:r>
              <a:rPr lang="pt-PT" sz="1600" dirty="0"/>
              <a:t> </a:t>
            </a:r>
            <a:r>
              <a:rPr lang="pt-PT" sz="1600" dirty="0" err="1"/>
              <a:t>Task</a:t>
            </a:r>
            <a:r>
              <a:rPr lang="pt-PT" sz="1600" dirty="0"/>
              <a:t> para adicionar </a:t>
            </a:r>
            <a:r>
              <a:rPr lang="pt-PT" sz="1600" dirty="0" err="1"/>
              <a:t>tasks</a:t>
            </a:r>
            <a:r>
              <a:rPr lang="pt-PT" sz="1600" dirty="0"/>
              <a:t> à lista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As </a:t>
            </a:r>
            <a:r>
              <a:rPr lang="pt-PT" sz="1600" dirty="0" err="1"/>
              <a:t>tasks</a:t>
            </a:r>
            <a:r>
              <a:rPr lang="pt-PT" sz="1600" dirty="0"/>
              <a:t> podem ser removidas da lista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Fazer display da lista do mais recente para o mais antigo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Se uma </a:t>
            </a:r>
            <a:r>
              <a:rPr lang="pt-PT" sz="1600" dirty="0" err="1"/>
              <a:t>task</a:t>
            </a:r>
            <a:r>
              <a:rPr lang="pt-PT" sz="1600" dirty="0"/>
              <a:t> tiver a 3 dias da data limite, colocar fundo amarelo. Se tiver a 1 dia colocar fundo vermelho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sz="1600" dirty="0"/>
              <a:t>Guardar a informação em local </a:t>
            </a:r>
            <a:r>
              <a:rPr lang="pt-PT" sz="1600" dirty="0" err="1"/>
              <a:t>storage</a:t>
            </a: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34FBB7E-8AC4-95D0-4F02-FADD6FD99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469862"/>
              </p:ext>
            </p:extLst>
          </p:nvPr>
        </p:nvGraphicFramePr>
        <p:xfrm>
          <a:off x="969470" y="2011606"/>
          <a:ext cx="3776857" cy="3969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4241880" imgH="4457880" progId="Paint.Picture">
                  <p:embed/>
                </p:oleObj>
              </mc:Choice>
              <mc:Fallback>
                <p:oleObj name="Imagem de Mapa de Bits" r:id="rId3" imgW="4241880" imgH="445788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34FBB7E-8AC4-95D0-4F02-FADD6FD99E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9470" y="2011606"/>
                        <a:ext cx="3776857" cy="3969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55259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5718" tIns="35718" rIns="35718" bIns="3571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5718" tIns="35718" rIns="35718" bIns="3571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5718" tIns="35718" rIns="35718" bIns="3571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5718" tIns="35718" rIns="35718" bIns="3571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4328</TotalTime>
  <Words>404</Words>
  <Application>Microsoft Office PowerPoint</Application>
  <PresentationFormat>Apresentação no Ecrã (4:3)</PresentationFormat>
  <Paragraphs>66</Paragraphs>
  <Slides>7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White</vt:lpstr>
      <vt:lpstr>Imagem de Mapa de Bits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Brito</dc:creator>
  <cp:lastModifiedBy>Francisco Brito</cp:lastModifiedBy>
  <cp:revision>39</cp:revision>
  <dcterms:modified xsi:type="dcterms:W3CDTF">2022-11-09T17:09:19Z</dcterms:modified>
</cp:coreProperties>
</file>