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20104100" cy="15087600"/>
  <p:defaultTextStyle>
    <a:defPPr>
      <a:defRPr lang="en-US"/>
    </a:defPPr>
    <a:lvl1pPr marL="0" algn="l" defTabSz="997885" rtl="0" eaLnBrk="1" latinLnBrk="0" hangingPunct="1">
      <a:defRPr sz="3900" kern="1200">
        <a:solidFill>
          <a:schemeClr val="tx1"/>
        </a:solidFill>
        <a:latin typeface="+mn-lt"/>
        <a:ea typeface="+mn-ea"/>
        <a:cs typeface="+mn-cs"/>
      </a:defRPr>
    </a:lvl1pPr>
    <a:lvl2pPr marL="997885" algn="l" defTabSz="997885" rtl="0" eaLnBrk="1" latinLnBrk="0" hangingPunct="1">
      <a:defRPr sz="3900" kern="1200">
        <a:solidFill>
          <a:schemeClr val="tx1"/>
        </a:solidFill>
        <a:latin typeface="+mn-lt"/>
        <a:ea typeface="+mn-ea"/>
        <a:cs typeface="+mn-cs"/>
      </a:defRPr>
    </a:lvl2pPr>
    <a:lvl3pPr marL="1995769" algn="l" defTabSz="997885" rtl="0" eaLnBrk="1" latinLnBrk="0" hangingPunct="1">
      <a:defRPr sz="3900" kern="1200">
        <a:solidFill>
          <a:schemeClr val="tx1"/>
        </a:solidFill>
        <a:latin typeface="+mn-lt"/>
        <a:ea typeface="+mn-ea"/>
        <a:cs typeface="+mn-cs"/>
      </a:defRPr>
    </a:lvl3pPr>
    <a:lvl4pPr marL="2993654" algn="l" defTabSz="997885" rtl="0" eaLnBrk="1" latinLnBrk="0" hangingPunct="1">
      <a:defRPr sz="3900" kern="1200">
        <a:solidFill>
          <a:schemeClr val="tx1"/>
        </a:solidFill>
        <a:latin typeface="+mn-lt"/>
        <a:ea typeface="+mn-ea"/>
        <a:cs typeface="+mn-cs"/>
      </a:defRPr>
    </a:lvl4pPr>
    <a:lvl5pPr marL="3991539" algn="l" defTabSz="997885" rtl="0" eaLnBrk="1" latinLnBrk="0" hangingPunct="1">
      <a:defRPr sz="3900" kern="1200">
        <a:solidFill>
          <a:schemeClr val="tx1"/>
        </a:solidFill>
        <a:latin typeface="+mn-lt"/>
        <a:ea typeface="+mn-ea"/>
        <a:cs typeface="+mn-cs"/>
      </a:defRPr>
    </a:lvl5pPr>
    <a:lvl6pPr marL="4989424" algn="l" defTabSz="997885" rtl="0" eaLnBrk="1" latinLnBrk="0" hangingPunct="1">
      <a:defRPr sz="3900" kern="1200">
        <a:solidFill>
          <a:schemeClr val="tx1"/>
        </a:solidFill>
        <a:latin typeface="+mn-lt"/>
        <a:ea typeface="+mn-ea"/>
        <a:cs typeface="+mn-cs"/>
      </a:defRPr>
    </a:lvl6pPr>
    <a:lvl7pPr marL="5987308" algn="l" defTabSz="997885" rtl="0" eaLnBrk="1" latinLnBrk="0" hangingPunct="1">
      <a:defRPr sz="3900" kern="1200">
        <a:solidFill>
          <a:schemeClr val="tx1"/>
        </a:solidFill>
        <a:latin typeface="+mn-lt"/>
        <a:ea typeface="+mn-ea"/>
        <a:cs typeface="+mn-cs"/>
      </a:defRPr>
    </a:lvl7pPr>
    <a:lvl8pPr marL="6985193" algn="l" defTabSz="997885" rtl="0" eaLnBrk="1" latinLnBrk="0" hangingPunct="1">
      <a:defRPr sz="3900" kern="1200">
        <a:solidFill>
          <a:schemeClr val="tx1"/>
        </a:solidFill>
        <a:latin typeface="+mn-lt"/>
        <a:ea typeface="+mn-ea"/>
        <a:cs typeface="+mn-cs"/>
      </a:defRPr>
    </a:lvl8pPr>
    <a:lvl9pPr marL="7983078" algn="l" defTabSz="997885" rtl="0" eaLnBrk="1" latinLnBrk="0" hangingPunct="1">
      <a:defRPr sz="3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34">
          <p15:clr>
            <a:srgbClr val="A4A3A4"/>
          </p15:clr>
        </p15:guide>
        <p15:guide id="2" pos="276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7877"/>
    <a:srgbClr val="BD003A"/>
    <a:srgbClr val="BB003E"/>
    <a:srgbClr val="4C566C"/>
    <a:srgbClr val="414042"/>
    <a:srgbClr val="B80012"/>
    <a:srgbClr val="666666"/>
    <a:srgbClr val="B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9492" autoAdjust="0"/>
  </p:normalViewPr>
  <p:slideViewPr>
    <p:cSldViewPr>
      <p:cViewPr>
        <p:scale>
          <a:sx n="20" d="100"/>
          <a:sy n="20" d="100"/>
        </p:scale>
        <p:origin x="948" y="-768"/>
      </p:cViewPr>
      <p:guideLst>
        <p:guide orient="horz" pos="20734"/>
        <p:guide pos="2764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291839" y="10204704"/>
            <a:ext cx="37307522" cy="10233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583680" y="18434304"/>
            <a:ext cx="307238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sz="half" idx="2"/>
          </p:nvPr>
        </p:nvSpPr>
        <p:spPr>
          <a:xfrm>
            <a:off x="2194560" y="7571232"/>
            <a:ext cx="19092673"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2603967" y="7571232"/>
            <a:ext cx="19092673"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1023357"/>
          </a:xfrm>
          <a:prstGeom prst="rect">
            <a:avLst/>
          </a:prstGeom>
        </p:spPr>
        <p:txBody>
          <a:bodyPr wrap="square" lIns="0" tIns="0" rIns="0" bIns="0">
            <a:spAutoFit/>
          </a:bodyPr>
          <a:lstStyle>
            <a:lvl1pPr>
              <a:defRPr sz="6650" b="1">
                <a:solidFill>
                  <a:srgbClr val="414042"/>
                </a:solidFill>
                <a:latin typeface="Arial"/>
                <a:cs typeface="Arial"/>
              </a:defRPr>
            </a:lvl1pPr>
          </a:lstStyle>
          <a:p>
            <a:endParaRPr/>
          </a:p>
        </p:txBody>
      </p:sp>
      <p:sp>
        <p:nvSpPr>
          <p:cNvPr id="3" name="Holder 3"/>
          <p:cNvSpPr>
            <a:spLocks noGrp="1"/>
          </p:cNvSpPr>
          <p:nvPr>
            <p:ph type="body" idx="1"/>
          </p:nvPr>
        </p:nvSpPr>
        <p:spPr>
          <a:xfrm>
            <a:off x="2194560" y="7571232"/>
            <a:ext cx="395020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4923008" y="30614112"/>
            <a:ext cx="14045184" cy="600164"/>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194561" y="30614112"/>
            <a:ext cx="10094976" cy="600164"/>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4/16/2019</a:t>
            </a:fld>
            <a:endParaRPr lang="en-US"/>
          </a:p>
        </p:txBody>
      </p:sp>
      <p:sp>
        <p:nvSpPr>
          <p:cNvPr id="6" name="Holder 6"/>
          <p:cNvSpPr>
            <a:spLocks noGrp="1"/>
          </p:cNvSpPr>
          <p:nvPr>
            <p:ph type="sldNum" sz="quarter" idx="7"/>
          </p:nvPr>
        </p:nvSpPr>
        <p:spPr>
          <a:xfrm>
            <a:off x="31601667" y="30614112"/>
            <a:ext cx="10094976" cy="600164"/>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bodyStyle>
    <p:other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emf"/><Relationship Id="rId16"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Rectangle 34"/>
          <p:cNvSpPr/>
          <p:nvPr/>
        </p:nvSpPr>
        <p:spPr>
          <a:xfrm>
            <a:off x="-31440" y="-10674"/>
            <a:ext cx="43891200" cy="32918400"/>
          </a:xfrm>
          <a:prstGeom prst="rect">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endParaRPr lang="en-US"/>
          </a:p>
        </p:txBody>
      </p:sp>
      <p:sp>
        <p:nvSpPr>
          <p:cNvPr id="36" name="Rectangle 35"/>
          <p:cNvSpPr/>
          <p:nvPr/>
        </p:nvSpPr>
        <p:spPr>
          <a:xfrm>
            <a:off x="786495" y="842238"/>
            <a:ext cx="42255331" cy="31255855"/>
          </a:xfrm>
          <a:prstGeom prst="rect">
            <a:avLst/>
          </a:prstGeom>
          <a:solidFill>
            <a:schemeClr val="bg1"/>
          </a:solidFill>
          <a:ln>
            <a:solidFill>
              <a:srgbClr val="BD003A"/>
            </a:solidFill>
          </a:ln>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r>
              <a:rPr lang="en-US" dirty="0"/>
              <a:t>–</a:t>
            </a:r>
          </a:p>
        </p:txBody>
      </p:sp>
      <p:sp>
        <p:nvSpPr>
          <p:cNvPr id="40" name="object 6"/>
          <p:cNvSpPr/>
          <p:nvPr/>
        </p:nvSpPr>
        <p:spPr>
          <a:xfrm>
            <a:off x="998157" y="29028045"/>
            <a:ext cx="41902649" cy="2907792"/>
          </a:xfrm>
          <a:custGeom>
            <a:avLst/>
            <a:gdLst/>
            <a:ahLst/>
            <a:cxnLst/>
            <a:rect l="l" t="t" r="r" b="b"/>
            <a:pathLst>
              <a:path w="19266428" h="1317369">
                <a:moveTo>
                  <a:pt x="0" y="1317369"/>
                </a:moveTo>
                <a:lnTo>
                  <a:pt x="19266428" y="1317369"/>
                </a:lnTo>
                <a:lnTo>
                  <a:pt x="19266428" y="0"/>
                </a:lnTo>
                <a:lnTo>
                  <a:pt x="0" y="0"/>
                </a:lnTo>
                <a:lnTo>
                  <a:pt x="0" y="1317369"/>
                </a:lnTo>
                <a:close/>
              </a:path>
            </a:pathLst>
          </a:custGeom>
          <a:solidFill>
            <a:srgbClr val="777877"/>
          </a:solidFill>
        </p:spPr>
        <p:txBody>
          <a:bodyPr wrap="square" lIns="0" tIns="0" rIns="0" bIns="0" rtlCol="0">
            <a:spAutoFit/>
          </a:bodyPr>
          <a:lstStyle/>
          <a:p>
            <a:endParaRPr dirty="0"/>
          </a:p>
        </p:txBody>
      </p:sp>
      <p:sp>
        <p:nvSpPr>
          <p:cNvPr id="2" name="object 2"/>
          <p:cNvSpPr txBox="1">
            <a:spLocks noGrp="1"/>
          </p:cNvSpPr>
          <p:nvPr>
            <p:ph type="title"/>
          </p:nvPr>
        </p:nvSpPr>
        <p:spPr>
          <a:xfrm>
            <a:off x="1572471" y="2467086"/>
            <a:ext cx="40746253" cy="3207404"/>
          </a:xfrm>
          <a:prstGeom prst="rect">
            <a:avLst/>
          </a:prstGeom>
        </p:spPr>
        <p:txBody>
          <a:bodyPr vert="horz" wrap="square" lIns="0" tIns="0" rIns="0" bIns="0" rtlCol="0">
            <a:spAutoFit/>
          </a:bodyPr>
          <a:lstStyle/>
          <a:p>
            <a:pPr marL="27719">
              <a:lnSpc>
                <a:spcPts val="17232"/>
              </a:lnSpc>
              <a:spcAft>
                <a:spcPts val="1310"/>
              </a:spcAft>
            </a:pPr>
            <a:r>
              <a:rPr lang="en-US" sz="14400" b="0" spc="-513" dirty="0" err="1">
                <a:solidFill>
                  <a:schemeClr val="tx1"/>
                </a:solidFill>
              </a:rPr>
              <a:t>AutoDJ</a:t>
            </a:r>
            <a:r>
              <a:rPr lang="en-US" sz="14400" b="0" spc="-513" dirty="0">
                <a:solidFill>
                  <a:schemeClr val="tx1"/>
                </a:solidFill>
              </a:rPr>
              <a:t> Playlist Generator</a:t>
            </a:r>
            <a:endParaRPr lang="en-US" sz="14400" b="0" spc="-87" dirty="0">
              <a:solidFill>
                <a:schemeClr val="tx1"/>
              </a:solidFill>
            </a:endParaRPr>
          </a:p>
          <a:p>
            <a:pPr marL="27719">
              <a:lnSpc>
                <a:spcPts val="5784"/>
              </a:lnSpc>
            </a:pPr>
            <a:r>
              <a:rPr lang="en-US" sz="5000" b="0" spc="-175" dirty="0">
                <a:solidFill>
                  <a:schemeClr val="tx1"/>
                </a:solidFill>
              </a:rPr>
              <a:t>Craig Dunton, Nick </a:t>
            </a:r>
            <a:r>
              <a:rPr lang="en-US" sz="5000" b="0" spc="-175" dirty="0" err="1">
                <a:solidFill>
                  <a:schemeClr val="tx1"/>
                </a:solidFill>
              </a:rPr>
              <a:t>Bova</a:t>
            </a:r>
            <a:r>
              <a:rPr lang="en-US" sz="5000" b="0" spc="-175" dirty="0">
                <a:solidFill>
                  <a:schemeClr val="tx1"/>
                </a:solidFill>
              </a:rPr>
              <a:t>, Steven Sun, Matthew Stock</a:t>
            </a:r>
            <a:endParaRPr lang="en-US" sz="5000" dirty="0">
              <a:solidFill>
                <a:schemeClr val="tx1"/>
              </a:solidFill>
            </a:endParaRPr>
          </a:p>
        </p:txBody>
      </p:sp>
      <p:sp>
        <p:nvSpPr>
          <p:cNvPr id="3" name="object 3"/>
          <p:cNvSpPr txBox="1"/>
          <p:nvPr/>
        </p:nvSpPr>
        <p:spPr>
          <a:xfrm>
            <a:off x="1571151" y="7305663"/>
            <a:ext cx="9063269" cy="3736857"/>
          </a:xfrm>
          <a:prstGeom prst="rect">
            <a:avLst/>
          </a:prstGeom>
        </p:spPr>
        <p:txBody>
          <a:bodyPr vert="horz" wrap="square" lIns="0" tIns="0" rIns="0" bIns="0" rtlCol="0">
            <a:spAutoFit/>
          </a:bodyPr>
          <a:lstStyle/>
          <a:p>
            <a:pPr marL="27719">
              <a:spcAft>
                <a:spcPts val="1310"/>
              </a:spcAft>
            </a:pPr>
            <a:r>
              <a:rPr sz="3500" b="1" spc="-11" dirty="0">
                <a:solidFill>
                  <a:srgbClr val="BD003A"/>
                </a:solidFill>
                <a:latin typeface="Arial"/>
                <a:cs typeface="Arial"/>
              </a:rPr>
              <a:t>I</a:t>
            </a:r>
            <a:r>
              <a:rPr sz="3500" b="1" spc="-65" dirty="0">
                <a:solidFill>
                  <a:srgbClr val="BD003A"/>
                </a:solidFill>
                <a:latin typeface="Arial"/>
                <a:cs typeface="Arial"/>
              </a:rPr>
              <a:t>N</a:t>
            </a:r>
            <a:r>
              <a:rPr sz="3500" b="1" spc="-55" dirty="0">
                <a:solidFill>
                  <a:srgbClr val="BD003A"/>
                </a:solidFill>
                <a:latin typeface="Arial"/>
                <a:cs typeface="Arial"/>
              </a:rPr>
              <a:t>T</a:t>
            </a:r>
            <a:r>
              <a:rPr sz="3500" b="1" spc="-98" dirty="0">
                <a:solidFill>
                  <a:srgbClr val="BD003A"/>
                </a:solidFill>
                <a:latin typeface="Arial"/>
                <a:cs typeface="Arial"/>
              </a:rPr>
              <a:t>R</a:t>
            </a:r>
            <a:r>
              <a:rPr sz="3500" b="1" spc="-22" dirty="0">
                <a:solidFill>
                  <a:srgbClr val="BD003A"/>
                </a:solidFill>
                <a:latin typeface="Arial"/>
                <a:cs typeface="Arial"/>
              </a:rPr>
              <a:t>O</a:t>
            </a:r>
            <a:r>
              <a:rPr sz="3500" b="1" spc="-55" dirty="0">
                <a:solidFill>
                  <a:srgbClr val="BD003A"/>
                </a:solidFill>
                <a:latin typeface="Arial"/>
                <a:cs typeface="Arial"/>
              </a:rPr>
              <a:t>DUC</a:t>
            </a:r>
            <a:r>
              <a:rPr sz="3500" b="1" spc="-44" dirty="0">
                <a:solidFill>
                  <a:srgbClr val="BD003A"/>
                </a:solidFill>
                <a:latin typeface="Arial"/>
                <a:cs typeface="Arial"/>
              </a:rPr>
              <a:t>T</a:t>
            </a:r>
            <a:r>
              <a:rPr sz="3500" b="1" spc="-11" dirty="0">
                <a:solidFill>
                  <a:srgbClr val="BD003A"/>
                </a:solidFill>
                <a:latin typeface="Arial"/>
                <a:cs typeface="Arial"/>
              </a:rPr>
              <a:t>I</a:t>
            </a:r>
            <a:r>
              <a:rPr sz="3500" b="1" spc="-22" dirty="0">
                <a:solidFill>
                  <a:srgbClr val="BD003A"/>
                </a:solidFill>
                <a:latin typeface="Arial"/>
                <a:cs typeface="Arial"/>
              </a:rPr>
              <a:t>O</a:t>
            </a:r>
            <a:r>
              <a:rPr sz="3500" b="1" dirty="0">
                <a:solidFill>
                  <a:srgbClr val="BD003A"/>
                </a:solidFill>
                <a:latin typeface="Arial"/>
                <a:cs typeface="Arial"/>
              </a:rPr>
              <a:t>N</a:t>
            </a:r>
            <a:endParaRPr sz="3500" dirty="0">
              <a:solidFill>
                <a:srgbClr val="BD003A"/>
              </a:solidFill>
              <a:latin typeface="Arial"/>
              <a:cs typeface="Arial"/>
            </a:endParaRPr>
          </a:p>
          <a:p>
            <a:pPr marL="27719" marR="13860">
              <a:lnSpc>
                <a:spcPct val="102600"/>
              </a:lnSpc>
              <a:spcBef>
                <a:spcPts val="458"/>
              </a:spcBef>
            </a:pPr>
            <a:r>
              <a:rPr lang="en-US" sz="2700" spc="11" dirty="0" err="1">
                <a:solidFill>
                  <a:srgbClr val="231F20"/>
                </a:solidFill>
                <a:latin typeface="Arial"/>
                <a:cs typeface="Arial"/>
              </a:rPr>
              <a:t>AutoDJ</a:t>
            </a:r>
            <a:r>
              <a:rPr lang="en-US" sz="2700" spc="11" dirty="0">
                <a:solidFill>
                  <a:srgbClr val="231F20"/>
                </a:solidFill>
                <a:latin typeface="Arial"/>
                <a:cs typeface="Arial"/>
              </a:rPr>
              <a:t> is a playlist creation tool which helps users find the music that they want to listen to. </a:t>
            </a:r>
            <a:r>
              <a:rPr lang="en-US" sz="2700" spc="11" dirty="0" err="1">
                <a:solidFill>
                  <a:srgbClr val="231F20"/>
                </a:solidFill>
                <a:latin typeface="Arial"/>
                <a:cs typeface="Arial"/>
              </a:rPr>
              <a:t>AutoDJ</a:t>
            </a:r>
            <a:r>
              <a:rPr lang="en-US" sz="2700" spc="11" dirty="0">
                <a:solidFill>
                  <a:srgbClr val="231F20"/>
                </a:solidFill>
                <a:latin typeface="Arial"/>
                <a:cs typeface="Arial"/>
              </a:rPr>
              <a:t> dynamically creates song playlists by using IBM Watson Discovery to query a database for music concepts and themes. </a:t>
            </a:r>
            <a:r>
              <a:rPr lang="en-US" sz="2700" spc="11" dirty="0" err="1">
                <a:solidFill>
                  <a:srgbClr val="231F20"/>
                </a:solidFill>
                <a:latin typeface="Arial"/>
                <a:cs typeface="Arial"/>
              </a:rPr>
              <a:t>AutoDJ</a:t>
            </a:r>
            <a:r>
              <a:rPr lang="en-US" sz="2700" spc="11" dirty="0">
                <a:solidFill>
                  <a:srgbClr val="231F20"/>
                </a:solidFill>
                <a:latin typeface="Arial"/>
                <a:cs typeface="Arial"/>
              </a:rPr>
              <a:t> also integrates with Spotify’s API to automatically post playlists to a user’s account, and allows users to play music using the Spotify web player.</a:t>
            </a:r>
            <a:endParaRPr sz="2700" dirty="0">
              <a:latin typeface="Arial"/>
              <a:cs typeface="Arial"/>
            </a:endParaRPr>
          </a:p>
        </p:txBody>
      </p:sp>
      <p:sp>
        <p:nvSpPr>
          <p:cNvPr id="4" name="object 4"/>
          <p:cNvSpPr txBox="1"/>
          <p:nvPr/>
        </p:nvSpPr>
        <p:spPr>
          <a:xfrm>
            <a:off x="1571151" y="20268737"/>
            <a:ext cx="8937668" cy="2693751"/>
          </a:xfrm>
          <a:prstGeom prst="rect">
            <a:avLst/>
          </a:prstGeom>
        </p:spPr>
        <p:txBody>
          <a:bodyPr vert="horz" wrap="square" lIns="0" tIns="0" rIns="0" bIns="0" rtlCol="0">
            <a:spAutoFit/>
          </a:bodyPr>
          <a:lstStyle/>
          <a:p>
            <a:pPr marL="27719"/>
            <a:r>
              <a:rPr lang="en-US" sz="3200" b="1" spc="-11" dirty="0">
                <a:latin typeface="Arial"/>
                <a:cs typeface="Arial"/>
              </a:rPr>
              <a:t>Front End</a:t>
            </a:r>
            <a:endParaRPr sz="3200" dirty="0">
              <a:latin typeface="Arial"/>
              <a:cs typeface="Arial"/>
            </a:endParaRPr>
          </a:p>
          <a:p>
            <a:pPr marL="27719" marR="13860">
              <a:lnSpc>
                <a:spcPct val="102899"/>
              </a:lnSpc>
              <a:spcBef>
                <a:spcPts val="742"/>
              </a:spcBef>
            </a:pPr>
            <a:r>
              <a:rPr lang="en-US" sz="2700" spc="22" dirty="0" err="1">
                <a:latin typeface="Arial"/>
                <a:cs typeface="Arial"/>
              </a:rPr>
              <a:t>AutoDJ</a:t>
            </a:r>
            <a:r>
              <a:rPr lang="en-US" sz="2700" spc="22" dirty="0">
                <a:latin typeface="Arial"/>
                <a:cs typeface="Arial"/>
              </a:rPr>
              <a:t> supplies a webpage interface as well as a Google Chrome extension which provide the same playlist creating functionality. Both of these methods are implemented using JavaScript web queries and CSS backed HTML.</a:t>
            </a:r>
            <a:endParaRPr lang="en-US" sz="2700" dirty="0">
              <a:latin typeface="Arial"/>
              <a:cs typeface="Arial"/>
            </a:endParaRPr>
          </a:p>
        </p:txBody>
      </p:sp>
      <p:sp>
        <p:nvSpPr>
          <p:cNvPr id="5" name="object 5"/>
          <p:cNvSpPr txBox="1"/>
          <p:nvPr/>
        </p:nvSpPr>
        <p:spPr>
          <a:xfrm>
            <a:off x="1571151" y="23652184"/>
            <a:ext cx="9133138" cy="3816429"/>
          </a:xfrm>
          <a:prstGeom prst="rect">
            <a:avLst/>
          </a:prstGeom>
        </p:spPr>
        <p:txBody>
          <a:bodyPr vert="horz" wrap="square" lIns="0" tIns="0" rIns="0" bIns="0" rtlCol="0">
            <a:spAutoFit/>
          </a:bodyPr>
          <a:lstStyle/>
          <a:p>
            <a:pPr marL="27719"/>
            <a:r>
              <a:rPr lang="en-US" sz="3200" b="1" spc="-11" dirty="0">
                <a:latin typeface="Arial"/>
                <a:cs typeface="Arial"/>
              </a:rPr>
              <a:t>Back End</a:t>
            </a:r>
            <a:endParaRPr lang="en-US" sz="3200" b="1" dirty="0">
              <a:latin typeface="Arial" panose="020B0604020202020204" pitchFamily="34" charset="0"/>
              <a:cs typeface="Arial" panose="020B0604020202020204" pitchFamily="34" charset="0"/>
            </a:endParaRPr>
          </a:p>
          <a:p>
            <a:pPr marL="27719"/>
            <a:r>
              <a:rPr lang="en-US" sz="2700" dirty="0">
                <a:latin typeface="Arial" panose="020B0604020202020204" pitchFamily="34" charset="0"/>
                <a:cs typeface="Arial" panose="020B0604020202020204" pitchFamily="34" charset="0"/>
              </a:rPr>
              <a:t>The webpage and extension are both connected to external services using a Python Flask server backend. This server handles web REST API requests on behalf of the user to streamline the playlist creation and saving process. In addition to saving the playlist to the user’s Spotify account, the server also posts the playlist back to the webpage or extension to allow the user to preview their playlist.</a:t>
            </a:r>
          </a:p>
          <a:p>
            <a:pPr marL="27719"/>
            <a:endParaRPr lang="en-US" sz="2700" dirty="0">
              <a:latin typeface="Arial" panose="020B0604020202020204" pitchFamily="34" charset="0"/>
              <a:cs typeface="Arial" panose="020B0604020202020204" pitchFamily="34" charset="0"/>
            </a:endParaRPr>
          </a:p>
        </p:txBody>
      </p:sp>
      <p:sp>
        <p:nvSpPr>
          <p:cNvPr id="16" name="object 16"/>
          <p:cNvSpPr txBox="1"/>
          <p:nvPr/>
        </p:nvSpPr>
        <p:spPr>
          <a:xfrm>
            <a:off x="33118816" y="7251625"/>
            <a:ext cx="9133138" cy="3323987"/>
          </a:xfrm>
          <a:prstGeom prst="rect">
            <a:avLst/>
          </a:prstGeom>
        </p:spPr>
        <p:txBody>
          <a:bodyPr vert="horz" wrap="square" lIns="0" tIns="0" rIns="0" bIns="0" rtlCol="0">
            <a:spAutoFit/>
          </a:bodyPr>
          <a:lstStyle/>
          <a:p>
            <a:pPr marL="27719"/>
            <a:r>
              <a:rPr lang="en-US" sz="2700" b="1" spc="33" dirty="0" err="1">
                <a:solidFill>
                  <a:srgbClr val="CD1445"/>
                </a:solidFill>
                <a:latin typeface="Arial"/>
                <a:cs typeface="Arial"/>
              </a:rPr>
              <a:t>AutoDJ</a:t>
            </a:r>
            <a:r>
              <a:rPr lang="en-US" sz="2700" b="1" spc="33" dirty="0">
                <a:solidFill>
                  <a:srgbClr val="CD1445"/>
                </a:solidFill>
                <a:latin typeface="Arial"/>
                <a:cs typeface="Arial"/>
              </a:rPr>
              <a:t> Browser Extension</a:t>
            </a:r>
          </a:p>
          <a:p>
            <a:pPr marL="27719"/>
            <a:endParaRPr lang="en-US" sz="2700" b="1" spc="33" dirty="0">
              <a:solidFill>
                <a:srgbClr val="CD1445"/>
              </a:solidFill>
              <a:latin typeface="Arial"/>
              <a:cs typeface="Arial"/>
            </a:endParaRPr>
          </a:p>
          <a:p>
            <a:pPr marL="27719"/>
            <a:r>
              <a:rPr lang="en-US" sz="2700" dirty="0">
                <a:latin typeface="Arial" panose="020B0604020202020204" pitchFamily="34" charset="0"/>
                <a:cs typeface="Arial" panose="020B0604020202020204" pitchFamily="34" charset="0"/>
              </a:rPr>
              <a:t>Another way users can interact with </a:t>
            </a:r>
            <a:r>
              <a:rPr lang="en-US" sz="2700" dirty="0" err="1">
                <a:latin typeface="Arial" panose="020B0604020202020204" pitchFamily="34" charset="0"/>
                <a:cs typeface="Arial" panose="020B0604020202020204" pitchFamily="34" charset="0"/>
              </a:rPr>
              <a:t>AutoDJ</a:t>
            </a:r>
            <a:r>
              <a:rPr lang="en-US" sz="2700" dirty="0">
                <a:latin typeface="Arial" panose="020B0604020202020204" pitchFamily="34" charset="0"/>
                <a:cs typeface="Arial" panose="020B0604020202020204" pitchFamily="34" charset="0"/>
              </a:rPr>
              <a:t> is through the browser extension version of the application. This extension ports the functionality of the webpage to a Chrome browser extension, allowing users to create playlists on the fly regardless of what webpage they are on.</a:t>
            </a:r>
          </a:p>
          <a:p>
            <a:pPr marL="27719"/>
            <a:endParaRPr lang="en-US" sz="2700" dirty="0">
              <a:latin typeface="Arial"/>
              <a:cs typeface="Arial"/>
            </a:endParaRPr>
          </a:p>
        </p:txBody>
      </p:sp>
      <p:sp>
        <p:nvSpPr>
          <p:cNvPr id="17" name="object 17"/>
          <p:cNvSpPr/>
          <p:nvPr/>
        </p:nvSpPr>
        <p:spPr>
          <a:xfrm>
            <a:off x="11429998" y="7096400"/>
            <a:ext cx="685802" cy="21249999"/>
          </a:xfrm>
          <a:custGeom>
            <a:avLst/>
            <a:gdLst/>
            <a:ahLst/>
            <a:cxnLst/>
            <a:rect l="l" t="t" r="r" b="b"/>
            <a:pathLst>
              <a:path h="9561227">
                <a:moveTo>
                  <a:pt x="0" y="0"/>
                </a:moveTo>
                <a:lnTo>
                  <a:pt x="0" y="9561227"/>
                </a:lnTo>
              </a:path>
            </a:pathLst>
          </a:custGeom>
          <a:ln w="19050" cmpd="sng">
            <a:solidFill>
              <a:srgbClr val="7F7F7F"/>
            </a:solidFill>
            <a:prstDash val="solid"/>
          </a:ln>
        </p:spPr>
        <p:txBody>
          <a:bodyPr wrap="square" lIns="0" tIns="0" rIns="0" bIns="0" rtlCol="0">
            <a:spAutoFit/>
          </a:bodyPr>
          <a:lstStyle/>
          <a:p>
            <a:endParaRPr/>
          </a:p>
        </p:txBody>
      </p:sp>
      <p:sp>
        <p:nvSpPr>
          <p:cNvPr id="18" name="object 18"/>
          <p:cNvSpPr/>
          <p:nvPr/>
        </p:nvSpPr>
        <p:spPr>
          <a:xfrm>
            <a:off x="21958300" y="7096400"/>
            <a:ext cx="139700" cy="21249999"/>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19" name="object 19"/>
          <p:cNvSpPr/>
          <p:nvPr/>
        </p:nvSpPr>
        <p:spPr>
          <a:xfrm>
            <a:off x="32473900" y="7096400"/>
            <a:ext cx="139699" cy="21249999"/>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26" name="object 26"/>
          <p:cNvSpPr txBox="1"/>
          <p:nvPr/>
        </p:nvSpPr>
        <p:spPr>
          <a:xfrm>
            <a:off x="33118816" y="23910959"/>
            <a:ext cx="8995894" cy="4470070"/>
          </a:xfrm>
          <a:prstGeom prst="rect">
            <a:avLst/>
          </a:prstGeom>
        </p:spPr>
        <p:txBody>
          <a:bodyPr vert="horz" wrap="square" lIns="0" tIns="0" rIns="0" bIns="0" rtlCol="0">
            <a:spAutoFit/>
          </a:bodyPr>
          <a:lstStyle/>
          <a:p>
            <a:pPr marL="19958">
              <a:lnSpc>
                <a:spcPct val="110000"/>
              </a:lnSpc>
              <a:spcAft>
                <a:spcPts val="1310"/>
              </a:spcAft>
            </a:pPr>
            <a:r>
              <a:rPr lang="en-US" sz="3500" b="1" spc="-11" dirty="0">
                <a:solidFill>
                  <a:srgbClr val="BD003A"/>
                </a:solidFill>
                <a:latin typeface="Arial"/>
                <a:cs typeface="Arial"/>
              </a:rPr>
              <a:t>FUTURE WORK</a:t>
            </a:r>
            <a:endParaRPr sz="3500" b="1" spc="-11" dirty="0">
              <a:solidFill>
                <a:srgbClr val="BD003A"/>
              </a:solidFill>
              <a:latin typeface="Arial"/>
              <a:cs typeface="Arial"/>
            </a:endParaRPr>
          </a:p>
          <a:p>
            <a:pPr marL="255013" indent="-228682">
              <a:buClr>
                <a:srgbClr val="231F20"/>
              </a:buClr>
              <a:buFont typeface="Arial"/>
              <a:buChar char="•"/>
              <a:tabLst>
                <a:tab pos="250857" algn="l"/>
              </a:tabLst>
            </a:pPr>
            <a:r>
              <a:rPr lang="en-US" sz="2700" spc="-11" dirty="0">
                <a:solidFill>
                  <a:srgbClr val="231F20"/>
                </a:solidFill>
                <a:latin typeface="Arial"/>
                <a:cs typeface="Arial"/>
              </a:rPr>
              <a:t>Larger database for more relevant query results.</a:t>
            </a:r>
            <a:endParaRPr lang="en-US" sz="2700" dirty="0">
              <a:latin typeface="Arial"/>
              <a:cs typeface="Arial"/>
            </a:endParaRPr>
          </a:p>
          <a:p>
            <a:pPr>
              <a:lnSpc>
                <a:spcPts val="1855"/>
              </a:lnSpc>
              <a:spcBef>
                <a:spcPts val="28"/>
              </a:spcBef>
              <a:buClr>
                <a:srgbClr val="231F20"/>
              </a:buClr>
              <a:buFont typeface="Arial"/>
              <a:buChar char="•"/>
            </a:pPr>
            <a:endParaRPr lang="en-US" sz="1900" dirty="0"/>
          </a:p>
          <a:p>
            <a:pPr marL="250857" indent="-224524">
              <a:buClr>
                <a:srgbClr val="231F20"/>
              </a:buClr>
              <a:buFont typeface="Arial"/>
              <a:buChar char="•"/>
              <a:tabLst>
                <a:tab pos="250857" algn="l"/>
              </a:tabLst>
            </a:pPr>
            <a:r>
              <a:rPr lang="en-US" sz="2700" dirty="0">
                <a:solidFill>
                  <a:srgbClr val="231F20"/>
                </a:solidFill>
                <a:latin typeface="Arial"/>
                <a:cs typeface="Arial"/>
              </a:rPr>
              <a:t>More tuning parameters to tailor results for users.</a:t>
            </a:r>
            <a:endParaRPr lang="en-US" sz="2700" dirty="0">
              <a:latin typeface="Arial"/>
              <a:cs typeface="Arial"/>
            </a:endParaRPr>
          </a:p>
          <a:p>
            <a:pPr>
              <a:lnSpc>
                <a:spcPts val="1855"/>
              </a:lnSpc>
              <a:spcBef>
                <a:spcPts val="28"/>
              </a:spcBef>
              <a:buClr>
                <a:srgbClr val="231F20"/>
              </a:buClr>
              <a:buFont typeface="Arial"/>
              <a:buChar char="•"/>
            </a:pPr>
            <a:endParaRPr lang="en-US" sz="1900" dirty="0"/>
          </a:p>
          <a:p>
            <a:pPr marL="250857" indent="-224524">
              <a:buClr>
                <a:srgbClr val="231F20"/>
              </a:buClr>
              <a:buFont typeface="Arial"/>
              <a:buChar char="•"/>
              <a:tabLst>
                <a:tab pos="250857" algn="l"/>
              </a:tabLst>
            </a:pPr>
            <a:r>
              <a:rPr lang="en-US" sz="2700" spc="-11" dirty="0">
                <a:solidFill>
                  <a:srgbClr val="231F20"/>
                </a:solidFill>
                <a:latin typeface="Arial"/>
                <a:cs typeface="Arial"/>
              </a:rPr>
              <a:t>Removal of duplicate, or similar results.</a:t>
            </a:r>
            <a:endParaRPr lang="en-US" sz="2700" dirty="0">
              <a:latin typeface="Arial"/>
              <a:cs typeface="Arial"/>
            </a:endParaRPr>
          </a:p>
          <a:p>
            <a:pPr>
              <a:lnSpc>
                <a:spcPts val="1746"/>
              </a:lnSpc>
              <a:spcBef>
                <a:spcPts val="52"/>
              </a:spcBef>
              <a:buClr>
                <a:srgbClr val="231F20"/>
              </a:buClr>
              <a:buFont typeface="Arial"/>
              <a:buChar char="•"/>
            </a:pPr>
            <a:endParaRPr lang="en-US" sz="1700" dirty="0"/>
          </a:p>
          <a:p>
            <a:pPr marL="255013" marR="1204391" indent="-228682">
              <a:lnSpc>
                <a:spcPct val="102600"/>
              </a:lnSpc>
              <a:buClr>
                <a:srgbClr val="231F20"/>
              </a:buClr>
              <a:buFont typeface="Arial"/>
              <a:buChar char="•"/>
              <a:tabLst>
                <a:tab pos="250857" algn="l"/>
              </a:tabLst>
            </a:pPr>
            <a:r>
              <a:rPr lang="en-US" sz="2700" spc="-11" dirty="0">
                <a:solidFill>
                  <a:srgbClr val="231F20"/>
                </a:solidFill>
                <a:latin typeface="Arial"/>
                <a:cs typeface="Arial"/>
              </a:rPr>
              <a:t>Integration into other music provider platforms.</a:t>
            </a:r>
            <a:endParaRPr lang="en-US" sz="2700" dirty="0">
              <a:latin typeface="Arial"/>
              <a:cs typeface="Arial"/>
            </a:endParaRPr>
          </a:p>
          <a:p>
            <a:pPr>
              <a:lnSpc>
                <a:spcPts val="1855"/>
              </a:lnSpc>
              <a:spcBef>
                <a:spcPts val="28"/>
              </a:spcBef>
              <a:buClr>
                <a:srgbClr val="231F20"/>
              </a:buClr>
              <a:buFont typeface="Arial"/>
              <a:buChar char="•"/>
            </a:pPr>
            <a:endParaRPr lang="en-US" sz="1900" dirty="0"/>
          </a:p>
          <a:p>
            <a:pPr marL="250857" indent="-224524">
              <a:buClr>
                <a:srgbClr val="231F20"/>
              </a:buClr>
              <a:buFont typeface="Arial"/>
              <a:buChar char="•"/>
              <a:tabLst>
                <a:tab pos="250857" algn="l"/>
              </a:tabLst>
            </a:pPr>
            <a:r>
              <a:rPr lang="en-US" sz="2700" spc="-76" dirty="0">
                <a:solidFill>
                  <a:srgbClr val="231F20"/>
                </a:solidFill>
                <a:latin typeface="Arial"/>
                <a:cs typeface="Arial"/>
              </a:rPr>
              <a:t>Caching for common queries.</a:t>
            </a:r>
          </a:p>
          <a:p>
            <a:pPr>
              <a:lnSpc>
                <a:spcPts val="1855"/>
              </a:lnSpc>
              <a:spcBef>
                <a:spcPts val="28"/>
              </a:spcBef>
              <a:buClr>
                <a:srgbClr val="231F20"/>
              </a:buClr>
              <a:buFont typeface="Arial"/>
              <a:buChar char="•"/>
            </a:pPr>
            <a:endParaRPr lang="en-US" sz="1900" dirty="0"/>
          </a:p>
          <a:p>
            <a:pPr marL="250857" indent="-224524">
              <a:buClr>
                <a:srgbClr val="231F20"/>
              </a:buClr>
              <a:buFont typeface="Arial"/>
              <a:buChar char="•"/>
              <a:tabLst>
                <a:tab pos="250857" algn="l"/>
              </a:tabLst>
            </a:pPr>
            <a:r>
              <a:rPr lang="en-US" sz="2700" spc="-76" dirty="0">
                <a:solidFill>
                  <a:srgbClr val="231F20"/>
                </a:solidFill>
                <a:latin typeface="Arial"/>
                <a:cs typeface="Arial"/>
              </a:rPr>
              <a:t>Miscellaneous performance improvements.</a:t>
            </a:r>
          </a:p>
        </p:txBody>
      </p:sp>
      <p:sp>
        <p:nvSpPr>
          <p:cNvPr id="30" name="object 30"/>
          <p:cNvSpPr txBox="1"/>
          <p:nvPr/>
        </p:nvSpPr>
        <p:spPr>
          <a:xfrm>
            <a:off x="1572470" y="1775515"/>
            <a:ext cx="35994130" cy="769441"/>
          </a:xfrm>
          <a:prstGeom prst="rect">
            <a:avLst/>
          </a:prstGeom>
        </p:spPr>
        <p:txBody>
          <a:bodyPr vert="horz" wrap="square" lIns="0" tIns="0" rIns="0" bIns="0" rtlCol="0">
            <a:spAutoFit/>
          </a:bodyPr>
          <a:lstStyle/>
          <a:p>
            <a:pPr marL="27719">
              <a:lnSpc>
                <a:spcPts val="5969"/>
              </a:lnSpc>
            </a:pPr>
            <a:r>
              <a:rPr lang="en-US" sz="5000" spc="-76" dirty="0">
                <a:solidFill>
                  <a:srgbClr val="BD003A"/>
                </a:solidFill>
                <a:latin typeface="Arial"/>
                <a:cs typeface="Arial"/>
              </a:rPr>
              <a:t>THE OHIO STATE UNIVERSITY / COLLEGE OF ENGINEERING / COMPUTER SCIENCE AND ENGINEERING</a:t>
            </a:r>
            <a:endParaRPr sz="5000" dirty="0">
              <a:solidFill>
                <a:srgbClr val="BD003A"/>
              </a:solidFill>
              <a:latin typeface="Arial"/>
              <a:cs typeface="Arial"/>
            </a:endParaRPr>
          </a:p>
        </p:txBody>
      </p:sp>
      <p:sp>
        <p:nvSpPr>
          <p:cNvPr id="31" name="object 31"/>
          <p:cNvSpPr/>
          <p:nvPr/>
        </p:nvSpPr>
        <p:spPr>
          <a:xfrm>
            <a:off x="1600196" y="6391204"/>
            <a:ext cx="40641272" cy="600164"/>
          </a:xfrm>
          <a:custGeom>
            <a:avLst/>
            <a:gdLst/>
            <a:ahLst/>
            <a:cxnLst/>
            <a:rect l="l" t="t" r="r" b="b"/>
            <a:pathLst>
              <a:path w="18428758">
                <a:moveTo>
                  <a:pt x="0" y="0"/>
                </a:moveTo>
                <a:lnTo>
                  <a:pt x="18428758" y="0"/>
                </a:lnTo>
              </a:path>
            </a:pathLst>
          </a:custGeom>
          <a:ln w="11634">
            <a:solidFill>
              <a:srgbClr val="231F20"/>
            </a:solidFill>
          </a:ln>
        </p:spPr>
        <p:txBody>
          <a:bodyPr wrap="square" lIns="0" tIns="0" rIns="0" bIns="0" rtlCol="0">
            <a:spAutoFit/>
          </a:bodyPr>
          <a:lstStyle/>
          <a:p>
            <a:endParaRPr/>
          </a:p>
        </p:txBody>
      </p:sp>
      <p:sp>
        <p:nvSpPr>
          <p:cNvPr id="32" name="object 32"/>
          <p:cNvSpPr/>
          <p:nvPr/>
        </p:nvSpPr>
        <p:spPr>
          <a:xfrm>
            <a:off x="812800" y="812286"/>
            <a:ext cx="42265601" cy="31272480"/>
          </a:xfrm>
          <a:custGeom>
            <a:avLst/>
            <a:gdLst/>
            <a:ahLst/>
            <a:cxnLst/>
            <a:rect l="l" t="t" r="r" b="b"/>
            <a:pathLst>
              <a:path w="19359504" h="14333479">
                <a:moveTo>
                  <a:pt x="0" y="14333479"/>
                </a:moveTo>
                <a:lnTo>
                  <a:pt x="19359504" y="14333479"/>
                </a:lnTo>
                <a:lnTo>
                  <a:pt x="19359504" y="0"/>
                </a:lnTo>
                <a:lnTo>
                  <a:pt x="0" y="0"/>
                </a:lnTo>
                <a:lnTo>
                  <a:pt x="0" y="14333479"/>
                </a:lnTo>
                <a:close/>
              </a:path>
            </a:pathLst>
          </a:custGeom>
          <a:ln w="76200">
            <a:solidFill>
              <a:srgbClr val="BB003E"/>
            </a:solidFill>
            <a:miter lim="800000"/>
          </a:ln>
        </p:spPr>
        <p:txBody>
          <a:bodyPr wrap="square" lIns="0" tIns="0" rIns="0" bIns="0" rtlCol="0">
            <a:spAutoFit/>
          </a:bodyPr>
          <a:lstStyle/>
          <a:p>
            <a:endParaRPr/>
          </a:p>
        </p:txBody>
      </p:sp>
      <p:sp>
        <p:nvSpPr>
          <p:cNvPr id="38" name="object 15"/>
          <p:cNvSpPr txBox="1"/>
          <p:nvPr/>
        </p:nvSpPr>
        <p:spPr>
          <a:xfrm>
            <a:off x="1571151" y="11843605"/>
            <a:ext cx="5311029" cy="415498"/>
          </a:xfrm>
          <a:prstGeom prst="rect">
            <a:avLst/>
          </a:prstGeom>
        </p:spPr>
        <p:txBody>
          <a:bodyPr vert="horz" wrap="square" lIns="0" tIns="0" rIns="0" bIns="0" rtlCol="0">
            <a:spAutoFit/>
          </a:bodyPr>
          <a:lstStyle/>
          <a:p>
            <a:pPr marL="27719"/>
            <a:r>
              <a:rPr lang="en-US" sz="2700" b="1" dirty="0" err="1">
                <a:solidFill>
                  <a:srgbClr val="C00000"/>
                </a:solidFill>
                <a:latin typeface="Arial"/>
                <a:cs typeface="Arial"/>
              </a:rPr>
              <a:t>AutoDJ</a:t>
            </a:r>
            <a:r>
              <a:rPr lang="en-US" sz="2700" b="1" dirty="0">
                <a:solidFill>
                  <a:srgbClr val="C00000"/>
                </a:solidFill>
                <a:latin typeface="Arial"/>
                <a:cs typeface="Arial"/>
              </a:rPr>
              <a:t> Logo</a:t>
            </a:r>
            <a:endParaRPr sz="2700" b="1" dirty="0">
              <a:solidFill>
                <a:srgbClr val="C00000"/>
              </a:solidFill>
              <a:latin typeface="Arial"/>
              <a:cs typeface="Arial"/>
            </a:endParaRPr>
          </a:p>
        </p:txBody>
      </p:sp>
      <p:sp>
        <p:nvSpPr>
          <p:cNvPr id="39" name="object 15"/>
          <p:cNvSpPr txBox="1"/>
          <p:nvPr/>
        </p:nvSpPr>
        <p:spPr>
          <a:xfrm>
            <a:off x="22719363" y="17482833"/>
            <a:ext cx="5311029" cy="415498"/>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Example Playlist Created</a:t>
            </a:r>
            <a:endParaRPr sz="2700" dirty="0">
              <a:latin typeface="Arial"/>
              <a:cs typeface="Arial"/>
            </a:endParaRPr>
          </a:p>
        </p:txBody>
      </p:sp>
      <p:sp>
        <p:nvSpPr>
          <p:cNvPr id="42" name="object 40"/>
          <p:cNvSpPr txBox="1"/>
          <p:nvPr/>
        </p:nvSpPr>
        <p:spPr>
          <a:xfrm>
            <a:off x="24073684" y="30057869"/>
            <a:ext cx="18020973" cy="871970"/>
          </a:xfrm>
          <a:prstGeom prst="rect">
            <a:avLst/>
          </a:prstGeom>
        </p:spPr>
        <p:txBody>
          <a:bodyPr vert="horz" wrap="square" lIns="0" tIns="0" rIns="0" bIns="0" rtlCol="0">
            <a:spAutoFit/>
          </a:bodyPr>
          <a:lstStyle/>
          <a:p>
            <a:pPr marL="27719" algn="r">
              <a:lnSpc>
                <a:spcPct val="120000"/>
              </a:lnSpc>
            </a:pPr>
            <a:r>
              <a:rPr lang="en-US" sz="5200" dirty="0">
                <a:solidFill>
                  <a:schemeClr val="bg1"/>
                </a:solidFill>
                <a:latin typeface="Arial" panose="020B0604020202020204" pitchFamily="34" charset="0"/>
                <a:cs typeface="Arial" panose="020B0604020202020204" pitchFamily="34" charset="0"/>
              </a:rPr>
              <a:t>https://github.com/ntbova/AutoDJ</a:t>
            </a:r>
          </a:p>
        </p:txBody>
      </p:sp>
      <p:pic>
        <p:nvPicPr>
          <p:cNvPr id="41" name="Picture 40" descr="TheOhioStateUniversity-1C-REV-Horiz-CMYK.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185" y="29778172"/>
            <a:ext cx="9716355" cy="1407537"/>
          </a:xfrm>
          <a:prstGeom prst="rect">
            <a:avLst/>
          </a:prstGeom>
        </p:spPr>
      </p:pic>
      <p:pic>
        <p:nvPicPr>
          <p:cNvPr id="10" name="Picture 9">
            <a:extLst>
              <a:ext uri="{FF2B5EF4-FFF2-40B4-BE49-F238E27FC236}">
                <a16:creationId xmlns:a16="http://schemas.microsoft.com/office/drawing/2014/main" id="{073325E7-D9FD-4B35-9277-77B934B006EC}"/>
              </a:ext>
            </a:extLst>
          </p:cNvPr>
          <p:cNvPicPr>
            <a:picLocks noChangeAspect="1"/>
          </p:cNvPicPr>
          <p:nvPr/>
        </p:nvPicPr>
        <p:blipFill rotWithShape="1">
          <a:blip r:embed="rId3">
            <a:extLst>
              <a:ext uri="{28A0092B-C50C-407E-A947-70E740481C1C}">
                <a14:useLocalDpi xmlns:a14="http://schemas.microsoft.com/office/drawing/2010/main" val="0"/>
              </a:ext>
            </a:extLst>
          </a:blip>
          <a:srcRect b="13333"/>
          <a:stretch/>
        </p:blipFill>
        <p:spPr>
          <a:xfrm>
            <a:off x="1572469" y="12357487"/>
            <a:ext cx="9210103" cy="6721752"/>
          </a:xfrm>
          <a:prstGeom prst="rect">
            <a:avLst/>
          </a:prstGeom>
        </p:spPr>
      </p:pic>
      <p:pic>
        <p:nvPicPr>
          <p:cNvPr id="14" name="Picture 13">
            <a:extLst>
              <a:ext uri="{FF2B5EF4-FFF2-40B4-BE49-F238E27FC236}">
                <a16:creationId xmlns:a16="http://schemas.microsoft.com/office/drawing/2014/main" id="{16D583C4-9258-4728-8491-D9012CA5A0E1}"/>
              </a:ext>
            </a:extLst>
          </p:cNvPr>
          <p:cNvPicPr>
            <a:picLocks noChangeAspect="1"/>
          </p:cNvPicPr>
          <p:nvPr/>
        </p:nvPicPr>
        <p:blipFill rotWithShape="1">
          <a:blip r:embed="rId4"/>
          <a:srcRect l="68674" t="32074" r="7753" b="13813"/>
          <a:stretch/>
        </p:blipFill>
        <p:spPr>
          <a:xfrm>
            <a:off x="23268275" y="17998421"/>
            <a:ext cx="8035349" cy="10370958"/>
          </a:xfrm>
          <a:prstGeom prst="rect">
            <a:avLst/>
          </a:prstGeom>
        </p:spPr>
      </p:pic>
      <p:pic>
        <p:nvPicPr>
          <p:cNvPr id="20" name="Picture 19">
            <a:extLst>
              <a:ext uri="{FF2B5EF4-FFF2-40B4-BE49-F238E27FC236}">
                <a16:creationId xmlns:a16="http://schemas.microsoft.com/office/drawing/2014/main" id="{52A3CC0C-15B7-4FF1-B259-39DF9B3FA0B2}"/>
              </a:ext>
            </a:extLst>
          </p:cNvPr>
          <p:cNvPicPr>
            <a:picLocks noChangeAspect="1"/>
          </p:cNvPicPr>
          <p:nvPr/>
        </p:nvPicPr>
        <p:blipFill rotWithShape="1">
          <a:blip r:embed="rId5"/>
          <a:srcRect l="8206" t="60010" r="70840" b="28858"/>
          <a:stretch/>
        </p:blipFill>
        <p:spPr>
          <a:xfrm>
            <a:off x="22576092" y="12510762"/>
            <a:ext cx="7522005" cy="2246750"/>
          </a:xfrm>
          <a:prstGeom prst="rect">
            <a:avLst/>
          </a:prstGeom>
        </p:spPr>
      </p:pic>
      <p:sp>
        <p:nvSpPr>
          <p:cNvPr id="43" name="object 15">
            <a:extLst>
              <a:ext uri="{FF2B5EF4-FFF2-40B4-BE49-F238E27FC236}">
                <a16:creationId xmlns:a16="http://schemas.microsoft.com/office/drawing/2014/main" id="{17D73C93-6B41-4D4B-96E6-B5DC2D8E9B4E}"/>
              </a:ext>
            </a:extLst>
          </p:cNvPr>
          <p:cNvSpPr txBox="1"/>
          <p:nvPr/>
        </p:nvSpPr>
        <p:spPr>
          <a:xfrm>
            <a:off x="22696253" y="11769304"/>
            <a:ext cx="5311029" cy="415498"/>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Example </a:t>
            </a:r>
            <a:r>
              <a:rPr lang="en-US" sz="2700" b="1" spc="33" dirty="0" err="1">
                <a:solidFill>
                  <a:srgbClr val="CD1445"/>
                </a:solidFill>
                <a:latin typeface="Arial"/>
                <a:cs typeface="Arial"/>
              </a:rPr>
              <a:t>AutoDJ</a:t>
            </a:r>
            <a:r>
              <a:rPr lang="en-US" sz="2700" b="1" spc="33" dirty="0">
                <a:solidFill>
                  <a:srgbClr val="CD1445"/>
                </a:solidFill>
                <a:latin typeface="Arial"/>
                <a:cs typeface="Arial"/>
              </a:rPr>
              <a:t> Query</a:t>
            </a:r>
            <a:endParaRPr sz="2700" dirty="0">
              <a:latin typeface="Arial"/>
              <a:cs typeface="Arial"/>
            </a:endParaRPr>
          </a:p>
        </p:txBody>
      </p:sp>
      <p:pic>
        <p:nvPicPr>
          <p:cNvPr id="33" name="Picture 32">
            <a:extLst>
              <a:ext uri="{FF2B5EF4-FFF2-40B4-BE49-F238E27FC236}">
                <a16:creationId xmlns:a16="http://schemas.microsoft.com/office/drawing/2014/main" id="{F4C9D5EF-6126-496B-AA87-95D5B9D01C85}"/>
              </a:ext>
            </a:extLst>
          </p:cNvPr>
          <p:cNvPicPr>
            <a:picLocks noChangeAspect="1"/>
          </p:cNvPicPr>
          <p:nvPr/>
        </p:nvPicPr>
        <p:blipFill rotWithShape="1">
          <a:blip r:embed="rId6"/>
          <a:srcRect l="30349" t="60240" r="48495" b="30291"/>
          <a:stretch/>
        </p:blipFill>
        <p:spPr>
          <a:xfrm>
            <a:off x="22466710" y="14981354"/>
            <a:ext cx="8447637" cy="2125757"/>
          </a:xfrm>
          <a:prstGeom prst="rect">
            <a:avLst/>
          </a:prstGeom>
        </p:spPr>
      </p:pic>
      <p:sp>
        <p:nvSpPr>
          <p:cNvPr id="45" name="object 5">
            <a:extLst>
              <a:ext uri="{FF2B5EF4-FFF2-40B4-BE49-F238E27FC236}">
                <a16:creationId xmlns:a16="http://schemas.microsoft.com/office/drawing/2014/main" id="{D7498DC0-F8F6-4022-96E8-F22397AD9B3D}"/>
              </a:ext>
            </a:extLst>
          </p:cNvPr>
          <p:cNvSpPr txBox="1"/>
          <p:nvPr/>
        </p:nvSpPr>
        <p:spPr>
          <a:xfrm>
            <a:off x="22576092" y="7204489"/>
            <a:ext cx="9133138" cy="4670509"/>
          </a:xfrm>
          <a:prstGeom prst="rect">
            <a:avLst/>
          </a:prstGeom>
        </p:spPr>
        <p:txBody>
          <a:bodyPr vert="horz" wrap="square" lIns="0" tIns="0" rIns="0" bIns="0" rtlCol="0">
            <a:spAutoFit/>
          </a:bodyPr>
          <a:lstStyle/>
          <a:p>
            <a:pPr marL="19958">
              <a:lnSpc>
                <a:spcPct val="110000"/>
              </a:lnSpc>
            </a:pPr>
            <a:r>
              <a:rPr lang="en-US" sz="3500" b="1" spc="-11" dirty="0">
                <a:solidFill>
                  <a:srgbClr val="BD003A"/>
                </a:solidFill>
                <a:latin typeface="Arial"/>
                <a:cs typeface="Arial"/>
              </a:rPr>
              <a:t>INTERACTION</a:t>
            </a:r>
            <a:endParaRPr lang="en-US" sz="1100" b="1" spc="-11" dirty="0">
              <a:solidFill>
                <a:srgbClr val="BD003A"/>
              </a:solidFill>
              <a:latin typeface="Arial"/>
              <a:cs typeface="Arial"/>
            </a:endParaRPr>
          </a:p>
          <a:p>
            <a:pPr marL="19958">
              <a:lnSpc>
                <a:spcPct val="110000"/>
              </a:lnSpc>
            </a:pPr>
            <a:endParaRPr lang="en-US" sz="1600" b="1" spc="-11" dirty="0">
              <a:solidFill>
                <a:srgbClr val="BD003A"/>
              </a:solidFill>
              <a:latin typeface="Arial"/>
              <a:cs typeface="Arial"/>
            </a:endParaRPr>
          </a:p>
          <a:p>
            <a:pPr marL="27719"/>
            <a:r>
              <a:rPr lang="en-US" sz="2700" dirty="0">
                <a:latin typeface="Arial" panose="020B0604020202020204" pitchFamily="34" charset="0"/>
                <a:cs typeface="Arial" panose="020B0604020202020204" pitchFamily="34" charset="0"/>
              </a:rPr>
              <a:t>Users can specify a topic or concept that will be used to query the Watson Discovery backend. Also, users can specify a mood as another query parameter, allowing them to tailor the results to their liking. After a user submits their constructed query they are prompted to wait for the Spotify response. Finally, the user is returned a preview of their resulting query and confirmation that the playlist was added to their account.</a:t>
            </a:r>
          </a:p>
          <a:p>
            <a:pPr marL="27719"/>
            <a:endParaRPr lang="en-US" sz="27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2894379B-1FC1-4027-BAA2-F0D8E9D93477}"/>
              </a:ext>
            </a:extLst>
          </p:cNvPr>
          <p:cNvPicPr>
            <a:picLocks noChangeAspect="1"/>
          </p:cNvPicPr>
          <p:nvPr/>
        </p:nvPicPr>
        <p:blipFill rotWithShape="1">
          <a:blip r:embed="rId7"/>
          <a:srcRect l="22356" t="4576" r="5808" b="10308"/>
          <a:stretch/>
        </p:blipFill>
        <p:spPr>
          <a:xfrm>
            <a:off x="33118816" y="10832211"/>
            <a:ext cx="9346766" cy="6226382"/>
          </a:xfrm>
          <a:prstGeom prst="rect">
            <a:avLst/>
          </a:prstGeom>
        </p:spPr>
      </p:pic>
      <p:sp>
        <p:nvSpPr>
          <p:cNvPr id="37" name="object 5">
            <a:extLst>
              <a:ext uri="{FF2B5EF4-FFF2-40B4-BE49-F238E27FC236}">
                <a16:creationId xmlns:a16="http://schemas.microsoft.com/office/drawing/2014/main" id="{00E1EF2C-4E7D-4484-A67D-816D72144A47}"/>
              </a:ext>
            </a:extLst>
          </p:cNvPr>
          <p:cNvSpPr txBox="1"/>
          <p:nvPr/>
        </p:nvSpPr>
        <p:spPr>
          <a:xfrm>
            <a:off x="33118816" y="17781589"/>
            <a:ext cx="9133138" cy="5713872"/>
          </a:xfrm>
          <a:prstGeom prst="rect">
            <a:avLst/>
          </a:prstGeom>
        </p:spPr>
        <p:txBody>
          <a:bodyPr vert="horz" wrap="square" lIns="0" tIns="0" rIns="0" bIns="0" rtlCol="0">
            <a:spAutoFit/>
          </a:bodyPr>
          <a:lstStyle/>
          <a:p>
            <a:pPr marL="19958">
              <a:lnSpc>
                <a:spcPct val="110000"/>
              </a:lnSpc>
            </a:pPr>
            <a:r>
              <a:rPr lang="en-US" sz="2700" b="1" spc="-11" dirty="0" err="1">
                <a:solidFill>
                  <a:srgbClr val="BD003A"/>
                </a:solidFill>
                <a:latin typeface="Arial"/>
                <a:cs typeface="Arial"/>
              </a:rPr>
              <a:t>AutoDJ</a:t>
            </a:r>
            <a:r>
              <a:rPr lang="en-US" sz="2700" b="1" spc="-11" dirty="0">
                <a:solidFill>
                  <a:srgbClr val="BD003A"/>
                </a:solidFill>
                <a:latin typeface="Arial"/>
                <a:cs typeface="Arial"/>
              </a:rPr>
              <a:t> Browsing Player</a:t>
            </a:r>
          </a:p>
          <a:p>
            <a:pPr marL="19958">
              <a:lnSpc>
                <a:spcPct val="110000"/>
              </a:lnSpc>
            </a:pPr>
            <a:endParaRPr lang="en-US" sz="1600" b="1" spc="-11" dirty="0">
              <a:solidFill>
                <a:srgbClr val="BD003A"/>
              </a:solidFill>
              <a:latin typeface="Arial"/>
              <a:cs typeface="Arial"/>
            </a:endParaRPr>
          </a:p>
          <a:p>
            <a:pPr marL="27719"/>
            <a:r>
              <a:rPr lang="en-US" sz="2700" dirty="0">
                <a:latin typeface="Arial" panose="020B0604020202020204" pitchFamily="34" charset="0"/>
                <a:cs typeface="Arial" panose="020B0604020202020204" pitchFamily="34" charset="0"/>
              </a:rPr>
              <a:t>Another feature that </a:t>
            </a:r>
            <a:r>
              <a:rPr lang="en-US" sz="2700" dirty="0" err="1">
                <a:latin typeface="Arial" panose="020B0604020202020204" pitchFamily="34" charset="0"/>
                <a:cs typeface="Arial" panose="020B0604020202020204" pitchFamily="34" charset="0"/>
              </a:rPr>
              <a:t>AutoDJ</a:t>
            </a:r>
            <a:r>
              <a:rPr lang="en-US" sz="2700" dirty="0">
                <a:latin typeface="Arial" panose="020B0604020202020204" pitchFamily="34" charset="0"/>
                <a:cs typeface="Arial" panose="020B0604020202020204" pitchFamily="34" charset="0"/>
              </a:rPr>
              <a:t> provides is an automatic music player which is integrated into the chrome extension. This player pulls information from the webpage a user is currently browsing and plays music appropriate to the concepts and theme of the webpage.</a:t>
            </a:r>
          </a:p>
          <a:p>
            <a:pPr marL="27719"/>
            <a:endParaRPr lang="en-US" sz="2700" dirty="0">
              <a:latin typeface="Arial" panose="020B0604020202020204" pitchFamily="34" charset="0"/>
              <a:cs typeface="Arial" panose="020B0604020202020204" pitchFamily="34" charset="0"/>
            </a:endParaRPr>
          </a:p>
          <a:p>
            <a:pPr marL="27719"/>
            <a:r>
              <a:rPr lang="en-US" sz="2700" dirty="0">
                <a:latin typeface="Arial" panose="020B0604020202020204" pitchFamily="34" charset="0"/>
                <a:cs typeface="Arial" panose="020B0604020202020204" pitchFamily="34" charset="0"/>
              </a:rPr>
              <a:t>A user navigates to the Wikipedia page for happiness and </a:t>
            </a:r>
            <a:r>
              <a:rPr lang="en-US" sz="2700" dirty="0" err="1">
                <a:latin typeface="Arial" panose="020B0604020202020204" pitchFamily="34" charset="0"/>
                <a:cs typeface="Arial" panose="020B0604020202020204" pitchFamily="34" charset="0"/>
              </a:rPr>
              <a:t>AutoDJ</a:t>
            </a:r>
            <a:r>
              <a:rPr lang="en-US" sz="2700" dirty="0">
                <a:latin typeface="Arial" panose="020B0604020202020204" pitchFamily="34" charset="0"/>
                <a:cs typeface="Arial" panose="020B0604020202020204" pitchFamily="34" charset="0"/>
              </a:rPr>
              <a:t> begins playing the song Happy by Will Pharrell.</a:t>
            </a:r>
          </a:p>
          <a:p>
            <a:pPr marL="27719"/>
            <a:endParaRPr lang="en-US" sz="2700" dirty="0">
              <a:latin typeface="Arial" panose="020B0604020202020204" pitchFamily="34" charset="0"/>
              <a:cs typeface="Arial" panose="020B0604020202020204" pitchFamily="34" charset="0"/>
            </a:endParaRPr>
          </a:p>
          <a:p>
            <a:pPr marL="27719"/>
            <a:r>
              <a:rPr lang="en-US" sz="2700" dirty="0">
                <a:latin typeface="Arial" panose="020B0604020202020204" pitchFamily="34" charset="0"/>
                <a:cs typeface="Arial" panose="020B0604020202020204" pitchFamily="34" charset="0"/>
              </a:rPr>
              <a:t>A user navigates to the Wikipedia page for stars and </a:t>
            </a:r>
            <a:r>
              <a:rPr lang="en-US" sz="2700" dirty="0" err="1">
                <a:latin typeface="Arial" panose="020B0604020202020204" pitchFamily="34" charset="0"/>
                <a:cs typeface="Arial" panose="020B0604020202020204" pitchFamily="34" charset="0"/>
              </a:rPr>
              <a:t>AutoDJ</a:t>
            </a:r>
            <a:r>
              <a:rPr lang="en-US" sz="2700" dirty="0">
                <a:latin typeface="Arial" panose="020B0604020202020204" pitchFamily="34" charset="0"/>
                <a:cs typeface="Arial" panose="020B0604020202020204" pitchFamily="34" charset="0"/>
              </a:rPr>
              <a:t> plays Drops of Jupiter by Train.</a:t>
            </a:r>
          </a:p>
          <a:p>
            <a:pPr marL="27719"/>
            <a:endParaRPr lang="en-US" sz="2700" dirty="0">
              <a:latin typeface="Arial" panose="020B0604020202020204" pitchFamily="34" charset="0"/>
              <a:cs typeface="Arial" panose="020B0604020202020204" pitchFamily="34" charset="0"/>
            </a:endParaRPr>
          </a:p>
        </p:txBody>
      </p:sp>
      <p:sp>
        <p:nvSpPr>
          <p:cNvPr id="62" name="object 4">
            <a:extLst>
              <a:ext uri="{FF2B5EF4-FFF2-40B4-BE49-F238E27FC236}">
                <a16:creationId xmlns:a16="http://schemas.microsoft.com/office/drawing/2014/main" id="{BA0DD767-B9AD-49A3-BC48-3FF4100A0F62}"/>
              </a:ext>
            </a:extLst>
          </p:cNvPr>
          <p:cNvSpPr txBox="1"/>
          <p:nvPr/>
        </p:nvSpPr>
        <p:spPr>
          <a:xfrm>
            <a:off x="11832610" y="17952309"/>
            <a:ext cx="8937668" cy="415498"/>
          </a:xfrm>
          <a:prstGeom prst="rect">
            <a:avLst/>
          </a:prstGeom>
        </p:spPr>
        <p:txBody>
          <a:bodyPr vert="horz" wrap="square" lIns="0" tIns="0" rIns="0" bIns="0" rtlCol="0">
            <a:spAutoFit/>
          </a:bodyPr>
          <a:lstStyle/>
          <a:p>
            <a:pPr marL="27719"/>
            <a:r>
              <a:rPr lang="en-US" sz="2700" b="1" spc="11" dirty="0">
                <a:latin typeface="Arial"/>
                <a:cs typeface="Arial"/>
              </a:rPr>
              <a:t>jQuery vs React</a:t>
            </a:r>
          </a:p>
        </p:txBody>
      </p:sp>
      <p:graphicFrame>
        <p:nvGraphicFramePr>
          <p:cNvPr id="63" name="Table 62">
            <a:extLst>
              <a:ext uri="{FF2B5EF4-FFF2-40B4-BE49-F238E27FC236}">
                <a16:creationId xmlns:a16="http://schemas.microsoft.com/office/drawing/2014/main" id="{1AAECF53-C3BB-4B56-B00F-421BF26903D6}"/>
              </a:ext>
            </a:extLst>
          </p:cNvPr>
          <p:cNvGraphicFramePr>
            <a:graphicFrameLocks noGrp="1"/>
          </p:cNvGraphicFramePr>
          <p:nvPr>
            <p:extLst>
              <p:ext uri="{D42A27DB-BD31-4B8C-83A1-F6EECF244321}">
                <p14:modId xmlns:p14="http://schemas.microsoft.com/office/powerpoint/2010/main" val="1964997723"/>
              </p:ext>
            </p:extLst>
          </p:nvPr>
        </p:nvGraphicFramePr>
        <p:xfrm>
          <a:off x="11841084" y="18471319"/>
          <a:ext cx="9697761" cy="2163615"/>
        </p:xfrm>
        <a:graphic>
          <a:graphicData uri="http://schemas.openxmlformats.org/drawingml/2006/table">
            <a:tbl>
              <a:tblPr firstRow="1" bandRow="1">
                <a:tableStyleId>{5C22544A-7EE6-4342-B048-85BDC9FD1C3A}</a:tableStyleId>
              </a:tblPr>
              <a:tblGrid>
                <a:gridCol w="1407805">
                  <a:extLst>
                    <a:ext uri="{9D8B030D-6E8A-4147-A177-3AD203B41FA5}">
                      <a16:colId xmlns:a16="http://schemas.microsoft.com/office/drawing/2014/main" val="20000"/>
                    </a:ext>
                  </a:extLst>
                </a:gridCol>
                <a:gridCol w="4334926">
                  <a:extLst>
                    <a:ext uri="{9D8B030D-6E8A-4147-A177-3AD203B41FA5}">
                      <a16:colId xmlns:a16="http://schemas.microsoft.com/office/drawing/2014/main" val="20001"/>
                    </a:ext>
                  </a:extLst>
                </a:gridCol>
                <a:gridCol w="3955030">
                  <a:extLst>
                    <a:ext uri="{9D8B030D-6E8A-4147-A177-3AD203B41FA5}">
                      <a16:colId xmlns:a16="http://schemas.microsoft.com/office/drawing/2014/main" val="20002"/>
                    </a:ext>
                  </a:extLst>
                </a:gridCol>
              </a:tblGrid>
              <a:tr h="609135">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extLst>
                  <a:ext uri="{0D108BD9-81ED-4DB2-BD59-A6C34878D82A}">
                    <a16:rowId xmlns:a16="http://schemas.microsoft.com/office/drawing/2014/main" val="10000"/>
                  </a:ext>
                </a:extLst>
              </a:tr>
              <a:tr h="609135">
                <a:tc>
                  <a:txBody>
                    <a:bodyPr/>
                    <a:lstStyle/>
                    <a:p>
                      <a:pPr algn="ctr"/>
                      <a:r>
                        <a:rPr lang="en-US" sz="2000" kern="1200" dirty="0">
                          <a:solidFill>
                            <a:schemeClr val="tx1"/>
                          </a:solidFill>
                          <a:latin typeface="Arial"/>
                          <a:ea typeface="+mn-ea"/>
                          <a:cs typeface="Arial"/>
                        </a:rPr>
                        <a:t>Pros</a:t>
                      </a:r>
                    </a:p>
                  </a:txBody>
                  <a:tcPr anchor="ctr"/>
                </a:tc>
                <a:tc>
                  <a:txBody>
                    <a:bodyPr/>
                    <a:lstStyle/>
                    <a:p>
                      <a:pPr marL="285750" indent="-285750">
                        <a:buFont typeface="Arial" panose="020B0604020202020204" pitchFamily="34" charset="0"/>
                        <a:buChar char="•"/>
                      </a:pPr>
                      <a:r>
                        <a:rPr lang="en-US" baseline="0" dirty="0"/>
                        <a:t>Lean code</a:t>
                      </a:r>
                      <a:endParaRPr lang="en-US" dirty="0"/>
                    </a:p>
                    <a:p>
                      <a:pPr marL="285750" indent="-285750">
                        <a:buFont typeface="Arial" panose="020B0604020202020204" pitchFamily="34" charset="0"/>
                        <a:buChar char="•"/>
                      </a:pPr>
                      <a:r>
                        <a:rPr lang="en-US" dirty="0"/>
                        <a:t>Manipulate DOM directly</a:t>
                      </a:r>
                      <a:endParaRPr lang="en-US" baseline="0" dirty="0"/>
                    </a:p>
                    <a:p>
                      <a:pPr marL="285750" indent="-285750">
                        <a:buFont typeface="Arial" panose="020B0604020202020204" pitchFamily="34" charset="0"/>
                        <a:buChar char="•"/>
                      </a:pPr>
                      <a:r>
                        <a:rPr lang="en-US" baseline="0" dirty="0"/>
                        <a:t>Perform AJAX calls simply</a:t>
                      </a:r>
                      <a:endParaRPr lang="en-US" dirty="0"/>
                    </a:p>
                  </a:txBody>
                  <a:tcPr/>
                </a:tc>
                <a:tc>
                  <a:txBody>
                    <a:bodyPr/>
                    <a:lstStyle/>
                    <a:p>
                      <a:pPr marL="285750" indent="-285750" fontAlgn="base">
                        <a:buFont typeface="Arial" panose="020B0604020202020204" pitchFamily="34" charset="0"/>
                        <a:buChar char="•"/>
                      </a:pPr>
                      <a:r>
                        <a:rPr lang="en-US" b="0" i="0" dirty="0">
                          <a:solidFill>
                            <a:schemeClr val="dk1"/>
                          </a:solidFill>
                          <a:effectLst/>
                          <a:latin typeface="+mn-lt"/>
                          <a:ea typeface="+mn-ea"/>
                          <a:cs typeface="+mn-cs"/>
                        </a:rPr>
                        <a:t>Use of virtual DOM</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chemeClr val="dk1"/>
                          </a:solidFill>
                          <a:effectLst/>
                          <a:latin typeface="+mn-lt"/>
                          <a:ea typeface="+mn-ea"/>
                          <a:cs typeface="+mn-cs"/>
                        </a:rPr>
                        <a:t>Much faster performance</a:t>
                      </a:r>
                      <a:endParaRPr lang="en-US" baseline="0" dirty="0"/>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chemeClr val="dk1"/>
                          </a:solidFill>
                          <a:effectLst/>
                          <a:latin typeface="+mn-lt"/>
                          <a:ea typeface="+mn-ea"/>
                          <a:cs typeface="+mn-cs"/>
                        </a:rPr>
                        <a:t>Better control and maintenance</a:t>
                      </a:r>
                    </a:p>
                  </a:txBody>
                  <a:tcPr/>
                </a:tc>
                <a:extLst>
                  <a:ext uri="{0D108BD9-81ED-4DB2-BD59-A6C34878D82A}">
                    <a16:rowId xmlns:a16="http://schemas.microsoft.com/office/drawing/2014/main" val="10001"/>
                  </a:ext>
                </a:extLst>
              </a:tr>
              <a:tr h="609135">
                <a:tc>
                  <a:txBody>
                    <a:bodyPr/>
                    <a:lstStyle/>
                    <a:p>
                      <a:pPr algn="ctr"/>
                      <a:r>
                        <a:rPr lang="en-US" sz="2000" kern="1200" dirty="0">
                          <a:solidFill>
                            <a:schemeClr val="tx1"/>
                          </a:solidFill>
                          <a:latin typeface="Arial"/>
                          <a:ea typeface="+mn-ea"/>
                          <a:cs typeface="Arial"/>
                        </a:rPr>
                        <a:t>Cons</a:t>
                      </a:r>
                    </a:p>
                  </a:txBody>
                  <a:tcPr anchor="ctr"/>
                </a:tc>
                <a:tc>
                  <a:txBody>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chemeClr val="dk1"/>
                          </a:solidFill>
                          <a:effectLst/>
                          <a:latin typeface="+mn-lt"/>
                          <a:ea typeface="+mn-ea"/>
                          <a:cs typeface="+mn-cs"/>
                        </a:rPr>
                        <a:t>Overhead of adding extra JS to page</a:t>
                      </a:r>
                      <a:endParaRPr lang="en-US" dirty="0"/>
                    </a:p>
                    <a:p>
                      <a:pPr marL="285750" indent="-285750">
                        <a:buFont typeface="Arial" panose="020B0604020202020204" pitchFamily="34" charset="0"/>
                        <a:buChar char="•"/>
                      </a:pPr>
                      <a:r>
                        <a:rPr lang="en-US" b="0" i="0" dirty="0">
                          <a:solidFill>
                            <a:schemeClr val="dk1"/>
                          </a:solidFill>
                          <a:effectLst/>
                          <a:latin typeface="+mn-lt"/>
                          <a:ea typeface="+mn-ea"/>
                          <a:cs typeface="+mn-cs"/>
                        </a:rPr>
                        <a:t>Slow performance</a:t>
                      </a:r>
                      <a:endParaRPr lang="en-US" dirty="0"/>
                    </a:p>
                  </a:txBody>
                  <a:tcPr/>
                </a:tc>
                <a:tc>
                  <a:txBody>
                    <a:bodyPr/>
                    <a:lstStyle/>
                    <a:p>
                      <a:pPr marL="285750" indent="-285750">
                        <a:buFont typeface="Arial" panose="020B0604020202020204" pitchFamily="34" charset="0"/>
                        <a:buChar char="•"/>
                      </a:pPr>
                      <a:r>
                        <a:rPr lang="en-US" b="0" i="0" dirty="0">
                          <a:solidFill>
                            <a:schemeClr val="dk1"/>
                          </a:solidFill>
                          <a:effectLst/>
                          <a:latin typeface="+mn-lt"/>
                          <a:ea typeface="+mn-ea"/>
                          <a:cs typeface="+mn-cs"/>
                        </a:rPr>
                        <a:t>Steep learning curve</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chemeClr val="dk1"/>
                          </a:solidFill>
                          <a:effectLst/>
                          <a:latin typeface="+mn-lt"/>
                          <a:ea typeface="+mn-ea"/>
                          <a:cs typeface="+mn-cs"/>
                        </a:rPr>
                        <a:t>Poor documentation</a:t>
                      </a:r>
                    </a:p>
                  </a:txBody>
                  <a:tcPr/>
                </a:tc>
                <a:extLst>
                  <a:ext uri="{0D108BD9-81ED-4DB2-BD59-A6C34878D82A}">
                    <a16:rowId xmlns:a16="http://schemas.microsoft.com/office/drawing/2014/main" val="10002"/>
                  </a:ext>
                </a:extLst>
              </a:tr>
            </a:tbl>
          </a:graphicData>
        </a:graphic>
      </p:graphicFrame>
      <p:sp>
        <p:nvSpPr>
          <p:cNvPr id="64" name="object 12">
            <a:extLst>
              <a:ext uri="{FF2B5EF4-FFF2-40B4-BE49-F238E27FC236}">
                <a16:creationId xmlns:a16="http://schemas.microsoft.com/office/drawing/2014/main" id="{2B8E6A78-39FF-479D-ABE5-AA8C4FA28AD7}"/>
              </a:ext>
            </a:extLst>
          </p:cNvPr>
          <p:cNvSpPr txBox="1"/>
          <p:nvPr/>
        </p:nvSpPr>
        <p:spPr>
          <a:xfrm>
            <a:off x="11939851" y="20788205"/>
            <a:ext cx="9497082" cy="538865"/>
          </a:xfrm>
          <a:prstGeom prst="rect">
            <a:avLst/>
          </a:prstGeom>
        </p:spPr>
        <p:txBody>
          <a:bodyPr vert="horz" wrap="square" lIns="0" tIns="0" rIns="0" bIns="0" rtlCol="0">
            <a:spAutoFit/>
          </a:bodyPr>
          <a:lstStyle/>
          <a:p>
            <a:pPr marL="27719" marR="13860">
              <a:lnSpc>
                <a:spcPct val="103099"/>
              </a:lnSpc>
            </a:pPr>
            <a:r>
              <a:rPr lang="en-US" sz="1700" i="1" spc="22" dirty="0">
                <a:latin typeface="Arial"/>
                <a:cs typeface="Arial"/>
              </a:rPr>
              <a:t>We chose jQuery as our JavaScript framework because it’s lightweight and easy to write, and we didn’t need the extra features provided by React.</a:t>
            </a:r>
            <a:endParaRPr sz="1700" dirty="0">
              <a:latin typeface="Arial"/>
              <a:cs typeface="Arial"/>
            </a:endParaRPr>
          </a:p>
        </p:txBody>
      </p:sp>
      <p:sp>
        <p:nvSpPr>
          <p:cNvPr id="66" name="object 4">
            <a:extLst>
              <a:ext uri="{FF2B5EF4-FFF2-40B4-BE49-F238E27FC236}">
                <a16:creationId xmlns:a16="http://schemas.microsoft.com/office/drawing/2014/main" id="{370226B4-31ED-430B-96DD-A91195D81A50}"/>
              </a:ext>
            </a:extLst>
          </p:cNvPr>
          <p:cNvSpPr txBox="1"/>
          <p:nvPr/>
        </p:nvSpPr>
        <p:spPr>
          <a:xfrm>
            <a:off x="11787401" y="21433275"/>
            <a:ext cx="8937668" cy="415498"/>
          </a:xfrm>
          <a:prstGeom prst="rect">
            <a:avLst/>
          </a:prstGeom>
        </p:spPr>
        <p:txBody>
          <a:bodyPr vert="horz" wrap="square" lIns="0" tIns="0" rIns="0" bIns="0" rtlCol="0">
            <a:spAutoFit/>
          </a:bodyPr>
          <a:lstStyle/>
          <a:p>
            <a:pPr marL="27719"/>
            <a:r>
              <a:rPr lang="en-US" sz="2700" b="1" spc="11" dirty="0">
                <a:latin typeface="Arial"/>
                <a:cs typeface="Arial"/>
              </a:rPr>
              <a:t>Travis vs Jenkins</a:t>
            </a:r>
          </a:p>
        </p:txBody>
      </p:sp>
      <p:graphicFrame>
        <p:nvGraphicFramePr>
          <p:cNvPr id="67" name="Table 66">
            <a:extLst>
              <a:ext uri="{FF2B5EF4-FFF2-40B4-BE49-F238E27FC236}">
                <a16:creationId xmlns:a16="http://schemas.microsoft.com/office/drawing/2014/main" id="{8EEC143C-CC67-45D4-82EA-25E25DF62B5A}"/>
              </a:ext>
            </a:extLst>
          </p:cNvPr>
          <p:cNvGraphicFramePr>
            <a:graphicFrameLocks noGrp="1"/>
          </p:cNvGraphicFramePr>
          <p:nvPr>
            <p:extLst>
              <p:ext uri="{D42A27DB-BD31-4B8C-83A1-F6EECF244321}">
                <p14:modId xmlns:p14="http://schemas.microsoft.com/office/powerpoint/2010/main" val="2727203007"/>
              </p:ext>
            </p:extLst>
          </p:nvPr>
        </p:nvGraphicFramePr>
        <p:xfrm>
          <a:off x="11832610" y="21948025"/>
          <a:ext cx="9697761" cy="2163615"/>
        </p:xfrm>
        <a:graphic>
          <a:graphicData uri="http://schemas.openxmlformats.org/drawingml/2006/table">
            <a:tbl>
              <a:tblPr firstRow="1" bandRow="1">
                <a:tableStyleId>{5C22544A-7EE6-4342-B048-85BDC9FD1C3A}</a:tableStyleId>
              </a:tblPr>
              <a:tblGrid>
                <a:gridCol w="1407805">
                  <a:extLst>
                    <a:ext uri="{9D8B030D-6E8A-4147-A177-3AD203B41FA5}">
                      <a16:colId xmlns:a16="http://schemas.microsoft.com/office/drawing/2014/main" val="20000"/>
                    </a:ext>
                  </a:extLst>
                </a:gridCol>
                <a:gridCol w="4302344">
                  <a:extLst>
                    <a:ext uri="{9D8B030D-6E8A-4147-A177-3AD203B41FA5}">
                      <a16:colId xmlns:a16="http://schemas.microsoft.com/office/drawing/2014/main" val="20001"/>
                    </a:ext>
                  </a:extLst>
                </a:gridCol>
                <a:gridCol w="3987612">
                  <a:extLst>
                    <a:ext uri="{9D8B030D-6E8A-4147-A177-3AD203B41FA5}">
                      <a16:colId xmlns:a16="http://schemas.microsoft.com/office/drawing/2014/main" val="20002"/>
                    </a:ext>
                  </a:extLst>
                </a:gridCol>
              </a:tblGrid>
              <a:tr h="609135">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extLst>
                  <a:ext uri="{0D108BD9-81ED-4DB2-BD59-A6C34878D82A}">
                    <a16:rowId xmlns:a16="http://schemas.microsoft.com/office/drawing/2014/main" val="10000"/>
                  </a:ext>
                </a:extLst>
              </a:tr>
              <a:tr h="609135">
                <a:tc>
                  <a:txBody>
                    <a:bodyPr/>
                    <a:lstStyle/>
                    <a:p>
                      <a:pPr algn="ctr"/>
                      <a:r>
                        <a:rPr lang="en-US" sz="2000" kern="1200" dirty="0">
                          <a:solidFill>
                            <a:schemeClr val="tx1"/>
                          </a:solidFill>
                          <a:latin typeface="Arial"/>
                          <a:ea typeface="+mn-ea"/>
                          <a:cs typeface="Arial"/>
                        </a:rPr>
                        <a:t>Pros</a:t>
                      </a:r>
                    </a:p>
                  </a:txBody>
                  <a:tcPr anchor="ctr"/>
                </a:tc>
                <a:tc>
                  <a:txBody>
                    <a:bodyPr/>
                    <a:lstStyle/>
                    <a:p>
                      <a:pPr marL="285750" indent="-285750">
                        <a:buFont typeface="Arial" panose="020B0604020202020204" pitchFamily="34" charset="0"/>
                        <a:buChar char="•"/>
                      </a:pPr>
                      <a:r>
                        <a:rPr lang="en-US" baseline="0" dirty="0"/>
                        <a:t>Lightweight and easy to set up</a:t>
                      </a:r>
                      <a:endParaRPr lang="en-US" dirty="0"/>
                    </a:p>
                    <a:p>
                      <a:pPr marL="285750" indent="-285750">
                        <a:buFont typeface="Arial" panose="020B0604020202020204" pitchFamily="34" charset="0"/>
                        <a:buChar char="•"/>
                      </a:pPr>
                      <a:r>
                        <a:rPr lang="en-US" dirty="0"/>
                        <a:t>No dedicated</a:t>
                      </a:r>
                      <a:r>
                        <a:rPr lang="en-US" baseline="0" dirty="0"/>
                        <a:t> server needed</a:t>
                      </a:r>
                    </a:p>
                    <a:p>
                      <a:pPr marL="285750" indent="-285750">
                        <a:buFont typeface="Arial" panose="020B0604020202020204" pitchFamily="34" charset="0"/>
                        <a:buChar char="•"/>
                      </a:pPr>
                      <a:r>
                        <a:rPr lang="en-US" baseline="0" dirty="0"/>
                        <a:t>Build matrix feature</a:t>
                      </a:r>
                      <a:endParaRPr lang="en-US" dirty="0"/>
                    </a:p>
                  </a:txBody>
                  <a:tcPr/>
                </a:tc>
                <a:tc>
                  <a:txBody>
                    <a:bodyPr/>
                    <a:lstStyle/>
                    <a:p>
                      <a:pPr marL="285750" indent="-285750" fontAlgn="base">
                        <a:buFont typeface="Arial" panose="020B0604020202020204" pitchFamily="34" charset="0"/>
                        <a:buChar char="•"/>
                      </a:pPr>
                      <a:r>
                        <a:rPr lang="en-US" b="0" i="0" dirty="0">
                          <a:solidFill>
                            <a:schemeClr val="dk1"/>
                          </a:solidFill>
                          <a:effectLst/>
                          <a:latin typeface="+mn-lt"/>
                          <a:ea typeface="+mn-ea"/>
                          <a:cs typeface="+mn-cs"/>
                        </a:rPr>
                        <a:t>Many options for customization</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chemeClr val="dk1"/>
                          </a:solidFill>
                          <a:effectLst/>
                          <a:latin typeface="+mn-lt"/>
                          <a:ea typeface="+mn-ea"/>
                          <a:cs typeface="+mn-cs"/>
                        </a:rPr>
                        <a:t>Big collection of plugins</a:t>
                      </a:r>
                      <a:endParaRPr lang="en-US" baseline="0" dirty="0"/>
                    </a:p>
                  </a:txBody>
                  <a:tcPr/>
                </a:tc>
                <a:extLst>
                  <a:ext uri="{0D108BD9-81ED-4DB2-BD59-A6C34878D82A}">
                    <a16:rowId xmlns:a16="http://schemas.microsoft.com/office/drawing/2014/main" val="10001"/>
                  </a:ext>
                </a:extLst>
              </a:tr>
              <a:tr h="609135">
                <a:tc>
                  <a:txBody>
                    <a:bodyPr/>
                    <a:lstStyle/>
                    <a:p>
                      <a:pPr algn="ctr"/>
                      <a:r>
                        <a:rPr lang="en-US" sz="2000" kern="1200" dirty="0">
                          <a:solidFill>
                            <a:schemeClr val="tx1"/>
                          </a:solidFill>
                          <a:latin typeface="Arial"/>
                          <a:ea typeface="+mn-ea"/>
                          <a:cs typeface="Arial"/>
                        </a:rPr>
                        <a:t>Cons</a:t>
                      </a:r>
                    </a:p>
                  </a:txBody>
                  <a:tcPr anchor="ctr"/>
                </a:tc>
                <a:tc>
                  <a:txBody>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chemeClr val="dk1"/>
                          </a:solidFill>
                          <a:effectLst/>
                          <a:latin typeface="+mn-lt"/>
                          <a:ea typeface="+mn-ea"/>
                          <a:cs typeface="+mn-cs"/>
                        </a:rPr>
                        <a:t>Limited options for customization</a:t>
                      </a:r>
                      <a:endParaRPr lang="en-US" dirty="0"/>
                    </a:p>
                  </a:txBody>
                  <a:tcPr/>
                </a:tc>
                <a:tc>
                  <a:txBody>
                    <a:bodyPr/>
                    <a:lstStyle/>
                    <a:p>
                      <a:pPr marL="285750" indent="-285750">
                        <a:buFont typeface="Arial" panose="020B0604020202020204" pitchFamily="34" charset="0"/>
                        <a:buChar char="•"/>
                      </a:pPr>
                      <a:r>
                        <a:rPr lang="en-US" b="0" i="0" dirty="0">
                          <a:solidFill>
                            <a:schemeClr val="dk1"/>
                          </a:solidFill>
                          <a:effectLst/>
                          <a:latin typeface="+mn-lt"/>
                          <a:ea typeface="+mn-ea"/>
                          <a:cs typeface="+mn-cs"/>
                        </a:rPr>
                        <a:t>Requires a dedicated server</a:t>
                      </a:r>
                    </a:p>
                    <a:p>
                      <a:pPr marL="285750" indent="-285750">
                        <a:buFont typeface="Arial" panose="020B0604020202020204" pitchFamily="34" charset="0"/>
                        <a:buChar char="•"/>
                      </a:pPr>
                      <a:r>
                        <a:rPr lang="en-US" b="0" i="0" baseline="0" dirty="0">
                          <a:solidFill>
                            <a:schemeClr val="dk1"/>
                          </a:solidFill>
                          <a:effectLst/>
                          <a:latin typeface="+mn-lt"/>
                          <a:ea typeface="+mn-ea"/>
                          <a:cs typeface="+mn-cs"/>
                        </a:rPr>
                        <a:t>Not easy to configure and customize</a:t>
                      </a:r>
                    </a:p>
                  </a:txBody>
                  <a:tcPr/>
                </a:tc>
                <a:extLst>
                  <a:ext uri="{0D108BD9-81ED-4DB2-BD59-A6C34878D82A}">
                    <a16:rowId xmlns:a16="http://schemas.microsoft.com/office/drawing/2014/main" val="10002"/>
                  </a:ext>
                </a:extLst>
              </a:tr>
            </a:tbl>
          </a:graphicData>
        </a:graphic>
      </p:graphicFrame>
      <p:sp>
        <p:nvSpPr>
          <p:cNvPr id="68" name="object 12">
            <a:extLst>
              <a:ext uri="{FF2B5EF4-FFF2-40B4-BE49-F238E27FC236}">
                <a16:creationId xmlns:a16="http://schemas.microsoft.com/office/drawing/2014/main" id="{84C4AC02-78D8-4CDD-BE9C-2AB330735202}"/>
              </a:ext>
            </a:extLst>
          </p:cNvPr>
          <p:cNvSpPr txBox="1"/>
          <p:nvPr/>
        </p:nvSpPr>
        <p:spPr>
          <a:xfrm>
            <a:off x="11931877" y="24258575"/>
            <a:ext cx="9497082" cy="538865"/>
          </a:xfrm>
          <a:prstGeom prst="rect">
            <a:avLst/>
          </a:prstGeom>
        </p:spPr>
        <p:txBody>
          <a:bodyPr vert="horz" wrap="square" lIns="0" tIns="0" rIns="0" bIns="0" rtlCol="0">
            <a:spAutoFit/>
          </a:bodyPr>
          <a:lstStyle/>
          <a:p>
            <a:pPr marL="27719" marR="13860">
              <a:lnSpc>
                <a:spcPct val="103099"/>
              </a:lnSpc>
            </a:pPr>
            <a:r>
              <a:rPr lang="en-US" sz="1700" i="1" spc="22" dirty="0">
                <a:latin typeface="Arial"/>
                <a:cs typeface="Arial"/>
              </a:rPr>
              <a:t>We chose Travis as our Continuous Integration tool because it’s lightweight, easy to set up, and it needs no dedicated server.</a:t>
            </a:r>
            <a:endParaRPr sz="1700" dirty="0">
              <a:latin typeface="Arial"/>
              <a:cs typeface="Arial"/>
            </a:endParaRPr>
          </a:p>
        </p:txBody>
      </p:sp>
      <p:sp>
        <p:nvSpPr>
          <p:cNvPr id="69" name="object 4">
            <a:extLst>
              <a:ext uri="{FF2B5EF4-FFF2-40B4-BE49-F238E27FC236}">
                <a16:creationId xmlns:a16="http://schemas.microsoft.com/office/drawing/2014/main" id="{13AEFE5F-8D2B-4EA5-8B57-2D984DC82CB9}"/>
              </a:ext>
            </a:extLst>
          </p:cNvPr>
          <p:cNvSpPr txBox="1"/>
          <p:nvPr/>
        </p:nvSpPr>
        <p:spPr>
          <a:xfrm>
            <a:off x="11787401" y="24950153"/>
            <a:ext cx="8937668" cy="415498"/>
          </a:xfrm>
          <a:prstGeom prst="rect">
            <a:avLst/>
          </a:prstGeom>
        </p:spPr>
        <p:txBody>
          <a:bodyPr vert="horz" wrap="square" lIns="0" tIns="0" rIns="0" bIns="0" rtlCol="0">
            <a:spAutoFit/>
          </a:bodyPr>
          <a:lstStyle/>
          <a:p>
            <a:pPr marL="27719"/>
            <a:r>
              <a:rPr lang="en-US" sz="2700" b="1" spc="11" dirty="0">
                <a:latin typeface="Arial"/>
                <a:cs typeface="Arial"/>
              </a:rPr>
              <a:t>Pytest vs Nose</a:t>
            </a:r>
          </a:p>
        </p:txBody>
      </p:sp>
      <p:graphicFrame>
        <p:nvGraphicFramePr>
          <p:cNvPr id="70" name="Table 69">
            <a:extLst>
              <a:ext uri="{FF2B5EF4-FFF2-40B4-BE49-F238E27FC236}">
                <a16:creationId xmlns:a16="http://schemas.microsoft.com/office/drawing/2014/main" id="{8A391A13-52CA-4A0E-BE70-3D1F519D5366}"/>
              </a:ext>
            </a:extLst>
          </p:cNvPr>
          <p:cNvGraphicFramePr>
            <a:graphicFrameLocks noGrp="1"/>
          </p:cNvGraphicFramePr>
          <p:nvPr>
            <p:extLst>
              <p:ext uri="{D42A27DB-BD31-4B8C-83A1-F6EECF244321}">
                <p14:modId xmlns:p14="http://schemas.microsoft.com/office/powerpoint/2010/main" val="3700791554"/>
              </p:ext>
            </p:extLst>
          </p:nvPr>
        </p:nvGraphicFramePr>
        <p:xfrm>
          <a:off x="11820764" y="25374125"/>
          <a:ext cx="9697761" cy="2437935"/>
        </p:xfrm>
        <a:graphic>
          <a:graphicData uri="http://schemas.openxmlformats.org/drawingml/2006/table">
            <a:tbl>
              <a:tblPr firstRow="1" bandRow="1">
                <a:tableStyleId>{5C22544A-7EE6-4342-B048-85BDC9FD1C3A}</a:tableStyleId>
              </a:tblPr>
              <a:tblGrid>
                <a:gridCol w="1407805">
                  <a:extLst>
                    <a:ext uri="{9D8B030D-6E8A-4147-A177-3AD203B41FA5}">
                      <a16:colId xmlns:a16="http://schemas.microsoft.com/office/drawing/2014/main" val="20000"/>
                    </a:ext>
                  </a:extLst>
                </a:gridCol>
                <a:gridCol w="4302344">
                  <a:extLst>
                    <a:ext uri="{9D8B030D-6E8A-4147-A177-3AD203B41FA5}">
                      <a16:colId xmlns:a16="http://schemas.microsoft.com/office/drawing/2014/main" val="20001"/>
                    </a:ext>
                  </a:extLst>
                </a:gridCol>
                <a:gridCol w="3987612">
                  <a:extLst>
                    <a:ext uri="{9D8B030D-6E8A-4147-A177-3AD203B41FA5}">
                      <a16:colId xmlns:a16="http://schemas.microsoft.com/office/drawing/2014/main" val="20002"/>
                    </a:ext>
                  </a:extLst>
                </a:gridCol>
              </a:tblGrid>
              <a:tr h="609135">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extLst>
                  <a:ext uri="{0D108BD9-81ED-4DB2-BD59-A6C34878D82A}">
                    <a16:rowId xmlns:a16="http://schemas.microsoft.com/office/drawing/2014/main" val="10000"/>
                  </a:ext>
                </a:extLst>
              </a:tr>
              <a:tr h="609135">
                <a:tc>
                  <a:txBody>
                    <a:bodyPr/>
                    <a:lstStyle/>
                    <a:p>
                      <a:pPr algn="ctr"/>
                      <a:r>
                        <a:rPr lang="en-US" sz="2000" kern="1200" dirty="0">
                          <a:solidFill>
                            <a:schemeClr val="tx1"/>
                          </a:solidFill>
                          <a:latin typeface="Arial"/>
                          <a:ea typeface="+mn-ea"/>
                          <a:cs typeface="Arial"/>
                        </a:rPr>
                        <a:t>Pros</a:t>
                      </a:r>
                    </a:p>
                  </a:txBody>
                  <a:tcPr anchor="ctr"/>
                </a:tc>
                <a:tc>
                  <a:txBody>
                    <a:bodyPr/>
                    <a:lstStyle/>
                    <a:p>
                      <a:pPr marL="285750" indent="-285750">
                        <a:buFont typeface="Arial" panose="020B0604020202020204" pitchFamily="34" charset="0"/>
                        <a:buChar char="•"/>
                      </a:pPr>
                      <a:r>
                        <a:rPr lang="en-US" baseline="0" dirty="0"/>
                        <a:t>Allows for compact test suites</a:t>
                      </a:r>
                      <a:endParaRPr lang="en-US" dirty="0"/>
                    </a:p>
                    <a:p>
                      <a:pPr marL="285750" indent="-285750">
                        <a:buFont typeface="Arial" panose="020B0604020202020204" pitchFamily="34" charset="0"/>
                        <a:buChar char="•"/>
                      </a:pPr>
                      <a:r>
                        <a:rPr lang="en-US" dirty="0"/>
                        <a:t>Useful failure information</a:t>
                      </a:r>
                      <a:endParaRPr lang="en-US" baseline="0" dirty="0"/>
                    </a:p>
                    <a:p>
                      <a:pPr marL="285750" indent="-285750">
                        <a:buFont typeface="Arial" panose="020B0604020202020204" pitchFamily="34" charset="0"/>
                        <a:buChar char="•"/>
                      </a:pPr>
                      <a:r>
                        <a:rPr lang="en-US" baseline="0" dirty="0"/>
                        <a:t>Fixtures are simple and easy to use</a:t>
                      </a:r>
                    </a:p>
                    <a:p>
                      <a:pPr marL="285750" indent="-285750">
                        <a:buFont typeface="Arial" panose="020B0604020202020204" pitchFamily="34" charset="0"/>
                        <a:buChar char="•"/>
                      </a:pPr>
                      <a:r>
                        <a:rPr lang="en-US" baseline="0" dirty="0"/>
                        <a:t>Test parametrization</a:t>
                      </a:r>
                      <a:endParaRPr lang="en-US" dirty="0"/>
                    </a:p>
                  </a:txBody>
                  <a:tcPr/>
                </a:tc>
                <a:tc>
                  <a:txBody>
                    <a:bodyPr/>
                    <a:lstStyle/>
                    <a:p>
                      <a:pPr marL="285750" indent="-285750" fontAlgn="base">
                        <a:buFont typeface="Arial" panose="020B0604020202020204" pitchFamily="34" charset="0"/>
                        <a:buChar char="•"/>
                      </a:pPr>
                      <a:r>
                        <a:rPr lang="en-US" b="0" i="0" dirty="0">
                          <a:solidFill>
                            <a:schemeClr val="dk1"/>
                          </a:solidFill>
                          <a:effectLst/>
                          <a:latin typeface="+mn-lt"/>
                          <a:ea typeface="+mn-ea"/>
                          <a:cs typeface="+mn-cs"/>
                        </a:rPr>
                        <a:t>Minimal boilerplate</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chemeClr val="dk1"/>
                          </a:solidFill>
                          <a:effectLst/>
                          <a:latin typeface="+mn-lt"/>
                          <a:ea typeface="+mn-ea"/>
                          <a:cs typeface="+mn-cs"/>
                        </a:rPr>
                        <a:t>Numerous plugins available</a:t>
                      </a:r>
                      <a:endParaRPr lang="en-US" baseline="0" dirty="0"/>
                    </a:p>
                  </a:txBody>
                  <a:tcPr/>
                </a:tc>
                <a:extLst>
                  <a:ext uri="{0D108BD9-81ED-4DB2-BD59-A6C34878D82A}">
                    <a16:rowId xmlns:a16="http://schemas.microsoft.com/office/drawing/2014/main" val="10001"/>
                  </a:ext>
                </a:extLst>
              </a:tr>
              <a:tr h="609135">
                <a:tc>
                  <a:txBody>
                    <a:bodyPr/>
                    <a:lstStyle/>
                    <a:p>
                      <a:pPr algn="ctr"/>
                      <a:r>
                        <a:rPr lang="en-US" sz="2000" kern="1200" dirty="0">
                          <a:solidFill>
                            <a:schemeClr val="tx1"/>
                          </a:solidFill>
                          <a:latin typeface="Arial"/>
                          <a:ea typeface="+mn-ea"/>
                          <a:cs typeface="Arial"/>
                        </a:rPr>
                        <a:t>Cons</a:t>
                      </a:r>
                    </a:p>
                  </a:txBody>
                  <a:tcPr anchor="ctr"/>
                </a:tc>
                <a:tc>
                  <a:txBody>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chemeClr val="dk1"/>
                          </a:solidFill>
                          <a:effectLst/>
                          <a:latin typeface="+mn-lt"/>
                          <a:ea typeface="+mn-ea"/>
                          <a:cs typeface="+mn-cs"/>
                        </a:rPr>
                        <a:t>Compatibility issues with other testing frameworks</a:t>
                      </a:r>
                      <a:endParaRPr lang="en-US" dirty="0"/>
                    </a:p>
                  </a:txBody>
                  <a:tcPr/>
                </a:tc>
                <a:tc>
                  <a:txBody>
                    <a:bodyPr/>
                    <a:lstStyle/>
                    <a:p>
                      <a:pPr marL="285750" indent="-285750">
                        <a:buFont typeface="Arial" panose="020B0604020202020204" pitchFamily="34" charset="0"/>
                        <a:buChar char="•"/>
                      </a:pPr>
                      <a:r>
                        <a:rPr lang="en-US" b="0" i="0" dirty="0">
                          <a:solidFill>
                            <a:schemeClr val="dk1"/>
                          </a:solidFill>
                          <a:effectLst/>
                          <a:latin typeface="+mn-lt"/>
                          <a:ea typeface="+mn-ea"/>
                          <a:cs typeface="+mn-cs"/>
                        </a:rPr>
                        <a:t>Too much reliance on plugins</a:t>
                      </a:r>
                    </a:p>
                  </a:txBody>
                  <a:tcPr/>
                </a:tc>
                <a:extLst>
                  <a:ext uri="{0D108BD9-81ED-4DB2-BD59-A6C34878D82A}">
                    <a16:rowId xmlns:a16="http://schemas.microsoft.com/office/drawing/2014/main" val="10002"/>
                  </a:ext>
                </a:extLst>
              </a:tr>
            </a:tbl>
          </a:graphicData>
        </a:graphic>
      </p:graphicFrame>
      <p:sp>
        <p:nvSpPr>
          <p:cNvPr id="71" name="object 12">
            <a:extLst>
              <a:ext uri="{FF2B5EF4-FFF2-40B4-BE49-F238E27FC236}">
                <a16:creationId xmlns:a16="http://schemas.microsoft.com/office/drawing/2014/main" id="{16313127-F834-4D3F-AF72-11293F09B48B}"/>
              </a:ext>
            </a:extLst>
          </p:cNvPr>
          <p:cNvSpPr txBox="1"/>
          <p:nvPr/>
        </p:nvSpPr>
        <p:spPr>
          <a:xfrm>
            <a:off x="11923648" y="27944425"/>
            <a:ext cx="9497082" cy="538865"/>
          </a:xfrm>
          <a:prstGeom prst="rect">
            <a:avLst/>
          </a:prstGeom>
        </p:spPr>
        <p:txBody>
          <a:bodyPr vert="horz" wrap="square" lIns="0" tIns="0" rIns="0" bIns="0" rtlCol="0">
            <a:spAutoFit/>
          </a:bodyPr>
          <a:lstStyle/>
          <a:p>
            <a:pPr marL="27719" marR="13860">
              <a:lnSpc>
                <a:spcPct val="103099"/>
              </a:lnSpc>
            </a:pPr>
            <a:r>
              <a:rPr lang="en-US" sz="1700" i="1" spc="22" dirty="0">
                <a:latin typeface="Arial"/>
                <a:cs typeface="Arial"/>
              </a:rPr>
              <a:t>We chose Pytest as our Python unit testing framework because it’s compact and easy to use, and it provides very pretty and useful failure information.</a:t>
            </a:r>
            <a:endParaRPr sz="1700" dirty="0">
              <a:latin typeface="Arial"/>
              <a:cs typeface="Arial"/>
            </a:endParaRPr>
          </a:p>
        </p:txBody>
      </p:sp>
      <p:pic>
        <p:nvPicPr>
          <p:cNvPr id="72" name="Picture 71">
            <a:extLst>
              <a:ext uri="{FF2B5EF4-FFF2-40B4-BE49-F238E27FC236}">
                <a16:creationId xmlns:a16="http://schemas.microsoft.com/office/drawing/2014/main" id="{40E6549D-D6B5-49D5-B442-D1F13A76A0A0}"/>
              </a:ext>
            </a:extLst>
          </p:cNvPr>
          <p:cNvPicPr>
            <a:picLocks noChangeAspect="1"/>
          </p:cNvPicPr>
          <p:nvPr/>
        </p:nvPicPr>
        <p:blipFill>
          <a:blip r:embed="rId8"/>
          <a:stretch>
            <a:fillRect/>
          </a:stretch>
        </p:blipFill>
        <p:spPr>
          <a:xfrm>
            <a:off x="14700842" y="18416985"/>
            <a:ext cx="1447800" cy="685943"/>
          </a:xfrm>
          <a:prstGeom prst="rect">
            <a:avLst/>
          </a:prstGeom>
        </p:spPr>
      </p:pic>
      <p:pic>
        <p:nvPicPr>
          <p:cNvPr id="73" name="Picture 72">
            <a:extLst>
              <a:ext uri="{FF2B5EF4-FFF2-40B4-BE49-F238E27FC236}">
                <a16:creationId xmlns:a16="http://schemas.microsoft.com/office/drawing/2014/main" id="{E93F0633-39F0-4454-BF6C-05E4CEE7CF80}"/>
              </a:ext>
            </a:extLst>
          </p:cNvPr>
          <p:cNvPicPr>
            <a:picLocks noChangeAspect="1"/>
          </p:cNvPicPr>
          <p:nvPr/>
        </p:nvPicPr>
        <p:blipFill>
          <a:blip r:embed="rId9"/>
          <a:stretch>
            <a:fillRect/>
          </a:stretch>
        </p:blipFill>
        <p:spPr>
          <a:xfrm>
            <a:off x="18815642" y="18442057"/>
            <a:ext cx="1338866" cy="622634"/>
          </a:xfrm>
          <a:prstGeom prst="rect">
            <a:avLst/>
          </a:prstGeom>
        </p:spPr>
      </p:pic>
      <p:pic>
        <p:nvPicPr>
          <p:cNvPr id="75" name="Picture 74">
            <a:extLst>
              <a:ext uri="{FF2B5EF4-FFF2-40B4-BE49-F238E27FC236}">
                <a16:creationId xmlns:a16="http://schemas.microsoft.com/office/drawing/2014/main" id="{53583E59-9F3E-4685-9C3F-BB562FA05DE0}"/>
              </a:ext>
            </a:extLst>
          </p:cNvPr>
          <p:cNvPicPr>
            <a:picLocks noChangeAspect="1"/>
          </p:cNvPicPr>
          <p:nvPr/>
        </p:nvPicPr>
        <p:blipFill>
          <a:blip r:embed="rId10"/>
          <a:stretch>
            <a:fillRect/>
          </a:stretch>
        </p:blipFill>
        <p:spPr>
          <a:xfrm>
            <a:off x="14530934" y="21976533"/>
            <a:ext cx="1640225" cy="510020"/>
          </a:xfrm>
          <a:prstGeom prst="rect">
            <a:avLst/>
          </a:prstGeom>
        </p:spPr>
      </p:pic>
      <p:pic>
        <p:nvPicPr>
          <p:cNvPr id="76" name="Picture 75">
            <a:extLst>
              <a:ext uri="{FF2B5EF4-FFF2-40B4-BE49-F238E27FC236}">
                <a16:creationId xmlns:a16="http://schemas.microsoft.com/office/drawing/2014/main" id="{4035141E-D49B-4062-B074-1562421B09E2}"/>
              </a:ext>
            </a:extLst>
          </p:cNvPr>
          <p:cNvPicPr>
            <a:picLocks noChangeAspect="1"/>
          </p:cNvPicPr>
          <p:nvPr/>
        </p:nvPicPr>
        <p:blipFill>
          <a:blip r:embed="rId11"/>
          <a:stretch>
            <a:fillRect/>
          </a:stretch>
        </p:blipFill>
        <p:spPr>
          <a:xfrm>
            <a:off x="18930249" y="25376683"/>
            <a:ext cx="1086147" cy="631738"/>
          </a:xfrm>
          <a:prstGeom prst="rect">
            <a:avLst/>
          </a:prstGeom>
        </p:spPr>
      </p:pic>
      <p:pic>
        <p:nvPicPr>
          <p:cNvPr id="77" name="Picture 76">
            <a:extLst>
              <a:ext uri="{FF2B5EF4-FFF2-40B4-BE49-F238E27FC236}">
                <a16:creationId xmlns:a16="http://schemas.microsoft.com/office/drawing/2014/main" id="{07C5A4D0-D5A3-4B37-AF43-B97BB7B33822}"/>
              </a:ext>
            </a:extLst>
          </p:cNvPr>
          <p:cNvPicPr>
            <a:picLocks noChangeAspect="1"/>
          </p:cNvPicPr>
          <p:nvPr/>
        </p:nvPicPr>
        <p:blipFill>
          <a:blip r:embed="rId12"/>
          <a:stretch>
            <a:fillRect/>
          </a:stretch>
        </p:blipFill>
        <p:spPr>
          <a:xfrm>
            <a:off x="18716136" y="21963060"/>
            <a:ext cx="1653546" cy="530304"/>
          </a:xfrm>
          <a:prstGeom prst="rect">
            <a:avLst/>
          </a:prstGeom>
        </p:spPr>
      </p:pic>
      <p:pic>
        <p:nvPicPr>
          <p:cNvPr id="78" name="Picture 77">
            <a:extLst>
              <a:ext uri="{FF2B5EF4-FFF2-40B4-BE49-F238E27FC236}">
                <a16:creationId xmlns:a16="http://schemas.microsoft.com/office/drawing/2014/main" id="{0D3D6F26-DA12-4E94-ADB3-1AE5605A59EE}"/>
              </a:ext>
            </a:extLst>
          </p:cNvPr>
          <p:cNvPicPr>
            <a:picLocks noChangeAspect="1"/>
          </p:cNvPicPr>
          <p:nvPr/>
        </p:nvPicPr>
        <p:blipFill>
          <a:blip r:embed="rId13"/>
          <a:stretch>
            <a:fillRect/>
          </a:stretch>
        </p:blipFill>
        <p:spPr>
          <a:xfrm>
            <a:off x="15008149" y="25356456"/>
            <a:ext cx="592152" cy="564519"/>
          </a:xfrm>
          <a:prstGeom prst="rect">
            <a:avLst/>
          </a:prstGeom>
        </p:spPr>
      </p:pic>
      <p:sp>
        <p:nvSpPr>
          <p:cNvPr id="91" name="object 12">
            <a:extLst>
              <a:ext uri="{FF2B5EF4-FFF2-40B4-BE49-F238E27FC236}">
                <a16:creationId xmlns:a16="http://schemas.microsoft.com/office/drawing/2014/main" id="{CA4D2346-ED0F-44F1-BC17-49F25B582BDD}"/>
              </a:ext>
            </a:extLst>
          </p:cNvPr>
          <p:cNvSpPr txBox="1"/>
          <p:nvPr/>
        </p:nvSpPr>
        <p:spPr>
          <a:xfrm>
            <a:off x="11907326" y="13600649"/>
            <a:ext cx="9497082" cy="538865"/>
          </a:xfrm>
          <a:prstGeom prst="rect">
            <a:avLst/>
          </a:prstGeom>
        </p:spPr>
        <p:txBody>
          <a:bodyPr vert="horz" wrap="square" lIns="0" tIns="0" rIns="0" bIns="0" rtlCol="0">
            <a:spAutoFit/>
          </a:bodyPr>
          <a:lstStyle/>
          <a:p>
            <a:pPr marL="27719" marR="13860">
              <a:lnSpc>
                <a:spcPct val="103099"/>
              </a:lnSpc>
            </a:pPr>
            <a:r>
              <a:rPr lang="en-US" sz="1700" i="1" spc="22" dirty="0">
                <a:latin typeface="Arial"/>
                <a:cs typeface="Arial"/>
              </a:rPr>
              <a:t>We chose Python as the backend for our web app because of its flexibility in web development and the fact that we didn’t need to design a database for our app.</a:t>
            </a:r>
            <a:endParaRPr sz="1700" dirty="0">
              <a:latin typeface="Arial"/>
              <a:cs typeface="Arial"/>
            </a:endParaRPr>
          </a:p>
        </p:txBody>
      </p:sp>
      <p:sp>
        <p:nvSpPr>
          <p:cNvPr id="92" name="TextBox 91">
            <a:extLst>
              <a:ext uri="{FF2B5EF4-FFF2-40B4-BE49-F238E27FC236}">
                <a16:creationId xmlns:a16="http://schemas.microsoft.com/office/drawing/2014/main" id="{F9EE16ED-F92B-4360-9416-906078CC78AA}"/>
              </a:ext>
            </a:extLst>
          </p:cNvPr>
          <p:cNvSpPr txBox="1"/>
          <p:nvPr/>
        </p:nvSpPr>
        <p:spPr>
          <a:xfrm>
            <a:off x="11850119" y="7233922"/>
            <a:ext cx="9149776" cy="3210110"/>
          </a:xfrm>
          <a:prstGeom prst="rect">
            <a:avLst/>
          </a:prstGeom>
          <a:noFill/>
        </p:spPr>
        <p:txBody>
          <a:bodyPr wrap="square" lIns="0" tIns="0" rIns="0" bIns="0" rtlCol="0">
            <a:spAutoFit/>
          </a:bodyPr>
          <a:lstStyle/>
          <a:p>
            <a:pPr marL="19958">
              <a:lnSpc>
                <a:spcPct val="110000"/>
              </a:lnSpc>
            </a:pPr>
            <a:r>
              <a:rPr lang="en-US" sz="3500" b="1" spc="-11" dirty="0">
                <a:solidFill>
                  <a:srgbClr val="BD003A"/>
                </a:solidFill>
                <a:latin typeface="Arial"/>
                <a:cs typeface="Arial"/>
              </a:rPr>
              <a:t>DESIGN</a:t>
            </a:r>
          </a:p>
          <a:p>
            <a:pPr marL="27719">
              <a:lnSpc>
                <a:spcPct val="130000"/>
              </a:lnSpc>
            </a:pPr>
            <a:r>
              <a:rPr lang="en-US" sz="2700" b="1" spc="22" dirty="0">
                <a:latin typeface="Arial"/>
                <a:cs typeface="Arial"/>
              </a:rPr>
              <a:t>Languages and Technologies</a:t>
            </a:r>
            <a:r>
              <a:rPr lang="en-US" sz="2700" b="1" spc="22" dirty="0">
                <a:solidFill>
                  <a:srgbClr val="4C4D4F"/>
                </a:solidFill>
                <a:latin typeface="Arial"/>
                <a:cs typeface="Arial"/>
              </a:rPr>
              <a:t>:</a:t>
            </a:r>
            <a:endParaRPr lang="en-US" sz="2700" dirty="0">
              <a:latin typeface="Arial"/>
              <a:cs typeface="Arial"/>
            </a:endParaRPr>
          </a:p>
          <a:p>
            <a:pPr marL="457200" indent="-457200">
              <a:buFont typeface="Arial" panose="020B0604020202020204" pitchFamily="34" charset="0"/>
              <a:buChar char="•"/>
            </a:pPr>
            <a:r>
              <a:rPr lang="en-US" sz="2700" dirty="0">
                <a:latin typeface="Arial"/>
                <a:cs typeface="Arial"/>
              </a:rPr>
              <a:t>Python</a:t>
            </a:r>
          </a:p>
          <a:p>
            <a:pPr marL="457200" indent="-457200">
              <a:buFont typeface="Arial" panose="020B0604020202020204" pitchFamily="34" charset="0"/>
              <a:buChar char="•"/>
            </a:pPr>
            <a:r>
              <a:rPr lang="en-US" sz="2700" dirty="0">
                <a:latin typeface="Arial"/>
                <a:cs typeface="Arial"/>
              </a:rPr>
              <a:t>Flask</a:t>
            </a:r>
          </a:p>
          <a:p>
            <a:pPr marL="457200" indent="-457200">
              <a:buFont typeface="Arial" panose="020B0604020202020204" pitchFamily="34" charset="0"/>
              <a:buChar char="•"/>
            </a:pPr>
            <a:r>
              <a:rPr lang="en-US" sz="2700" dirty="0">
                <a:latin typeface="Arial"/>
                <a:cs typeface="Arial"/>
              </a:rPr>
              <a:t>jQuery</a:t>
            </a:r>
          </a:p>
          <a:p>
            <a:pPr marL="457200" indent="-457200">
              <a:buFont typeface="Arial" panose="020B0604020202020204" pitchFamily="34" charset="0"/>
              <a:buChar char="•"/>
            </a:pPr>
            <a:r>
              <a:rPr lang="en-US" sz="2700" dirty="0">
                <a:latin typeface="Arial"/>
                <a:cs typeface="Arial"/>
              </a:rPr>
              <a:t>Travis</a:t>
            </a:r>
          </a:p>
          <a:p>
            <a:pPr marL="457200" indent="-457200">
              <a:buFont typeface="Arial" panose="020B0604020202020204" pitchFamily="34" charset="0"/>
              <a:buChar char="•"/>
            </a:pPr>
            <a:r>
              <a:rPr lang="en-US" sz="2700" dirty="0">
                <a:latin typeface="Arial"/>
                <a:cs typeface="Arial"/>
              </a:rPr>
              <a:t>Pytest</a:t>
            </a:r>
          </a:p>
        </p:txBody>
      </p:sp>
      <p:sp>
        <p:nvSpPr>
          <p:cNvPr id="93" name="object 4">
            <a:extLst>
              <a:ext uri="{FF2B5EF4-FFF2-40B4-BE49-F238E27FC236}">
                <a16:creationId xmlns:a16="http://schemas.microsoft.com/office/drawing/2014/main" id="{7BB1BEF6-110E-4FE3-93D3-77D06256AA5C}"/>
              </a:ext>
            </a:extLst>
          </p:cNvPr>
          <p:cNvSpPr txBox="1"/>
          <p:nvPr/>
        </p:nvSpPr>
        <p:spPr>
          <a:xfrm>
            <a:off x="11777804" y="10550448"/>
            <a:ext cx="8937668" cy="415498"/>
          </a:xfrm>
          <a:prstGeom prst="rect">
            <a:avLst/>
          </a:prstGeom>
        </p:spPr>
        <p:txBody>
          <a:bodyPr vert="horz" wrap="square" lIns="0" tIns="0" rIns="0" bIns="0" rtlCol="0">
            <a:spAutoFit/>
          </a:bodyPr>
          <a:lstStyle/>
          <a:p>
            <a:pPr marL="27719"/>
            <a:endParaRPr lang="en-US" sz="2700" dirty="0">
              <a:latin typeface="Arial"/>
              <a:cs typeface="Arial"/>
            </a:endParaRPr>
          </a:p>
        </p:txBody>
      </p:sp>
      <p:sp>
        <p:nvSpPr>
          <p:cNvPr id="94" name="object 4">
            <a:extLst>
              <a:ext uri="{FF2B5EF4-FFF2-40B4-BE49-F238E27FC236}">
                <a16:creationId xmlns:a16="http://schemas.microsoft.com/office/drawing/2014/main" id="{4CEDA610-B1D8-451A-8902-3392C28543E2}"/>
              </a:ext>
            </a:extLst>
          </p:cNvPr>
          <p:cNvSpPr txBox="1"/>
          <p:nvPr/>
        </p:nvSpPr>
        <p:spPr>
          <a:xfrm>
            <a:off x="11793044" y="10921316"/>
            <a:ext cx="8937668" cy="415498"/>
          </a:xfrm>
          <a:prstGeom prst="rect">
            <a:avLst/>
          </a:prstGeom>
        </p:spPr>
        <p:txBody>
          <a:bodyPr vert="horz" wrap="square" lIns="0" tIns="0" rIns="0" bIns="0" rtlCol="0">
            <a:spAutoFit/>
          </a:bodyPr>
          <a:lstStyle/>
          <a:p>
            <a:pPr marL="27719"/>
            <a:r>
              <a:rPr lang="en-US" sz="2700" b="1" spc="11" dirty="0">
                <a:latin typeface="Arial"/>
                <a:cs typeface="Arial"/>
              </a:rPr>
              <a:t>Python vs Java</a:t>
            </a:r>
          </a:p>
        </p:txBody>
      </p:sp>
      <p:graphicFrame>
        <p:nvGraphicFramePr>
          <p:cNvPr id="95" name="Table 94">
            <a:extLst>
              <a:ext uri="{FF2B5EF4-FFF2-40B4-BE49-F238E27FC236}">
                <a16:creationId xmlns:a16="http://schemas.microsoft.com/office/drawing/2014/main" id="{03ECD0F8-0D2C-48F0-BC29-070BAD9C526C}"/>
              </a:ext>
            </a:extLst>
          </p:cNvPr>
          <p:cNvGraphicFramePr>
            <a:graphicFrameLocks noGrp="1"/>
          </p:cNvGraphicFramePr>
          <p:nvPr>
            <p:extLst>
              <p:ext uri="{D42A27DB-BD31-4B8C-83A1-F6EECF244321}">
                <p14:modId xmlns:p14="http://schemas.microsoft.com/office/powerpoint/2010/main" val="3991068194"/>
              </p:ext>
            </p:extLst>
          </p:nvPr>
        </p:nvGraphicFramePr>
        <p:xfrm>
          <a:off x="11767003" y="11321032"/>
          <a:ext cx="9697761" cy="2163615"/>
        </p:xfrm>
        <a:graphic>
          <a:graphicData uri="http://schemas.openxmlformats.org/drawingml/2006/table">
            <a:tbl>
              <a:tblPr firstRow="1" bandRow="1">
                <a:tableStyleId>{5C22544A-7EE6-4342-B048-85BDC9FD1C3A}</a:tableStyleId>
              </a:tblPr>
              <a:tblGrid>
                <a:gridCol w="1407805">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gridCol w="4022756">
                  <a:extLst>
                    <a:ext uri="{9D8B030D-6E8A-4147-A177-3AD203B41FA5}">
                      <a16:colId xmlns:a16="http://schemas.microsoft.com/office/drawing/2014/main" val="20002"/>
                    </a:ext>
                  </a:extLst>
                </a:gridCol>
              </a:tblGrid>
              <a:tr h="609135">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extLst>
                  <a:ext uri="{0D108BD9-81ED-4DB2-BD59-A6C34878D82A}">
                    <a16:rowId xmlns:a16="http://schemas.microsoft.com/office/drawing/2014/main" val="10000"/>
                  </a:ext>
                </a:extLst>
              </a:tr>
              <a:tr h="609135">
                <a:tc>
                  <a:txBody>
                    <a:bodyPr/>
                    <a:lstStyle/>
                    <a:p>
                      <a:pPr algn="ctr"/>
                      <a:r>
                        <a:rPr lang="en-US" sz="2000" kern="1200" dirty="0">
                          <a:solidFill>
                            <a:schemeClr val="tx1"/>
                          </a:solidFill>
                          <a:latin typeface="Arial"/>
                          <a:ea typeface="+mn-ea"/>
                          <a:cs typeface="Arial"/>
                        </a:rPr>
                        <a:t>Pros</a:t>
                      </a:r>
                    </a:p>
                  </a:txBody>
                  <a:tcPr anchor="ctr"/>
                </a:tc>
                <a:tc>
                  <a:txBody>
                    <a:bodyPr/>
                    <a:lstStyle/>
                    <a:p>
                      <a:pPr marL="285750" indent="-285750">
                        <a:buFont typeface="Arial" panose="020B0604020202020204" pitchFamily="34" charset="0"/>
                        <a:buChar char="•"/>
                      </a:pPr>
                      <a:r>
                        <a:rPr lang="en-US" dirty="0"/>
                        <a:t>Ease of use</a:t>
                      </a:r>
                    </a:p>
                    <a:p>
                      <a:pPr marL="285750" indent="-285750">
                        <a:buFont typeface="Arial" panose="020B0604020202020204" pitchFamily="34" charset="0"/>
                        <a:buChar char="•"/>
                      </a:pPr>
                      <a:r>
                        <a:rPr lang="en-US" dirty="0"/>
                        <a:t>Easy to build prototypes</a:t>
                      </a:r>
                    </a:p>
                    <a:p>
                      <a:pPr marL="285750" indent="-285750">
                        <a:buFont typeface="Arial" panose="020B0604020202020204" pitchFamily="34" charset="0"/>
                        <a:buChar char="•"/>
                      </a:pPr>
                      <a:r>
                        <a:rPr lang="en-US" dirty="0"/>
                        <a:t>Web</a:t>
                      </a:r>
                      <a:r>
                        <a:rPr lang="en-US" baseline="0" dirty="0"/>
                        <a:t> development is flexible</a:t>
                      </a:r>
                    </a:p>
                  </a:txBody>
                  <a:tcPr/>
                </a:tc>
                <a:tc>
                  <a:txBody>
                    <a:bodyPr/>
                    <a:lstStyle/>
                    <a:p>
                      <a:pPr marL="285750" indent="-285750">
                        <a:buFont typeface="Arial" panose="020B0604020202020204" pitchFamily="34" charset="0"/>
                        <a:buChar char="•"/>
                      </a:pPr>
                      <a:r>
                        <a:rPr lang="en-US" dirty="0"/>
                        <a:t>Tried</a:t>
                      </a:r>
                      <a:r>
                        <a:rPr lang="en-US" baseline="0" dirty="0"/>
                        <a:t> and true language</a:t>
                      </a:r>
                    </a:p>
                    <a:p>
                      <a:pPr marL="285750" indent="-285750">
                        <a:buFont typeface="Arial" panose="020B0604020202020204" pitchFamily="34" charset="0"/>
                        <a:buChar char="•"/>
                      </a:pPr>
                      <a:r>
                        <a:rPr lang="en-US" baseline="0" dirty="0"/>
                        <a:t>Compilation and fast runtime</a:t>
                      </a:r>
                    </a:p>
                    <a:p>
                      <a:pPr marL="285750" indent="-285750">
                        <a:buFont typeface="Arial" panose="020B0604020202020204" pitchFamily="34" charset="0"/>
                        <a:buChar char="•"/>
                      </a:pPr>
                      <a:r>
                        <a:rPr lang="en-US" baseline="0" dirty="0"/>
                        <a:t>Mature JVM</a:t>
                      </a:r>
                      <a:endParaRPr lang="en-US" dirty="0"/>
                    </a:p>
                  </a:txBody>
                  <a:tcPr/>
                </a:tc>
                <a:extLst>
                  <a:ext uri="{0D108BD9-81ED-4DB2-BD59-A6C34878D82A}">
                    <a16:rowId xmlns:a16="http://schemas.microsoft.com/office/drawing/2014/main" val="10001"/>
                  </a:ext>
                </a:extLst>
              </a:tr>
              <a:tr h="609135">
                <a:tc>
                  <a:txBody>
                    <a:bodyPr/>
                    <a:lstStyle/>
                    <a:p>
                      <a:pPr algn="ctr"/>
                      <a:r>
                        <a:rPr lang="en-US" sz="2000" kern="1200" dirty="0">
                          <a:solidFill>
                            <a:schemeClr val="tx1"/>
                          </a:solidFill>
                          <a:latin typeface="Arial"/>
                          <a:ea typeface="+mn-ea"/>
                          <a:cs typeface="Arial"/>
                        </a:rPr>
                        <a:t>Cons</a:t>
                      </a:r>
                    </a:p>
                  </a:txBody>
                  <a:tcPr anchor="ctr"/>
                </a:tc>
                <a:tc>
                  <a:txBody>
                    <a:bodyPr/>
                    <a:lstStyle/>
                    <a:p>
                      <a:pPr marL="285750" indent="-285750">
                        <a:buFont typeface="Arial" panose="020B0604020202020204" pitchFamily="34" charset="0"/>
                        <a:buChar char="•"/>
                      </a:pPr>
                      <a:r>
                        <a:rPr lang="en-US" dirty="0"/>
                        <a:t>Slow to run</a:t>
                      </a:r>
                    </a:p>
                    <a:p>
                      <a:pPr marL="285750" indent="-285750">
                        <a:buFont typeface="Arial" panose="020B0604020202020204" pitchFamily="34" charset="0"/>
                        <a:buChar char="•"/>
                      </a:pPr>
                      <a:r>
                        <a:rPr lang="en-US" dirty="0"/>
                        <a:t>Less developed database access layers</a:t>
                      </a:r>
                    </a:p>
                  </a:txBody>
                  <a:tcPr/>
                </a:tc>
                <a:tc>
                  <a:txBody>
                    <a:bodyPr/>
                    <a:lstStyle/>
                    <a:p>
                      <a:pPr marL="285750" indent="-285750">
                        <a:buFont typeface="Arial" panose="020B0604020202020204" pitchFamily="34" charset="0"/>
                        <a:buChar char="•"/>
                      </a:pPr>
                      <a:r>
                        <a:rPr lang="en-US" dirty="0"/>
                        <a:t>Development is verbose</a:t>
                      </a:r>
                    </a:p>
                    <a:p>
                      <a:pPr marL="285750" indent="-285750">
                        <a:buFont typeface="Arial" panose="020B0604020202020204" pitchFamily="34" charset="0"/>
                        <a:buChar char="•"/>
                      </a:pPr>
                      <a:r>
                        <a:rPr lang="en-US" dirty="0"/>
                        <a:t>Needs a JVM to</a:t>
                      </a:r>
                      <a:r>
                        <a:rPr lang="en-US" baseline="0" dirty="0"/>
                        <a:t> run, not lightweight</a:t>
                      </a:r>
                      <a:endParaRPr lang="en-US" dirty="0"/>
                    </a:p>
                  </a:txBody>
                  <a:tcPr/>
                </a:tc>
                <a:extLst>
                  <a:ext uri="{0D108BD9-81ED-4DB2-BD59-A6C34878D82A}">
                    <a16:rowId xmlns:a16="http://schemas.microsoft.com/office/drawing/2014/main" val="10002"/>
                  </a:ext>
                </a:extLst>
              </a:tr>
            </a:tbl>
          </a:graphicData>
        </a:graphic>
      </p:graphicFrame>
      <p:pic>
        <p:nvPicPr>
          <p:cNvPr id="96" name="Picture 95">
            <a:extLst>
              <a:ext uri="{FF2B5EF4-FFF2-40B4-BE49-F238E27FC236}">
                <a16:creationId xmlns:a16="http://schemas.microsoft.com/office/drawing/2014/main" id="{1B4AFA44-7F31-4447-94C3-21B684CC7137}"/>
              </a:ext>
            </a:extLst>
          </p:cNvPr>
          <p:cNvPicPr>
            <a:picLocks noChangeAspect="1"/>
          </p:cNvPicPr>
          <p:nvPr/>
        </p:nvPicPr>
        <p:blipFill>
          <a:blip r:embed="rId14"/>
          <a:stretch>
            <a:fillRect/>
          </a:stretch>
        </p:blipFill>
        <p:spPr>
          <a:xfrm>
            <a:off x="14458232" y="11365662"/>
            <a:ext cx="1630639" cy="550782"/>
          </a:xfrm>
          <a:prstGeom prst="rect">
            <a:avLst/>
          </a:prstGeom>
        </p:spPr>
      </p:pic>
      <p:sp>
        <p:nvSpPr>
          <p:cNvPr id="97" name="object 4">
            <a:extLst>
              <a:ext uri="{FF2B5EF4-FFF2-40B4-BE49-F238E27FC236}">
                <a16:creationId xmlns:a16="http://schemas.microsoft.com/office/drawing/2014/main" id="{FBF6DA96-0101-47E1-986D-1C26EEA65DCE}"/>
              </a:ext>
            </a:extLst>
          </p:cNvPr>
          <p:cNvSpPr txBox="1"/>
          <p:nvPr/>
        </p:nvSpPr>
        <p:spPr>
          <a:xfrm>
            <a:off x="11777804" y="14503024"/>
            <a:ext cx="8937668" cy="415498"/>
          </a:xfrm>
          <a:prstGeom prst="rect">
            <a:avLst/>
          </a:prstGeom>
        </p:spPr>
        <p:txBody>
          <a:bodyPr vert="horz" wrap="square" lIns="0" tIns="0" rIns="0" bIns="0" rtlCol="0">
            <a:spAutoFit/>
          </a:bodyPr>
          <a:lstStyle/>
          <a:p>
            <a:pPr marL="27719"/>
            <a:r>
              <a:rPr lang="en-US" sz="2700" b="1" spc="11" dirty="0">
                <a:latin typeface="Arial"/>
                <a:cs typeface="Arial"/>
              </a:rPr>
              <a:t>Flask vs Django</a:t>
            </a:r>
          </a:p>
        </p:txBody>
      </p:sp>
      <p:graphicFrame>
        <p:nvGraphicFramePr>
          <p:cNvPr id="98" name="Table 97">
            <a:extLst>
              <a:ext uri="{FF2B5EF4-FFF2-40B4-BE49-F238E27FC236}">
                <a16:creationId xmlns:a16="http://schemas.microsoft.com/office/drawing/2014/main" id="{2D431E35-5320-49AA-AD7C-1D9F6EEF944A}"/>
              </a:ext>
            </a:extLst>
          </p:cNvPr>
          <p:cNvGraphicFramePr>
            <a:graphicFrameLocks noGrp="1"/>
          </p:cNvGraphicFramePr>
          <p:nvPr>
            <p:extLst>
              <p:ext uri="{D42A27DB-BD31-4B8C-83A1-F6EECF244321}">
                <p14:modId xmlns:p14="http://schemas.microsoft.com/office/powerpoint/2010/main" val="849893355"/>
              </p:ext>
            </p:extLst>
          </p:nvPr>
        </p:nvGraphicFramePr>
        <p:xfrm>
          <a:off x="11775477" y="15022964"/>
          <a:ext cx="9697761" cy="2163615"/>
        </p:xfrm>
        <a:graphic>
          <a:graphicData uri="http://schemas.openxmlformats.org/drawingml/2006/table">
            <a:tbl>
              <a:tblPr firstRow="1" bandRow="1">
                <a:tableStyleId>{5C22544A-7EE6-4342-B048-85BDC9FD1C3A}</a:tableStyleId>
              </a:tblPr>
              <a:tblGrid>
                <a:gridCol w="1407805">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gridCol w="4022756">
                  <a:extLst>
                    <a:ext uri="{9D8B030D-6E8A-4147-A177-3AD203B41FA5}">
                      <a16:colId xmlns:a16="http://schemas.microsoft.com/office/drawing/2014/main" val="20002"/>
                    </a:ext>
                  </a:extLst>
                </a:gridCol>
              </a:tblGrid>
              <a:tr h="609135">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extLst>
                  <a:ext uri="{0D108BD9-81ED-4DB2-BD59-A6C34878D82A}">
                    <a16:rowId xmlns:a16="http://schemas.microsoft.com/office/drawing/2014/main" val="10000"/>
                  </a:ext>
                </a:extLst>
              </a:tr>
              <a:tr h="609135">
                <a:tc>
                  <a:txBody>
                    <a:bodyPr/>
                    <a:lstStyle/>
                    <a:p>
                      <a:pPr algn="ctr"/>
                      <a:r>
                        <a:rPr lang="en-US" sz="2000" kern="1200" dirty="0">
                          <a:solidFill>
                            <a:schemeClr val="tx1"/>
                          </a:solidFill>
                          <a:latin typeface="Arial"/>
                          <a:ea typeface="+mn-ea"/>
                          <a:cs typeface="Arial"/>
                        </a:rPr>
                        <a:t>Pros</a:t>
                      </a:r>
                    </a:p>
                  </a:txBody>
                  <a:tcPr anchor="ctr"/>
                </a:tc>
                <a:tc>
                  <a:txBody>
                    <a:bodyPr/>
                    <a:lstStyle/>
                    <a:p>
                      <a:pPr marL="285750" indent="-285750">
                        <a:buFont typeface="Arial" panose="020B0604020202020204" pitchFamily="34" charset="0"/>
                        <a:buChar char="•"/>
                      </a:pPr>
                      <a:r>
                        <a:rPr lang="en-US" dirty="0"/>
                        <a:t>Flexible project structure with Blueprints</a:t>
                      </a:r>
                    </a:p>
                    <a:p>
                      <a:pPr marL="285750" indent="-285750">
                        <a:buFont typeface="Arial" panose="020B0604020202020204" pitchFamily="34" charset="0"/>
                        <a:buChar char="•"/>
                      </a:pPr>
                      <a:r>
                        <a:rPr lang="en-US" dirty="0"/>
                        <a:t>Simple to</a:t>
                      </a:r>
                      <a:r>
                        <a:rPr lang="en-US" baseline="0" dirty="0"/>
                        <a:t> learn and use</a:t>
                      </a:r>
                    </a:p>
                    <a:p>
                      <a:pPr marL="285750" indent="-285750">
                        <a:buFont typeface="Arial" panose="020B0604020202020204" pitchFamily="34" charset="0"/>
                        <a:buChar char="•"/>
                      </a:pPr>
                      <a:r>
                        <a:rPr lang="en-US" baseline="0" dirty="0"/>
                        <a:t>Routing URLs is easy</a:t>
                      </a:r>
                      <a:endParaRPr lang="en-US" dirty="0"/>
                    </a:p>
                  </a:txBody>
                  <a:tcPr/>
                </a:tc>
                <a:tc>
                  <a:txBody>
                    <a:bodyPr/>
                    <a:lstStyle/>
                    <a:p>
                      <a:pPr marL="285750" indent="-285750" fontAlgn="base">
                        <a:buFont typeface="Arial" panose="020B0604020202020204" pitchFamily="34" charset="0"/>
                        <a:buChar char="•"/>
                      </a:pPr>
                      <a:r>
                        <a:rPr lang="en-US" b="0" i="0" dirty="0">
                          <a:solidFill>
                            <a:schemeClr val="dk1"/>
                          </a:solidFill>
                          <a:effectLst/>
                          <a:latin typeface="+mn-lt"/>
                          <a:ea typeface="+mn-ea"/>
                          <a:cs typeface="+mn-cs"/>
                        </a:rPr>
                        <a:t>Clear and defined MVC organization</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chemeClr val="dk1"/>
                          </a:solidFill>
                          <a:effectLst/>
                          <a:latin typeface="+mn-lt"/>
                          <a:ea typeface="+mn-ea"/>
                          <a:cs typeface="+mn-cs"/>
                        </a:rPr>
                        <a:t>Highly customizable</a:t>
                      </a:r>
                      <a:endParaRPr lang="en-US" baseline="0" dirty="0"/>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chemeClr val="dk1"/>
                          </a:solidFill>
                          <a:effectLst/>
                          <a:latin typeface="+mn-lt"/>
                          <a:ea typeface="+mn-ea"/>
                          <a:cs typeface="+mn-cs"/>
                        </a:rPr>
                        <a:t>Simple database management</a:t>
                      </a:r>
                    </a:p>
                  </a:txBody>
                  <a:tcPr/>
                </a:tc>
                <a:extLst>
                  <a:ext uri="{0D108BD9-81ED-4DB2-BD59-A6C34878D82A}">
                    <a16:rowId xmlns:a16="http://schemas.microsoft.com/office/drawing/2014/main" val="10001"/>
                  </a:ext>
                </a:extLst>
              </a:tr>
              <a:tr h="609135">
                <a:tc>
                  <a:txBody>
                    <a:bodyPr/>
                    <a:lstStyle/>
                    <a:p>
                      <a:pPr algn="ctr"/>
                      <a:r>
                        <a:rPr lang="en-US" sz="2000" kern="1200" dirty="0">
                          <a:solidFill>
                            <a:schemeClr val="tx1"/>
                          </a:solidFill>
                          <a:latin typeface="Arial"/>
                          <a:ea typeface="+mn-ea"/>
                          <a:cs typeface="Arial"/>
                        </a:rPr>
                        <a:t>Cons</a:t>
                      </a:r>
                    </a:p>
                  </a:txBody>
                  <a:tcPr anchor="ctr"/>
                </a:tc>
                <a:tc>
                  <a:txBody>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chemeClr val="dk1"/>
                          </a:solidFill>
                          <a:effectLst/>
                          <a:latin typeface="+mn-lt"/>
                          <a:ea typeface="+mn-ea"/>
                          <a:cs typeface="+mn-cs"/>
                        </a:rPr>
                        <a:t>Not async-friendly</a:t>
                      </a:r>
                      <a:endParaRPr lang="en-US" dirty="0"/>
                    </a:p>
                    <a:p>
                      <a:pPr marL="285750" indent="-285750">
                        <a:buFont typeface="Arial" panose="020B0604020202020204" pitchFamily="34" charset="0"/>
                        <a:buChar char="•"/>
                      </a:pPr>
                      <a:r>
                        <a:rPr lang="en-US" b="0" i="0" dirty="0">
                          <a:solidFill>
                            <a:schemeClr val="dk1"/>
                          </a:solidFill>
                          <a:effectLst/>
                          <a:latin typeface="+mn-lt"/>
                          <a:ea typeface="+mn-ea"/>
                          <a:cs typeface="+mn-cs"/>
                        </a:rPr>
                        <a:t>Limited in features</a:t>
                      </a:r>
                      <a:endParaRPr lang="en-US" dirty="0"/>
                    </a:p>
                  </a:txBody>
                  <a:tcPr/>
                </a:tc>
                <a:tc>
                  <a:txBody>
                    <a:bodyPr/>
                    <a:lstStyle/>
                    <a:p>
                      <a:pPr marL="285750" indent="-285750">
                        <a:buFont typeface="Arial" panose="020B0604020202020204" pitchFamily="34" charset="0"/>
                        <a:buChar char="•"/>
                      </a:pPr>
                      <a:r>
                        <a:rPr lang="en-US" b="0" i="0" dirty="0">
                          <a:solidFill>
                            <a:schemeClr val="dk1"/>
                          </a:solidFill>
                          <a:effectLst/>
                          <a:latin typeface="+mn-lt"/>
                          <a:ea typeface="+mn-ea"/>
                          <a:cs typeface="+mn-cs"/>
                        </a:rPr>
                        <a:t>Too much software for small projects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chemeClr val="dk1"/>
                          </a:solidFill>
                          <a:effectLst/>
                          <a:latin typeface="+mn-lt"/>
                          <a:ea typeface="+mn-ea"/>
                          <a:cs typeface="+mn-cs"/>
                        </a:rPr>
                        <a:t>Deep learning curve</a:t>
                      </a:r>
                    </a:p>
                  </a:txBody>
                  <a:tcPr/>
                </a:tc>
                <a:extLst>
                  <a:ext uri="{0D108BD9-81ED-4DB2-BD59-A6C34878D82A}">
                    <a16:rowId xmlns:a16="http://schemas.microsoft.com/office/drawing/2014/main" val="10002"/>
                  </a:ext>
                </a:extLst>
              </a:tr>
            </a:tbl>
          </a:graphicData>
        </a:graphic>
      </p:graphicFrame>
      <p:sp>
        <p:nvSpPr>
          <p:cNvPr id="99" name="object 12">
            <a:extLst>
              <a:ext uri="{FF2B5EF4-FFF2-40B4-BE49-F238E27FC236}">
                <a16:creationId xmlns:a16="http://schemas.microsoft.com/office/drawing/2014/main" id="{9C439CA0-5235-4A6B-8F62-E59C719DA591}"/>
              </a:ext>
            </a:extLst>
          </p:cNvPr>
          <p:cNvSpPr txBox="1"/>
          <p:nvPr/>
        </p:nvSpPr>
        <p:spPr>
          <a:xfrm>
            <a:off x="11909676" y="17291022"/>
            <a:ext cx="9113732" cy="538865"/>
          </a:xfrm>
          <a:prstGeom prst="rect">
            <a:avLst/>
          </a:prstGeom>
        </p:spPr>
        <p:txBody>
          <a:bodyPr vert="horz" wrap="square" lIns="0" tIns="0" rIns="0" bIns="0" rtlCol="0">
            <a:spAutoFit/>
          </a:bodyPr>
          <a:lstStyle/>
          <a:p>
            <a:pPr marL="27719" marR="13860">
              <a:lnSpc>
                <a:spcPct val="103099"/>
              </a:lnSpc>
            </a:pPr>
            <a:r>
              <a:rPr lang="en-US" sz="1700" i="1" spc="22" dirty="0">
                <a:latin typeface="Arial"/>
                <a:cs typeface="Arial"/>
              </a:rPr>
              <a:t>We chose Flask as our web app’s framework because it’s a minimalist framework with flexible project structure and a small learning curve.</a:t>
            </a:r>
            <a:endParaRPr sz="1700" dirty="0">
              <a:latin typeface="Arial"/>
              <a:cs typeface="Arial"/>
            </a:endParaRPr>
          </a:p>
        </p:txBody>
      </p:sp>
      <p:pic>
        <p:nvPicPr>
          <p:cNvPr id="100" name="Picture 99">
            <a:extLst>
              <a:ext uri="{FF2B5EF4-FFF2-40B4-BE49-F238E27FC236}">
                <a16:creationId xmlns:a16="http://schemas.microsoft.com/office/drawing/2014/main" id="{C2C71448-9B74-4861-B393-937CAA2862EC}"/>
              </a:ext>
            </a:extLst>
          </p:cNvPr>
          <p:cNvPicPr>
            <a:picLocks noChangeAspect="1"/>
          </p:cNvPicPr>
          <p:nvPr/>
        </p:nvPicPr>
        <p:blipFill>
          <a:blip r:embed="rId15"/>
          <a:stretch>
            <a:fillRect/>
          </a:stretch>
        </p:blipFill>
        <p:spPr>
          <a:xfrm>
            <a:off x="18754059" y="11286930"/>
            <a:ext cx="1198393" cy="580013"/>
          </a:xfrm>
          <a:prstGeom prst="rect">
            <a:avLst/>
          </a:prstGeom>
        </p:spPr>
      </p:pic>
      <p:pic>
        <p:nvPicPr>
          <p:cNvPr id="101" name="Picture 100">
            <a:extLst>
              <a:ext uri="{FF2B5EF4-FFF2-40B4-BE49-F238E27FC236}">
                <a16:creationId xmlns:a16="http://schemas.microsoft.com/office/drawing/2014/main" id="{B47D1281-64B5-4284-A3F0-8E1CBD41938F}"/>
              </a:ext>
            </a:extLst>
          </p:cNvPr>
          <p:cNvPicPr>
            <a:picLocks noChangeAspect="1"/>
          </p:cNvPicPr>
          <p:nvPr/>
        </p:nvPicPr>
        <p:blipFill>
          <a:blip r:embed="rId16"/>
          <a:stretch>
            <a:fillRect/>
          </a:stretch>
        </p:blipFill>
        <p:spPr>
          <a:xfrm>
            <a:off x="14775008" y="15068538"/>
            <a:ext cx="914400" cy="512064"/>
          </a:xfrm>
          <a:prstGeom prst="rect">
            <a:avLst/>
          </a:prstGeom>
        </p:spPr>
      </p:pic>
      <p:pic>
        <p:nvPicPr>
          <p:cNvPr id="102" name="Picture 101">
            <a:extLst>
              <a:ext uri="{FF2B5EF4-FFF2-40B4-BE49-F238E27FC236}">
                <a16:creationId xmlns:a16="http://schemas.microsoft.com/office/drawing/2014/main" id="{86B49789-2608-4992-BA24-BC98E0C0DC3D}"/>
              </a:ext>
            </a:extLst>
          </p:cNvPr>
          <p:cNvPicPr>
            <a:picLocks noChangeAspect="1"/>
          </p:cNvPicPr>
          <p:nvPr/>
        </p:nvPicPr>
        <p:blipFill>
          <a:blip r:embed="rId17"/>
          <a:stretch>
            <a:fillRect/>
          </a:stretch>
        </p:blipFill>
        <p:spPr>
          <a:xfrm>
            <a:off x="18889808" y="15124551"/>
            <a:ext cx="1159651" cy="40176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1926</TotalTime>
  <Words>827</Words>
  <Application>Microsoft Office PowerPoint</Application>
  <PresentationFormat>Custom</PresentationFormat>
  <Paragraphs>112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AutoDJ Playlist Generator Craig Dunton, Nick Bova, Steven Sun, Matthew Stock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Study Presenter name, Associates and Collaborators</dc:title>
  <dc:creator>Stock, Matthew</dc:creator>
  <cp:lastModifiedBy>Stock, Matthew</cp:lastModifiedBy>
  <cp:revision>41</cp:revision>
  <dcterms:created xsi:type="dcterms:W3CDTF">2013-07-30T11:46:00Z</dcterms:created>
  <dcterms:modified xsi:type="dcterms:W3CDTF">2019-04-16T21:56:54Z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LastSaved">
    <vt:filetime>2013-07-30T00:00:00Z</vt:filetime>
  </property>
</Properties>
</file>