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877"/>
    <a:srgbClr val="BD003A"/>
    <a:srgbClr val="BB003E"/>
    <a:srgbClr val="4C566C"/>
    <a:srgbClr val="414042"/>
    <a:srgbClr val="B80012"/>
    <a:srgbClr val="666666"/>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p:scale>
          <a:sx n="20" d="100"/>
          <a:sy n="20" d="100"/>
        </p:scale>
        <p:origin x="948" y="12"/>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4/16/2019</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p:nvPr/>
        </p:nvSpPr>
        <p:spPr>
          <a:xfrm>
            <a:off x="-31440" y="-10674"/>
            <a:ext cx="43891200" cy="32918400"/>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p:nvPr/>
        </p:nvSpPr>
        <p:spPr>
          <a:xfrm>
            <a:off x="786495" y="842238"/>
            <a:ext cx="42255331" cy="31255855"/>
          </a:xfrm>
          <a:prstGeom prst="rect">
            <a:avLst/>
          </a:prstGeom>
          <a:solidFill>
            <a:schemeClr val="bg1"/>
          </a:solidFill>
          <a:ln>
            <a:solidFill>
              <a:srgbClr val="BD003A"/>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dirty="0"/>
              <a:t>–</a:t>
            </a:r>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rgbClr val="777877"/>
          </a:solidFill>
        </p:spPr>
        <p:txBody>
          <a:bodyPr wrap="square" lIns="0" tIns="0" rIns="0" bIns="0" rtlCol="0">
            <a:spAutoFit/>
          </a:bodyPr>
          <a:lstStyle/>
          <a:p>
            <a:endParaRPr/>
          </a:p>
        </p:txBody>
      </p:sp>
      <p:sp>
        <p:nvSpPr>
          <p:cNvPr id="2" name="object 2"/>
          <p:cNvSpPr txBox="1">
            <a:spLocks noGrp="1"/>
          </p:cNvSpPr>
          <p:nvPr>
            <p:ph type="title"/>
          </p:nvPr>
        </p:nvSpPr>
        <p:spPr>
          <a:xfrm>
            <a:off x="1572471" y="2467086"/>
            <a:ext cx="40746253" cy="3207404"/>
          </a:xfrm>
          <a:prstGeom prst="rect">
            <a:avLst/>
          </a:prstGeom>
        </p:spPr>
        <p:txBody>
          <a:bodyPr vert="horz" wrap="square" lIns="0" tIns="0" rIns="0" bIns="0" rtlCol="0">
            <a:spAutoFit/>
          </a:bodyPr>
          <a:lstStyle/>
          <a:p>
            <a:pPr marL="27719">
              <a:lnSpc>
                <a:spcPts val="17232"/>
              </a:lnSpc>
              <a:spcAft>
                <a:spcPts val="1310"/>
              </a:spcAft>
            </a:pPr>
            <a:r>
              <a:rPr lang="en-US" sz="14400" b="0" spc="-513" dirty="0">
                <a:solidFill>
                  <a:schemeClr val="tx1"/>
                </a:solidFill>
              </a:rPr>
              <a:t>Auto DJ Playlist Generator</a:t>
            </a:r>
            <a:endParaRPr lang="en-US" sz="14400" b="0" spc="-87" dirty="0">
              <a:solidFill>
                <a:schemeClr val="tx1"/>
              </a:solidFill>
            </a:endParaRPr>
          </a:p>
          <a:p>
            <a:pPr marL="27719">
              <a:lnSpc>
                <a:spcPts val="5784"/>
              </a:lnSpc>
            </a:pPr>
            <a:r>
              <a:rPr lang="en-US" sz="5000" b="0" spc="-175" dirty="0">
                <a:solidFill>
                  <a:schemeClr val="tx1"/>
                </a:solidFill>
              </a:rPr>
              <a:t>Craig Dunton, Nick </a:t>
            </a:r>
            <a:r>
              <a:rPr lang="en-US" sz="5000" b="0" spc="-175" dirty="0" err="1">
                <a:solidFill>
                  <a:schemeClr val="tx1"/>
                </a:solidFill>
              </a:rPr>
              <a:t>Bova</a:t>
            </a:r>
            <a:r>
              <a:rPr lang="en-US" sz="5000" b="0" spc="-175" dirty="0">
                <a:solidFill>
                  <a:schemeClr val="tx1"/>
                </a:solidFill>
              </a:rPr>
              <a:t>, Steven Sun, Matthew Stock</a:t>
            </a:r>
            <a:endParaRPr lang="en-US" sz="5000" dirty="0">
              <a:solidFill>
                <a:schemeClr val="tx1"/>
              </a:solidFill>
            </a:endParaRPr>
          </a:p>
        </p:txBody>
      </p:sp>
      <p:sp>
        <p:nvSpPr>
          <p:cNvPr id="3" name="object 3"/>
          <p:cNvSpPr txBox="1"/>
          <p:nvPr/>
        </p:nvSpPr>
        <p:spPr>
          <a:xfrm>
            <a:off x="1572469" y="7219197"/>
            <a:ext cx="9063269" cy="3736857"/>
          </a:xfrm>
          <a:prstGeom prst="rect">
            <a:avLst/>
          </a:prstGeom>
        </p:spPr>
        <p:txBody>
          <a:bodyPr vert="horz" wrap="square" lIns="0" tIns="0" rIns="0" bIns="0" rtlCol="0">
            <a:spAutoFit/>
          </a:bodyPr>
          <a:lstStyle/>
          <a:p>
            <a:pPr marL="27719">
              <a:spcAft>
                <a:spcPts val="1310"/>
              </a:spcAft>
            </a:pPr>
            <a:r>
              <a:rPr sz="3500" b="1" spc="-11" dirty="0">
                <a:solidFill>
                  <a:srgbClr val="BD003A"/>
                </a:solidFill>
                <a:latin typeface="Arial"/>
                <a:cs typeface="Arial"/>
              </a:rPr>
              <a:t>I</a:t>
            </a:r>
            <a:r>
              <a:rPr sz="3500" b="1" spc="-65" dirty="0">
                <a:solidFill>
                  <a:srgbClr val="BD003A"/>
                </a:solidFill>
                <a:latin typeface="Arial"/>
                <a:cs typeface="Arial"/>
              </a:rPr>
              <a:t>N</a:t>
            </a:r>
            <a:r>
              <a:rPr sz="3500" b="1" spc="-55" dirty="0">
                <a:solidFill>
                  <a:srgbClr val="BD003A"/>
                </a:solidFill>
                <a:latin typeface="Arial"/>
                <a:cs typeface="Arial"/>
              </a:rPr>
              <a:t>T</a:t>
            </a:r>
            <a:r>
              <a:rPr sz="3500" b="1" spc="-98" dirty="0">
                <a:solidFill>
                  <a:srgbClr val="BD003A"/>
                </a:solidFill>
                <a:latin typeface="Arial"/>
                <a:cs typeface="Arial"/>
              </a:rPr>
              <a:t>R</a:t>
            </a:r>
            <a:r>
              <a:rPr sz="3500" b="1" spc="-22" dirty="0">
                <a:solidFill>
                  <a:srgbClr val="BD003A"/>
                </a:solidFill>
                <a:latin typeface="Arial"/>
                <a:cs typeface="Arial"/>
              </a:rPr>
              <a:t>O</a:t>
            </a:r>
            <a:r>
              <a:rPr sz="3500" b="1" spc="-55" dirty="0">
                <a:solidFill>
                  <a:srgbClr val="BD003A"/>
                </a:solidFill>
                <a:latin typeface="Arial"/>
                <a:cs typeface="Arial"/>
              </a:rPr>
              <a:t>DUC</a:t>
            </a:r>
            <a:r>
              <a:rPr sz="3500" b="1" spc="-44" dirty="0">
                <a:solidFill>
                  <a:srgbClr val="BD003A"/>
                </a:solidFill>
                <a:latin typeface="Arial"/>
                <a:cs typeface="Arial"/>
              </a:rPr>
              <a:t>T</a:t>
            </a:r>
            <a:r>
              <a:rPr sz="3500" b="1" spc="-11" dirty="0">
                <a:solidFill>
                  <a:srgbClr val="BD003A"/>
                </a:solidFill>
                <a:latin typeface="Arial"/>
                <a:cs typeface="Arial"/>
              </a:rPr>
              <a:t>I</a:t>
            </a:r>
            <a:r>
              <a:rPr sz="3500" b="1" spc="-22" dirty="0">
                <a:solidFill>
                  <a:srgbClr val="BD003A"/>
                </a:solidFill>
                <a:latin typeface="Arial"/>
                <a:cs typeface="Arial"/>
              </a:rPr>
              <a:t>O</a:t>
            </a:r>
            <a:r>
              <a:rPr sz="3500" b="1" dirty="0">
                <a:solidFill>
                  <a:srgbClr val="BD003A"/>
                </a:solidFill>
                <a:latin typeface="Arial"/>
                <a:cs typeface="Arial"/>
              </a:rPr>
              <a:t>N</a:t>
            </a:r>
            <a:endParaRPr sz="3500" dirty="0">
              <a:solidFill>
                <a:srgbClr val="BD003A"/>
              </a:solidFill>
              <a:latin typeface="Arial"/>
              <a:cs typeface="Arial"/>
            </a:endParaRPr>
          </a:p>
          <a:p>
            <a:pPr marL="27719" marR="13860">
              <a:lnSpc>
                <a:spcPct val="102600"/>
              </a:lnSpc>
              <a:spcBef>
                <a:spcPts val="458"/>
              </a:spcBef>
            </a:pPr>
            <a:r>
              <a:rPr lang="en-US" sz="2700" spc="11" dirty="0" err="1">
                <a:solidFill>
                  <a:srgbClr val="231F20"/>
                </a:solidFill>
                <a:latin typeface="Arial"/>
                <a:cs typeface="Arial"/>
              </a:rPr>
              <a:t>AutoDJ</a:t>
            </a:r>
            <a:r>
              <a:rPr lang="en-US" sz="2700" spc="11" dirty="0">
                <a:solidFill>
                  <a:srgbClr val="231F20"/>
                </a:solidFill>
                <a:latin typeface="Arial"/>
                <a:cs typeface="Arial"/>
              </a:rPr>
              <a:t> is a playlist creation tool which helps users find the music that they want to listen to. </a:t>
            </a:r>
            <a:r>
              <a:rPr lang="en-US" sz="2700" spc="11" dirty="0" err="1">
                <a:solidFill>
                  <a:srgbClr val="231F20"/>
                </a:solidFill>
                <a:latin typeface="Arial"/>
                <a:cs typeface="Arial"/>
              </a:rPr>
              <a:t>AutoDJ</a:t>
            </a:r>
            <a:r>
              <a:rPr lang="en-US" sz="2700" spc="11" dirty="0">
                <a:solidFill>
                  <a:srgbClr val="231F20"/>
                </a:solidFill>
                <a:latin typeface="Arial"/>
                <a:cs typeface="Arial"/>
              </a:rPr>
              <a:t> dynamically creates song playlists by using IBM Watson Discovery to query a database for music concepts and themes. </a:t>
            </a:r>
            <a:r>
              <a:rPr lang="en-US" sz="2700" spc="11" dirty="0" err="1">
                <a:solidFill>
                  <a:srgbClr val="231F20"/>
                </a:solidFill>
                <a:latin typeface="Arial"/>
                <a:cs typeface="Arial"/>
              </a:rPr>
              <a:t>AutoDJ</a:t>
            </a:r>
            <a:r>
              <a:rPr lang="en-US" sz="2700" spc="11" dirty="0">
                <a:solidFill>
                  <a:srgbClr val="231F20"/>
                </a:solidFill>
                <a:latin typeface="Arial"/>
                <a:cs typeface="Arial"/>
              </a:rPr>
              <a:t> also integrates with Spotify’s API to automatically post playlists to a user’s account, and allows users to play music using the Spotify web player.</a:t>
            </a:r>
            <a:endParaRPr sz="2700" dirty="0">
              <a:latin typeface="Arial"/>
              <a:cs typeface="Arial"/>
            </a:endParaRPr>
          </a:p>
        </p:txBody>
      </p:sp>
      <p:sp>
        <p:nvSpPr>
          <p:cNvPr id="4" name="object 4"/>
          <p:cNvSpPr txBox="1"/>
          <p:nvPr/>
        </p:nvSpPr>
        <p:spPr>
          <a:xfrm>
            <a:off x="1571151" y="20268737"/>
            <a:ext cx="8937668" cy="2693751"/>
          </a:xfrm>
          <a:prstGeom prst="rect">
            <a:avLst/>
          </a:prstGeom>
        </p:spPr>
        <p:txBody>
          <a:bodyPr vert="horz" wrap="square" lIns="0" tIns="0" rIns="0" bIns="0" rtlCol="0">
            <a:spAutoFit/>
          </a:bodyPr>
          <a:lstStyle/>
          <a:p>
            <a:pPr marL="27719"/>
            <a:r>
              <a:rPr lang="en-US" sz="3200" b="1" spc="-11" dirty="0">
                <a:latin typeface="Arial"/>
                <a:cs typeface="Arial"/>
              </a:rPr>
              <a:t>Front End</a:t>
            </a:r>
            <a:endParaRPr sz="3200" dirty="0">
              <a:latin typeface="Arial"/>
              <a:cs typeface="Arial"/>
            </a:endParaRPr>
          </a:p>
          <a:p>
            <a:pPr marL="27719" marR="13860">
              <a:lnSpc>
                <a:spcPct val="102899"/>
              </a:lnSpc>
              <a:spcBef>
                <a:spcPts val="742"/>
              </a:spcBef>
            </a:pPr>
            <a:r>
              <a:rPr lang="en-US" sz="2700" spc="22" dirty="0" err="1">
                <a:latin typeface="Arial"/>
                <a:cs typeface="Arial"/>
              </a:rPr>
              <a:t>AutoDJ</a:t>
            </a:r>
            <a:r>
              <a:rPr lang="en-US" sz="2700" spc="22" dirty="0">
                <a:latin typeface="Arial"/>
                <a:cs typeface="Arial"/>
              </a:rPr>
              <a:t> supplies a webpage interface as well as a Google Chrome extension which provide the same playlist creating functionality. Both of these methods are implemented using JavaScript web queries and CSS backed HTML.</a:t>
            </a:r>
            <a:endParaRPr lang="en-US" sz="2700" dirty="0">
              <a:latin typeface="Arial"/>
              <a:cs typeface="Arial"/>
            </a:endParaRPr>
          </a:p>
        </p:txBody>
      </p:sp>
      <p:sp>
        <p:nvSpPr>
          <p:cNvPr id="5" name="object 5"/>
          <p:cNvSpPr txBox="1"/>
          <p:nvPr/>
        </p:nvSpPr>
        <p:spPr>
          <a:xfrm>
            <a:off x="1571151" y="23652184"/>
            <a:ext cx="9133138" cy="3816429"/>
          </a:xfrm>
          <a:prstGeom prst="rect">
            <a:avLst/>
          </a:prstGeom>
        </p:spPr>
        <p:txBody>
          <a:bodyPr vert="horz" wrap="square" lIns="0" tIns="0" rIns="0" bIns="0" rtlCol="0">
            <a:spAutoFit/>
          </a:bodyPr>
          <a:lstStyle/>
          <a:p>
            <a:pPr marL="27719"/>
            <a:r>
              <a:rPr lang="en-US" sz="3200" b="1" spc="-11" dirty="0">
                <a:latin typeface="Arial"/>
                <a:cs typeface="Arial"/>
              </a:rPr>
              <a:t>Back End</a:t>
            </a:r>
            <a:endParaRPr lang="en-US" sz="3200" b="1" dirty="0">
              <a:latin typeface="Arial" panose="020B0604020202020204" pitchFamily="34" charset="0"/>
              <a:cs typeface="Arial" panose="020B0604020202020204" pitchFamily="34" charset="0"/>
            </a:endParaRPr>
          </a:p>
          <a:p>
            <a:pPr marL="27719"/>
            <a:r>
              <a:rPr lang="en-US" sz="2700" dirty="0">
                <a:latin typeface="Arial" panose="020B0604020202020204" pitchFamily="34" charset="0"/>
                <a:cs typeface="Arial" panose="020B0604020202020204" pitchFamily="34" charset="0"/>
              </a:rPr>
              <a:t>The webpage and extension are both connected to external services using a Python Flask server backend. This server handles web REST API requests on behalf of the user to streamline the playlist creation and saving process. In addition to saving the playlist to the user’s Spotify account, the server also posts the playlist back to the webpage or extension to allow the user to preview their playlist.</a:t>
            </a:r>
          </a:p>
          <a:p>
            <a:pPr marL="27719"/>
            <a:endParaRPr lang="en-US" sz="2700" dirty="0">
              <a:latin typeface="Arial" panose="020B0604020202020204" pitchFamily="34" charset="0"/>
              <a:cs typeface="Arial" panose="020B0604020202020204" pitchFamily="34" charset="0"/>
            </a:endParaRPr>
          </a:p>
        </p:txBody>
      </p:sp>
      <p:sp>
        <p:nvSpPr>
          <p:cNvPr id="16" name="object 16"/>
          <p:cNvSpPr txBox="1"/>
          <p:nvPr/>
        </p:nvSpPr>
        <p:spPr>
          <a:xfrm>
            <a:off x="33118816" y="7251625"/>
            <a:ext cx="9133138" cy="3323987"/>
          </a:xfrm>
          <a:prstGeom prst="rect">
            <a:avLst/>
          </a:prstGeom>
        </p:spPr>
        <p:txBody>
          <a:bodyPr vert="horz" wrap="square" lIns="0" tIns="0" rIns="0" bIns="0" rtlCol="0">
            <a:spAutoFit/>
          </a:bodyPr>
          <a:lstStyle/>
          <a:p>
            <a:pPr marL="27719"/>
            <a:r>
              <a:rPr lang="en-US" sz="2700" b="1" spc="33" dirty="0" err="1">
                <a:solidFill>
                  <a:srgbClr val="CD1445"/>
                </a:solidFill>
                <a:latin typeface="Arial"/>
                <a:cs typeface="Arial"/>
              </a:rPr>
              <a:t>AutoDJ</a:t>
            </a:r>
            <a:r>
              <a:rPr lang="en-US" sz="2700" b="1" spc="33" dirty="0">
                <a:solidFill>
                  <a:srgbClr val="CD1445"/>
                </a:solidFill>
                <a:latin typeface="Arial"/>
                <a:cs typeface="Arial"/>
              </a:rPr>
              <a:t> Browser Extension</a:t>
            </a:r>
          </a:p>
          <a:p>
            <a:pPr marL="27719"/>
            <a:endParaRPr lang="en-US" sz="2700" b="1" spc="33" dirty="0">
              <a:solidFill>
                <a:srgbClr val="CD1445"/>
              </a:solidFill>
              <a:latin typeface="Arial"/>
              <a:cs typeface="Arial"/>
            </a:endParaRPr>
          </a:p>
          <a:p>
            <a:pPr marL="27719"/>
            <a:r>
              <a:rPr lang="en-US" sz="2700" dirty="0">
                <a:latin typeface="Arial" panose="020B0604020202020204" pitchFamily="34" charset="0"/>
                <a:cs typeface="Arial" panose="020B0604020202020204" pitchFamily="34" charset="0"/>
              </a:rPr>
              <a:t>Another way users can interact with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is through the browser extension version of the application. This extension ports the functionality of the webpage to a Chrome browser extension, allowing users to create playlists on the fly regardless of what webpage they are on.</a:t>
            </a:r>
          </a:p>
          <a:p>
            <a:pPr marL="27719"/>
            <a:endParaRPr lang="en-US" sz="2700" dirty="0">
              <a:latin typeface="Arial"/>
              <a:cs typeface="Arial"/>
            </a:endParaRPr>
          </a:p>
        </p:txBody>
      </p:sp>
      <p:sp>
        <p:nvSpPr>
          <p:cNvPr id="17" name="object 17"/>
          <p:cNvSpPr/>
          <p:nvPr/>
        </p:nvSpPr>
        <p:spPr>
          <a:xfrm>
            <a:off x="11429998" y="7096400"/>
            <a:ext cx="685802" cy="21249999"/>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139700"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139699"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7219197"/>
            <a:ext cx="9062438" cy="5344155"/>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DESIGN</a:t>
            </a:r>
            <a:endParaRPr lang="en-US" sz="1100" b="1" spc="-11" dirty="0">
              <a:solidFill>
                <a:srgbClr val="BD003A"/>
              </a:solidFill>
              <a:latin typeface="Arial"/>
              <a:cs typeface="Arial"/>
            </a:endParaRPr>
          </a:p>
          <a:p>
            <a:pPr marL="19958">
              <a:lnSpc>
                <a:spcPct val="110000"/>
              </a:lnSpc>
            </a:pPr>
            <a:endParaRPr sz="1800" dirty="0"/>
          </a:p>
          <a:p>
            <a:pPr marL="27719"/>
            <a:r>
              <a:rPr lang="en-US" sz="3200" b="1" spc="-218" dirty="0">
                <a:solidFill>
                  <a:srgbClr val="4C4D4F"/>
                </a:solidFill>
                <a:latin typeface="Arial"/>
                <a:cs typeface="Arial"/>
              </a:rPr>
              <a:t>Technologies</a:t>
            </a:r>
            <a:endParaRPr sz="32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lang="en-US" sz="2700" spc="-11" dirty="0">
                <a:solidFill>
                  <a:srgbClr val="231F20"/>
                </a:solidFill>
                <a:latin typeface="Arial"/>
                <a:cs typeface="Arial"/>
              </a:rPr>
              <a:t>Spotify API</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lang="en-US" sz="2700" dirty="0">
                <a:solidFill>
                  <a:srgbClr val="231F20"/>
                </a:solidFill>
                <a:latin typeface="Arial"/>
                <a:cs typeface="Arial"/>
              </a:rPr>
              <a:t>IBM Watson Discovery</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lang="en-US" sz="2700" spc="-11" dirty="0">
                <a:solidFill>
                  <a:srgbClr val="231F20"/>
                </a:solidFill>
                <a:latin typeface="Arial"/>
                <a:cs typeface="Arial"/>
              </a:rPr>
              <a:t>Python Flask</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lang="en-US" sz="2700" spc="-11" dirty="0">
                <a:solidFill>
                  <a:srgbClr val="231F20"/>
                </a:solidFill>
                <a:latin typeface="Arial"/>
                <a:cs typeface="Arial"/>
              </a:rPr>
              <a:t>JavaScript </a:t>
            </a:r>
            <a:r>
              <a:rPr lang="en-US" sz="2700" spc="-11" dirty="0" err="1">
                <a:solidFill>
                  <a:srgbClr val="231F20"/>
                </a:solidFill>
                <a:latin typeface="Arial"/>
                <a:cs typeface="Arial"/>
              </a:rPr>
              <a:t>Jquery</a:t>
            </a:r>
            <a:r>
              <a:rPr lang="en-US" sz="2700" spc="-11" dirty="0">
                <a:solidFill>
                  <a:srgbClr val="231F20"/>
                </a:solidFill>
                <a:latin typeface="Arial"/>
                <a:cs typeface="Arial"/>
              </a:rPr>
              <a:t> Requests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76" dirty="0">
                <a:solidFill>
                  <a:srgbClr val="231F20"/>
                </a:solidFill>
                <a:latin typeface="Arial"/>
                <a:cs typeface="Arial"/>
              </a:rPr>
              <a:t>Travis Continuous Integration</a:t>
            </a: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76" dirty="0" err="1">
                <a:solidFill>
                  <a:srgbClr val="231F20"/>
                </a:solidFill>
                <a:latin typeface="Arial"/>
                <a:cs typeface="Arial"/>
              </a:rPr>
              <a:t>Pytest</a:t>
            </a:r>
            <a:r>
              <a:rPr lang="en-US" sz="2700" spc="-76" dirty="0">
                <a:solidFill>
                  <a:srgbClr val="231F20"/>
                </a:solidFill>
                <a:latin typeface="Arial"/>
                <a:cs typeface="Arial"/>
              </a:rPr>
              <a:t> Testing Framework</a:t>
            </a:r>
          </a:p>
        </p:txBody>
      </p:sp>
      <p:sp>
        <p:nvSpPr>
          <p:cNvPr id="26" name="object 26"/>
          <p:cNvSpPr txBox="1"/>
          <p:nvPr/>
        </p:nvSpPr>
        <p:spPr>
          <a:xfrm>
            <a:off x="33118816" y="23910959"/>
            <a:ext cx="8995894" cy="4470070"/>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FUTURE WORK</a:t>
            </a:r>
            <a:endParaRPr sz="3500" b="1" spc="-11" dirty="0">
              <a:solidFill>
                <a:srgbClr val="BD003A"/>
              </a:solidFill>
              <a:latin typeface="Arial"/>
              <a:cs typeface="Arial"/>
            </a:endParaRPr>
          </a:p>
          <a:p>
            <a:pPr marL="255013" indent="-228682">
              <a:buClr>
                <a:srgbClr val="231F20"/>
              </a:buClr>
              <a:buFont typeface="Arial"/>
              <a:buChar char="•"/>
              <a:tabLst>
                <a:tab pos="250857" algn="l"/>
              </a:tabLst>
            </a:pPr>
            <a:r>
              <a:rPr lang="en-US" sz="2700" spc="-11" dirty="0">
                <a:solidFill>
                  <a:srgbClr val="231F20"/>
                </a:solidFill>
                <a:latin typeface="Arial"/>
                <a:cs typeface="Arial"/>
              </a:rPr>
              <a:t>Larger database for more relevant query results.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dirty="0">
                <a:solidFill>
                  <a:srgbClr val="231F20"/>
                </a:solidFill>
                <a:latin typeface="Arial"/>
                <a:cs typeface="Arial"/>
              </a:rPr>
              <a:t>More tuning parameters to tailor results for users.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11" dirty="0">
                <a:solidFill>
                  <a:srgbClr val="231F20"/>
                </a:solidFill>
                <a:latin typeface="Arial"/>
                <a:cs typeface="Arial"/>
              </a:rPr>
              <a:t>Removal of duplicate, or similar results.</a:t>
            </a:r>
            <a:endParaRPr lang="en-US" sz="2700" dirty="0">
              <a:latin typeface="Arial"/>
              <a:cs typeface="Arial"/>
            </a:endParaRPr>
          </a:p>
          <a:p>
            <a:pPr>
              <a:lnSpc>
                <a:spcPts val="1746"/>
              </a:lnSpc>
              <a:spcBef>
                <a:spcPts val="52"/>
              </a:spcBef>
              <a:buClr>
                <a:srgbClr val="231F20"/>
              </a:buClr>
              <a:buFont typeface="Arial"/>
              <a:buChar char="•"/>
            </a:pPr>
            <a:endParaRPr lang="en-US" sz="1700" dirty="0"/>
          </a:p>
          <a:p>
            <a:pPr marL="255013" marR="1204391" indent="-228682">
              <a:lnSpc>
                <a:spcPct val="102600"/>
              </a:lnSpc>
              <a:buClr>
                <a:srgbClr val="231F20"/>
              </a:buClr>
              <a:buFont typeface="Arial"/>
              <a:buChar char="•"/>
              <a:tabLst>
                <a:tab pos="250857" algn="l"/>
              </a:tabLst>
            </a:pPr>
            <a:r>
              <a:rPr lang="en-US" sz="2700" spc="-11" dirty="0">
                <a:solidFill>
                  <a:srgbClr val="231F20"/>
                </a:solidFill>
                <a:latin typeface="Arial"/>
                <a:cs typeface="Arial"/>
              </a:rPr>
              <a:t>Integration into other music provider platforms.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76" dirty="0">
                <a:solidFill>
                  <a:srgbClr val="231F20"/>
                </a:solidFill>
                <a:latin typeface="Arial"/>
                <a:cs typeface="Arial"/>
              </a:rPr>
              <a:t>Caching for common queries.</a:t>
            </a: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76" dirty="0">
                <a:solidFill>
                  <a:srgbClr val="231F20"/>
                </a:solidFill>
                <a:latin typeface="Arial"/>
                <a:cs typeface="Arial"/>
              </a:rPr>
              <a:t>Miscellaneous performance improvements.</a:t>
            </a:r>
          </a:p>
        </p:txBody>
      </p:sp>
      <p:sp>
        <p:nvSpPr>
          <p:cNvPr id="30" name="object 30"/>
          <p:cNvSpPr txBox="1"/>
          <p:nvPr/>
        </p:nvSpPr>
        <p:spPr>
          <a:xfrm>
            <a:off x="1572470" y="1775515"/>
            <a:ext cx="35994130" cy="769441"/>
          </a:xfrm>
          <a:prstGeom prst="rect">
            <a:avLst/>
          </a:prstGeom>
        </p:spPr>
        <p:txBody>
          <a:bodyPr vert="horz" wrap="square" lIns="0" tIns="0" rIns="0" bIns="0" rtlCol="0">
            <a:spAutoFit/>
          </a:bodyPr>
          <a:lstStyle/>
          <a:p>
            <a:pPr marL="27719">
              <a:lnSpc>
                <a:spcPts val="5969"/>
              </a:lnSpc>
            </a:pPr>
            <a:r>
              <a:rPr lang="en-US" sz="5000" spc="-76" dirty="0">
                <a:solidFill>
                  <a:srgbClr val="BD003A"/>
                </a:solidFill>
                <a:latin typeface="Arial"/>
                <a:cs typeface="Arial"/>
              </a:rPr>
              <a:t>THE OHIO STATE UNIVERSITY / COLLEGE OF ENGINEERING / COMPUTER SCIENCE AND ENGINEERING</a:t>
            </a:r>
            <a:endParaRPr sz="5000" dirty="0">
              <a:solidFill>
                <a:srgbClr val="BD003A"/>
              </a:solidFill>
              <a:latin typeface="Arial"/>
              <a:cs typeface="Arial"/>
            </a:endParaRPr>
          </a:p>
        </p:txBody>
      </p:sp>
      <p:sp>
        <p:nvSpPr>
          <p:cNvPr id="31" name="object 31"/>
          <p:cNvSpPr/>
          <p:nvPr/>
        </p:nvSpPr>
        <p:spPr>
          <a:xfrm>
            <a:off x="1600196" y="6391204"/>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rgbClr val="BB003E"/>
            </a:solidFill>
            <a:miter lim="800000"/>
          </a:ln>
        </p:spPr>
        <p:txBody>
          <a:bodyPr wrap="square" lIns="0" tIns="0" rIns="0" bIns="0" rtlCol="0">
            <a:spAutoFit/>
          </a:bodyPr>
          <a:lstStyle/>
          <a:p>
            <a:endParaRPr/>
          </a:p>
        </p:txBody>
      </p:sp>
      <p:sp>
        <p:nvSpPr>
          <p:cNvPr id="38" name="object 15"/>
          <p:cNvSpPr txBox="1"/>
          <p:nvPr/>
        </p:nvSpPr>
        <p:spPr>
          <a:xfrm>
            <a:off x="1571151" y="11843605"/>
            <a:ext cx="5311029" cy="415498"/>
          </a:xfrm>
          <a:prstGeom prst="rect">
            <a:avLst/>
          </a:prstGeom>
        </p:spPr>
        <p:txBody>
          <a:bodyPr vert="horz" wrap="square" lIns="0" tIns="0" rIns="0" bIns="0" rtlCol="0">
            <a:spAutoFit/>
          </a:bodyPr>
          <a:lstStyle/>
          <a:p>
            <a:pPr marL="27719"/>
            <a:r>
              <a:rPr lang="en-US" sz="2700" b="1" dirty="0" err="1">
                <a:solidFill>
                  <a:srgbClr val="C00000"/>
                </a:solidFill>
                <a:latin typeface="Arial"/>
                <a:cs typeface="Arial"/>
              </a:rPr>
              <a:t>AutoDJ</a:t>
            </a:r>
            <a:r>
              <a:rPr lang="en-US" sz="2700" b="1" dirty="0">
                <a:solidFill>
                  <a:srgbClr val="C00000"/>
                </a:solidFill>
                <a:latin typeface="Arial"/>
                <a:cs typeface="Arial"/>
              </a:rPr>
              <a:t> Logo</a:t>
            </a:r>
            <a:endParaRPr sz="2700" b="1" dirty="0">
              <a:solidFill>
                <a:srgbClr val="C00000"/>
              </a:solidFill>
              <a:latin typeface="Arial"/>
              <a:cs typeface="Arial"/>
            </a:endParaRPr>
          </a:p>
        </p:txBody>
      </p:sp>
      <p:sp>
        <p:nvSpPr>
          <p:cNvPr id="39" name="object 15"/>
          <p:cNvSpPr txBox="1"/>
          <p:nvPr/>
        </p:nvSpPr>
        <p:spPr>
          <a:xfrm>
            <a:off x="22719363" y="17482833"/>
            <a:ext cx="5311029"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Example Playlist Created</a:t>
            </a:r>
            <a:endParaRPr sz="2700" dirty="0">
              <a:latin typeface="Arial"/>
              <a:cs typeface="Arial"/>
            </a:endParaRPr>
          </a:p>
        </p:txBody>
      </p:sp>
      <p:sp>
        <p:nvSpPr>
          <p:cNvPr id="42" name="object 40"/>
          <p:cNvSpPr txBox="1"/>
          <p:nvPr/>
        </p:nvSpPr>
        <p:spPr>
          <a:xfrm>
            <a:off x="23941915" y="29925819"/>
            <a:ext cx="18020973" cy="940117"/>
          </a:xfrm>
          <a:prstGeom prst="rect">
            <a:avLst/>
          </a:prstGeom>
        </p:spPr>
        <p:txBody>
          <a:bodyPr vert="horz" wrap="square" lIns="0" tIns="0" rIns="0" bIns="0" rtlCol="0">
            <a:spAutoFit/>
          </a:bodyPr>
          <a:lstStyle/>
          <a:p>
            <a:pPr marL="27719" algn="r">
              <a:lnSpc>
                <a:spcPct val="120000"/>
              </a:lnSpc>
            </a:pPr>
            <a:r>
              <a:rPr lang="en-US" sz="5200" spc="11" dirty="0">
                <a:solidFill>
                  <a:schemeClr val="bg1"/>
                </a:solidFill>
                <a:latin typeface="Arial"/>
                <a:cs typeface="Arial"/>
              </a:rPr>
              <a:t>WEBSITE / URL</a:t>
            </a:r>
            <a:endParaRPr sz="5200" dirty="0">
              <a:solidFill>
                <a:schemeClr val="bg1"/>
              </a:solidFill>
              <a:latin typeface="Arial"/>
              <a:cs typeface="Arial"/>
            </a:endParaRPr>
          </a:p>
        </p:txBody>
      </p:sp>
      <p:pic>
        <p:nvPicPr>
          <p:cNvPr id="41" name="Picture 40" descr="TheOhioStateUniversity-1C-REV-Horiz-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460" y="29898109"/>
            <a:ext cx="8224970" cy="1191491"/>
          </a:xfrm>
          <a:prstGeom prst="rect">
            <a:avLst/>
          </a:prstGeom>
        </p:spPr>
      </p:pic>
      <p:pic>
        <p:nvPicPr>
          <p:cNvPr id="10" name="Picture 9">
            <a:extLst>
              <a:ext uri="{FF2B5EF4-FFF2-40B4-BE49-F238E27FC236}">
                <a16:creationId xmlns:a16="http://schemas.microsoft.com/office/drawing/2014/main" id="{073325E7-D9FD-4B35-9277-77B934B006EC}"/>
              </a:ext>
            </a:extLst>
          </p:cNvPr>
          <p:cNvPicPr>
            <a:picLocks noChangeAspect="1"/>
          </p:cNvPicPr>
          <p:nvPr/>
        </p:nvPicPr>
        <p:blipFill rotWithShape="1">
          <a:blip r:embed="rId3">
            <a:extLst>
              <a:ext uri="{28A0092B-C50C-407E-A947-70E740481C1C}">
                <a14:useLocalDpi xmlns:a14="http://schemas.microsoft.com/office/drawing/2010/main" val="0"/>
              </a:ext>
            </a:extLst>
          </a:blip>
          <a:srcRect b="13333"/>
          <a:stretch/>
        </p:blipFill>
        <p:spPr>
          <a:xfrm>
            <a:off x="1572469" y="12357487"/>
            <a:ext cx="9210103" cy="6721752"/>
          </a:xfrm>
          <a:prstGeom prst="rect">
            <a:avLst/>
          </a:prstGeom>
        </p:spPr>
      </p:pic>
      <p:pic>
        <p:nvPicPr>
          <p:cNvPr id="14" name="Picture 13">
            <a:extLst>
              <a:ext uri="{FF2B5EF4-FFF2-40B4-BE49-F238E27FC236}">
                <a16:creationId xmlns:a16="http://schemas.microsoft.com/office/drawing/2014/main" id="{16D583C4-9258-4728-8491-D9012CA5A0E1}"/>
              </a:ext>
            </a:extLst>
          </p:cNvPr>
          <p:cNvPicPr>
            <a:picLocks noChangeAspect="1"/>
          </p:cNvPicPr>
          <p:nvPr/>
        </p:nvPicPr>
        <p:blipFill rotWithShape="1">
          <a:blip r:embed="rId4"/>
          <a:srcRect l="68674" t="32074" r="7753" b="13813"/>
          <a:stretch/>
        </p:blipFill>
        <p:spPr>
          <a:xfrm>
            <a:off x="23268275" y="17998421"/>
            <a:ext cx="8035349" cy="10370958"/>
          </a:xfrm>
          <a:prstGeom prst="rect">
            <a:avLst/>
          </a:prstGeom>
        </p:spPr>
      </p:pic>
      <p:pic>
        <p:nvPicPr>
          <p:cNvPr id="20" name="Picture 19">
            <a:extLst>
              <a:ext uri="{FF2B5EF4-FFF2-40B4-BE49-F238E27FC236}">
                <a16:creationId xmlns:a16="http://schemas.microsoft.com/office/drawing/2014/main" id="{52A3CC0C-15B7-4FF1-B259-39DF9B3FA0B2}"/>
              </a:ext>
            </a:extLst>
          </p:cNvPr>
          <p:cNvPicPr>
            <a:picLocks noChangeAspect="1"/>
          </p:cNvPicPr>
          <p:nvPr/>
        </p:nvPicPr>
        <p:blipFill rotWithShape="1">
          <a:blip r:embed="rId5"/>
          <a:srcRect l="8206" t="60010" r="70840" b="28858"/>
          <a:stretch/>
        </p:blipFill>
        <p:spPr>
          <a:xfrm>
            <a:off x="22576092" y="12510762"/>
            <a:ext cx="7522005" cy="2246750"/>
          </a:xfrm>
          <a:prstGeom prst="rect">
            <a:avLst/>
          </a:prstGeom>
        </p:spPr>
      </p:pic>
      <p:sp>
        <p:nvSpPr>
          <p:cNvPr id="43" name="object 15">
            <a:extLst>
              <a:ext uri="{FF2B5EF4-FFF2-40B4-BE49-F238E27FC236}">
                <a16:creationId xmlns:a16="http://schemas.microsoft.com/office/drawing/2014/main" id="{17D73C93-6B41-4D4B-96E6-B5DC2D8E9B4E}"/>
              </a:ext>
            </a:extLst>
          </p:cNvPr>
          <p:cNvSpPr txBox="1"/>
          <p:nvPr/>
        </p:nvSpPr>
        <p:spPr>
          <a:xfrm>
            <a:off x="22696253" y="11769304"/>
            <a:ext cx="5311029"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Example </a:t>
            </a:r>
            <a:r>
              <a:rPr lang="en-US" sz="2700" b="1" spc="33" dirty="0" err="1">
                <a:solidFill>
                  <a:srgbClr val="CD1445"/>
                </a:solidFill>
                <a:latin typeface="Arial"/>
                <a:cs typeface="Arial"/>
              </a:rPr>
              <a:t>AutoDJ</a:t>
            </a:r>
            <a:r>
              <a:rPr lang="en-US" sz="2700" b="1" spc="33" dirty="0">
                <a:solidFill>
                  <a:srgbClr val="CD1445"/>
                </a:solidFill>
                <a:latin typeface="Arial"/>
                <a:cs typeface="Arial"/>
              </a:rPr>
              <a:t> Query</a:t>
            </a:r>
            <a:endParaRPr sz="2700" dirty="0">
              <a:latin typeface="Arial"/>
              <a:cs typeface="Arial"/>
            </a:endParaRPr>
          </a:p>
        </p:txBody>
      </p:sp>
      <p:pic>
        <p:nvPicPr>
          <p:cNvPr id="33" name="Picture 32">
            <a:extLst>
              <a:ext uri="{FF2B5EF4-FFF2-40B4-BE49-F238E27FC236}">
                <a16:creationId xmlns:a16="http://schemas.microsoft.com/office/drawing/2014/main" id="{F4C9D5EF-6126-496B-AA87-95D5B9D01C85}"/>
              </a:ext>
            </a:extLst>
          </p:cNvPr>
          <p:cNvPicPr>
            <a:picLocks noChangeAspect="1"/>
          </p:cNvPicPr>
          <p:nvPr/>
        </p:nvPicPr>
        <p:blipFill rotWithShape="1">
          <a:blip r:embed="rId6"/>
          <a:srcRect l="30349" t="60240" r="48495" b="30291"/>
          <a:stretch/>
        </p:blipFill>
        <p:spPr>
          <a:xfrm>
            <a:off x="22466710" y="14981354"/>
            <a:ext cx="8447637" cy="2125757"/>
          </a:xfrm>
          <a:prstGeom prst="rect">
            <a:avLst/>
          </a:prstGeom>
        </p:spPr>
      </p:pic>
      <p:sp>
        <p:nvSpPr>
          <p:cNvPr id="45" name="object 5">
            <a:extLst>
              <a:ext uri="{FF2B5EF4-FFF2-40B4-BE49-F238E27FC236}">
                <a16:creationId xmlns:a16="http://schemas.microsoft.com/office/drawing/2014/main" id="{D7498DC0-F8F6-4022-96E8-F22397AD9B3D}"/>
              </a:ext>
            </a:extLst>
          </p:cNvPr>
          <p:cNvSpPr txBox="1"/>
          <p:nvPr/>
        </p:nvSpPr>
        <p:spPr>
          <a:xfrm>
            <a:off x="22648078" y="7203842"/>
            <a:ext cx="9133138" cy="4670509"/>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INTERACTION</a:t>
            </a:r>
            <a:endParaRPr lang="en-US" sz="1100" b="1" spc="-11" dirty="0">
              <a:solidFill>
                <a:srgbClr val="BD003A"/>
              </a:solidFill>
              <a:latin typeface="Arial"/>
              <a:cs typeface="Arial"/>
            </a:endParaRPr>
          </a:p>
          <a:p>
            <a:pPr marL="19958">
              <a:lnSpc>
                <a:spcPct val="110000"/>
              </a:lnSpc>
            </a:pPr>
            <a:endParaRPr lang="en-US" sz="1600" b="1" spc="-11" dirty="0">
              <a:solidFill>
                <a:srgbClr val="BD003A"/>
              </a:solidFill>
              <a:latin typeface="Arial"/>
              <a:cs typeface="Arial"/>
            </a:endParaRPr>
          </a:p>
          <a:p>
            <a:pPr marL="27719"/>
            <a:r>
              <a:rPr lang="en-US" sz="2700" dirty="0">
                <a:latin typeface="Arial" panose="020B0604020202020204" pitchFamily="34" charset="0"/>
                <a:cs typeface="Arial" panose="020B0604020202020204" pitchFamily="34" charset="0"/>
              </a:rPr>
              <a:t>Users can specify a topic or concept that will be used to query the Watson Discovery backend. Also, users can specify a mood as another query parameter, allowing them to tailor the results to their liking. After a user submits their constructed query they are prompted to wait for the Spotify response. Finally, the user is returned a preview of their resulting query and confirmation that the playlist was added to their account.</a:t>
            </a:r>
          </a:p>
          <a:p>
            <a:pPr marL="27719"/>
            <a:endParaRPr lang="en-US" sz="27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894379B-1FC1-4027-BAA2-F0D8E9D93477}"/>
              </a:ext>
            </a:extLst>
          </p:cNvPr>
          <p:cNvPicPr>
            <a:picLocks noChangeAspect="1"/>
          </p:cNvPicPr>
          <p:nvPr/>
        </p:nvPicPr>
        <p:blipFill rotWithShape="1">
          <a:blip r:embed="rId7"/>
          <a:srcRect l="22356" t="4576" r="5808" b="10308"/>
          <a:stretch/>
        </p:blipFill>
        <p:spPr>
          <a:xfrm>
            <a:off x="33118816" y="10832211"/>
            <a:ext cx="9346766" cy="6226382"/>
          </a:xfrm>
          <a:prstGeom prst="rect">
            <a:avLst/>
          </a:prstGeom>
        </p:spPr>
      </p:pic>
      <p:sp>
        <p:nvSpPr>
          <p:cNvPr id="37" name="object 5">
            <a:extLst>
              <a:ext uri="{FF2B5EF4-FFF2-40B4-BE49-F238E27FC236}">
                <a16:creationId xmlns:a16="http://schemas.microsoft.com/office/drawing/2014/main" id="{00E1EF2C-4E7D-4484-A67D-816D72144A47}"/>
              </a:ext>
            </a:extLst>
          </p:cNvPr>
          <p:cNvSpPr txBox="1"/>
          <p:nvPr/>
        </p:nvSpPr>
        <p:spPr>
          <a:xfrm>
            <a:off x="33118816" y="17781589"/>
            <a:ext cx="9133138" cy="5713872"/>
          </a:xfrm>
          <a:prstGeom prst="rect">
            <a:avLst/>
          </a:prstGeom>
        </p:spPr>
        <p:txBody>
          <a:bodyPr vert="horz" wrap="square" lIns="0" tIns="0" rIns="0" bIns="0" rtlCol="0">
            <a:spAutoFit/>
          </a:bodyPr>
          <a:lstStyle/>
          <a:p>
            <a:pPr marL="19958">
              <a:lnSpc>
                <a:spcPct val="110000"/>
              </a:lnSpc>
            </a:pPr>
            <a:r>
              <a:rPr lang="en-US" sz="2700" b="1" spc="-11" dirty="0" err="1">
                <a:solidFill>
                  <a:srgbClr val="BD003A"/>
                </a:solidFill>
                <a:latin typeface="Arial"/>
                <a:cs typeface="Arial"/>
              </a:rPr>
              <a:t>AutoDJ</a:t>
            </a:r>
            <a:r>
              <a:rPr lang="en-US" sz="2700" b="1" spc="-11" dirty="0">
                <a:solidFill>
                  <a:srgbClr val="BD003A"/>
                </a:solidFill>
                <a:latin typeface="Arial"/>
                <a:cs typeface="Arial"/>
              </a:rPr>
              <a:t> Browsing Player</a:t>
            </a:r>
          </a:p>
          <a:p>
            <a:pPr marL="19958">
              <a:lnSpc>
                <a:spcPct val="110000"/>
              </a:lnSpc>
            </a:pPr>
            <a:endParaRPr lang="en-US" sz="1600" b="1" spc="-11" dirty="0">
              <a:solidFill>
                <a:srgbClr val="BD003A"/>
              </a:solidFill>
              <a:latin typeface="Arial"/>
              <a:cs typeface="Arial"/>
            </a:endParaRPr>
          </a:p>
          <a:p>
            <a:pPr marL="27719"/>
            <a:r>
              <a:rPr lang="en-US" sz="2700" dirty="0">
                <a:latin typeface="Arial" panose="020B0604020202020204" pitchFamily="34" charset="0"/>
                <a:cs typeface="Arial" panose="020B0604020202020204" pitchFamily="34" charset="0"/>
              </a:rPr>
              <a:t>Another feature that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provides is an automatic music player which is integrated into the chrome extension. This player pulls information from the webpage a user is currently browsing and plays music appropriate to the concepts and theme of the webpage.</a:t>
            </a:r>
          </a:p>
          <a:p>
            <a:pPr marL="27719"/>
            <a:endParaRPr lang="en-US" sz="2700" dirty="0">
              <a:latin typeface="Arial" panose="020B0604020202020204" pitchFamily="34" charset="0"/>
              <a:cs typeface="Arial" panose="020B0604020202020204" pitchFamily="34" charset="0"/>
            </a:endParaRPr>
          </a:p>
          <a:p>
            <a:pPr marL="27719"/>
            <a:r>
              <a:rPr lang="en-US" sz="2700" dirty="0">
                <a:latin typeface="Arial" panose="020B0604020202020204" pitchFamily="34" charset="0"/>
                <a:cs typeface="Arial" panose="020B0604020202020204" pitchFamily="34" charset="0"/>
              </a:rPr>
              <a:t>A user navigates to the Wikipedia page for happiness and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begins playing the song Happy by Will Pharrell.</a:t>
            </a:r>
          </a:p>
          <a:p>
            <a:pPr marL="27719"/>
            <a:endParaRPr lang="en-US" sz="2700" dirty="0">
              <a:latin typeface="Arial" panose="020B0604020202020204" pitchFamily="34" charset="0"/>
              <a:cs typeface="Arial" panose="020B0604020202020204" pitchFamily="34" charset="0"/>
            </a:endParaRPr>
          </a:p>
          <a:p>
            <a:pPr marL="27719"/>
            <a:r>
              <a:rPr lang="en-US" sz="2700" dirty="0">
                <a:latin typeface="Arial" panose="020B0604020202020204" pitchFamily="34" charset="0"/>
                <a:cs typeface="Arial" panose="020B0604020202020204" pitchFamily="34" charset="0"/>
              </a:rPr>
              <a:t>A user navigates to the Wikipedia page for stars and </a:t>
            </a:r>
            <a:r>
              <a:rPr lang="en-US" sz="2700" dirty="0" err="1">
                <a:latin typeface="Arial" panose="020B0604020202020204" pitchFamily="34" charset="0"/>
                <a:cs typeface="Arial" panose="020B0604020202020204" pitchFamily="34" charset="0"/>
              </a:rPr>
              <a:t>AutoDJ</a:t>
            </a:r>
            <a:r>
              <a:rPr lang="en-US" sz="2700" dirty="0">
                <a:latin typeface="Arial" panose="020B0604020202020204" pitchFamily="34" charset="0"/>
                <a:cs typeface="Arial" panose="020B0604020202020204" pitchFamily="34" charset="0"/>
              </a:rPr>
              <a:t> plays Drops of Jupiter by Train.</a:t>
            </a:r>
          </a:p>
          <a:p>
            <a:pPr marL="27719"/>
            <a:endParaRPr lang="en-US" sz="27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1846</TotalTime>
  <Words>493</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Auto DJ Playlist Generator Craig Dunton, Nick Bova, Steven Sun, Matthew Stock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Stock, Matthew</dc:creator>
  <cp:lastModifiedBy>Stock, Matthew</cp:lastModifiedBy>
  <cp:revision>37</cp:revision>
  <dcterms:created xsi:type="dcterms:W3CDTF">2013-07-30T11:46:00Z</dcterms:created>
  <dcterms:modified xsi:type="dcterms:W3CDTF">2019-04-16T20:37:03Z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