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61" r:id="rId3"/>
    <p:sldId id="257" r:id="rId4"/>
    <p:sldId id="265" r:id="rId5"/>
    <p:sldId id="280" r:id="rId6"/>
    <p:sldId id="286" r:id="rId7"/>
    <p:sldId id="287" r:id="rId8"/>
    <p:sldId id="281" r:id="rId9"/>
    <p:sldId id="282" r:id="rId10"/>
    <p:sldId id="284" r:id="rId11"/>
    <p:sldId id="285" r:id="rId12"/>
    <p:sldId id="275" r:id="rId13"/>
    <p:sldId id="258" r:id="rId14"/>
    <p:sldId id="259" r:id="rId15"/>
    <p:sldId id="262" r:id="rId16"/>
    <p:sldId id="269" r:id="rId17"/>
    <p:sldId id="270" r:id="rId18"/>
    <p:sldId id="271" r:id="rId19"/>
    <p:sldId id="273" r:id="rId20"/>
    <p:sldId id="272" r:id="rId21"/>
    <p:sldId id="274" r:id="rId22"/>
    <p:sldId id="277" r:id="rId23"/>
    <p:sldId id="278" r:id="rId24"/>
    <p:sldId id="263" r:id="rId25"/>
    <p:sldId id="264" r:id="rId26"/>
    <p:sldId id="266" r:id="rId27"/>
    <p:sldId id="27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8" autoAdjust="0"/>
    <p:restoredTop sz="94622" autoAdjust="0"/>
  </p:normalViewPr>
  <p:slideViewPr>
    <p:cSldViewPr snapToGrid="0" snapToObjects="1">
      <p:cViewPr varScale="1">
        <p:scale>
          <a:sx n="116" d="100"/>
          <a:sy n="116" d="100"/>
        </p:scale>
        <p:origin x="-142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July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July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63BA-01FC-4367-B6F3-ABB2645D55F1}" type="datetime4">
              <a:rPr lang="en-US" smtClean="0"/>
              <a:pPr/>
              <a:t>July 27, 2017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July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July 27,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054-3869-4501-B163-1BBFDE8DCE04}" type="datetime4">
              <a:rPr lang="en-US" smtClean="0"/>
              <a:pPr/>
              <a:t>July 27,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July 27,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July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A923-9BEE-48CE-9F28-5B525F399BAD}" type="datetime4">
              <a:rPr lang="en-US" smtClean="0"/>
              <a:pPr/>
              <a:t>July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July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July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July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dbc.noaa.gov/nws_special/41d24.txt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dbc.noaa.gov/nws_special/41d24.txt" TargetMode="Externa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512556"/>
            <a:ext cx="9001681" cy="5345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28461"/>
            <a:ext cx="7772400" cy="4165574"/>
          </a:xfrm>
        </p:spPr>
        <p:txBody>
          <a:bodyPr/>
          <a:lstStyle/>
          <a:p>
            <a:r>
              <a:rPr lang="en-US" sz="6000" dirty="0" smtClean="0"/>
              <a:t>BOBino </a:t>
            </a:r>
            <a:r>
              <a:rPr lang="en-US" sz="6000" dirty="0" smtClean="0"/>
              <a:t>1.6.1H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Environmental Logger Kit</a:t>
            </a:r>
            <a:br>
              <a:rPr lang="en-US" sz="6000" dirty="0" smtClean="0"/>
            </a:b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121780"/>
            <a:ext cx="6858000" cy="914400"/>
          </a:xfrm>
        </p:spPr>
        <p:txBody>
          <a:bodyPr/>
          <a:lstStyle/>
          <a:p>
            <a:r>
              <a:rPr lang="en-US" dirty="0" smtClean="0"/>
              <a:t>Taylor Brockman</a:t>
            </a:r>
          </a:p>
          <a:p>
            <a:r>
              <a:rPr lang="en-US" dirty="0" smtClean="0"/>
              <a:t>2017-</a:t>
            </a:r>
            <a:r>
              <a:rPr lang="en-US" dirty="0" smtClean="0"/>
              <a:t>JUL-</a:t>
            </a:r>
            <a:r>
              <a:rPr lang="en-US" dirty="0" smtClean="0"/>
              <a:t>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60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0463" cy="1371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Why BOBINO?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4151"/>
            <a:ext cx="7620000" cy="379201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Students need exposure to electronic data logging, statistical analysis and visualization.</a:t>
            </a:r>
          </a:p>
          <a:p>
            <a:r>
              <a:rPr lang="en-US" sz="3600" dirty="0"/>
              <a:t>Commercial alternative is $</a:t>
            </a:r>
            <a:r>
              <a:rPr lang="en-US" sz="3600" dirty="0" smtClean="0"/>
              <a:t>1500</a:t>
            </a:r>
          </a:p>
          <a:p>
            <a:r>
              <a:rPr lang="en-US" sz="3600" dirty="0"/>
              <a:t>	</a:t>
            </a:r>
            <a:r>
              <a:rPr lang="en-US" sz="3600" b="0" dirty="0" smtClean="0"/>
              <a:t>Cha </a:t>
            </a:r>
            <a:r>
              <a:rPr lang="en-US" sz="3600" b="0" dirty="0" err="1" smtClean="0"/>
              <a:t>Ching</a:t>
            </a:r>
            <a:r>
              <a:rPr lang="en-US" sz="3600" b="0" dirty="0" smtClean="0"/>
              <a:t>!</a:t>
            </a:r>
          </a:p>
          <a:p>
            <a:endParaRPr lang="en-US" sz="3600" dirty="0" smtClean="0"/>
          </a:p>
        </p:txBody>
      </p:sp>
      <p:pic>
        <p:nvPicPr>
          <p:cNvPr id="4" name="Picture 3" descr="geniu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062" y="391558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177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What’s NEW?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4151"/>
            <a:ext cx="8366582" cy="3792012"/>
          </a:xfrm>
        </p:spPr>
        <p:txBody>
          <a:bodyPr>
            <a:norm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600" dirty="0" smtClean="0"/>
              <a:t>Bermuda Buoys!</a:t>
            </a:r>
            <a:endParaRPr lang="en-US" sz="3600" dirty="0"/>
          </a:p>
          <a:p>
            <a:pPr marL="571500" indent="-571500">
              <a:buFont typeface="Arial"/>
              <a:buChar char="•"/>
            </a:pPr>
            <a:r>
              <a:rPr lang="en-US" sz="3600" dirty="0" smtClean="0"/>
              <a:t>BOBino Shield Kit available now!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 smtClean="0"/>
              <a:t>New Water Protection </a:t>
            </a:r>
            <a:r>
              <a:rPr lang="mr-IN" sz="3600" dirty="0" smtClean="0"/>
              <a:t>–</a:t>
            </a:r>
            <a:r>
              <a:rPr lang="en-US" sz="3600" dirty="0" smtClean="0"/>
              <a:t> </a:t>
            </a:r>
            <a:r>
              <a:rPr lang="en-US" sz="3600" dirty="0" err="1" smtClean="0"/>
              <a:t>Ziplock</a:t>
            </a:r>
            <a:r>
              <a:rPr lang="en-US" sz="3600" dirty="0" smtClean="0"/>
              <a:t>! </a:t>
            </a:r>
            <a:endParaRPr lang="en-US" sz="3600" dirty="0" smtClean="0"/>
          </a:p>
          <a:p>
            <a:pPr marL="571500" indent="-571500">
              <a:buFont typeface="Arial"/>
              <a:buChar char="•"/>
            </a:pPr>
            <a:r>
              <a:rPr lang="en-US" sz="3600" dirty="0" smtClean="0"/>
              <a:t>August 21 Eclipse Safety Briefing</a:t>
            </a:r>
            <a:endParaRPr lang="en-US" sz="3600" dirty="0"/>
          </a:p>
          <a:p>
            <a:pPr marL="571500" indent="-571500">
              <a:buFont typeface="Arial"/>
              <a:buChar char="•"/>
            </a:pPr>
            <a:endParaRPr lang="en-US" sz="3600" dirty="0"/>
          </a:p>
        </p:txBody>
      </p:sp>
      <p:pic>
        <p:nvPicPr>
          <p:cNvPr id="4" name="Picture 3" descr="anch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682" y="327898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412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9"/>
            <a:ext cx="8563638" cy="71223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BERMUDA BUOY Sighting!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2874"/>
          <a:stretch/>
        </p:blipFill>
        <p:spPr>
          <a:xfrm>
            <a:off x="-1" y="985384"/>
            <a:ext cx="9020839" cy="588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71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9"/>
            <a:ext cx="5791200" cy="71223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NOAA DART 41424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1687"/>
            <a:ext cx="9144000" cy="9763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90" y="1019193"/>
            <a:ext cx="8377667" cy="471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98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679384"/>
          </a:xfrm>
        </p:spPr>
        <p:txBody>
          <a:bodyPr/>
          <a:lstStyle/>
          <a:p>
            <a:r>
              <a:rPr lang="en-US" dirty="0" smtClean="0"/>
              <a:t>2.6D82 Adrift!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1882"/>
            <a:ext cx="7620000" cy="4373563"/>
          </a:xfrm>
        </p:spPr>
        <p:txBody>
          <a:bodyPr/>
          <a:lstStyle/>
          <a:p>
            <a:r>
              <a:rPr lang="en-US" dirty="0">
                <a:hlinkClick r:id="rId2"/>
              </a:rPr>
              <a:t>http://www.ndbc.noaa.gov/nws_special/41d24.</a:t>
            </a:r>
            <a:r>
              <a:rPr lang="en-US" dirty="0" smtClean="0">
                <a:hlinkClick r:id="rId2"/>
              </a:rPr>
              <a:t>txt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10" y="1609459"/>
            <a:ext cx="3217039" cy="41098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3697" y="1609459"/>
            <a:ext cx="5273205" cy="410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727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679384"/>
          </a:xfrm>
        </p:spPr>
        <p:txBody>
          <a:bodyPr/>
          <a:lstStyle/>
          <a:p>
            <a:r>
              <a:rPr lang="en-US" dirty="0" smtClean="0"/>
              <a:t>2.6D82 Adrift!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1882"/>
            <a:ext cx="7620000" cy="4373563"/>
          </a:xfrm>
        </p:spPr>
        <p:txBody>
          <a:bodyPr/>
          <a:lstStyle/>
          <a:p>
            <a:r>
              <a:rPr lang="en-US" dirty="0">
                <a:hlinkClick r:id="rId2"/>
              </a:rPr>
              <a:t>http://www.ndbc.noaa.gov/nws_special/41d24.</a:t>
            </a:r>
            <a:r>
              <a:rPr lang="en-US" dirty="0" smtClean="0">
                <a:hlinkClick r:id="rId2"/>
              </a:rPr>
              <a:t>txt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8" y="1153584"/>
            <a:ext cx="8966101" cy="567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6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3839" cy="13716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BOBINO Shield Kit:</a:t>
            </a:r>
            <a:br>
              <a:rPr lang="en-US" sz="4800" dirty="0" smtClean="0"/>
            </a:br>
            <a:r>
              <a:rPr lang="en-US" sz="4800" dirty="0" smtClean="0"/>
              <a:t>Just add Solder</a:t>
            </a:r>
            <a:endParaRPr lang="en-US" sz="4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6333" b="6333"/>
          <a:stretch>
            <a:fillRect/>
          </a:stretch>
        </p:blipFill>
        <p:spPr>
          <a:xfrm>
            <a:off x="0" y="1686103"/>
            <a:ext cx="9010928" cy="5171898"/>
          </a:xfrm>
        </p:spPr>
      </p:pic>
    </p:spTree>
    <p:extLst>
      <p:ext uri="{BB962C8B-B14F-4D97-AF65-F5344CB8AC3E}">
        <p14:creationId xmlns:p14="http://schemas.microsoft.com/office/powerpoint/2010/main" val="249524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9"/>
            <a:ext cx="5791200" cy="71223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NOAA DART 41424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0"/>
            <a:ext cx="9099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977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9"/>
            <a:ext cx="7852044" cy="71223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PATH OF TOTALITY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730" t="3657" r="6012" b="15722"/>
          <a:stretch/>
        </p:blipFill>
        <p:spPr>
          <a:xfrm>
            <a:off x="6424" y="1368591"/>
            <a:ext cx="9003472" cy="467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734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9"/>
            <a:ext cx="7852044" cy="71223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Safety First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13" y="1412391"/>
            <a:ext cx="2818899" cy="19512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317" y="1401442"/>
            <a:ext cx="5555795" cy="22444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33" y="3630209"/>
            <a:ext cx="8782729" cy="316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750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892" y="1830707"/>
            <a:ext cx="1625600" cy="162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187" y="869332"/>
            <a:ext cx="4437902" cy="5988667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719"/>
            <a:ext cx="7852044" cy="71223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BOBino workshop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17327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0463" cy="13716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POP </a:t>
            </a:r>
            <a:r>
              <a:rPr lang="en-US" sz="4800" dirty="0" smtClean="0"/>
              <a:t>that ZIPLOCK OR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err="1" smtClean="0"/>
              <a:t>tupperware</a:t>
            </a:r>
            <a:r>
              <a:rPr lang="en-US" sz="4800" dirty="0" smtClean="0"/>
              <a:t> open!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30707"/>
            <a:ext cx="7620000" cy="4295456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STICKERS! (w/ QR </a:t>
            </a:r>
            <a:r>
              <a:rPr lang="en-US" sz="3600" dirty="0" smtClean="0"/>
              <a:t>Code)</a:t>
            </a:r>
            <a:endParaRPr lang="en-US" sz="3600" dirty="0"/>
          </a:p>
          <a:p>
            <a:r>
              <a:rPr lang="en-US" sz="3600" dirty="0" err="1" smtClean="0"/>
              <a:t>Arduino</a:t>
            </a:r>
            <a:r>
              <a:rPr lang="en-US" sz="3600" dirty="0" smtClean="0"/>
              <a:t> UNO plus “Shields”</a:t>
            </a:r>
          </a:p>
          <a:p>
            <a:r>
              <a:rPr lang="en-US" sz="3600" dirty="0"/>
              <a:t>SD Memory Card</a:t>
            </a:r>
          </a:p>
          <a:p>
            <a:r>
              <a:rPr lang="en-US" sz="3600" dirty="0" smtClean="0"/>
              <a:t>2 Temperature Sensor Wires</a:t>
            </a:r>
          </a:p>
          <a:p>
            <a:r>
              <a:rPr lang="en-US" sz="3600" dirty="0"/>
              <a:t>	</a:t>
            </a:r>
            <a:r>
              <a:rPr lang="en-US" sz="3600" b="0" dirty="0" smtClean="0"/>
              <a:t>Order Doesn’t Matter</a:t>
            </a:r>
          </a:p>
          <a:p>
            <a:r>
              <a:rPr lang="en-US" sz="3600" dirty="0" smtClean="0"/>
              <a:t>USB Battery and 2 Cables</a:t>
            </a:r>
          </a:p>
          <a:p>
            <a:r>
              <a:rPr lang="en-US" sz="3600" dirty="0" smtClean="0"/>
              <a:t>Power it up!  Recharge anytime!</a:t>
            </a:r>
          </a:p>
          <a:p>
            <a:endParaRPr lang="en-US" sz="3600" dirty="0"/>
          </a:p>
        </p:txBody>
      </p:sp>
      <p:pic>
        <p:nvPicPr>
          <p:cNvPr id="4" name="Picture 3" descr="pow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892" y="1830707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40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0463" cy="13716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We are LOGGIN</a:t>
            </a:r>
            <a:br>
              <a:rPr lang="en-US" sz="4800" dirty="0" smtClean="0"/>
            </a:br>
            <a:r>
              <a:rPr lang="en-US" sz="4800" dirty="0" smtClean="0"/>
              <a:t>The DATA!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4151"/>
            <a:ext cx="7620000" cy="379201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Default interval is 15 </a:t>
            </a:r>
            <a:r>
              <a:rPr lang="en-US" sz="3600" dirty="0"/>
              <a:t>s</a:t>
            </a:r>
            <a:r>
              <a:rPr lang="en-US" sz="3600" dirty="0" smtClean="0"/>
              <a:t>econds</a:t>
            </a:r>
          </a:p>
          <a:p>
            <a:r>
              <a:rPr lang="en-US" sz="3600" dirty="0" smtClean="0"/>
              <a:t>Try covering up the Photo Sensor</a:t>
            </a:r>
          </a:p>
          <a:p>
            <a:r>
              <a:rPr lang="en-US" sz="3600" dirty="0" smtClean="0"/>
              <a:t>Try warming up a Temp </a:t>
            </a:r>
            <a:r>
              <a:rPr lang="en-US" sz="3600" dirty="0"/>
              <a:t>S</a:t>
            </a:r>
            <a:r>
              <a:rPr lang="en-US" sz="3600" dirty="0" smtClean="0"/>
              <a:t>ensor</a:t>
            </a:r>
          </a:p>
          <a:p>
            <a:r>
              <a:rPr lang="en-US" sz="3600" dirty="0" smtClean="0"/>
              <a:t>Temp Sensors are submersible</a:t>
            </a:r>
          </a:p>
          <a:p>
            <a:r>
              <a:rPr lang="en-US" sz="3600" dirty="0"/>
              <a:t>	</a:t>
            </a:r>
            <a:r>
              <a:rPr lang="en-US" sz="3600" b="0" dirty="0" smtClean="0"/>
              <a:t>(Bubble Bubble </a:t>
            </a:r>
            <a:r>
              <a:rPr lang="en-US" sz="3600" b="0" dirty="0"/>
              <a:t>B</a:t>
            </a:r>
            <a:r>
              <a:rPr lang="en-US" sz="3600" b="0" dirty="0" smtClean="0"/>
              <a:t>ubble)</a:t>
            </a:r>
            <a:endParaRPr lang="en-US" sz="3600" b="0" dirty="0"/>
          </a:p>
        </p:txBody>
      </p:sp>
      <p:pic>
        <p:nvPicPr>
          <p:cNvPr id="4" name="Picture 3" descr="submari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539" y="5055710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19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0463" cy="13716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Let’s take a look</a:t>
            </a:r>
            <a:br>
              <a:rPr lang="en-US" sz="4800" dirty="0" smtClean="0"/>
            </a:br>
            <a:r>
              <a:rPr lang="en-US" sz="4800" dirty="0" smtClean="0"/>
              <a:t>ON OUR LAPTOPS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4151"/>
            <a:ext cx="7620000" cy="379201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SD Card can be plugged into any laptop or PC.</a:t>
            </a:r>
          </a:p>
          <a:p>
            <a:r>
              <a:rPr lang="en-US" sz="3600" dirty="0" smtClean="0"/>
              <a:t>DATA.CSV is “Comma Separated Values” that opens well in Excel.</a:t>
            </a:r>
          </a:p>
          <a:p>
            <a:r>
              <a:rPr lang="en-US" sz="3600" dirty="0" smtClean="0"/>
              <a:t>Change the Log Rate in CONFIG</a:t>
            </a:r>
          </a:p>
          <a:p>
            <a:endParaRPr lang="en-US" sz="3600" dirty="0" smtClean="0"/>
          </a:p>
        </p:txBody>
      </p:sp>
      <p:pic>
        <p:nvPicPr>
          <p:cNvPr id="4" name="Picture 3" descr="memorycar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062" y="369660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340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0463" cy="13716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Let’s take a look</a:t>
            </a:r>
            <a:br>
              <a:rPr lang="en-US" sz="4800" dirty="0" smtClean="0"/>
            </a:br>
            <a:r>
              <a:rPr lang="en-US" sz="4800" dirty="0" smtClean="0"/>
              <a:t>ON OUR LAPTOPS</a:t>
            </a:r>
            <a:endParaRPr lang="en-US" sz="4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48822"/>
          <a:stretch/>
        </p:blipFill>
        <p:spPr>
          <a:xfrm>
            <a:off x="539451" y="1706172"/>
            <a:ext cx="7732153" cy="504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371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0463" cy="13716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Let’s take a look</a:t>
            </a:r>
            <a:br>
              <a:rPr lang="en-US" sz="4800" dirty="0" smtClean="0"/>
            </a:br>
            <a:r>
              <a:rPr lang="en-US" sz="4800" dirty="0" smtClean="0"/>
              <a:t>ON OUR LAPTOPS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39" t="2921" r="1057" b="1814"/>
          <a:stretch/>
        </p:blipFill>
        <p:spPr>
          <a:xfrm>
            <a:off x="131369" y="1718948"/>
            <a:ext cx="8801808" cy="482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39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0463" cy="13716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Let’s take a look</a:t>
            </a:r>
            <a:br>
              <a:rPr lang="en-US" sz="4800" dirty="0" smtClean="0"/>
            </a:br>
            <a:r>
              <a:rPr lang="en-US" sz="4800" dirty="0" smtClean="0"/>
              <a:t>ON OUR LAPTOPS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29" y="1505684"/>
            <a:ext cx="8320191" cy="520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377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0463" cy="13716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Maybe it’s time to get a new fridge?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979" y="1638651"/>
            <a:ext cx="4747537" cy="48904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1212" y="1638650"/>
            <a:ext cx="3607341" cy="489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594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0463" cy="13716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Maybe it’s time to get a new fridge?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23" y="1443552"/>
            <a:ext cx="8626726" cy="52368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80991" y="3500664"/>
            <a:ext cx="1685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Morning Juice!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7805653" y="3869996"/>
            <a:ext cx="361091" cy="2029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831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0463" cy="13716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WE GOT A NEW FRIDGE!</a:t>
            </a:r>
            <a:br>
              <a:rPr lang="en-US" sz="4800" dirty="0" smtClean="0"/>
            </a:br>
            <a:r>
              <a:rPr lang="en-US" sz="4800" dirty="0" smtClean="0"/>
              <a:t>Let’s Log SOME DATA!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91" y="2103592"/>
            <a:ext cx="3418468" cy="46077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649" y="2838826"/>
            <a:ext cx="5191967" cy="39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87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0463" cy="13716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Maybe it’s time to get a new fridge?</a:t>
            </a:r>
            <a:endParaRPr lang="en-US" sz="4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49" y="2628090"/>
            <a:ext cx="8680516" cy="41118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9333" y="1744035"/>
            <a:ext cx="64713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Refrigeration cooling is constant.</a:t>
            </a:r>
          </a:p>
          <a:p>
            <a:r>
              <a:rPr lang="en-US" dirty="0" smtClean="0"/>
              <a:t>Much faster shorter compressor cycle.</a:t>
            </a:r>
          </a:p>
          <a:p>
            <a:r>
              <a:rPr lang="en-US" dirty="0" smtClean="0"/>
              <a:t>Quick temperature loss when lower freezer drawer is opened.</a:t>
            </a:r>
          </a:p>
        </p:txBody>
      </p:sp>
    </p:spTree>
    <p:extLst>
      <p:ext uri="{BB962C8B-B14F-4D97-AF65-F5344CB8AC3E}">
        <p14:creationId xmlns:p14="http://schemas.microsoft.com/office/powerpoint/2010/main" val="1829593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0463" cy="1371600"/>
          </a:xfrm>
        </p:spPr>
        <p:txBody>
          <a:bodyPr anchor="t">
            <a:normAutofit/>
          </a:bodyPr>
          <a:lstStyle/>
          <a:p>
            <a:r>
              <a:rPr lang="en-US" sz="4800" dirty="0" smtClean="0"/>
              <a:t>INTRODUCING: PLOTLY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2278" b="10547"/>
          <a:stretch/>
        </p:blipFill>
        <p:spPr>
          <a:xfrm>
            <a:off x="66847" y="1104750"/>
            <a:ext cx="8868260" cy="506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9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0463" cy="1371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Experiment IDEAS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17486"/>
            <a:ext cx="7620000" cy="4308677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 smtClean="0"/>
              <a:t>Refrigerator Performance</a:t>
            </a:r>
          </a:p>
          <a:p>
            <a:r>
              <a:rPr lang="en-US" sz="3600" dirty="0" smtClean="0"/>
              <a:t>Water Heating via Solar Radiance</a:t>
            </a:r>
          </a:p>
          <a:p>
            <a:r>
              <a:rPr lang="en-US" sz="3600" dirty="0" smtClean="0"/>
              <a:t>Air –</a:t>
            </a:r>
            <a:r>
              <a:rPr lang="en-US" sz="3600" dirty="0" err="1" smtClean="0"/>
              <a:t>vs</a:t>
            </a:r>
            <a:r>
              <a:rPr lang="en-US" sz="3600" dirty="0"/>
              <a:t>–</a:t>
            </a:r>
            <a:r>
              <a:rPr lang="en-US" sz="3600" dirty="0" smtClean="0"/>
              <a:t> Water Temperature Diff</a:t>
            </a:r>
          </a:p>
          <a:p>
            <a:r>
              <a:rPr lang="en-US" sz="3600" dirty="0" smtClean="0"/>
              <a:t>Solar Day Length</a:t>
            </a:r>
          </a:p>
          <a:p>
            <a:r>
              <a:rPr lang="en-US" sz="3600" dirty="0" smtClean="0"/>
              <a:t>Cloud Cover –</a:t>
            </a:r>
            <a:r>
              <a:rPr lang="en-US" sz="3600" dirty="0" err="1" smtClean="0"/>
              <a:t>vs</a:t>
            </a:r>
            <a:r>
              <a:rPr lang="en-US" sz="3600" dirty="0"/>
              <a:t>–</a:t>
            </a:r>
            <a:r>
              <a:rPr lang="en-US" sz="3600" dirty="0" smtClean="0"/>
              <a:t> Temperature</a:t>
            </a:r>
          </a:p>
          <a:p>
            <a:r>
              <a:rPr lang="en-US" sz="3600" dirty="0" smtClean="0"/>
              <a:t>Air Conditioner Thermostat </a:t>
            </a:r>
            <a:r>
              <a:rPr lang="en-US" sz="3600" dirty="0" smtClean="0"/>
              <a:t>Accuracy</a:t>
            </a:r>
          </a:p>
          <a:p>
            <a:r>
              <a:rPr lang="en-US" sz="3600" dirty="0" smtClean="0"/>
              <a:t>Solar Eclipse Monitoring!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6376371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0463" cy="1371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For the Experts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4151"/>
            <a:ext cx="7620000" cy="3792012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All Source Code is available!</a:t>
            </a:r>
          </a:p>
          <a:p>
            <a:r>
              <a:rPr lang="en-US" sz="3600" dirty="0" smtClean="0"/>
              <a:t>Use the </a:t>
            </a:r>
            <a:r>
              <a:rPr lang="en-US" sz="3600" dirty="0" err="1" smtClean="0"/>
              <a:t>Arduino</a:t>
            </a:r>
            <a:r>
              <a:rPr lang="en-US" sz="3600" dirty="0" smtClean="0"/>
              <a:t> Programmer, Free Download!</a:t>
            </a:r>
          </a:p>
          <a:p>
            <a:r>
              <a:rPr lang="en-US" sz="3600" dirty="0" smtClean="0"/>
              <a:t>Add More Hardware, Change Shields, Increase the Battery Size</a:t>
            </a:r>
          </a:p>
          <a:p>
            <a:r>
              <a:rPr lang="en-US" sz="3600" dirty="0" smtClean="0"/>
              <a:t>Ocean or Sky is the limit!</a:t>
            </a:r>
          </a:p>
        </p:txBody>
      </p:sp>
      <p:pic>
        <p:nvPicPr>
          <p:cNvPr id="4" name="Picture 3" descr="troph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004" y="316953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997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00463" cy="13716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Story Time &amp;</a:t>
            </a:r>
            <a:br>
              <a:rPr lang="en-US" sz="4800" dirty="0" smtClean="0"/>
            </a:br>
            <a:r>
              <a:rPr lang="en-US" sz="4800" dirty="0" smtClean="0"/>
              <a:t>Fun </a:t>
            </a:r>
            <a:r>
              <a:rPr lang="en-US" sz="4800" dirty="0" err="1" smtClean="0"/>
              <a:t>pictureS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4151"/>
            <a:ext cx="7620000" cy="379201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Marina</a:t>
            </a:r>
          </a:p>
        </p:txBody>
      </p:sp>
      <p:pic>
        <p:nvPicPr>
          <p:cNvPr id="6" name="Picture 5" descr="ActionShot_CharlestonHarbor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8" t="7219"/>
          <a:stretch/>
        </p:blipFill>
        <p:spPr>
          <a:xfrm>
            <a:off x="120422" y="1828433"/>
            <a:ext cx="3809771" cy="4952924"/>
          </a:xfrm>
          <a:prstGeom prst="rect">
            <a:avLst/>
          </a:prstGeom>
        </p:spPr>
      </p:pic>
      <p:pic>
        <p:nvPicPr>
          <p:cNvPr id="10" name="Picture 9" descr="ActionShot_CharlestonHarbor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4" t="46904" r="35670" b="33583"/>
          <a:stretch/>
        </p:blipFill>
        <p:spPr>
          <a:xfrm>
            <a:off x="4013200" y="1850331"/>
            <a:ext cx="4934220" cy="2371222"/>
          </a:xfrm>
          <a:prstGeom prst="rect">
            <a:avLst/>
          </a:prstGeom>
        </p:spPr>
      </p:pic>
      <p:pic>
        <p:nvPicPr>
          <p:cNvPr id="4" name="Picture 3" descr="shipwhee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108922"/>
            <a:ext cx="1625600" cy="162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23769" b="4626"/>
          <a:stretch/>
        </p:blipFill>
        <p:spPr>
          <a:xfrm>
            <a:off x="4013200" y="4368535"/>
            <a:ext cx="4934220" cy="226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98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512556"/>
            <a:ext cx="9001681" cy="5345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28461"/>
            <a:ext cx="7772400" cy="4165574"/>
          </a:xfrm>
        </p:spPr>
        <p:txBody>
          <a:bodyPr/>
          <a:lstStyle/>
          <a:p>
            <a:r>
              <a:rPr lang="en-US" sz="6000" dirty="0" smtClean="0"/>
              <a:t>BOBino </a:t>
            </a:r>
            <a:r>
              <a:rPr lang="en-US" sz="6000" dirty="0" smtClean="0"/>
              <a:t>1.6.1H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Environmental Logger Kit</a:t>
            </a:r>
            <a:br>
              <a:rPr lang="en-US" sz="6000" dirty="0" smtClean="0"/>
            </a:b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121780"/>
            <a:ext cx="6858000" cy="914400"/>
          </a:xfrm>
        </p:spPr>
        <p:txBody>
          <a:bodyPr/>
          <a:lstStyle/>
          <a:p>
            <a:r>
              <a:rPr lang="en-US" dirty="0" smtClean="0"/>
              <a:t>Taylor Brockman</a:t>
            </a:r>
          </a:p>
          <a:p>
            <a:r>
              <a:rPr lang="en-US" dirty="0" smtClean="0"/>
              <a:t>2017-</a:t>
            </a:r>
            <a:r>
              <a:rPr lang="en-US" dirty="0" smtClean="0"/>
              <a:t>JUL-</a:t>
            </a:r>
            <a:r>
              <a:rPr lang="en-US" dirty="0" smtClean="0"/>
              <a:t>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24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1250</TotalTime>
  <Words>338</Words>
  <Application>Microsoft Macintosh PowerPoint</Application>
  <PresentationFormat>On-screen Show (4:3)</PresentationFormat>
  <Paragraphs>71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Essential</vt:lpstr>
      <vt:lpstr>BOBino 1.6.1H Environmental Logger Kit </vt:lpstr>
      <vt:lpstr>Why BOBINO?</vt:lpstr>
      <vt:lpstr>What’s NEW?</vt:lpstr>
      <vt:lpstr>BERMUDA BUOY Sighting!</vt:lpstr>
      <vt:lpstr>NOAA DART 41424</vt:lpstr>
      <vt:lpstr>2.6D82 Adrift!</vt:lpstr>
      <vt:lpstr>2.6D82 Adrift!</vt:lpstr>
      <vt:lpstr>BOBINO Shield Kit: Just add Solder</vt:lpstr>
      <vt:lpstr>NOAA DART 41424</vt:lpstr>
      <vt:lpstr>PATH OF TOTALITY</vt:lpstr>
      <vt:lpstr>Safety First</vt:lpstr>
      <vt:lpstr>BOBino workshop</vt:lpstr>
      <vt:lpstr>POP that ZIPLOCK OR tupperware open!</vt:lpstr>
      <vt:lpstr>We are LOGGIN The DATA!</vt:lpstr>
      <vt:lpstr>Let’s take a look ON OUR LAPTOPS</vt:lpstr>
      <vt:lpstr>Let’s take a look ON OUR LAPTOPS</vt:lpstr>
      <vt:lpstr>Let’s take a look ON OUR LAPTOPS</vt:lpstr>
      <vt:lpstr>Let’s take a look ON OUR LAPTOPS</vt:lpstr>
      <vt:lpstr>Maybe it’s time to get a new fridge?</vt:lpstr>
      <vt:lpstr>Maybe it’s time to get a new fridge?</vt:lpstr>
      <vt:lpstr>WE GOT A NEW FRIDGE! Let’s Log SOME DATA!</vt:lpstr>
      <vt:lpstr>Maybe it’s time to get a new fridge?</vt:lpstr>
      <vt:lpstr>INTRODUCING: PLOTLY</vt:lpstr>
      <vt:lpstr>Experiment IDEAS</vt:lpstr>
      <vt:lpstr>For the Experts</vt:lpstr>
      <vt:lpstr>Story Time &amp; Fun pictureS</vt:lpstr>
      <vt:lpstr>BOBino 1.6.1H Environmental Logger Kit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Taylor Brockman</dc:creator>
  <cp:lastModifiedBy>Taylor Brockman</cp:lastModifiedBy>
  <cp:revision>93</cp:revision>
  <dcterms:created xsi:type="dcterms:W3CDTF">2015-08-06T00:54:45Z</dcterms:created>
  <dcterms:modified xsi:type="dcterms:W3CDTF">2017-07-27T20:19:18Z</dcterms:modified>
</cp:coreProperties>
</file>