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1"/>
  </p:notesMasterIdLst>
  <p:sldIdLst>
    <p:sldId id="256" r:id="rId2"/>
    <p:sldId id="257" r:id="rId3"/>
    <p:sldId id="264" r:id="rId4"/>
    <p:sldId id="277" r:id="rId5"/>
    <p:sldId id="275" r:id="rId6"/>
    <p:sldId id="278" r:id="rId7"/>
    <p:sldId id="279" r:id="rId8"/>
    <p:sldId id="280" r:id="rId9"/>
    <p:sldId id="276" r:id="rId10"/>
    <p:sldId id="258" r:id="rId11"/>
    <p:sldId id="274" r:id="rId12"/>
    <p:sldId id="281" r:id="rId13"/>
    <p:sldId id="282" r:id="rId14"/>
    <p:sldId id="283" r:id="rId15"/>
    <p:sldId id="270" r:id="rId16"/>
    <p:sldId id="284" r:id="rId17"/>
    <p:sldId id="285" r:id="rId18"/>
    <p:sldId id="286" r:id="rId19"/>
    <p:sldId id="287" r:id="rId20"/>
    <p:sldId id="304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66" r:id="rId32"/>
    <p:sldId id="298" r:id="rId33"/>
    <p:sldId id="299" r:id="rId34"/>
    <p:sldId id="300" r:id="rId35"/>
    <p:sldId id="301" r:id="rId36"/>
    <p:sldId id="305" r:id="rId37"/>
    <p:sldId id="302" r:id="rId38"/>
    <p:sldId id="303" r:id="rId39"/>
    <p:sldId id="30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5AD9-32FC-496C-A3D7-7040FB39C48A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C4E2C-6547-4EA3-BE50-FD9ACA743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tnet.microsoft.com/download" TargetMode="External"/><Relationship Id="rId4" Type="http://schemas.openxmlformats.org/officeDocument/2006/relationships/hyperlink" Target="https://code.visualstudio.com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tnet.microsoft.com/download" TargetMode="External"/><Relationship Id="rId4" Type="http://schemas.openxmlformats.org/officeDocument/2006/relationships/hyperlink" Target="https://code.visualstudio.com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tnet.microsoft.com/download" TargetMode="External"/><Relationship Id="rId4" Type="http://schemas.openxmlformats.org/officeDocument/2006/relationships/hyperlink" Target="https://code.visualstudio.com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tnet.microsoft.com/download" TargetMode="External"/><Relationship Id="rId4" Type="http://schemas.openxmlformats.org/officeDocument/2006/relationships/hyperlink" Target="https://code.visualstudio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3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Download Visual Studio: </a:t>
            </a:r>
            <a:r>
              <a:rPr lang="en-US" dirty="0">
                <a:hlinkClick r:id="rId3"/>
              </a:rPr>
              <a:t>https://visualstudio.microsoft.com/vs/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Visual Studio Code: </a:t>
            </a:r>
            <a:r>
              <a:rPr lang="en-US" dirty="0">
                <a:hlinkClick r:id="rId4"/>
              </a:rPr>
              <a:t>https://code.visualstudio.com/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Dotnet Core SDK: </a:t>
            </a:r>
            <a:r>
              <a:rPr lang="en-US" dirty="0">
                <a:hlinkClick r:id="rId5"/>
              </a:rPr>
              <a:t>https://dotnet.microsoft.com/download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Actual Download: https://dotnet.microsoft.com/download/dotnet-core/3.0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0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9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9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2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Download Visual Studio: </a:t>
            </a:r>
            <a:r>
              <a:rPr lang="en-US" dirty="0">
                <a:hlinkClick r:id="rId3"/>
              </a:rPr>
              <a:t>https://visualstudio.microsoft.com/vs/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Visual Studio Code: </a:t>
            </a:r>
            <a:r>
              <a:rPr lang="en-US" dirty="0">
                <a:hlinkClick r:id="rId4"/>
              </a:rPr>
              <a:t>https://code.visualstudio.com/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Dotnet Core SDK: </a:t>
            </a:r>
            <a:r>
              <a:rPr lang="en-US" dirty="0">
                <a:hlinkClick r:id="rId5"/>
              </a:rPr>
              <a:t>https://dotnet.microsoft.com/download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Actual Download: https://dotnet.microsoft.com/download/dotnet-core/3.0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2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30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4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is a framework taken from the MVC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5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6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2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2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7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1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6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6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77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Download Visual Studio: </a:t>
            </a:r>
            <a:r>
              <a:rPr lang="en-US" dirty="0">
                <a:hlinkClick r:id="rId3"/>
              </a:rPr>
              <a:t>https://visualstudio.microsoft.com/vs/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Visual Studio Code: </a:t>
            </a:r>
            <a:r>
              <a:rPr lang="en-US" dirty="0">
                <a:hlinkClick r:id="rId4"/>
              </a:rPr>
              <a:t>https://code.visualstudio.com/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Dotnet Core SDK: </a:t>
            </a:r>
            <a:r>
              <a:rPr lang="en-US" dirty="0">
                <a:hlinkClick r:id="rId5"/>
              </a:rPr>
              <a:t>https://dotnet.microsoft.com/download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Actual Download: https://dotnet.microsoft.com/download/dotnet-core/3.0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7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4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Download Visual Studio: </a:t>
            </a:r>
            <a:r>
              <a:rPr lang="en-US" dirty="0">
                <a:hlinkClick r:id="rId3"/>
              </a:rPr>
              <a:t>https://visualstudio.microsoft.com/vs/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Visual Studio Code: </a:t>
            </a:r>
            <a:r>
              <a:rPr lang="en-US" dirty="0">
                <a:hlinkClick r:id="rId4"/>
              </a:rPr>
              <a:t>https://code.visualstudio.com/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Dotnet Core SDK: </a:t>
            </a:r>
            <a:r>
              <a:rPr lang="en-US" dirty="0">
                <a:hlinkClick r:id="rId5"/>
              </a:rPr>
              <a:t>https://dotnet.microsoft.com/download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Actual Download: https://dotnet.microsoft.com/download/dotnet-core/3.0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1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5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B28591-5A58-4D03-BE50-18F049F3F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75" y="1298575"/>
            <a:ext cx="7315200" cy="3254375"/>
          </a:xfrm>
        </p:spPr>
        <p:txBody>
          <a:bodyPr>
            <a:normAutofit/>
          </a:bodyPr>
          <a:lstStyle/>
          <a:p>
            <a:r>
              <a:rPr lang="en-US" sz="4400" dirty="0"/>
              <a:t>Creating the List Page</a:t>
            </a:r>
          </a:p>
        </p:txBody>
      </p:sp>
    </p:spTree>
    <p:extLst>
      <p:ext uri="{BB962C8B-B14F-4D97-AF65-F5344CB8AC3E}">
        <p14:creationId xmlns:p14="http://schemas.microsoft.com/office/powerpoint/2010/main" val="50948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7F300-8942-574D-B735-FBE219EC7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813" y="588746"/>
            <a:ext cx="8536194" cy="3255963"/>
          </a:xfrm>
        </p:spPr>
        <p:txBody>
          <a:bodyPr>
            <a:normAutofit/>
          </a:bodyPr>
          <a:lstStyle/>
          <a:p>
            <a:r>
              <a:rPr lang="en-US" sz="4000" dirty="0"/>
              <a:t>The repository allows our code to use</a:t>
            </a:r>
            <a:br>
              <a:rPr lang="en-US" sz="4000" dirty="0"/>
            </a:br>
            <a:r>
              <a:rPr lang="en-US" sz="4000" dirty="0"/>
              <a:t>objects without knowing how they</a:t>
            </a:r>
            <a:br>
              <a:rPr lang="en-US" sz="4000" dirty="0"/>
            </a:br>
            <a:r>
              <a:rPr lang="en-US" sz="4000" dirty="0"/>
              <a:t>are persisted</a:t>
            </a:r>
          </a:p>
        </p:txBody>
      </p:sp>
    </p:spTree>
    <p:extLst>
      <p:ext uri="{BB962C8B-B14F-4D97-AF65-F5344CB8AC3E}">
        <p14:creationId xmlns:p14="http://schemas.microsoft.com/office/powerpoint/2010/main" val="228903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9C13A-CB7B-4870-89AB-ACC1D0DD7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862" y="2061971"/>
            <a:ext cx="7878274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7F823-4C9F-47E8-B7FF-8C3ADE87DA54}"/>
              </a:ext>
            </a:extLst>
          </p:cNvPr>
          <p:cNvSpPr txBox="1"/>
          <p:nvPr/>
        </p:nvSpPr>
        <p:spPr>
          <a:xfrm>
            <a:off x="-1" y="7439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Repository Interface</a:t>
            </a:r>
          </a:p>
        </p:txBody>
      </p:sp>
    </p:spTree>
    <p:extLst>
      <p:ext uri="{BB962C8B-B14F-4D97-AF65-F5344CB8AC3E}">
        <p14:creationId xmlns:p14="http://schemas.microsoft.com/office/powerpoint/2010/main" val="101790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47F823-4C9F-47E8-B7FF-8C3ADE87DA54}"/>
              </a:ext>
            </a:extLst>
          </p:cNvPr>
          <p:cNvSpPr txBox="1"/>
          <p:nvPr/>
        </p:nvSpPr>
        <p:spPr>
          <a:xfrm>
            <a:off x="-1" y="7439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Mock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467592-D3C0-4D89-9497-68651587F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21" y="1488832"/>
            <a:ext cx="7453358" cy="48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8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47F823-4C9F-47E8-B7FF-8C3ADE87DA54}"/>
              </a:ext>
            </a:extLst>
          </p:cNvPr>
          <p:cNvSpPr txBox="1"/>
          <p:nvPr/>
        </p:nvSpPr>
        <p:spPr>
          <a:xfrm>
            <a:off x="-1" y="7439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Registering Services in </a:t>
            </a:r>
            <a:r>
              <a:rPr lang="en-US" sz="3200" b="1" dirty="0" err="1"/>
              <a:t>ConfigureServices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8C583-24AD-4B8B-98C1-95F13026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045" y="2805025"/>
            <a:ext cx="792590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3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47F823-4C9F-47E8-B7FF-8C3ADE87DA54}"/>
              </a:ext>
            </a:extLst>
          </p:cNvPr>
          <p:cNvSpPr txBox="1"/>
          <p:nvPr/>
        </p:nvSpPr>
        <p:spPr>
          <a:xfrm>
            <a:off x="0" y="1116477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Registration 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A9DEE-2AA7-4C80-85EC-D446FBAA00D2}"/>
              </a:ext>
            </a:extLst>
          </p:cNvPr>
          <p:cNvSpPr/>
          <p:nvPr/>
        </p:nvSpPr>
        <p:spPr>
          <a:xfrm>
            <a:off x="742208" y="2807231"/>
            <a:ext cx="2889662" cy="210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AddTransient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2539D8-6357-4CD2-BA95-916620EEADD0}"/>
              </a:ext>
            </a:extLst>
          </p:cNvPr>
          <p:cNvSpPr/>
          <p:nvPr/>
        </p:nvSpPr>
        <p:spPr>
          <a:xfrm>
            <a:off x="4236119" y="2807231"/>
            <a:ext cx="2889662" cy="210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AddSingleton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58674-3C92-451A-9599-86BBDBED33AB}"/>
              </a:ext>
            </a:extLst>
          </p:cNvPr>
          <p:cNvSpPr/>
          <p:nvPr/>
        </p:nvSpPr>
        <p:spPr>
          <a:xfrm>
            <a:off x="7730030" y="2807230"/>
            <a:ext cx="2889662" cy="210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AddScoped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D4B5-4186-4791-B6EA-CF56A1FF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828800"/>
            <a:ext cx="2947482" cy="948826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76F6F-7215-4356-BD45-BF5B91C5F4CD}"/>
              </a:ext>
            </a:extLst>
          </p:cNvPr>
          <p:cNvSpPr txBox="1"/>
          <p:nvPr/>
        </p:nvSpPr>
        <p:spPr>
          <a:xfrm>
            <a:off x="4034683" y="2751890"/>
            <a:ext cx="7124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AA0BD"/>
                </a:solidFill>
                <a:latin typeface="Gotham-Medium"/>
              </a:rPr>
              <a:t>Creating the domain</a:t>
            </a:r>
          </a:p>
          <a:p>
            <a:r>
              <a:rPr lang="en-US" sz="3200" dirty="0">
                <a:solidFill>
                  <a:srgbClr val="2AA0BD"/>
                </a:solidFill>
                <a:latin typeface="Gotham-Medium"/>
              </a:rPr>
              <a:t>Adding the repository</a:t>
            </a:r>
          </a:p>
          <a:p>
            <a:r>
              <a:rPr lang="en-US" sz="3200" dirty="0">
                <a:solidFill>
                  <a:srgbClr val="2AA0BD"/>
                </a:solidFill>
                <a:latin typeface="Gotham-Medium"/>
              </a:rPr>
              <a:t>Registering with the services collection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664B2-996D-4871-902D-9CE772B7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0" y="2777626"/>
            <a:ext cx="2303460" cy="15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7D41A-38DA-4CD5-AD1E-FA2A199DCA36}"/>
              </a:ext>
            </a:extLst>
          </p:cNvPr>
          <p:cNvSpPr txBox="1"/>
          <p:nvPr/>
        </p:nvSpPr>
        <p:spPr>
          <a:xfrm>
            <a:off x="2231780" y="2624399"/>
            <a:ext cx="841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Creating the Controller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55B987-B4B0-440D-A6F5-2E0CD70E4F6A}"/>
              </a:ext>
            </a:extLst>
          </p:cNvPr>
          <p:cNvCxnSpPr/>
          <p:nvPr/>
        </p:nvCxnSpPr>
        <p:spPr>
          <a:xfrm>
            <a:off x="2321168" y="3332285"/>
            <a:ext cx="8321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6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8BFFA-A16E-40C1-A072-BFA88209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7" y="1180786"/>
            <a:ext cx="11117226" cy="4496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-1" y="7439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Tasks of the Controller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642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90AEBA-96F4-4661-9280-9A884CF2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5" y="604443"/>
            <a:ext cx="1124106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0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8FD656-D512-460E-9EA3-995E6AA0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0" y="323416"/>
            <a:ext cx="10564699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943-8BC8-4CA8-9BE8-8ABE9D9D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90" y="1310690"/>
            <a:ext cx="2655010" cy="1467680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2B84-507D-4139-BBE5-02AD4415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Hello MVC</a:t>
            </a:r>
          </a:p>
          <a:p>
            <a:r>
              <a:rPr lang="en-US" sz="3200" dirty="0"/>
              <a:t>Creating the model and the repository</a:t>
            </a:r>
          </a:p>
          <a:p>
            <a:r>
              <a:rPr lang="en-US" sz="3200" dirty="0"/>
              <a:t>Creating the controller</a:t>
            </a:r>
          </a:p>
          <a:p>
            <a:r>
              <a:rPr lang="en-US" sz="3200" dirty="0"/>
              <a:t>Adding the view</a:t>
            </a:r>
          </a:p>
          <a:p>
            <a:r>
              <a:rPr lang="en-US" sz="3200" dirty="0"/>
              <a:t>Styling the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357C0-BB0F-472F-9188-D15E1AF8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0" y="2778370"/>
            <a:ext cx="2768940" cy="27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D4B5-4186-4791-B6EA-CF56A1FF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828800"/>
            <a:ext cx="2947482" cy="948826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76F6F-7215-4356-BD45-BF5B91C5F4CD}"/>
              </a:ext>
            </a:extLst>
          </p:cNvPr>
          <p:cNvSpPr txBox="1"/>
          <p:nvPr/>
        </p:nvSpPr>
        <p:spPr>
          <a:xfrm>
            <a:off x="3989526" y="2726155"/>
            <a:ext cx="712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AA0BD"/>
                </a:solidFill>
                <a:latin typeface="Gotham-Medium"/>
              </a:rPr>
              <a:t>Adding the controller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664B2-996D-4871-902D-9CE772B7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0" y="2777626"/>
            <a:ext cx="2303460" cy="15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4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7D41A-38DA-4CD5-AD1E-FA2A199DCA36}"/>
              </a:ext>
            </a:extLst>
          </p:cNvPr>
          <p:cNvSpPr txBox="1"/>
          <p:nvPr/>
        </p:nvSpPr>
        <p:spPr>
          <a:xfrm>
            <a:off x="2231780" y="2624399"/>
            <a:ext cx="841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>
                <a:solidFill>
                  <a:srgbClr val="202020"/>
                </a:solidFill>
                <a:latin typeface="Gotham-Book"/>
              </a:rPr>
              <a:t>Adding the View</a:t>
            </a:r>
            <a:endParaRPr lang="en-US" sz="4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55B987-B4B0-440D-A6F5-2E0CD70E4F6A}"/>
              </a:ext>
            </a:extLst>
          </p:cNvPr>
          <p:cNvCxnSpPr/>
          <p:nvPr/>
        </p:nvCxnSpPr>
        <p:spPr>
          <a:xfrm>
            <a:off x="2321168" y="3332285"/>
            <a:ext cx="8321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A62FF-089C-4071-BC13-0F20540C36EB}"/>
              </a:ext>
            </a:extLst>
          </p:cNvPr>
          <p:cNvSpPr txBox="1"/>
          <p:nvPr/>
        </p:nvSpPr>
        <p:spPr>
          <a:xfrm>
            <a:off x="0" y="91100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DF007-6036-4F9A-B948-F56453CA5FE8}"/>
              </a:ext>
            </a:extLst>
          </p:cNvPr>
          <p:cNvSpPr txBox="1"/>
          <p:nvPr/>
        </p:nvSpPr>
        <p:spPr>
          <a:xfrm>
            <a:off x="4362845" y="3190543"/>
            <a:ext cx="6153064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HTML template</a:t>
            </a:r>
          </a:p>
          <a:p>
            <a:pPr marL="914400" lvl="3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dirty="0"/>
              <a:t>- *.</a:t>
            </a:r>
            <a:r>
              <a:rPr lang="en-US" sz="2200" dirty="0" err="1"/>
              <a:t>cshtml</a:t>
            </a:r>
            <a:endParaRPr lang="en-US" sz="2200" dirty="0"/>
          </a:p>
          <a:p>
            <a:pPr marL="800100" lvl="2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“Plain” or strongly-typed</a:t>
            </a:r>
          </a:p>
          <a:p>
            <a:pPr marL="800100" lvl="2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Uses Razor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79E5E9-F66F-4D22-B1F3-9CEB6BA0C942}"/>
              </a:ext>
            </a:extLst>
          </p:cNvPr>
          <p:cNvCxnSpPr/>
          <p:nvPr/>
        </p:nvCxnSpPr>
        <p:spPr>
          <a:xfrm>
            <a:off x="4594578" y="1682044"/>
            <a:ext cx="0" cy="41543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902D3F-6832-4B95-9AAC-6F6D386AE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8" y="985814"/>
            <a:ext cx="431542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7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-1" y="7439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Matching the Controller and its Views</a:t>
            </a:r>
            <a:endParaRPr 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D037E-65FD-4222-B3F9-09C02B58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91" y="1398523"/>
            <a:ext cx="8869013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6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-1" y="7439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otham-Light"/>
              </a:rPr>
              <a:t>Matching the Action With the View</a:t>
            </a:r>
            <a:endParaRPr lang="en-US" sz="3200" b="1" dirty="0">
              <a:latin typeface="Gotham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B8B3E-79D4-4950-B91C-1CEC6B35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2" y="1550944"/>
            <a:ext cx="1172691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50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-1" y="7439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otham-Light"/>
              </a:rPr>
              <a:t>Using </a:t>
            </a:r>
            <a:r>
              <a:rPr lang="en-US" sz="3200" dirty="0" err="1">
                <a:latin typeface="Gotham-Light"/>
              </a:rPr>
              <a:t>ViewBag</a:t>
            </a:r>
            <a:r>
              <a:rPr lang="en-US" sz="3200" dirty="0">
                <a:latin typeface="Gotham-Light"/>
              </a:rPr>
              <a:t> from the Controller</a:t>
            </a:r>
            <a:endParaRPr lang="en-US" sz="3200" b="1" dirty="0">
              <a:latin typeface="Gotham-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7C534-E768-4C44-980A-FA399BC6F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8" y="1665260"/>
            <a:ext cx="1167928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-1" y="7439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otham-Light"/>
              </a:rPr>
              <a:t>Dynamic Content Using </a:t>
            </a:r>
            <a:r>
              <a:rPr lang="en-US" sz="3200" dirty="0" err="1">
                <a:latin typeface="Gotham-Light"/>
              </a:rPr>
              <a:t>ViewBag</a:t>
            </a:r>
            <a:endParaRPr lang="en-US" sz="3200" b="1" dirty="0">
              <a:latin typeface="Gotham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DC9F6-1958-4AD9-928D-F42477D3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43" y="1328719"/>
            <a:ext cx="1064091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7F300-8942-574D-B735-FBE219EC7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724" y="2169190"/>
            <a:ext cx="8536194" cy="3255963"/>
          </a:xfrm>
        </p:spPr>
        <p:txBody>
          <a:bodyPr>
            <a:normAutofit fontScale="90000"/>
          </a:bodyPr>
          <a:lstStyle/>
          <a:p>
            <a:r>
              <a:rPr lang="en-US" dirty="0"/>
              <a:t>Razor is a markup syntax which</a:t>
            </a:r>
            <a:br>
              <a:rPr lang="en-US" dirty="0"/>
            </a:br>
            <a:r>
              <a:rPr lang="en-US" dirty="0"/>
              <a:t>allows us to include C#</a:t>
            </a:r>
            <a:br>
              <a:rPr lang="en-US" dirty="0"/>
            </a:br>
            <a:r>
              <a:rPr lang="en-US" dirty="0"/>
              <a:t>functionality in our web pages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1588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-1" y="74394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otham-Light"/>
              </a:rPr>
              <a:t>Calling a Strongly-typed View</a:t>
            </a:r>
            <a:endParaRPr lang="en-US" sz="3200" b="1" dirty="0">
              <a:latin typeface="Gotham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B6DEE-4F11-4FF1-B999-941112F35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92" y="1722418"/>
            <a:ext cx="868801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0" y="51816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otham-Light"/>
              </a:rPr>
              <a:t>A Strongly-typed View</a:t>
            </a:r>
            <a:endParaRPr lang="en-US" sz="3200" b="1" dirty="0">
              <a:latin typeface="Gotham-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E0E344-45FD-4565-A461-8E3100BD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684" y="1328719"/>
            <a:ext cx="8935697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4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7D41A-38DA-4CD5-AD1E-FA2A199DCA36}"/>
              </a:ext>
            </a:extLst>
          </p:cNvPr>
          <p:cNvSpPr txBox="1"/>
          <p:nvPr/>
        </p:nvSpPr>
        <p:spPr>
          <a:xfrm>
            <a:off x="2231780" y="2624399"/>
            <a:ext cx="841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Hello MVC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55B987-B4B0-440D-A6F5-2E0CD70E4F6A}"/>
              </a:ext>
            </a:extLst>
          </p:cNvPr>
          <p:cNvCxnSpPr/>
          <p:nvPr/>
        </p:nvCxnSpPr>
        <p:spPr>
          <a:xfrm>
            <a:off x="2321168" y="3332285"/>
            <a:ext cx="8321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6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0" y="83425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otham-Light"/>
              </a:rPr>
              <a:t>View Model</a:t>
            </a:r>
            <a:endParaRPr lang="en-US" sz="3200" b="1" dirty="0">
              <a:latin typeface="Gotham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B2964-E2E1-43C6-8967-EE4F4F04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65" y="2195340"/>
            <a:ext cx="833553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6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0DE88-0554-4272-A950-FA3318EC8BBA}"/>
              </a:ext>
            </a:extLst>
          </p:cNvPr>
          <p:cNvSpPr txBox="1"/>
          <p:nvPr/>
        </p:nvSpPr>
        <p:spPr>
          <a:xfrm>
            <a:off x="2752298" y="764807"/>
            <a:ext cx="6687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000"/>
            </a:lvl1pPr>
          </a:lstStyle>
          <a:p>
            <a:pPr algn="ctr"/>
            <a:r>
              <a:rPr lang="en-US" dirty="0"/>
              <a:t>_</a:t>
            </a:r>
            <a:r>
              <a:rPr lang="en-US" dirty="0" err="1"/>
              <a:t>Layout.cshtml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D2C7B-AFA9-4514-847A-9F6D8ABB6F19}"/>
              </a:ext>
            </a:extLst>
          </p:cNvPr>
          <p:cNvSpPr/>
          <p:nvPr/>
        </p:nvSpPr>
        <p:spPr>
          <a:xfrm>
            <a:off x="469253" y="2375559"/>
            <a:ext cx="2889662" cy="210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B5336-F802-4A1D-91D5-73A683ECBECC}"/>
              </a:ext>
            </a:extLst>
          </p:cNvPr>
          <p:cNvSpPr/>
          <p:nvPr/>
        </p:nvSpPr>
        <p:spPr>
          <a:xfrm>
            <a:off x="4549934" y="2375558"/>
            <a:ext cx="2889662" cy="21068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Shared folder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3F7B0-D4CC-4329-A7D6-64D84A8D17AE}"/>
              </a:ext>
            </a:extLst>
          </p:cNvPr>
          <p:cNvSpPr/>
          <p:nvPr/>
        </p:nvSpPr>
        <p:spPr>
          <a:xfrm>
            <a:off x="8630615" y="2376406"/>
            <a:ext cx="2889662" cy="210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More than one can be created</a:t>
            </a:r>
          </a:p>
        </p:txBody>
      </p:sp>
    </p:spTree>
    <p:extLst>
      <p:ext uri="{BB962C8B-B14F-4D97-AF65-F5344CB8AC3E}">
        <p14:creationId xmlns:p14="http://schemas.microsoft.com/office/powerpoint/2010/main" val="38369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0" y="51816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otham-Light"/>
              </a:rPr>
              <a:t>_</a:t>
            </a:r>
            <a:r>
              <a:rPr lang="en-US" sz="3200" dirty="0" err="1">
                <a:latin typeface="Gotham-Light"/>
              </a:rPr>
              <a:t>Layout.cshtml</a:t>
            </a:r>
            <a:endParaRPr lang="en-US" sz="3200" b="1" dirty="0">
              <a:latin typeface="Gotham-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62FA8-3D66-463A-9706-EDE5B6D3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999" y="1302781"/>
            <a:ext cx="948822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0" y="90198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-Light"/>
              </a:rPr>
              <a:t>_</a:t>
            </a:r>
            <a:r>
              <a:rPr lang="en-US" sz="3200" b="1" dirty="0" err="1">
                <a:latin typeface="Gotham-Light"/>
              </a:rPr>
              <a:t>ViewStart.cshtml</a:t>
            </a:r>
            <a:endParaRPr lang="en-US" sz="3200" b="1" dirty="0">
              <a:latin typeface="Gotham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B59F0-126B-40F4-A2FC-2A90FF25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2400156"/>
            <a:ext cx="725906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93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1" y="95843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Gotham-Light"/>
              </a:rPr>
              <a:t>_ViewStart.cshtml</a:t>
            </a:r>
            <a:endParaRPr lang="en-US" sz="3200" b="1" dirty="0">
              <a:latin typeface="Gotham-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B59F0-126B-40F4-A2FC-2A90FF25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2400156"/>
            <a:ext cx="725906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24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1" y="95843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-Light"/>
              </a:rPr>
              <a:t>_</a:t>
            </a:r>
            <a:r>
              <a:rPr lang="en-US" sz="3200" b="1" dirty="0" err="1">
                <a:latin typeface="Gotham-Light"/>
              </a:rPr>
              <a:t>ViewImports.cshtml</a:t>
            </a:r>
            <a:endParaRPr lang="en-US" sz="3200" b="1" dirty="0">
              <a:latin typeface="Gotham-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2B495-BDC8-4961-A94A-B4893070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85" y="2287602"/>
            <a:ext cx="6702029" cy="3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2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D4B5-4186-4791-B6EA-CF56A1FF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828800"/>
            <a:ext cx="2947482" cy="948826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76F6F-7215-4356-BD45-BF5B91C5F4CD}"/>
              </a:ext>
            </a:extLst>
          </p:cNvPr>
          <p:cNvSpPr txBox="1"/>
          <p:nvPr/>
        </p:nvSpPr>
        <p:spPr>
          <a:xfrm>
            <a:off x="3989526" y="2726155"/>
            <a:ext cx="7124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AA0BD"/>
                </a:solidFill>
                <a:latin typeface="Gotham-Medium"/>
              </a:rPr>
              <a:t>Creating the first view</a:t>
            </a:r>
          </a:p>
          <a:p>
            <a:r>
              <a:rPr lang="en-US" sz="3200" dirty="0">
                <a:solidFill>
                  <a:srgbClr val="2AA0BD"/>
                </a:solidFill>
                <a:latin typeface="Gotham-Medium"/>
              </a:rPr>
              <a:t>Using a View Model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664B2-996D-4871-902D-9CE772B7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0" y="2777626"/>
            <a:ext cx="2303460" cy="15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2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7D41A-38DA-4CD5-AD1E-FA2A199DCA36}"/>
              </a:ext>
            </a:extLst>
          </p:cNvPr>
          <p:cNvSpPr txBox="1"/>
          <p:nvPr/>
        </p:nvSpPr>
        <p:spPr>
          <a:xfrm>
            <a:off x="2231780" y="2624399"/>
            <a:ext cx="841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Styling the 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55B987-B4B0-440D-A6F5-2E0CD70E4F6A}"/>
              </a:ext>
            </a:extLst>
          </p:cNvPr>
          <p:cNvCxnSpPr/>
          <p:nvPr/>
        </p:nvCxnSpPr>
        <p:spPr>
          <a:xfrm>
            <a:off x="2321168" y="3332285"/>
            <a:ext cx="8321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86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712E-98FD-438A-ADB3-218AEAD64B19}"/>
              </a:ext>
            </a:extLst>
          </p:cNvPr>
          <p:cNvSpPr txBox="1"/>
          <p:nvPr/>
        </p:nvSpPr>
        <p:spPr>
          <a:xfrm>
            <a:off x="-1" y="111598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-Light"/>
              </a:rPr>
              <a:t>Using Library Manager (</a:t>
            </a:r>
            <a:r>
              <a:rPr lang="en-US" sz="3200" b="1" dirty="0" err="1">
                <a:latin typeface="Gotham-Light"/>
              </a:rPr>
              <a:t>LibMan</a:t>
            </a:r>
            <a:r>
              <a:rPr lang="en-US" sz="3200" b="1" dirty="0">
                <a:latin typeface="Gotham-Light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26063-B76C-4C9C-B13F-39FBAAB4B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2" y="1700755"/>
            <a:ext cx="1136491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1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D4B5-4186-4791-B6EA-CF56A1FF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828800"/>
            <a:ext cx="2947482" cy="948826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76F6F-7215-4356-BD45-BF5B91C5F4CD}"/>
              </a:ext>
            </a:extLst>
          </p:cNvPr>
          <p:cNvSpPr txBox="1"/>
          <p:nvPr/>
        </p:nvSpPr>
        <p:spPr>
          <a:xfrm>
            <a:off x="3989526" y="2726155"/>
            <a:ext cx="7124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AA0BD"/>
                </a:solidFill>
                <a:latin typeface="Gotham-Medium"/>
              </a:rPr>
              <a:t>Adding client-side packages using</a:t>
            </a:r>
          </a:p>
          <a:p>
            <a:r>
              <a:rPr lang="en-US" sz="3200" dirty="0">
                <a:solidFill>
                  <a:srgbClr val="2AA0BD"/>
                </a:solidFill>
                <a:latin typeface="Gotham-Medium"/>
              </a:rPr>
              <a:t>Library Manager</a:t>
            </a:r>
          </a:p>
          <a:p>
            <a:r>
              <a:rPr lang="en-US" sz="3200" dirty="0">
                <a:solidFill>
                  <a:srgbClr val="2AA0BD"/>
                </a:solidFill>
                <a:latin typeface="Gotham-Medium"/>
              </a:rPr>
              <a:t>Add styles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664B2-996D-4871-902D-9CE772B7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0" y="2777626"/>
            <a:ext cx="2303460" cy="15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9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7247A-D7CF-4810-B1FC-BF142A9D66E7}"/>
              </a:ext>
            </a:extLst>
          </p:cNvPr>
          <p:cNvSpPr txBox="1"/>
          <p:nvPr/>
        </p:nvSpPr>
        <p:spPr>
          <a:xfrm>
            <a:off x="1890214" y="573739"/>
            <a:ext cx="841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4000"/>
            </a:lvl1pPr>
          </a:lstStyle>
          <a:p>
            <a:pPr algn="ctr"/>
            <a:r>
              <a:rPr lang="en-US" dirty="0"/>
              <a:t>The MVC in ASP.NET Core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B81F7-27EC-4F9B-930C-04F081522BCF}"/>
              </a:ext>
            </a:extLst>
          </p:cNvPr>
          <p:cNvSpPr txBox="1"/>
          <p:nvPr/>
        </p:nvSpPr>
        <p:spPr>
          <a:xfrm>
            <a:off x="5595384" y="2784144"/>
            <a:ext cx="615306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dirty="0"/>
              <a:t>Model-View-Controller</a:t>
            </a:r>
          </a:p>
          <a:p>
            <a:pPr marL="800100" lvl="2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Architectural pattern </a:t>
            </a:r>
          </a:p>
          <a:p>
            <a:pPr marL="800100" lvl="2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Separation of concerns</a:t>
            </a:r>
          </a:p>
          <a:p>
            <a:pPr marL="800100" lvl="2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Promotes testability and maintainability</a:t>
            </a:r>
          </a:p>
          <a:p>
            <a:pPr marL="457200" lvl="2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82E697F-07DC-4F16-BC25-82E05B702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1" y="1984327"/>
            <a:ext cx="4400695" cy="288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0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01CA6B-7B75-482F-B85B-1A29E935A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78" y="1416176"/>
            <a:ext cx="7885192" cy="5087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F3BD9-D0E2-4794-9058-CB32580BF738}"/>
              </a:ext>
            </a:extLst>
          </p:cNvPr>
          <p:cNvSpPr txBox="1"/>
          <p:nvPr/>
        </p:nvSpPr>
        <p:spPr>
          <a:xfrm>
            <a:off x="0" y="49671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MVC in 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3689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F3BD9-D0E2-4794-9058-CB32580BF738}"/>
              </a:ext>
            </a:extLst>
          </p:cNvPr>
          <p:cNvSpPr txBox="1"/>
          <p:nvPr/>
        </p:nvSpPr>
        <p:spPr>
          <a:xfrm>
            <a:off x="0" y="78909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MVC in ASP.NET Core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8C22E-FABD-486C-9B2F-14782B5A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3" y="1373874"/>
            <a:ext cx="895475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1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7D41A-38DA-4CD5-AD1E-FA2A199DCA36}"/>
              </a:ext>
            </a:extLst>
          </p:cNvPr>
          <p:cNvSpPr txBox="1"/>
          <p:nvPr/>
        </p:nvSpPr>
        <p:spPr>
          <a:xfrm>
            <a:off x="2231780" y="2624399"/>
            <a:ext cx="841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Creating the Model and the Repository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55B987-B4B0-440D-A6F5-2E0CD70E4F6A}"/>
              </a:ext>
            </a:extLst>
          </p:cNvPr>
          <p:cNvCxnSpPr/>
          <p:nvPr/>
        </p:nvCxnSpPr>
        <p:spPr>
          <a:xfrm>
            <a:off x="2321168" y="3332285"/>
            <a:ext cx="8321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A62FF-089C-4071-BC13-0F20540C36EB}"/>
              </a:ext>
            </a:extLst>
          </p:cNvPr>
          <p:cNvSpPr txBox="1"/>
          <p:nvPr/>
        </p:nvSpPr>
        <p:spPr>
          <a:xfrm>
            <a:off x="0" y="91100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DF007-6036-4F9A-B948-F56453CA5FE8}"/>
              </a:ext>
            </a:extLst>
          </p:cNvPr>
          <p:cNvSpPr txBox="1"/>
          <p:nvPr/>
        </p:nvSpPr>
        <p:spPr>
          <a:xfrm>
            <a:off x="4362845" y="3190543"/>
            <a:ext cx="6153064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Domain data + logic to manage data </a:t>
            </a:r>
          </a:p>
          <a:p>
            <a:pPr marL="800100" lvl="2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Simple API</a:t>
            </a:r>
          </a:p>
          <a:p>
            <a:pPr marL="800100" lvl="2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Hides details of managing the data</a:t>
            </a:r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BABBC-8F09-4872-A925-7DA33654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1" y="1773327"/>
            <a:ext cx="3829584" cy="37629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79E5E9-F66F-4D22-B1F3-9CEB6BA0C942}"/>
              </a:ext>
            </a:extLst>
          </p:cNvPr>
          <p:cNvCxnSpPr/>
          <p:nvPr/>
        </p:nvCxnSpPr>
        <p:spPr>
          <a:xfrm>
            <a:off x="4594578" y="1682044"/>
            <a:ext cx="0" cy="41543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6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B8993-1B10-4982-A3E1-E964797F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92" y="1439222"/>
            <a:ext cx="7354615" cy="5058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2842E-7298-4E8A-9235-1F451C0F525C}"/>
              </a:ext>
            </a:extLst>
          </p:cNvPr>
          <p:cNvSpPr txBox="1"/>
          <p:nvPr/>
        </p:nvSpPr>
        <p:spPr>
          <a:xfrm>
            <a:off x="0" y="57461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Sample Model Class</a:t>
            </a:r>
          </a:p>
        </p:txBody>
      </p:sp>
    </p:spTree>
    <p:extLst>
      <p:ext uri="{BB962C8B-B14F-4D97-AF65-F5344CB8AC3E}">
        <p14:creationId xmlns:p14="http://schemas.microsoft.com/office/powerpoint/2010/main" val="4191481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394</TotalTime>
  <Words>553</Words>
  <Application>Microsoft Office PowerPoint</Application>
  <PresentationFormat>Widescreen</PresentationFormat>
  <Paragraphs>144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Corbel</vt:lpstr>
      <vt:lpstr>Gotham-Book</vt:lpstr>
      <vt:lpstr>Gotham-Light</vt:lpstr>
      <vt:lpstr>Gotham-Medium</vt:lpstr>
      <vt:lpstr>Wingdings</vt:lpstr>
      <vt:lpstr>Wingdings 2</vt:lpstr>
      <vt:lpstr>Frame</vt:lpstr>
      <vt:lpstr>Creating the List Page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repository allows our code to use objects without knowing how they are persisted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Razor is a markup syntax which allows us to include C# functionality in our web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Raed Kanan</dc:creator>
  <cp:lastModifiedBy>Raed Kanan</cp:lastModifiedBy>
  <cp:revision>20</cp:revision>
  <dcterms:created xsi:type="dcterms:W3CDTF">2019-09-30T11:46:34Z</dcterms:created>
  <dcterms:modified xsi:type="dcterms:W3CDTF">2019-10-16T03:07:04Z</dcterms:modified>
</cp:coreProperties>
</file>