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C8761-A227-A160-917B-9B3AF1D25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1CCCC-509D-A694-B5AF-625FBB11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BF8D1-4951-9878-C260-809934BC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E19-724D-41E9-B8C0-BFDA599488C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46C89-B503-A26E-0246-2FB89685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B5E95-0123-A9B9-58EF-F87A8DB3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3E4E-A16D-41E7-8D0D-BDC65CC4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0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62EF-A789-8929-425F-97C8F2C0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63B34E-EAC6-21A0-686D-FCA0D96FC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BD51C-AF93-8CD7-49F2-D74334B0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E19-724D-41E9-B8C0-BFDA599488C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ACD76-3148-C2F3-0E4E-8BB7F7E4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9CAE8-BD81-03C2-2F0F-9A0F9937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3E4E-A16D-41E7-8D0D-BDC65CC4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93EB18-349D-7C18-CEA9-7FCDBAB99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1850F3-9C84-52D8-5A89-1160F236D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94612-A8C0-A4B3-A099-B532A332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E19-724D-41E9-B8C0-BFDA599488C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55D17-834D-A18B-9A48-8C943A60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860DD-7FBB-6052-B445-57486E84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3E4E-A16D-41E7-8D0D-BDC65CC4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AB109-D893-C0D5-A9F9-36EBF10A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5A530-BD71-D84D-553D-50C53B96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0FDDC-7AF1-91E9-DA14-DE92F72C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E19-724D-41E9-B8C0-BFDA599488C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E93B6-CB71-615C-1609-55E50D3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42294-E876-B191-E4E0-698AB4E7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3E4E-A16D-41E7-8D0D-BDC65CC4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2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95491-FDF3-B2F1-10AE-C675FF30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D639D-4046-67E2-B9AB-64A0E20D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D45FA-CE5C-C855-A615-EA1BF02B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E19-724D-41E9-B8C0-BFDA599488C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A1F68-8C3B-C332-23A8-3F1C1EB1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CDB08-C0B1-D717-2728-408A9DF3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3E4E-A16D-41E7-8D0D-BDC65CC4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A81AF-EF2A-17EF-D626-378C0D37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FCB6F-FE46-D71B-45D9-66C9A9F5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A055-11C5-CDED-F1A2-1B90A9B40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F2615-068F-31AF-F74F-391A621E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E19-724D-41E9-B8C0-BFDA599488C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3CD9D-D449-A812-6A00-4B22E900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C56E0-9019-DA16-70D7-6FE7DC1A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3E4E-A16D-41E7-8D0D-BDC65CC4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3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E5097-6939-0E1E-0AB0-6C098FBF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32CD1-4BB8-FFAD-2648-F9C42C942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DD3060-813A-2BB5-3E07-B3327651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06C1A-7A01-01C2-88F1-B829FBFB2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EA1641-8D8B-1D6E-3A81-94DF9AECD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EFE37-CAC8-563E-BCCE-035D9158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E19-724D-41E9-B8C0-BFDA599488C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81FD15-6048-D573-BAE3-7AF2B33A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F452C6-C247-7027-7439-69B8863B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3E4E-A16D-41E7-8D0D-BDC65CC4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5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21DFE-F12B-05BF-6938-0099F67B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FE722-D82A-4923-6ADD-63CAD68B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E19-724D-41E9-B8C0-BFDA599488C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E519B6-D6CA-379E-BDCA-1E5D3A64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2D7829-73F1-AB0B-353E-0E46C1BC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3E4E-A16D-41E7-8D0D-BDC65CC4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2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EBF71E-5B21-1CBF-1297-43E67636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E19-724D-41E9-B8C0-BFDA599488C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46CCA1-962F-47E4-8A25-281E3A63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D73CE-767F-E195-2FC8-CA1FB86D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3E4E-A16D-41E7-8D0D-BDC65CC4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FFA3F-ED4D-03BD-47C8-088DB21D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BF7CB-318E-7CC3-73F6-65867377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9A3F0-0092-B4BA-2887-1915197F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B69ED-5FA3-AAA7-77A0-FFF230DC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E19-724D-41E9-B8C0-BFDA599488C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CE84A-A224-3BEC-E5FB-31936F65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222E6-162C-91A8-A27C-703AA8F3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3E4E-A16D-41E7-8D0D-BDC65CC4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6318-6456-F7F0-D26B-14590673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6B17DF-6E57-EA03-DA37-4B34B2743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1D3FA-5E37-5075-874D-6373C58FD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4D672-AFF4-C389-BFBF-D57338F2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E19-724D-41E9-B8C0-BFDA599488C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91E1E-89A4-135F-EBA3-C50818CD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B4D81-35F3-AA60-43B5-F7A8D42A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3E4E-A16D-41E7-8D0D-BDC65CC4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BD3015-040B-7C45-7457-EE3DB109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1C0AE-727A-8795-0548-E273B8DB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73791-42C4-5CA0-FE39-710A761B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F0E19-724D-41E9-B8C0-BFDA599488CE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95186-77E1-80E6-5BE1-D8B42DB8E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062C7-5637-70A6-C690-AB58D75F7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93E4E-A16D-41E7-8D0D-BDC65CC4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D37969-9AF7-9A27-DC97-3D8EE0682DFC}"/>
              </a:ext>
            </a:extLst>
          </p:cNvPr>
          <p:cNvSpPr/>
          <p:nvPr/>
        </p:nvSpPr>
        <p:spPr>
          <a:xfrm>
            <a:off x="8370938" y="3291060"/>
            <a:ext cx="698871" cy="12003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A48E3-84CF-065B-A6A2-BC92DFDE078C}"/>
              </a:ext>
            </a:extLst>
          </p:cNvPr>
          <p:cNvSpPr/>
          <p:nvPr/>
        </p:nvSpPr>
        <p:spPr>
          <a:xfrm>
            <a:off x="3043992" y="2490536"/>
            <a:ext cx="698871" cy="8069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65A56C7-80F8-DCE7-8061-CA3F96ECFE87}"/>
              </a:ext>
            </a:extLst>
          </p:cNvPr>
          <p:cNvCxnSpPr/>
          <p:nvPr/>
        </p:nvCxnSpPr>
        <p:spPr>
          <a:xfrm>
            <a:off x="1590173" y="3296654"/>
            <a:ext cx="90116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54031-37D6-8D0D-EF87-D50260B39ED2}"/>
                  </a:ext>
                </a:extLst>
              </p:cNvPr>
              <p:cNvSpPr txBox="1"/>
              <p:nvPr/>
            </p:nvSpPr>
            <p:spPr>
              <a:xfrm>
                <a:off x="3170320" y="3345629"/>
                <a:ext cx="5123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54031-37D6-8D0D-EF87-D50260B39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20" y="3345629"/>
                <a:ext cx="5123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094DB-2F27-C3B8-3C74-F89F6A06F309}"/>
                  </a:ext>
                </a:extLst>
              </p:cNvPr>
              <p:cNvSpPr txBox="1"/>
              <p:nvPr/>
            </p:nvSpPr>
            <p:spPr>
              <a:xfrm>
                <a:off x="8509298" y="3345629"/>
                <a:ext cx="512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094DB-2F27-C3B8-3C74-F89F6A06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298" y="3345629"/>
                <a:ext cx="51238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D02B776-EBDD-AD51-7E6D-EC3A137DB86F}"/>
              </a:ext>
            </a:extLst>
          </p:cNvPr>
          <p:cNvSpPr txBox="1"/>
          <p:nvPr/>
        </p:nvSpPr>
        <p:spPr>
          <a:xfrm>
            <a:off x="2491058" y="2058810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달러 조달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8B65F-1BD9-EDD0-7E4B-30112F51DE18}"/>
              </a:ext>
            </a:extLst>
          </p:cNvPr>
          <p:cNvSpPr txBox="1"/>
          <p:nvPr/>
        </p:nvSpPr>
        <p:spPr>
          <a:xfrm>
            <a:off x="7818004" y="4491385"/>
            <a:ext cx="180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달러 상환</a:t>
            </a:r>
            <a:endParaRPr lang="en-US" altLang="ko-KR" sz="24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이자 지급</a:t>
            </a:r>
          </a:p>
        </p:txBody>
      </p:sp>
    </p:spTree>
    <p:extLst>
      <p:ext uri="{BB962C8B-B14F-4D97-AF65-F5344CB8AC3E}">
        <p14:creationId xmlns:p14="http://schemas.microsoft.com/office/powerpoint/2010/main" val="133333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C8CC88-1D84-5928-584B-A484E602E182}"/>
              </a:ext>
            </a:extLst>
          </p:cNvPr>
          <p:cNvSpPr/>
          <p:nvPr/>
        </p:nvSpPr>
        <p:spPr>
          <a:xfrm>
            <a:off x="8370938" y="4603470"/>
            <a:ext cx="698871" cy="1200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9C3A54-1626-9C07-EFD3-4698280A45F4}"/>
              </a:ext>
            </a:extLst>
          </p:cNvPr>
          <p:cNvSpPr/>
          <p:nvPr/>
        </p:nvSpPr>
        <p:spPr>
          <a:xfrm>
            <a:off x="3043992" y="4608588"/>
            <a:ext cx="698871" cy="806964"/>
          </a:xfrm>
          <a:prstGeom prst="rect">
            <a:avLst/>
          </a:prstGeom>
          <a:solidFill>
            <a:srgbClr val="00B0F0"/>
          </a:solidFill>
          <a:ln w="571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AA5C61-D4A9-229C-44BB-BD8B552E4A70}"/>
              </a:ext>
            </a:extLst>
          </p:cNvPr>
          <p:cNvSpPr/>
          <p:nvPr/>
        </p:nvSpPr>
        <p:spPr>
          <a:xfrm>
            <a:off x="8370938" y="1351789"/>
            <a:ext cx="698871" cy="1200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0AECF8-9374-10C5-C30D-6738C56FAF5B}"/>
              </a:ext>
            </a:extLst>
          </p:cNvPr>
          <p:cNvSpPr/>
          <p:nvPr/>
        </p:nvSpPr>
        <p:spPr>
          <a:xfrm>
            <a:off x="3043992" y="551264"/>
            <a:ext cx="698871" cy="8069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DC672E-2E4D-6B6D-5A57-71919A0E07D4}"/>
              </a:ext>
            </a:extLst>
          </p:cNvPr>
          <p:cNvCxnSpPr>
            <a:cxnSpLocks/>
          </p:cNvCxnSpPr>
          <p:nvPr/>
        </p:nvCxnSpPr>
        <p:spPr>
          <a:xfrm>
            <a:off x="1590173" y="1357382"/>
            <a:ext cx="90116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0EDF37-621C-E19E-567F-250E13F44228}"/>
                  </a:ext>
                </a:extLst>
              </p:cNvPr>
              <p:cNvSpPr txBox="1"/>
              <p:nvPr/>
            </p:nvSpPr>
            <p:spPr>
              <a:xfrm>
                <a:off x="3170320" y="1406357"/>
                <a:ext cx="5123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0EDF37-621C-E19E-567F-250E13F44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20" y="1406357"/>
                <a:ext cx="5123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A9C5C2-3953-F7EE-1F54-A98D51C76395}"/>
                  </a:ext>
                </a:extLst>
              </p:cNvPr>
              <p:cNvSpPr txBox="1"/>
              <p:nvPr/>
            </p:nvSpPr>
            <p:spPr>
              <a:xfrm>
                <a:off x="8509298" y="1406357"/>
                <a:ext cx="512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A9C5C2-3953-F7EE-1F54-A98D51C76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298" y="1406357"/>
                <a:ext cx="51238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9CB2741-0C13-1719-AF04-89708C4723D7}"/>
              </a:ext>
            </a:extLst>
          </p:cNvPr>
          <p:cNvSpPr txBox="1"/>
          <p:nvPr/>
        </p:nvSpPr>
        <p:spPr>
          <a:xfrm>
            <a:off x="2491058" y="119538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70C0"/>
                </a:solidFill>
              </a:rPr>
              <a:t>원화 조달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77096-910F-87E6-421D-479AE54BB110}"/>
              </a:ext>
            </a:extLst>
          </p:cNvPr>
          <p:cNvSpPr txBox="1"/>
          <p:nvPr/>
        </p:nvSpPr>
        <p:spPr>
          <a:xfrm>
            <a:off x="7818004" y="2536855"/>
            <a:ext cx="180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70C0"/>
                </a:solidFill>
              </a:rPr>
              <a:t>원화 상환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0070C0"/>
                </a:solidFill>
              </a:rPr>
              <a:t>이자 지급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0C38E1-17D8-D9C5-0B67-65A158D5D5DA}"/>
              </a:ext>
            </a:extLst>
          </p:cNvPr>
          <p:cNvSpPr/>
          <p:nvPr/>
        </p:nvSpPr>
        <p:spPr>
          <a:xfrm>
            <a:off x="3043992" y="3786268"/>
            <a:ext cx="698871" cy="806964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185D09-8DAD-B6D3-D9C6-1108D68C1118}"/>
              </a:ext>
            </a:extLst>
          </p:cNvPr>
          <p:cNvCxnSpPr>
            <a:cxnSpLocks/>
          </p:cNvCxnSpPr>
          <p:nvPr/>
        </p:nvCxnSpPr>
        <p:spPr>
          <a:xfrm>
            <a:off x="1590173" y="4592386"/>
            <a:ext cx="90116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76EBB-1323-2D75-F255-43CAE26FA615}"/>
                  </a:ext>
                </a:extLst>
              </p:cNvPr>
              <p:cNvSpPr txBox="1"/>
              <p:nvPr/>
            </p:nvSpPr>
            <p:spPr>
              <a:xfrm>
                <a:off x="3170320" y="4641361"/>
                <a:ext cx="5123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76EBB-1323-2D75-F255-43CAE26FA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20" y="4641361"/>
                <a:ext cx="51238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461903-B889-A15C-4668-8CB90364BB7E}"/>
                  </a:ext>
                </a:extLst>
              </p:cNvPr>
              <p:cNvSpPr txBox="1"/>
              <p:nvPr/>
            </p:nvSpPr>
            <p:spPr>
              <a:xfrm>
                <a:off x="8509298" y="5014345"/>
                <a:ext cx="512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461903-B889-A15C-4668-8CB90364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298" y="5014345"/>
                <a:ext cx="51238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DB60A0BF-75C5-2BBE-8FAD-138C352D489A}"/>
              </a:ext>
            </a:extLst>
          </p:cNvPr>
          <p:cNvSpPr txBox="1"/>
          <p:nvPr/>
        </p:nvSpPr>
        <p:spPr>
          <a:xfrm>
            <a:off x="2491058" y="3354542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달러 매수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7A8E42-568A-5DB9-31CA-04A50EDE8B73}"/>
              </a:ext>
            </a:extLst>
          </p:cNvPr>
          <p:cNvSpPr txBox="1"/>
          <p:nvPr/>
        </p:nvSpPr>
        <p:spPr>
          <a:xfrm>
            <a:off x="2491058" y="5415552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70C0"/>
                </a:solidFill>
              </a:rPr>
              <a:t>원화 매도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7FEFB6-F890-68B2-6BC6-DC76172C9C03}"/>
              </a:ext>
            </a:extLst>
          </p:cNvPr>
          <p:cNvSpPr txBox="1"/>
          <p:nvPr/>
        </p:nvSpPr>
        <p:spPr>
          <a:xfrm>
            <a:off x="7818004" y="5788536"/>
            <a:ext cx="180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70C0"/>
                </a:solidFill>
              </a:rPr>
              <a:t>원화 상환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0070C0"/>
                </a:solidFill>
              </a:rPr>
              <a:t>이자 지급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CFEC78-3BF8-317C-D513-66D65D92CF96}"/>
              </a:ext>
            </a:extLst>
          </p:cNvPr>
          <p:cNvSpPr txBox="1"/>
          <p:nvPr/>
        </p:nvSpPr>
        <p:spPr>
          <a:xfrm>
            <a:off x="409854" y="119538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6BE15-B6F2-5C66-DA71-6152254860B0}"/>
              </a:ext>
            </a:extLst>
          </p:cNvPr>
          <p:cNvSpPr txBox="1"/>
          <p:nvPr/>
        </p:nvSpPr>
        <p:spPr>
          <a:xfrm>
            <a:off x="409854" y="3354542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365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6DE5BBCC-9D0F-CCDA-A118-AF82446B02DF}"/>
              </a:ext>
            </a:extLst>
          </p:cNvPr>
          <p:cNvSpPr/>
          <p:nvPr/>
        </p:nvSpPr>
        <p:spPr>
          <a:xfrm>
            <a:off x="8370938" y="1351789"/>
            <a:ext cx="698871" cy="1200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40D37C-2167-64D6-45A9-4F2DF8DC417C}"/>
              </a:ext>
            </a:extLst>
          </p:cNvPr>
          <p:cNvSpPr/>
          <p:nvPr/>
        </p:nvSpPr>
        <p:spPr>
          <a:xfrm>
            <a:off x="3043992" y="552046"/>
            <a:ext cx="698871" cy="8069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CAFEED-742D-D9A4-ACF5-65949F741A38}"/>
              </a:ext>
            </a:extLst>
          </p:cNvPr>
          <p:cNvCxnSpPr>
            <a:cxnSpLocks/>
          </p:cNvCxnSpPr>
          <p:nvPr/>
        </p:nvCxnSpPr>
        <p:spPr>
          <a:xfrm>
            <a:off x="1590173" y="1358164"/>
            <a:ext cx="90116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6F1B8B-3DAD-7E58-6F7E-860D24C61025}"/>
                  </a:ext>
                </a:extLst>
              </p:cNvPr>
              <p:cNvSpPr txBox="1"/>
              <p:nvPr/>
            </p:nvSpPr>
            <p:spPr>
              <a:xfrm>
                <a:off x="3170320" y="1407139"/>
                <a:ext cx="5123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6F1B8B-3DAD-7E58-6F7E-860D24C61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20" y="1407139"/>
                <a:ext cx="5123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2E0A86-AC6A-D007-54CC-3499B397A28A}"/>
                  </a:ext>
                </a:extLst>
              </p:cNvPr>
              <p:cNvSpPr txBox="1"/>
              <p:nvPr/>
            </p:nvSpPr>
            <p:spPr>
              <a:xfrm>
                <a:off x="8509298" y="1407139"/>
                <a:ext cx="512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2E0A86-AC6A-D007-54CC-3499B397A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298" y="1407139"/>
                <a:ext cx="51238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DEEB71F4-3D6D-A2E8-C070-161774E68CF2}"/>
              </a:ext>
            </a:extLst>
          </p:cNvPr>
          <p:cNvSpPr txBox="1"/>
          <p:nvPr/>
        </p:nvSpPr>
        <p:spPr>
          <a:xfrm>
            <a:off x="2491058" y="120320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달러 매수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82660C1-931A-A27E-5C2B-83FC9293170D}"/>
              </a:ext>
            </a:extLst>
          </p:cNvPr>
          <p:cNvCxnSpPr>
            <a:cxnSpLocks/>
          </p:cNvCxnSpPr>
          <p:nvPr/>
        </p:nvCxnSpPr>
        <p:spPr>
          <a:xfrm>
            <a:off x="1590173" y="4592386"/>
            <a:ext cx="90116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69B5C9-E4EE-352A-5716-8E2CD9F5B8A7}"/>
              </a:ext>
            </a:extLst>
          </p:cNvPr>
          <p:cNvSpPr txBox="1"/>
          <p:nvPr/>
        </p:nvSpPr>
        <p:spPr>
          <a:xfrm>
            <a:off x="1889869" y="5415552"/>
            <a:ext cx="3007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70C0"/>
                </a:solidFill>
              </a:rPr>
              <a:t>원화 매수선도 매입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달러 매도선도 매입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86076C-DF7B-767D-EDC8-BF5EC81152DF}"/>
              </a:ext>
            </a:extLst>
          </p:cNvPr>
          <p:cNvSpPr txBox="1"/>
          <p:nvPr/>
        </p:nvSpPr>
        <p:spPr>
          <a:xfrm>
            <a:off x="7818004" y="2536855"/>
            <a:ext cx="180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70C0"/>
                </a:solidFill>
              </a:rPr>
              <a:t>원화 상환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0070C0"/>
                </a:solidFill>
              </a:rPr>
              <a:t>이자 지급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87978C-6937-BADF-AB46-C0C5A1E7C9C4}"/>
                  </a:ext>
                </a:extLst>
              </p:cNvPr>
              <p:cNvSpPr txBox="1"/>
              <p:nvPr/>
            </p:nvSpPr>
            <p:spPr>
              <a:xfrm>
                <a:off x="8509298" y="4646420"/>
                <a:ext cx="512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87978C-6937-BADF-AB46-C0C5A1E7C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298" y="4646420"/>
                <a:ext cx="51238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직사각형 87">
            <a:extLst>
              <a:ext uri="{FF2B5EF4-FFF2-40B4-BE49-F238E27FC236}">
                <a16:creationId xmlns:a16="http://schemas.microsoft.com/office/drawing/2014/main" id="{0C98D0A4-B633-4AFD-9224-DB3ADEBF4042}"/>
              </a:ext>
            </a:extLst>
          </p:cNvPr>
          <p:cNvSpPr/>
          <p:nvPr/>
        </p:nvSpPr>
        <p:spPr>
          <a:xfrm>
            <a:off x="3043992" y="4606435"/>
            <a:ext cx="698871" cy="179985"/>
          </a:xfrm>
          <a:prstGeom prst="rect">
            <a:avLst/>
          </a:prstGeom>
          <a:solidFill>
            <a:srgbClr val="00B0F0"/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0E58FF9-EC70-8435-7131-39A21B3B263C}"/>
              </a:ext>
            </a:extLst>
          </p:cNvPr>
          <p:cNvSpPr/>
          <p:nvPr/>
        </p:nvSpPr>
        <p:spPr>
          <a:xfrm>
            <a:off x="3043992" y="4786420"/>
            <a:ext cx="698871" cy="179985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645AD57-88FA-53DD-AC6B-F4740BDDA5A5}"/>
                  </a:ext>
                </a:extLst>
              </p:cNvPr>
              <p:cNvSpPr txBox="1"/>
              <p:nvPr/>
            </p:nvSpPr>
            <p:spPr>
              <a:xfrm>
                <a:off x="3170320" y="4641361"/>
                <a:ext cx="5123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645AD57-88FA-53DD-AC6B-F4740BDDA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20" y="4641361"/>
                <a:ext cx="51238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B9BFCA6D-5F1F-51E6-01AA-B59D6AC1781F}"/>
              </a:ext>
            </a:extLst>
          </p:cNvPr>
          <p:cNvSpPr txBox="1"/>
          <p:nvPr/>
        </p:nvSpPr>
        <p:spPr>
          <a:xfrm>
            <a:off x="409854" y="3354542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(3)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866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5FDE15-3167-8075-91DA-152DF545EBD3}"/>
              </a:ext>
            </a:extLst>
          </p:cNvPr>
          <p:cNvSpPr/>
          <p:nvPr/>
        </p:nvSpPr>
        <p:spPr>
          <a:xfrm>
            <a:off x="8370936" y="1369932"/>
            <a:ext cx="698871" cy="806964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DB0D6B-E681-A974-4891-51C4DF49639C}"/>
              </a:ext>
            </a:extLst>
          </p:cNvPr>
          <p:cNvSpPr/>
          <p:nvPr/>
        </p:nvSpPr>
        <p:spPr>
          <a:xfrm>
            <a:off x="8370936" y="538667"/>
            <a:ext cx="698871" cy="8069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82660C1-931A-A27E-5C2B-83FC9293170D}"/>
              </a:ext>
            </a:extLst>
          </p:cNvPr>
          <p:cNvCxnSpPr>
            <a:cxnSpLocks/>
          </p:cNvCxnSpPr>
          <p:nvPr/>
        </p:nvCxnSpPr>
        <p:spPr>
          <a:xfrm>
            <a:off x="1590173" y="1353731"/>
            <a:ext cx="90116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A10D6BA-1256-7601-EC8C-E6E4F02AE3F7}"/>
              </a:ext>
            </a:extLst>
          </p:cNvPr>
          <p:cNvSpPr txBox="1"/>
          <p:nvPr/>
        </p:nvSpPr>
        <p:spPr>
          <a:xfrm>
            <a:off x="6329410" y="2549881"/>
            <a:ext cx="4781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70C0"/>
                </a:solidFill>
              </a:rPr>
              <a:t>원화 매수선도 실행 후 원화 상환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달러 매도선도 실행 후 달러 상환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9D97AB-A9B8-A1A2-3BDB-7412C46415D4}"/>
              </a:ext>
            </a:extLst>
          </p:cNvPr>
          <p:cNvSpPr/>
          <p:nvPr/>
        </p:nvSpPr>
        <p:spPr>
          <a:xfrm>
            <a:off x="8370938" y="4591851"/>
            <a:ext cx="698871" cy="1200325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28F2C6-F44F-6FC3-4911-8B0673A69E39}"/>
              </a:ext>
            </a:extLst>
          </p:cNvPr>
          <p:cNvSpPr/>
          <p:nvPr/>
        </p:nvSpPr>
        <p:spPr>
          <a:xfrm>
            <a:off x="3043992" y="3791327"/>
            <a:ext cx="698871" cy="8069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3946B37-E962-6D46-8246-831BF9971EEF}"/>
              </a:ext>
            </a:extLst>
          </p:cNvPr>
          <p:cNvCxnSpPr>
            <a:cxnSpLocks/>
          </p:cNvCxnSpPr>
          <p:nvPr/>
        </p:nvCxnSpPr>
        <p:spPr>
          <a:xfrm>
            <a:off x="1590173" y="4597445"/>
            <a:ext cx="90116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826867-3A0C-367A-B992-573E885E4308}"/>
                  </a:ext>
                </a:extLst>
              </p:cNvPr>
              <p:cNvSpPr txBox="1"/>
              <p:nvPr/>
            </p:nvSpPr>
            <p:spPr>
              <a:xfrm>
                <a:off x="3170320" y="4646420"/>
                <a:ext cx="5123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826867-3A0C-367A-B992-573E885E4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20" y="4646420"/>
                <a:ext cx="5123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D5E81-4E74-9DFA-E430-98154FB0AC92}"/>
                  </a:ext>
                </a:extLst>
              </p:cNvPr>
              <p:cNvSpPr txBox="1"/>
              <p:nvPr/>
            </p:nvSpPr>
            <p:spPr>
              <a:xfrm>
                <a:off x="8509298" y="4646420"/>
                <a:ext cx="512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D5E81-4E74-9DFA-E430-98154FB0A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298" y="4646420"/>
                <a:ext cx="51238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2F29058-DB66-B095-7D39-65BAB763C534}"/>
              </a:ext>
            </a:extLst>
          </p:cNvPr>
          <p:cNvSpPr txBox="1"/>
          <p:nvPr/>
        </p:nvSpPr>
        <p:spPr>
          <a:xfrm>
            <a:off x="2491058" y="3359601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달러 조달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F8125-76AE-E08E-5C69-429E2F80A142}"/>
              </a:ext>
            </a:extLst>
          </p:cNvPr>
          <p:cNvSpPr txBox="1"/>
          <p:nvPr/>
        </p:nvSpPr>
        <p:spPr>
          <a:xfrm>
            <a:off x="7818004" y="5792176"/>
            <a:ext cx="180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달러 상환</a:t>
            </a:r>
            <a:endParaRPr lang="en-US" altLang="ko-KR" sz="24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이자 지급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08642B-6CB5-B3F8-DD78-EC49ABFA5DBD}"/>
                  </a:ext>
                </a:extLst>
              </p:cNvPr>
              <p:cNvSpPr txBox="1"/>
              <p:nvPr/>
            </p:nvSpPr>
            <p:spPr>
              <a:xfrm>
                <a:off x="8509298" y="1407139"/>
                <a:ext cx="512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08642B-6CB5-B3F8-DD78-EC49ABFA5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298" y="1407139"/>
                <a:ext cx="51238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645AD57-88FA-53DD-AC6B-F4740BDDA5A5}"/>
                  </a:ext>
                </a:extLst>
              </p:cNvPr>
              <p:cNvSpPr txBox="1"/>
              <p:nvPr/>
            </p:nvSpPr>
            <p:spPr>
              <a:xfrm>
                <a:off x="3170320" y="1402706"/>
                <a:ext cx="5123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645AD57-88FA-53DD-AC6B-F4740BDDA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20" y="1402706"/>
                <a:ext cx="51238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2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D34754-D008-CDFC-9170-8D9305EB0D2C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646019" y="1373702"/>
            <a:ext cx="877855" cy="3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B2E673-5F2E-F5C0-FFBA-901FC0D1A7A4}"/>
              </a:ext>
            </a:extLst>
          </p:cNvPr>
          <p:cNvSpPr/>
          <p:nvPr/>
        </p:nvSpPr>
        <p:spPr>
          <a:xfrm>
            <a:off x="1730188" y="984238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무작위로 움직이는 기초자산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입력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66E3A7-A7C9-AC49-E8E1-6DB4171D97B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664116" y="1373701"/>
            <a:ext cx="881864" cy="3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638A53-28C6-EFA1-C1EB-A409DC0CBCD4}"/>
              </a:ext>
            </a:extLst>
          </p:cNvPr>
          <p:cNvSpPr/>
          <p:nvPr/>
        </p:nvSpPr>
        <p:spPr>
          <a:xfrm>
            <a:off x="8545980" y="984238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무작위로 움직이는 파생상품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출력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5C8C7-942E-9F1B-7FBF-EAAC70CBDF70}"/>
              </a:ext>
            </a:extLst>
          </p:cNvPr>
          <p:cNvSpPr txBox="1"/>
          <p:nvPr/>
        </p:nvSpPr>
        <p:spPr>
          <a:xfrm>
            <a:off x="4193675" y="539925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Ito’s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Lemma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처리함수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6296CF0-EF2E-FB4D-D2AF-759C28A88F36}"/>
                  </a:ext>
                </a:extLst>
              </p:cNvPr>
              <p:cNvSpPr/>
              <p:nvPr/>
            </p:nvSpPr>
            <p:spPr>
              <a:xfrm>
                <a:off x="4523874" y="987657"/>
                <a:ext cx="3140242" cy="77892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𝒅𝑭</m:t>
                      </m:r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𝒅𝑭</m:t>
                          </m:r>
                        </m:num>
                        <m:den>
                          <m: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𝒅𝑿</m:t>
                          </m:r>
                        </m:den>
                      </m:f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𝒅𝑿</m:t>
                      </m:r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>
                        <m:fPr>
                          <m:ctrlP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ko-KR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ko-KR" altLang="en-US" sz="1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6296CF0-EF2E-FB4D-D2AF-759C28A88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874" y="987657"/>
                <a:ext cx="3140242" cy="778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AA3607-B897-41C4-1B79-C64FC1CF221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46019" y="4935049"/>
            <a:ext cx="877855" cy="3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A4EE6E-D207-E9E4-F4A9-31A94A94906A}"/>
              </a:ext>
            </a:extLst>
          </p:cNvPr>
          <p:cNvSpPr/>
          <p:nvPr/>
        </p:nvSpPr>
        <p:spPr>
          <a:xfrm>
            <a:off x="1730188" y="4545585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미지의 불확실성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(Uncertainty)</a:t>
            </a:r>
            <a:endParaRPr lang="ko-KR" altLang="en-US" sz="16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DDE8DD6-146D-E398-B03E-C338C9F0663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664116" y="4935048"/>
            <a:ext cx="881864" cy="3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2122C5-7BD5-74FC-5F18-5321F7B44C09}"/>
              </a:ext>
            </a:extLst>
          </p:cNvPr>
          <p:cNvSpPr/>
          <p:nvPr/>
        </p:nvSpPr>
        <p:spPr>
          <a:xfrm>
            <a:off x="8545980" y="4545585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인지의 리스크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(Risk)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16570-4649-D643-CA23-3F4DB12B8831}"/>
              </a:ext>
            </a:extLst>
          </p:cNvPr>
          <p:cNvSpPr txBox="1"/>
          <p:nvPr/>
        </p:nvSpPr>
        <p:spPr>
          <a:xfrm>
            <a:off x="4193675" y="4101272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처리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A23793-5A4D-6DC7-D23F-D3FF4280F851}"/>
              </a:ext>
            </a:extLst>
          </p:cNvPr>
          <p:cNvSpPr/>
          <p:nvPr/>
        </p:nvSpPr>
        <p:spPr>
          <a:xfrm>
            <a:off x="4523874" y="4549004"/>
            <a:ext cx="3140242" cy="7789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2060"/>
                </a:solidFill>
              </a:rPr>
              <a:t>금융공학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75335-53BA-7A0C-6CB4-9D91D2F3AC62}"/>
              </a:ext>
            </a:extLst>
          </p:cNvPr>
          <p:cNvSpPr txBox="1"/>
          <p:nvPr/>
        </p:nvSpPr>
        <p:spPr>
          <a:xfrm>
            <a:off x="785779" y="4101272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B0290E-829C-273B-4559-339EAC3E37FA}"/>
              </a:ext>
            </a:extLst>
          </p:cNvPr>
          <p:cNvSpPr txBox="1"/>
          <p:nvPr/>
        </p:nvSpPr>
        <p:spPr>
          <a:xfrm>
            <a:off x="7601571" y="4101272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1A057-AC38-D20B-FE82-7DDCFBB4542A}"/>
              </a:ext>
            </a:extLst>
          </p:cNvPr>
          <p:cNvSpPr txBox="1"/>
          <p:nvPr/>
        </p:nvSpPr>
        <p:spPr>
          <a:xfrm>
            <a:off x="2660318" y="5529309"/>
            <a:ext cx="6867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수동적으로 대응하기 바빴던 불확실성을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금융공학 이란 도구를 사용하여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능동적으로 인지 및 측정가능한 리스크로 변환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ko-KR" altLang="en-US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7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9E7B65-3C6E-613B-3EB8-B050C04AE82D}"/>
              </a:ext>
            </a:extLst>
          </p:cNvPr>
          <p:cNvSpPr/>
          <p:nvPr/>
        </p:nvSpPr>
        <p:spPr>
          <a:xfrm>
            <a:off x="2508289" y="422172"/>
            <a:ext cx="7171411" cy="6486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금융공학의 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5ED6CB-49E9-1470-B716-D1873E550E79}"/>
              </a:ext>
            </a:extLst>
          </p:cNvPr>
          <p:cNvSpPr/>
          <p:nvPr/>
        </p:nvSpPr>
        <p:spPr>
          <a:xfrm>
            <a:off x="2508289" y="1492982"/>
            <a:ext cx="7171411" cy="6486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전통적</a:t>
            </a:r>
            <a:r>
              <a:rPr lang="en-US" altLang="ko-KR" b="1" dirty="0">
                <a:solidFill>
                  <a:srgbClr val="002060"/>
                </a:solidFill>
              </a:rPr>
              <a:t>) </a:t>
            </a:r>
            <a:r>
              <a:rPr lang="ko-KR" altLang="en-US" b="1" dirty="0">
                <a:solidFill>
                  <a:srgbClr val="002060"/>
                </a:solidFill>
              </a:rPr>
              <a:t>파생상품의 가격결정 및 상품과 시장의 리스크 최소화</a:t>
            </a:r>
            <a:endParaRPr lang="en-US" altLang="ko-KR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(</a:t>
            </a:r>
            <a:r>
              <a:rPr lang="ko-KR" altLang="en-US" sz="1800" b="1" dirty="0">
                <a:solidFill>
                  <a:srgbClr val="002060"/>
                </a:solidFill>
              </a:rPr>
              <a:t>최근</a:t>
            </a:r>
            <a:r>
              <a:rPr lang="en-US" altLang="ko-KR" sz="1800" b="1" dirty="0">
                <a:solidFill>
                  <a:srgbClr val="002060"/>
                </a:solidFill>
              </a:rPr>
              <a:t>) </a:t>
            </a:r>
            <a:r>
              <a:rPr lang="ko-KR" altLang="en-US" b="1" dirty="0">
                <a:solidFill>
                  <a:srgbClr val="002060"/>
                </a:solidFill>
              </a:rPr>
              <a:t>재무적 성과 예측을 포함한 비즈니스 전반의 운영 효율화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7B9DFA-75AC-9891-8C31-5893986563A1}"/>
              </a:ext>
            </a:extLst>
          </p:cNvPr>
          <p:cNvSpPr/>
          <p:nvPr/>
        </p:nvSpPr>
        <p:spPr>
          <a:xfrm>
            <a:off x="2508289" y="2563792"/>
            <a:ext cx="7171411" cy="648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파생상품과 비즈니스 </a:t>
            </a:r>
            <a:r>
              <a:rPr lang="ko-KR" altLang="en-US" b="1">
                <a:solidFill>
                  <a:srgbClr val="002060"/>
                </a:solidFill>
              </a:rPr>
              <a:t>전반의 시장움직임 분석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4F1929-A648-2397-3152-9E4AE6D68DC3}"/>
              </a:ext>
            </a:extLst>
          </p:cNvPr>
          <p:cNvSpPr/>
          <p:nvPr/>
        </p:nvSpPr>
        <p:spPr>
          <a:xfrm>
            <a:off x="2508289" y="3634602"/>
            <a:ext cx="7171411" cy="6486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기초자산 및 내부변수 움직임 분석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BF9369-215F-76FD-4B70-090513CA4DAA}"/>
              </a:ext>
            </a:extLst>
          </p:cNvPr>
          <p:cNvSpPr/>
          <p:nvPr/>
        </p:nvSpPr>
        <p:spPr>
          <a:xfrm>
            <a:off x="2508289" y="4705412"/>
            <a:ext cx="7171411" cy="6486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기초자산 및 내부변수에 내재된 불확실성 데이터화 및 모델링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598A33-A98C-8B7F-B2BB-49D9C4D0AE84}"/>
              </a:ext>
            </a:extLst>
          </p:cNvPr>
          <p:cNvSpPr/>
          <p:nvPr/>
        </p:nvSpPr>
        <p:spPr>
          <a:xfrm>
            <a:off x="2508289" y="5776222"/>
            <a:ext cx="7171411" cy="648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불확실성 표현을 위한 수리통계 및 확률론적 이해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0ED226-9820-1CE0-FD65-EF1EC8944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093995" y="1070811"/>
            <a:ext cx="0" cy="4221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99453F5-6016-AAFC-3BB9-462DF43B76CA}"/>
              </a:ext>
            </a:extLst>
          </p:cNvPr>
          <p:cNvCxnSpPr>
            <a:cxnSpLocks/>
          </p:cNvCxnSpPr>
          <p:nvPr/>
        </p:nvCxnSpPr>
        <p:spPr>
          <a:xfrm>
            <a:off x="6093995" y="2141621"/>
            <a:ext cx="0" cy="4221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8C6C5C-475B-9240-598F-57EE68D31656}"/>
              </a:ext>
            </a:extLst>
          </p:cNvPr>
          <p:cNvCxnSpPr>
            <a:cxnSpLocks/>
          </p:cNvCxnSpPr>
          <p:nvPr/>
        </p:nvCxnSpPr>
        <p:spPr>
          <a:xfrm>
            <a:off x="6093995" y="3217914"/>
            <a:ext cx="0" cy="4221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1E1076-6B01-4DF1-824D-D1FCD05E4A5A}"/>
              </a:ext>
            </a:extLst>
          </p:cNvPr>
          <p:cNvCxnSpPr>
            <a:cxnSpLocks/>
          </p:cNvCxnSpPr>
          <p:nvPr/>
        </p:nvCxnSpPr>
        <p:spPr>
          <a:xfrm>
            <a:off x="6093995" y="4283241"/>
            <a:ext cx="0" cy="4221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6EAB11-0C27-DF1D-B944-A69E53C97F3D}"/>
              </a:ext>
            </a:extLst>
          </p:cNvPr>
          <p:cNvCxnSpPr>
            <a:cxnSpLocks/>
          </p:cNvCxnSpPr>
          <p:nvPr/>
        </p:nvCxnSpPr>
        <p:spPr>
          <a:xfrm>
            <a:off x="6093995" y="5354051"/>
            <a:ext cx="0" cy="4221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F53B52-E006-8DFB-A56C-D553021262BC}"/>
              </a:ext>
            </a:extLst>
          </p:cNvPr>
          <p:cNvCxnSpPr>
            <a:cxnSpLocks/>
          </p:cNvCxnSpPr>
          <p:nvPr/>
        </p:nvCxnSpPr>
        <p:spPr>
          <a:xfrm>
            <a:off x="2027322" y="422172"/>
            <a:ext cx="0" cy="60026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CDB661A-5669-EED2-F2F3-A40CE27EDC4C}"/>
              </a:ext>
            </a:extLst>
          </p:cNvPr>
          <p:cNvCxnSpPr>
            <a:cxnSpLocks/>
          </p:cNvCxnSpPr>
          <p:nvPr/>
        </p:nvCxnSpPr>
        <p:spPr>
          <a:xfrm flipV="1">
            <a:off x="10118555" y="422172"/>
            <a:ext cx="0" cy="60026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2B4A5A-8E50-E74E-26D6-8E1D280368FC}"/>
              </a:ext>
            </a:extLst>
          </p:cNvPr>
          <p:cNvSpPr txBox="1"/>
          <p:nvPr/>
        </p:nvSpPr>
        <p:spPr>
          <a:xfrm>
            <a:off x="72192" y="3100350"/>
            <a:ext cx="191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목표 달성을 위한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논리 전개 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D0052-FC80-7F97-25D4-76E1ECC1540C}"/>
              </a:ext>
            </a:extLst>
          </p:cNvPr>
          <p:cNvSpPr txBox="1"/>
          <p:nvPr/>
        </p:nvSpPr>
        <p:spPr>
          <a:xfrm>
            <a:off x="10160666" y="2961851"/>
            <a:ext cx="1919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목표 달성을 위한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데이터분석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기획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학습 방향</a:t>
            </a:r>
          </a:p>
        </p:txBody>
      </p:sp>
    </p:spTree>
    <p:extLst>
      <p:ext uri="{BB962C8B-B14F-4D97-AF65-F5344CB8AC3E}">
        <p14:creationId xmlns:p14="http://schemas.microsoft.com/office/powerpoint/2010/main" val="73210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5947C5B1-1513-13BD-67C6-4E79080AF315}"/>
              </a:ext>
            </a:extLst>
          </p:cNvPr>
          <p:cNvSpPr/>
          <p:nvPr/>
        </p:nvSpPr>
        <p:spPr>
          <a:xfrm>
            <a:off x="1730189" y="1491913"/>
            <a:ext cx="8731624" cy="983416"/>
          </a:xfrm>
          <a:prstGeom prst="downArrow">
            <a:avLst>
              <a:gd name="adj1" fmla="val 56339"/>
              <a:gd name="adj2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BBF22-0E35-8FC9-14C4-81D877957A86}"/>
              </a:ext>
            </a:extLst>
          </p:cNvPr>
          <p:cNvSpPr txBox="1"/>
          <p:nvPr/>
        </p:nvSpPr>
        <p:spPr>
          <a:xfrm>
            <a:off x="4193675" y="136278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처리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2E8F7AA-8340-5659-D584-B33FCE5BD4B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46019" y="976660"/>
            <a:ext cx="877855" cy="3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7F632B-F945-40FF-6DBD-2EB47EF3B179}"/>
              </a:ext>
            </a:extLst>
          </p:cNvPr>
          <p:cNvSpPr/>
          <p:nvPr/>
        </p:nvSpPr>
        <p:spPr>
          <a:xfrm>
            <a:off x="1730188" y="587196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무작위로 움직이는 기초자산 가격</a:t>
            </a:r>
            <a:endParaRPr lang="en-US" altLang="ko-KR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421F10-D73C-7DE3-5261-327EA4D8A8E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664116" y="976659"/>
            <a:ext cx="881864" cy="3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3CC4B5-5D15-9E45-3D8E-ED6122EDA510}"/>
              </a:ext>
            </a:extLst>
          </p:cNvPr>
          <p:cNvSpPr/>
          <p:nvPr/>
        </p:nvSpPr>
        <p:spPr>
          <a:xfrm>
            <a:off x="8545980" y="587196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적정한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파생상품 가격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A69A6B-B94A-1DF9-6848-090D77AC47FB}"/>
                  </a:ext>
                </a:extLst>
              </p:cNvPr>
              <p:cNvSpPr/>
              <p:nvPr/>
            </p:nvSpPr>
            <p:spPr>
              <a:xfrm>
                <a:off x="4523874" y="590615"/>
                <a:ext cx="3140242" cy="77892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𝑺𝑵</m:t>
                      </m:r>
                      <m:d>
                        <m:dPr>
                          <m:ctrlP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sSup>
                        <m:sSupPr>
                          <m:ctrlP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𝒓𝑻</m:t>
                          </m:r>
                        </m:sup>
                      </m:sSup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A69A6B-B94A-1DF9-6848-090D77AC4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874" y="590615"/>
                <a:ext cx="3140242" cy="778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3727151-C565-2584-C6DB-7A35A5DD020C}"/>
              </a:ext>
            </a:extLst>
          </p:cNvPr>
          <p:cNvSpPr txBox="1"/>
          <p:nvPr/>
        </p:nvSpPr>
        <p:spPr>
          <a:xfrm>
            <a:off x="785779" y="136278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B37F51-7B89-3013-F375-3414459820C8}"/>
              </a:ext>
            </a:extLst>
          </p:cNvPr>
          <p:cNvSpPr txBox="1"/>
          <p:nvPr/>
        </p:nvSpPr>
        <p:spPr>
          <a:xfrm>
            <a:off x="7601571" y="136278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F8A077-4E0B-032F-06CD-CC195402B8BB}"/>
              </a:ext>
            </a:extLst>
          </p:cNvPr>
          <p:cNvSpPr txBox="1"/>
          <p:nvPr/>
        </p:nvSpPr>
        <p:spPr>
          <a:xfrm>
            <a:off x="4193675" y="2578689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처리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6B345F-D710-88CD-B809-AFE28985D5A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46019" y="3419071"/>
            <a:ext cx="877855" cy="142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2A681E-7B46-3F61-83B9-C5AF76550F66}"/>
              </a:ext>
            </a:extLst>
          </p:cNvPr>
          <p:cNvSpPr/>
          <p:nvPr/>
        </p:nvSpPr>
        <p:spPr>
          <a:xfrm>
            <a:off x="1730188" y="3029607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무작위로 움직이는 기초자산 가격</a:t>
            </a:r>
            <a:endParaRPr lang="en-US" altLang="ko-KR" sz="1600" b="1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E9C611-FB81-4A41-3777-A41D87A65DA9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7664116" y="3419070"/>
            <a:ext cx="881864" cy="1421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7A2E7D-36D2-9B7E-D5B6-A3ADBC12025F}"/>
              </a:ext>
            </a:extLst>
          </p:cNvPr>
          <p:cNvSpPr/>
          <p:nvPr/>
        </p:nvSpPr>
        <p:spPr>
          <a:xfrm>
            <a:off x="8545980" y="3029607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실시간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파생상품 가격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45012F-4A57-12A9-1B33-AA8276BED18D}"/>
              </a:ext>
            </a:extLst>
          </p:cNvPr>
          <p:cNvSpPr txBox="1"/>
          <p:nvPr/>
        </p:nvSpPr>
        <p:spPr>
          <a:xfrm>
            <a:off x="785779" y="2578689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입력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D87A57-A05E-452D-A5C1-A15390A17CD4}"/>
              </a:ext>
            </a:extLst>
          </p:cNvPr>
          <p:cNvSpPr txBox="1"/>
          <p:nvPr/>
        </p:nvSpPr>
        <p:spPr>
          <a:xfrm>
            <a:off x="7601571" y="2578689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8C6099E-78E5-091C-D574-8E6A98CF2A3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3646019" y="4358579"/>
            <a:ext cx="877855" cy="481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661C79-997C-BA44-C921-91DA880BF61F}"/>
              </a:ext>
            </a:extLst>
          </p:cNvPr>
          <p:cNvSpPr/>
          <p:nvPr/>
        </p:nvSpPr>
        <p:spPr>
          <a:xfrm>
            <a:off x="1730188" y="3969115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아마존의 거래된 상품가격 데이터</a:t>
            </a:r>
            <a:endParaRPr lang="en-US" altLang="ko-KR" sz="16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4B8EA3-5231-3729-BB5B-C80ED0A3CA8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7664116" y="4358579"/>
            <a:ext cx="881864" cy="481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C4E64E-BC8A-2FF5-752B-F10DDC507DB1}"/>
              </a:ext>
            </a:extLst>
          </p:cNvPr>
          <p:cNvSpPr/>
          <p:nvPr/>
        </p:nvSpPr>
        <p:spPr>
          <a:xfrm>
            <a:off x="8545980" y="3969115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실시간 인플레이션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D18F0E-5D71-5536-B59C-F3CD2922FCCD}"/>
              </a:ext>
            </a:extLst>
          </p:cNvPr>
          <p:cNvSpPr/>
          <p:nvPr/>
        </p:nvSpPr>
        <p:spPr>
          <a:xfrm>
            <a:off x="4523874" y="4450900"/>
            <a:ext cx="3140242" cy="7789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2060"/>
                </a:solidFill>
              </a:rPr>
              <a:t>수학</a:t>
            </a:r>
            <a:r>
              <a:rPr lang="en-US" altLang="ko-KR" sz="1800" b="1" dirty="0">
                <a:solidFill>
                  <a:srgbClr val="002060"/>
                </a:solidFill>
              </a:rPr>
              <a:t>+</a:t>
            </a:r>
            <a:r>
              <a:rPr lang="ko-KR" altLang="en-US" sz="1800" b="1" dirty="0">
                <a:solidFill>
                  <a:srgbClr val="002060"/>
                </a:solidFill>
              </a:rPr>
              <a:t>컴퓨터로 고도화된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1800" b="1" dirty="0">
                <a:solidFill>
                  <a:srgbClr val="002060"/>
                </a:solidFill>
              </a:rPr>
              <a:t>통계추론</a:t>
            </a:r>
            <a:r>
              <a:rPr lang="en-US" altLang="ko-KR" sz="1800" b="1" dirty="0">
                <a:solidFill>
                  <a:srgbClr val="002060"/>
                </a:solidFill>
              </a:rPr>
              <a:t>/</a:t>
            </a:r>
            <a:r>
              <a:rPr lang="ko-KR" altLang="en-US" sz="1800" b="1" dirty="0">
                <a:solidFill>
                  <a:srgbClr val="002060"/>
                </a:solidFill>
              </a:rPr>
              <a:t>머신러닝</a:t>
            </a:r>
            <a:r>
              <a:rPr lang="en-US" altLang="ko-KR" sz="1800" b="1" dirty="0">
                <a:solidFill>
                  <a:srgbClr val="002060"/>
                </a:solidFill>
              </a:rPr>
              <a:t>/</a:t>
            </a:r>
            <a:r>
              <a:rPr lang="ko-KR" altLang="en-US" sz="1800" b="1" dirty="0">
                <a:solidFill>
                  <a:srgbClr val="002060"/>
                </a:solidFill>
              </a:rPr>
              <a:t>딥러닝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E47012-D7BC-2C53-A453-17F1E37B07C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646019" y="4840364"/>
            <a:ext cx="877855" cy="461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99F8C-D7E3-0AC3-B6AA-C678196E6C6A}"/>
              </a:ext>
            </a:extLst>
          </p:cNvPr>
          <p:cNvSpPr/>
          <p:nvPr/>
        </p:nvSpPr>
        <p:spPr>
          <a:xfrm>
            <a:off x="1730188" y="4912041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쇼핑몰의 고객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방문과 거래데이터</a:t>
            </a:r>
            <a:endParaRPr lang="en-US" altLang="ko-KR" sz="16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158898B-4A4C-040F-ECA6-5BA1F925397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664116" y="4840364"/>
            <a:ext cx="881864" cy="461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0A5E03-594B-C923-3749-053E5F4796F4}"/>
              </a:ext>
            </a:extLst>
          </p:cNvPr>
          <p:cNvSpPr/>
          <p:nvPr/>
        </p:nvSpPr>
        <p:spPr>
          <a:xfrm>
            <a:off x="8545980" y="4912041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실시간 매출 예측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61E9FA7-939E-8C02-55D7-E57FFDEC3566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646019" y="4840364"/>
            <a:ext cx="877855" cy="1400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C58A14-7CE9-F73A-A3DD-2E7B3BF99F26}"/>
              </a:ext>
            </a:extLst>
          </p:cNvPr>
          <p:cNvSpPr/>
          <p:nvPr/>
        </p:nvSpPr>
        <p:spPr>
          <a:xfrm>
            <a:off x="1730188" y="5851547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인공위성 지구촬영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이미지 데이터</a:t>
            </a:r>
            <a:endParaRPr lang="en-US" altLang="ko-KR" sz="16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7A240F4-E931-EEE0-A516-EF496C80DDC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664116" y="4840364"/>
            <a:ext cx="881864" cy="1400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3F87B3-B58E-B023-37D7-98EBAAE85864}"/>
              </a:ext>
            </a:extLst>
          </p:cNvPr>
          <p:cNvSpPr/>
          <p:nvPr/>
        </p:nvSpPr>
        <p:spPr>
          <a:xfrm>
            <a:off x="8545980" y="5851547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실시간 농산물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원유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기후 변화 예측</a:t>
            </a:r>
          </a:p>
        </p:txBody>
      </p:sp>
    </p:spTree>
    <p:extLst>
      <p:ext uri="{BB962C8B-B14F-4D97-AF65-F5344CB8AC3E}">
        <p14:creationId xmlns:p14="http://schemas.microsoft.com/office/powerpoint/2010/main" val="229814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DFD80B-2467-4F3F-2FC7-AAD1A09AFAFC}"/>
              </a:ext>
            </a:extLst>
          </p:cNvPr>
          <p:cNvSpPr/>
          <p:nvPr/>
        </p:nvSpPr>
        <p:spPr>
          <a:xfrm>
            <a:off x="1340753" y="1150138"/>
            <a:ext cx="2694696" cy="4765429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F8A077-4E0B-032F-06CD-CC195402B8BB}"/>
              </a:ext>
            </a:extLst>
          </p:cNvPr>
          <p:cNvSpPr txBox="1"/>
          <p:nvPr/>
        </p:nvSpPr>
        <p:spPr>
          <a:xfrm>
            <a:off x="4193675" y="1363500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처리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6B345F-D710-88CD-B809-AFE28985D5A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46019" y="2203882"/>
            <a:ext cx="877855" cy="142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2A681E-7B46-3F61-83B9-C5AF76550F66}"/>
              </a:ext>
            </a:extLst>
          </p:cNvPr>
          <p:cNvSpPr/>
          <p:nvPr/>
        </p:nvSpPr>
        <p:spPr>
          <a:xfrm>
            <a:off x="1730188" y="1814418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무작위로 움직이는 기초자산 가격</a:t>
            </a:r>
            <a:endParaRPr lang="en-US" altLang="ko-KR" sz="1600" b="1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E9C611-FB81-4A41-3777-A41D87A65DA9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7664116" y="2203881"/>
            <a:ext cx="881864" cy="1421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7A2E7D-36D2-9B7E-D5B6-A3ADBC12025F}"/>
              </a:ext>
            </a:extLst>
          </p:cNvPr>
          <p:cNvSpPr/>
          <p:nvPr/>
        </p:nvSpPr>
        <p:spPr>
          <a:xfrm>
            <a:off x="8545980" y="1814418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실시간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파생상품 가격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45012F-4A57-12A9-1B33-AA8276BED18D}"/>
              </a:ext>
            </a:extLst>
          </p:cNvPr>
          <p:cNvSpPr txBox="1"/>
          <p:nvPr/>
        </p:nvSpPr>
        <p:spPr>
          <a:xfrm>
            <a:off x="785779" y="1363500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입력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D87A57-A05E-452D-A5C1-A15390A17CD4}"/>
              </a:ext>
            </a:extLst>
          </p:cNvPr>
          <p:cNvSpPr txBox="1"/>
          <p:nvPr/>
        </p:nvSpPr>
        <p:spPr>
          <a:xfrm>
            <a:off x="7601571" y="1363500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8C6099E-78E5-091C-D574-8E6A98CF2A3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3646019" y="3143390"/>
            <a:ext cx="877855" cy="481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661C79-997C-BA44-C921-91DA880BF61F}"/>
              </a:ext>
            </a:extLst>
          </p:cNvPr>
          <p:cNvSpPr/>
          <p:nvPr/>
        </p:nvSpPr>
        <p:spPr>
          <a:xfrm>
            <a:off x="1730188" y="2753926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아마존의 거래된 상품가격 데이터</a:t>
            </a:r>
            <a:endParaRPr lang="en-US" altLang="ko-KR" sz="16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4B8EA3-5231-3729-BB5B-C80ED0A3CA8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7664116" y="3143390"/>
            <a:ext cx="881864" cy="481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C4E64E-BC8A-2FF5-752B-F10DDC507DB1}"/>
              </a:ext>
            </a:extLst>
          </p:cNvPr>
          <p:cNvSpPr/>
          <p:nvPr/>
        </p:nvSpPr>
        <p:spPr>
          <a:xfrm>
            <a:off x="8545980" y="2753926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실시간 인플레이션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D18F0E-5D71-5536-B59C-F3CD2922FCCD}"/>
              </a:ext>
            </a:extLst>
          </p:cNvPr>
          <p:cNvSpPr/>
          <p:nvPr/>
        </p:nvSpPr>
        <p:spPr>
          <a:xfrm>
            <a:off x="4523874" y="3235711"/>
            <a:ext cx="3140242" cy="7789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2060"/>
                </a:solidFill>
              </a:rPr>
              <a:t>수학</a:t>
            </a:r>
            <a:r>
              <a:rPr lang="en-US" altLang="ko-KR" sz="1800" b="1" dirty="0">
                <a:solidFill>
                  <a:srgbClr val="002060"/>
                </a:solidFill>
              </a:rPr>
              <a:t>+</a:t>
            </a:r>
            <a:r>
              <a:rPr lang="ko-KR" altLang="en-US" sz="1800" b="1" dirty="0">
                <a:solidFill>
                  <a:srgbClr val="002060"/>
                </a:solidFill>
              </a:rPr>
              <a:t>컴퓨터로 고도화된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1800" b="1" dirty="0">
                <a:solidFill>
                  <a:srgbClr val="002060"/>
                </a:solidFill>
              </a:rPr>
              <a:t>통계추론</a:t>
            </a:r>
            <a:r>
              <a:rPr lang="en-US" altLang="ko-KR" sz="1800" b="1" dirty="0">
                <a:solidFill>
                  <a:srgbClr val="002060"/>
                </a:solidFill>
              </a:rPr>
              <a:t>/</a:t>
            </a:r>
            <a:r>
              <a:rPr lang="ko-KR" altLang="en-US" sz="1800" b="1" dirty="0">
                <a:solidFill>
                  <a:srgbClr val="002060"/>
                </a:solidFill>
              </a:rPr>
              <a:t>머신러닝</a:t>
            </a:r>
            <a:r>
              <a:rPr lang="en-US" altLang="ko-KR" sz="1800" b="1" dirty="0">
                <a:solidFill>
                  <a:srgbClr val="002060"/>
                </a:solidFill>
              </a:rPr>
              <a:t>/</a:t>
            </a:r>
            <a:r>
              <a:rPr lang="ko-KR" altLang="en-US" sz="1800" b="1" dirty="0">
                <a:solidFill>
                  <a:srgbClr val="002060"/>
                </a:solidFill>
              </a:rPr>
              <a:t>딥러닝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E47012-D7BC-2C53-A453-17F1E37B07C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646019" y="3625175"/>
            <a:ext cx="877855" cy="461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99F8C-D7E3-0AC3-B6AA-C678196E6C6A}"/>
              </a:ext>
            </a:extLst>
          </p:cNvPr>
          <p:cNvSpPr/>
          <p:nvPr/>
        </p:nvSpPr>
        <p:spPr>
          <a:xfrm>
            <a:off x="1730188" y="3696852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쇼핑몰의 고객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방문과 거래데이터</a:t>
            </a:r>
            <a:endParaRPr lang="en-US" altLang="ko-KR" sz="16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158898B-4A4C-040F-ECA6-5BA1F925397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664116" y="3625175"/>
            <a:ext cx="881864" cy="461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0A5E03-594B-C923-3749-053E5F4796F4}"/>
              </a:ext>
            </a:extLst>
          </p:cNvPr>
          <p:cNvSpPr/>
          <p:nvPr/>
        </p:nvSpPr>
        <p:spPr>
          <a:xfrm>
            <a:off x="8545980" y="3696852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실시간 매출 예측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61E9FA7-939E-8C02-55D7-E57FFDEC3566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646019" y="3625175"/>
            <a:ext cx="877855" cy="1400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C58A14-7CE9-F73A-A3DD-2E7B3BF99F26}"/>
              </a:ext>
            </a:extLst>
          </p:cNvPr>
          <p:cNvSpPr/>
          <p:nvPr/>
        </p:nvSpPr>
        <p:spPr>
          <a:xfrm>
            <a:off x="1730188" y="4636358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인공위성 지구촬영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이미지 데이터</a:t>
            </a:r>
            <a:endParaRPr lang="en-US" altLang="ko-KR" sz="16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7A240F4-E931-EEE0-A516-EF496C80DDC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664116" y="3625175"/>
            <a:ext cx="881864" cy="1400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3F87B3-B58E-B023-37D7-98EBAAE85864}"/>
              </a:ext>
            </a:extLst>
          </p:cNvPr>
          <p:cNvSpPr/>
          <p:nvPr/>
        </p:nvSpPr>
        <p:spPr>
          <a:xfrm>
            <a:off x="8545980" y="4636358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실시간 농산물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원유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기후 변화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A8ACC-A2A5-9B99-773A-BD93617E6196}"/>
              </a:ext>
            </a:extLst>
          </p:cNvPr>
          <p:cNvSpPr txBox="1"/>
          <p:nvPr/>
        </p:nvSpPr>
        <p:spPr>
          <a:xfrm>
            <a:off x="1574955" y="342406"/>
            <a:ext cx="2226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ko-KR" alt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수집</a:t>
            </a:r>
            <a:endParaRPr lang="en-US" altLang="ko-KR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(Python)</a:t>
            </a:r>
            <a:endParaRPr lang="ko-KR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E32D81C-EFE1-FC11-A508-C59EEF2BC893}"/>
              </a:ext>
            </a:extLst>
          </p:cNvPr>
          <p:cNvSpPr/>
          <p:nvPr/>
        </p:nvSpPr>
        <p:spPr>
          <a:xfrm>
            <a:off x="4319550" y="1150138"/>
            <a:ext cx="3561133" cy="4765429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C01DA7-B71F-6CD6-E19E-C407719880F6}"/>
              </a:ext>
            </a:extLst>
          </p:cNvPr>
          <p:cNvSpPr txBox="1"/>
          <p:nvPr/>
        </p:nvSpPr>
        <p:spPr>
          <a:xfrm>
            <a:off x="4752361" y="342406"/>
            <a:ext cx="2683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ko-KR" alt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방법론 사용</a:t>
            </a:r>
            <a:endParaRPr lang="en-US" altLang="ko-KR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(Python)</a:t>
            </a:r>
            <a:endParaRPr lang="ko-KR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7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DFD80B-2467-4F3F-2FC7-AAD1A09AFAFC}"/>
              </a:ext>
            </a:extLst>
          </p:cNvPr>
          <p:cNvSpPr/>
          <p:nvPr/>
        </p:nvSpPr>
        <p:spPr>
          <a:xfrm>
            <a:off x="1340753" y="1383220"/>
            <a:ext cx="2694696" cy="4765429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F8A077-4E0B-032F-06CD-CC195402B8BB}"/>
              </a:ext>
            </a:extLst>
          </p:cNvPr>
          <p:cNvSpPr txBox="1"/>
          <p:nvPr/>
        </p:nvSpPr>
        <p:spPr>
          <a:xfrm>
            <a:off x="4193675" y="1596582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처리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6B345F-D710-88CD-B809-AFE28985D5A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46019" y="2436964"/>
            <a:ext cx="877855" cy="142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2A681E-7B46-3F61-83B9-C5AF76550F66}"/>
              </a:ext>
            </a:extLst>
          </p:cNvPr>
          <p:cNvSpPr/>
          <p:nvPr/>
        </p:nvSpPr>
        <p:spPr>
          <a:xfrm>
            <a:off x="1730188" y="2047500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무작위로 움직이는 기초자산 가격</a:t>
            </a:r>
            <a:endParaRPr lang="en-US" altLang="ko-KR" sz="1600" b="1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E9C611-FB81-4A41-3777-A41D87A65DA9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7664116" y="2436963"/>
            <a:ext cx="881864" cy="1421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7A2E7D-36D2-9B7E-D5B6-A3ADBC12025F}"/>
              </a:ext>
            </a:extLst>
          </p:cNvPr>
          <p:cNvSpPr/>
          <p:nvPr/>
        </p:nvSpPr>
        <p:spPr>
          <a:xfrm>
            <a:off x="8545980" y="2047500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실시간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파생상품 가격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45012F-4A57-12A9-1B33-AA8276BED18D}"/>
              </a:ext>
            </a:extLst>
          </p:cNvPr>
          <p:cNvSpPr txBox="1"/>
          <p:nvPr/>
        </p:nvSpPr>
        <p:spPr>
          <a:xfrm>
            <a:off x="785779" y="1596582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입력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D87A57-A05E-452D-A5C1-A15390A17CD4}"/>
              </a:ext>
            </a:extLst>
          </p:cNvPr>
          <p:cNvSpPr txBox="1"/>
          <p:nvPr/>
        </p:nvSpPr>
        <p:spPr>
          <a:xfrm>
            <a:off x="7601571" y="1596582"/>
            <a:ext cx="38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8C6099E-78E5-091C-D574-8E6A98CF2A3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3646019" y="3376472"/>
            <a:ext cx="877855" cy="481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661C79-997C-BA44-C921-91DA880BF61F}"/>
              </a:ext>
            </a:extLst>
          </p:cNvPr>
          <p:cNvSpPr/>
          <p:nvPr/>
        </p:nvSpPr>
        <p:spPr>
          <a:xfrm>
            <a:off x="1730188" y="2987008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아마존의 거래된 상품가격 데이터</a:t>
            </a:r>
            <a:endParaRPr lang="en-US" altLang="ko-KR" sz="16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4B8EA3-5231-3729-BB5B-C80ED0A3CA8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7664116" y="3376472"/>
            <a:ext cx="881864" cy="481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C4E64E-BC8A-2FF5-752B-F10DDC507DB1}"/>
              </a:ext>
            </a:extLst>
          </p:cNvPr>
          <p:cNvSpPr/>
          <p:nvPr/>
        </p:nvSpPr>
        <p:spPr>
          <a:xfrm>
            <a:off x="8545980" y="2987008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실시간 인플레이션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D18F0E-5D71-5536-B59C-F3CD2922FCCD}"/>
              </a:ext>
            </a:extLst>
          </p:cNvPr>
          <p:cNvSpPr/>
          <p:nvPr/>
        </p:nvSpPr>
        <p:spPr>
          <a:xfrm>
            <a:off x="4523874" y="3468793"/>
            <a:ext cx="3140242" cy="7789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2060"/>
                </a:solidFill>
              </a:rPr>
              <a:t>수학</a:t>
            </a:r>
            <a:r>
              <a:rPr lang="en-US" altLang="ko-KR" sz="1800" b="1" dirty="0">
                <a:solidFill>
                  <a:srgbClr val="002060"/>
                </a:solidFill>
              </a:rPr>
              <a:t>+</a:t>
            </a:r>
            <a:r>
              <a:rPr lang="ko-KR" altLang="en-US" sz="1800" b="1" dirty="0">
                <a:solidFill>
                  <a:srgbClr val="002060"/>
                </a:solidFill>
              </a:rPr>
              <a:t>컴퓨터로 고도화된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1800" b="1" dirty="0">
                <a:solidFill>
                  <a:srgbClr val="002060"/>
                </a:solidFill>
              </a:rPr>
              <a:t>통계추론</a:t>
            </a:r>
            <a:r>
              <a:rPr lang="en-US" altLang="ko-KR" sz="1800" b="1" dirty="0">
                <a:solidFill>
                  <a:srgbClr val="002060"/>
                </a:solidFill>
              </a:rPr>
              <a:t>/</a:t>
            </a:r>
            <a:r>
              <a:rPr lang="ko-KR" altLang="en-US" sz="1800" b="1" dirty="0">
                <a:solidFill>
                  <a:srgbClr val="002060"/>
                </a:solidFill>
              </a:rPr>
              <a:t>머신러닝</a:t>
            </a:r>
            <a:r>
              <a:rPr lang="en-US" altLang="ko-KR" sz="1800" b="1" dirty="0">
                <a:solidFill>
                  <a:srgbClr val="002060"/>
                </a:solidFill>
              </a:rPr>
              <a:t>/</a:t>
            </a:r>
            <a:r>
              <a:rPr lang="ko-KR" altLang="en-US" sz="1800" b="1" dirty="0">
                <a:solidFill>
                  <a:srgbClr val="002060"/>
                </a:solidFill>
              </a:rPr>
              <a:t>딥러닝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E47012-D7BC-2C53-A453-17F1E37B07C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646019" y="3858257"/>
            <a:ext cx="877855" cy="461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99F8C-D7E3-0AC3-B6AA-C678196E6C6A}"/>
              </a:ext>
            </a:extLst>
          </p:cNvPr>
          <p:cNvSpPr/>
          <p:nvPr/>
        </p:nvSpPr>
        <p:spPr>
          <a:xfrm>
            <a:off x="1730188" y="3929934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쇼핑몰의 고객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방문과 거래데이터</a:t>
            </a:r>
            <a:endParaRPr lang="en-US" altLang="ko-KR" sz="16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158898B-4A4C-040F-ECA6-5BA1F925397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664116" y="3858257"/>
            <a:ext cx="881864" cy="461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0A5E03-594B-C923-3749-053E5F4796F4}"/>
              </a:ext>
            </a:extLst>
          </p:cNvPr>
          <p:cNvSpPr/>
          <p:nvPr/>
        </p:nvSpPr>
        <p:spPr>
          <a:xfrm>
            <a:off x="8545980" y="3929934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실시간 매출 예측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61E9FA7-939E-8C02-55D7-E57FFDEC3566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646019" y="3858257"/>
            <a:ext cx="877855" cy="1400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C58A14-7CE9-F73A-A3DD-2E7B3BF99F26}"/>
              </a:ext>
            </a:extLst>
          </p:cNvPr>
          <p:cNvSpPr/>
          <p:nvPr/>
        </p:nvSpPr>
        <p:spPr>
          <a:xfrm>
            <a:off x="1730188" y="4869440"/>
            <a:ext cx="1915831" cy="7789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인공위성 지구촬영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이미지 데이터</a:t>
            </a:r>
            <a:endParaRPr lang="en-US" altLang="ko-KR" sz="16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7A240F4-E931-EEE0-A516-EF496C80DDC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664116" y="3858257"/>
            <a:ext cx="881864" cy="1400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3F87B3-B58E-B023-37D7-98EBAAE85864}"/>
              </a:ext>
            </a:extLst>
          </p:cNvPr>
          <p:cNvSpPr/>
          <p:nvPr/>
        </p:nvSpPr>
        <p:spPr>
          <a:xfrm>
            <a:off x="8545980" y="4869440"/>
            <a:ext cx="1915832" cy="778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실시간 농산물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원유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기후 변화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A8ACC-A2A5-9B99-773A-BD93617E6196}"/>
              </a:ext>
            </a:extLst>
          </p:cNvPr>
          <p:cNvSpPr txBox="1"/>
          <p:nvPr/>
        </p:nvSpPr>
        <p:spPr>
          <a:xfrm>
            <a:off x="1574955" y="876429"/>
            <a:ext cx="2226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Big Data</a:t>
            </a:r>
            <a:endParaRPr lang="ko-KR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E32D81C-EFE1-FC11-A508-C59EEF2BC893}"/>
              </a:ext>
            </a:extLst>
          </p:cNvPr>
          <p:cNvSpPr/>
          <p:nvPr/>
        </p:nvSpPr>
        <p:spPr>
          <a:xfrm>
            <a:off x="4319550" y="1383220"/>
            <a:ext cx="3561133" cy="4765429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C01DA7-B71F-6CD6-E19E-C407719880F6}"/>
              </a:ext>
            </a:extLst>
          </p:cNvPr>
          <p:cNvSpPr txBox="1"/>
          <p:nvPr/>
        </p:nvSpPr>
        <p:spPr>
          <a:xfrm>
            <a:off x="4752361" y="876429"/>
            <a:ext cx="2683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Technology</a:t>
            </a:r>
            <a:endParaRPr lang="ko-KR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0F1497-2A49-D1A2-C24E-87D0111F474E}"/>
              </a:ext>
            </a:extLst>
          </p:cNvPr>
          <p:cNvSpPr/>
          <p:nvPr/>
        </p:nvSpPr>
        <p:spPr>
          <a:xfrm>
            <a:off x="959224" y="806824"/>
            <a:ext cx="10022541" cy="5567082"/>
          </a:xfrm>
          <a:prstGeom prst="roundRect">
            <a:avLst/>
          </a:prstGeom>
          <a:noFill/>
          <a:ln w="762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48CCD3-C1AB-2CB2-7AAC-AA5364B9DF21}"/>
              </a:ext>
            </a:extLst>
          </p:cNvPr>
          <p:cNvSpPr txBox="1"/>
          <p:nvPr/>
        </p:nvSpPr>
        <p:spPr>
          <a:xfrm>
            <a:off x="4752361" y="297379"/>
            <a:ext cx="2683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Data Science</a:t>
            </a:r>
            <a:endParaRPr lang="ko-KR" altLang="en-US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9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376</Words>
  <Application>Microsoft Office PowerPoint</Application>
  <PresentationFormat>와이드스크린</PresentationFormat>
  <Paragraphs>128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</dc:creator>
  <cp:lastModifiedBy>Kim Kyungwon</cp:lastModifiedBy>
  <cp:revision>81</cp:revision>
  <dcterms:created xsi:type="dcterms:W3CDTF">2022-06-05T09:31:38Z</dcterms:created>
  <dcterms:modified xsi:type="dcterms:W3CDTF">2022-06-22T12:34:27Z</dcterms:modified>
</cp:coreProperties>
</file>