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sldIdLst>
    <p:sldId id="258" r:id="rId2"/>
    <p:sldId id="288" r:id="rId3"/>
    <p:sldId id="289" r:id="rId4"/>
    <p:sldId id="299" r:id="rId5"/>
    <p:sldId id="307" r:id="rId6"/>
    <p:sldId id="301" r:id="rId7"/>
    <p:sldId id="305" r:id="rId8"/>
    <p:sldId id="306" r:id="rId9"/>
    <p:sldId id="302" r:id="rId10"/>
    <p:sldId id="308" r:id="rId11"/>
    <p:sldId id="309" r:id="rId12"/>
    <p:sldId id="310" r:id="rId13"/>
    <p:sldId id="311" r:id="rId14"/>
    <p:sldId id="312" r:id="rId15"/>
    <p:sldId id="313" r:id="rId16"/>
    <p:sldId id="314"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Lst>
  <p:sldSz cx="9144000" cy="6858000" type="screen4x3"/>
  <p:notesSz cx="6858000" cy="9144000"/>
  <p:photoAlbum/>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showPr>
  <p:clrMru>
    <a:srgbClr val="0000FF"/>
    <a:srgbClr val="00FF99"/>
    <a:srgbClr val="66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18"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5F474A29-C742-4B6A-AA76-9A1FFFEAAF57}" type="datetimeFigureOut">
              <a:rPr lang="vi-VN"/>
              <a:pPr>
                <a:defRPr/>
              </a:pPr>
              <a:t>01/07/2017</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B2F9753B-2941-40F6-817E-50C8DB1059E2}" type="slidenum">
              <a:rPr lang="vi-VN"/>
              <a:pPr>
                <a:defRPr/>
              </a:pPr>
              <a:t>‹#›</a:t>
            </a:fld>
            <a:endParaRPr lang="vi-V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pPr>
              <a:defRPr/>
            </a:pPr>
            <a:fld id="{B2F9753B-2941-40F6-817E-50C8DB1059E2}" type="slidenum">
              <a:rPr lang="vi-VN" smtClean="0"/>
              <a:pPr>
                <a:defRPr/>
              </a:pPr>
              <a:t>12</a:t>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vi-VN"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86F7EAE-5889-4E7A-8272-9D541F0275BA}" type="slidenum">
              <a:rPr lang="vi-VN"/>
              <a:pPr/>
              <a:t>17</a:t>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vi-VN"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2EEC798-3418-40FA-B422-9AD0D5AB2992}" type="slidenum">
              <a:rPr lang="vi-VN"/>
              <a:pPr/>
              <a:t>18</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04A110D0-63FA-4F29-A528-A74616E99FDC}" type="datetimeFigureOut">
              <a:rPr lang="vi-VN"/>
              <a:pPr>
                <a:defRPr/>
              </a:pPr>
              <a:t>01/07/2017</a:t>
            </a:fld>
            <a:endParaRPr lang="vi-VN"/>
          </a:p>
        </p:txBody>
      </p:sp>
      <p:sp>
        <p:nvSpPr>
          <p:cNvPr id="5" name="Footer Placeholder 18"/>
          <p:cNvSpPr>
            <a:spLocks noGrp="1"/>
          </p:cNvSpPr>
          <p:nvPr>
            <p:ph type="ftr" sz="quarter" idx="11"/>
          </p:nvPr>
        </p:nvSpPr>
        <p:spPr/>
        <p:txBody>
          <a:bodyPr/>
          <a:lstStyle>
            <a:lvl1pPr>
              <a:defRPr/>
            </a:lvl1pPr>
          </a:lstStyle>
          <a:p>
            <a:pPr>
              <a:defRPr/>
            </a:pPr>
            <a:endParaRPr lang="vi-VN"/>
          </a:p>
        </p:txBody>
      </p:sp>
      <p:sp>
        <p:nvSpPr>
          <p:cNvPr id="6" name="Slide Number Placeholder 26"/>
          <p:cNvSpPr>
            <a:spLocks noGrp="1"/>
          </p:cNvSpPr>
          <p:nvPr>
            <p:ph type="sldNum" sz="quarter" idx="12"/>
          </p:nvPr>
        </p:nvSpPr>
        <p:spPr/>
        <p:txBody>
          <a:bodyPr/>
          <a:lstStyle>
            <a:lvl1pPr>
              <a:defRPr/>
            </a:lvl1pPr>
          </a:lstStyle>
          <a:p>
            <a:pPr>
              <a:defRPr/>
            </a:pPr>
            <a:fld id="{862F33FF-317A-461D-961A-DC8126949055}" type="slidenum">
              <a:rPr lang="vi-VN"/>
              <a:pPr>
                <a:defRPr/>
              </a:pPr>
              <a:t>‹#›</a:t>
            </a:fld>
            <a:endParaRPr lang="vi-VN"/>
          </a:p>
        </p:txBody>
      </p:sp>
    </p:spTree>
  </p:cSld>
  <p:clrMapOvr>
    <a:overrideClrMapping bg1="dk1" tx1="lt1" bg2="dk2" tx2="lt2" accent1="accent1" accent2="accent2" accent3="accent3" accent4="accent4" accent5="accent5" accent6="accent6" hlink="hlink" folHlink="folHlink"/>
  </p:clrMapOvr>
  <p:transition advClick="0" advTm="400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F8995C9-8D88-44C1-87AB-2A53B64D8225}" type="datetimeFigureOut">
              <a:rPr lang="vi-VN"/>
              <a:pPr>
                <a:defRPr/>
              </a:pPr>
              <a:t>01/07/2017</a:t>
            </a:fld>
            <a:endParaRPr lang="vi-VN"/>
          </a:p>
        </p:txBody>
      </p:sp>
      <p:sp>
        <p:nvSpPr>
          <p:cNvPr id="5" name="Footer Placeholder 21"/>
          <p:cNvSpPr>
            <a:spLocks noGrp="1"/>
          </p:cNvSpPr>
          <p:nvPr>
            <p:ph type="ftr" sz="quarter" idx="11"/>
          </p:nvPr>
        </p:nvSpPr>
        <p:spPr/>
        <p:txBody>
          <a:bodyPr/>
          <a:lstStyle>
            <a:lvl1pPr>
              <a:defRPr/>
            </a:lvl1pPr>
          </a:lstStyle>
          <a:p>
            <a:pPr>
              <a:defRPr/>
            </a:pPr>
            <a:endParaRPr lang="vi-VN"/>
          </a:p>
        </p:txBody>
      </p:sp>
      <p:sp>
        <p:nvSpPr>
          <p:cNvPr id="6" name="Slide Number Placeholder 17"/>
          <p:cNvSpPr>
            <a:spLocks noGrp="1"/>
          </p:cNvSpPr>
          <p:nvPr>
            <p:ph type="sldNum" sz="quarter" idx="12"/>
          </p:nvPr>
        </p:nvSpPr>
        <p:spPr/>
        <p:txBody>
          <a:bodyPr/>
          <a:lstStyle>
            <a:lvl1pPr>
              <a:defRPr/>
            </a:lvl1pPr>
          </a:lstStyle>
          <a:p>
            <a:pPr>
              <a:defRPr/>
            </a:pPr>
            <a:fld id="{8A6A9F92-A921-4AEC-804B-A890DA14CC19}" type="slidenum">
              <a:rPr lang="vi-VN"/>
              <a:pPr>
                <a:defRPr/>
              </a:pPr>
              <a:t>‹#›</a:t>
            </a:fld>
            <a:endParaRPr lang="vi-VN"/>
          </a:p>
        </p:txBody>
      </p:sp>
    </p:spTree>
  </p:cSld>
  <p:clrMapOvr>
    <a:masterClrMapping/>
  </p:clrMapOvr>
  <p:transition advClick="0" advTm="400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A70D016-2C98-4419-9AF1-CC761B206759}" type="datetimeFigureOut">
              <a:rPr lang="vi-VN"/>
              <a:pPr>
                <a:defRPr/>
              </a:pPr>
              <a:t>01/07/2017</a:t>
            </a:fld>
            <a:endParaRPr lang="vi-VN"/>
          </a:p>
        </p:txBody>
      </p:sp>
      <p:sp>
        <p:nvSpPr>
          <p:cNvPr id="5" name="Footer Placeholder 21"/>
          <p:cNvSpPr>
            <a:spLocks noGrp="1"/>
          </p:cNvSpPr>
          <p:nvPr>
            <p:ph type="ftr" sz="quarter" idx="11"/>
          </p:nvPr>
        </p:nvSpPr>
        <p:spPr/>
        <p:txBody>
          <a:bodyPr/>
          <a:lstStyle>
            <a:lvl1pPr>
              <a:defRPr/>
            </a:lvl1pPr>
          </a:lstStyle>
          <a:p>
            <a:pPr>
              <a:defRPr/>
            </a:pPr>
            <a:endParaRPr lang="vi-VN"/>
          </a:p>
        </p:txBody>
      </p:sp>
      <p:sp>
        <p:nvSpPr>
          <p:cNvPr id="6" name="Slide Number Placeholder 17"/>
          <p:cNvSpPr>
            <a:spLocks noGrp="1"/>
          </p:cNvSpPr>
          <p:nvPr>
            <p:ph type="sldNum" sz="quarter" idx="12"/>
          </p:nvPr>
        </p:nvSpPr>
        <p:spPr/>
        <p:txBody>
          <a:bodyPr/>
          <a:lstStyle>
            <a:lvl1pPr>
              <a:defRPr/>
            </a:lvl1pPr>
          </a:lstStyle>
          <a:p>
            <a:pPr>
              <a:defRPr/>
            </a:pPr>
            <a:fld id="{85C75A05-A267-4C83-81D0-7351A2FCA636}" type="slidenum">
              <a:rPr lang="vi-VN"/>
              <a:pPr>
                <a:defRPr/>
              </a:pPr>
              <a:t>‹#›</a:t>
            </a:fld>
            <a:endParaRPr lang="vi-VN"/>
          </a:p>
        </p:txBody>
      </p:sp>
    </p:spTree>
  </p:cSld>
  <p:clrMapOvr>
    <a:masterClrMapping/>
  </p:clrMapOvr>
  <p:transition advClick="0" advTm="4000">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1679D61-AC2D-414E-A44B-869E6A108A07}" type="datetimeFigureOut">
              <a:rPr lang="vi-VN"/>
              <a:pPr>
                <a:defRPr/>
              </a:pPr>
              <a:t>01/07/2017</a:t>
            </a:fld>
            <a:endParaRPr lang="vi-VN"/>
          </a:p>
        </p:txBody>
      </p:sp>
      <p:sp>
        <p:nvSpPr>
          <p:cNvPr id="5" name="Footer Placeholder 21"/>
          <p:cNvSpPr>
            <a:spLocks noGrp="1"/>
          </p:cNvSpPr>
          <p:nvPr>
            <p:ph type="ftr" sz="quarter" idx="11"/>
          </p:nvPr>
        </p:nvSpPr>
        <p:spPr/>
        <p:txBody>
          <a:bodyPr/>
          <a:lstStyle>
            <a:lvl1pPr>
              <a:defRPr/>
            </a:lvl1pPr>
          </a:lstStyle>
          <a:p>
            <a:pPr>
              <a:defRPr/>
            </a:pPr>
            <a:endParaRPr lang="vi-VN"/>
          </a:p>
        </p:txBody>
      </p:sp>
      <p:sp>
        <p:nvSpPr>
          <p:cNvPr id="6" name="Slide Number Placeholder 17"/>
          <p:cNvSpPr>
            <a:spLocks noGrp="1"/>
          </p:cNvSpPr>
          <p:nvPr>
            <p:ph type="sldNum" sz="quarter" idx="12"/>
          </p:nvPr>
        </p:nvSpPr>
        <p:spPr/>
        <p:txBody>
          <a:bodyPr/>
          <a:lstStyle>
            <a:lvl1pPr>
              <a:defRPr/>
            </a:lvl1pPr>
          </a:lstStyle>
          <a:p>
            <a:pPr>
              <a:defRPr/>
            </a:pPr>
            <a:fld id="{71D061AE-F844-43B1-B8A8-7F18BBE8C383}" type="slidenum">
              <a:rPr lang="vi-VN"/>
              <a:pPr>
                <a:defRPr/>
              </a:pPr>
              <a:t>‹#›</a:t>
            </a:fld>
            <a:endParaRPr lang="vi-VN"/>
          </a:p>
        </p:txBody>
      </p:sp>
    </p:spTree>
  </p:cSld>
  <p:clrMapOvr>
    <a:masterClrMapping/>
  </p:clrMapOvr>
  <p:transition advClick="0" advTm="4000">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A786D5A-03C5-4AEF-8672-4DD77BC766D1}" type="datetimeFigureOut">
              <a:rPr lang="vi-VN"/>
              <a:pPr>
                <a:defRPr/>
              </a:pPr>
              <a:t>01/07/2017</a:t>
            </a:fld>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2837BA5E-D11A-49C3-A8DA-C3932AA10BEE}" type="slidenum">
              <a:rPr lang="vi-VN"/>
              <a:pPr>
                <a:defRPr/>
              </a:pPr>
              <a:t>‹#›</a:t>
            </a:fld>
            <a:endParaRPr lang="vi-VN"/>
          </a:p>
        </p:txBody>
      </p:sp>
    </p:spTree>
  </p:cSld>
  <p:clrMapOvr>
    <a:overrideClrMapping bg1="dk1" tx1="lt1" bg2="dk2" tx2="lt2" accent1="accent1" accent2="accent2" accent3="accent3" accent4="accent4" accent5="accent5" accent6="accent6" hlink="hlink" folHlink="folHlink"/>
  </p:clrMapOvr>
  <p:transition advClick="0" advTm="400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06A76964-3EA1-4DC9-BDB3-D3285F471F7E}" type="datetimeFigureOut">
              <a:rPr lang="vi-VN"/>
              <a:pPr>
                <a:defRPr/>
              </a:pPr>
              <a:t>01/07/2017</a:t>
            </a:fld>
            <a:endParaRPr lang="vi-VN"/>
          </a:p>
        </p:txBody>
      </p:sp>
      <p:sp>
        <p:nvSpPr>
          <p:cNvPr id="6" name="Footer Placeholder 21"/>
          <p:cNvSpPr>
            <a:spLocks noGrp="1"/>
          </p:cNvSpPr>
          <p:nvPr>
            <p:ph type="ftr" sz="quarter" idx="11"/>
          </p:nvPr>
        </p:nvSpPr>
        <p:spPr/>
        <p:txBody>
          <a:bodyPr/>
          <a:lstStyle>
            <a:lvl1pPr>
              <a:defRPr/>
            </a:lvl1pPr>
          </a:lstStyle>
          <a:p>
            <a:pPr>
              <a:defRPr/>
            </a:pPr>
            <a:endParaRPr lang="vi-VN"/>
          </a:p>
        </p:txBody>
      </p:sp>
      <p:sp>
        <p:nvSpPr>
          <p:cNvPr id="7" name="Slide Number Placeholder 17"/>
          <p:cNvSpPr>
            <a:spLocks noGrp="1"/>
          </p:cNvSpPr>
          <p:nvPr>
            <p:ph type="sldNum" sz="quarter" idx="12"/>
          </p:nvPr>
        </p:nvSpPr>
        <p:spPr/>
        <p:txBody>
          <a:bodyPr/>
          <a:lstStyle>
            <a:lvl1pPr>
              <a:defRPr/>
            </a:lvl1pPr>
          </a:lstStyle>
          <a:p>
            <a:pPr>
              <a:defRPr/>
            </a:pPr>
            <a:fld id="{6B128157-C137-41EF-B727-842FC889A632}" type="slidenum">
              <a:rPr lang="vi-VN"/>
              <a:pPr>
                <a:defRPr/>
              </a:pPr>
              <a:t>‹#›</a:t>
            </a:fld>
            <a:endParaRPr lang="vi-VN"/>
          </a:p>
        </p:txBody>
      </p:sp>
    </p:spTree>
  </p:cSld>
  <p:clrMapOvr>
    <a:masterClrMapping/>
  </p:clrMapOvr>
  <p:transition advClick="0" advTm="400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0DC967C3-04D0-44A3-A2D3-BC50061331A8}" type="datetimeFigureOut">
              <a:rPr lang="vi-VN"/>
              <a:pPr>
                <a:defRPr/>
              </a:pPr>
              <a:t>01/07/2017</a:t>
            </a:fld>
            <a:endParaRPr lang="vi-VN"/>
          </a:p>
        </p:txBody>
      </p:sp>
      <p:sp>
        <p:nvSpPr>
          <p:cNvPr id="8" name="Footer Placeholder 21"/>
          <p:cNvSpPr>
            <a:spLocks noGrp="1"/>
          </p:cNvSpPr>
          <p:nvPr>
            <p:ph type="ftr" sz="quarter" idx="11"/>
          </p:nvPr>
        </p:nvSpPr>
        <p:spPr/>
        <p:txBody>
          <a:bodyPr/>
          <a:lstStyle>
            <a:lvl1pPr>
              <a:defRPr/>
            </a:lvl1pPr>
          </a:lstStyle>
          <a:p>
            <a:pPr>
              <a:defRPr/>
            </a:pPr>
            <a:endParaRPr lang="vi-VN"/>
          </a:p>
        </p:txBody>
      </p:sp>
      <p:sp>
        <p:nvSpPr>
          <p:cNvPr id="9" name="Slide Number Placeholder 17"/>
          <p:cNvSpPr>
            <a:spLocks noGrp="1"/>
          </p:cNvSpPr>
          <p:nvPr>
            <p:ph type="sldNum" sz="quarter" idx="12"/>
          </p:nvPr>
        </p:nvSpPr>
        <p:spPr/>
        <p:txBody>
          <a:bodyPr/>
          <a:lstStyle>
            <a:lvl1pPr>
              <a:defRPr/>
            </a:lvl1pPr>
          </a:lstStyle>
          <a:p>
            <a:pPr>
              <a:defRPr/>
            </a:pPr>
            <a:fld id="{C5FFD6A8-9F09-4F81-92AA-1322E03693A0}" type="slidenum">
              <a:rPr lang="vi-VN"/>
              <a:pPr>
                <a:defRPr/>
              </a:pPr>
              <a:t>‹#›</a:t>
            </a:fld>
            <a:endParaRPr lang="vi-VN"/>
          </a:p>
        </p:txBody>
      </p:sp>
    </p:spTree>
  </p:cSld>
  <p:clrMapOvr>
    <a:masterClrMapping/>
  </p:clrMapOvr>
  <p:transition advClick="0" advTm="400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2E1A52D1-4CA1-4B57-ACE0-BAE41A591177}" type="datetimeFigureOut">
              <a:rPr lang="vi-VN"/>
              <a:pPr>
                <a:defRPr/>
              </a:pPr>
              <a:t>01/07/2017</a:t>
            </a:fld>
            <a:endParaRPr lang="vi-VN"/>
          </a:p>
        </p:txBody>
      </p:sp>
      <p:sp>
        <p:nvSpPr>
          <p:cNvPr id="4" name="Footer Placeholder 21"/>
          <p:cNvSpPr>
            <a:spLocks noGrp="1"/>
          </p:cNvSpPr>
          <p:nvPr>
            <p:ph type="ftr" sz="quarter" idx="11"/>
          </p:nvPr>
        </p:nvSpPr>
        <p:spPr/>
        <p:txBody>
          <a:bodyPr/>
          <a:lstStyle>
            <a:lvl1pPr>
              <a:defRPr/>
            </a:lvl1pPr>
          </a:lstStyle>
          <a:p>
            <a:pPr>
              <a:defRPr/>
            </a:pPr>
            <a:endParaRPr lang="vi-VN"/>
          </a:p>
        </p:txBody>
      </p:sp>
      <p:sp>
        <p:nvSpPr>
          <p:cNvPr id="5" name="Slide Number Placeholder 17"/>
          <p:cNvSpPr>
            <a:spLocks noGrp="1"/>
          </p:cNvSpPr>
          <p:nvPr>
            <p:ph type="sldNum" sz="quarter" idx="12"/>
          </p:nvPr>
        </p:nvSpPr>
        <p:spPr/>
        <p:txBody>
          <a:bodyPr/>
          <a:lstStyle>
            <a:lvl1pPr>
              <a:defRPr/>
            </a:lvl1pPr>
          </a:lstStyle>
          <a:p>
            <a:pPr>
              <a:defRPr/>
            </a:pPr>
            <a:fld id="{06FFFBD2-35DB-49DC-843E-298459996D65}" type="slidenum">
              <a:rPr lang="vi-VN"/>
              <a:pPr>
                <a:defRPr/>
              </a:pPr>
              <a:t>‹#›</a:t>
            </a:fld>
            <a:endParaRPr lang="vi-VN"/>
          </a:p>
        </p:txBody>
      </p:sp>
    </p:spTree>
  </p:cSld>
  <p:clrMapOvr>
    <a:masterClrMapping/>
  </p:clrMapOvr>
  <p:transition advClick="0" advTm="400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9FF9345-983C-4BF8-8AAF-E71FE621FEE0}" type="datetimeFigureOut">
              <a:rPr lang="vi-VN"/>
              <a:pPr>
                <a:defRPr/>
              </a:pPr>
              <a:t>01/07/2017</a:t>
            </a:fld>
            <a:endParaRPr lang="vi-VN"/>
          </a:p>
        </p:txBody>
      </p:sp>
      <p:sp>
        <p:nvSpPr>
          <p:cNvPr id="3" name="Footer Placeholder 21"/>
          <p:cNvSpPr>
            <a:spLocks noGrp="1"/>
          </p:cNvSpPr>
          <p:nvPr>
            <p:ph type="ftr" sz="quarter" idx="11"/>
          </p:nvPr>
        </p:nvSpPr>
        <p:spPr/>
        <p:txBody>
          <a:bodyPr/>
          <a:lstStyle>
            <a:lvl1pPr>
              <a:defRPr/>
            </a:lvl1pPr>
          </a:lstStyle>
          <a:p>
            <a:pPr>
              <a:defRPr/>
            </a:pPr>
            <a:endParaRPr lang="vi-VN"/>
          </a:p>
        </p:txBody>
      </p:sp>
      <p:sp>
        <p:nvSpPr>
          <p:cNvPr id="4" name="Slide Number Placeholder 17"/>
          <p:cNvSpPr>
            <a:spLocks noGrp="1"/>
          </p:cNvSpPr>
          <p:nvPr>
            <p:ph type="sldNum" sz="quarter" idx="12"/>
          </p:nvPr>
        </p:nvSpPr>
        <p:spPr/>
        <p:txBody>
          <a:bodyPr/>
          <a:lstStyle>
            <a:lvl1pPr>
              <a:defRPr/>
            </a:lvl1pPr>
          </a:lstStyle>
          <a:p>
            <a:pPr>
              <a:defRPr/>
            </a:pPr>
            <a:fld id="{8B0E1D82-EE40-4BAD-A556-24BEA894B959}" type="slidenum">
              <a:rPr lang="vi-VN"/>
              <a:pPr>
                <a:defRPr/>
              </a:pPr>
              <a:t>‹#›</a:t>
            </a:fld>
            <a:endParaRPr lang="vi-VN"/>
          </a:p>
        </p:txBody>
      </p:sp>
    </p:spTree>
  </p:cSld>
  <p:clrMapOvr>
    <a:masterClrMapping/>
  </p:clrMapOvr>
  <p:transition advClick="0" advTm="400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9286392-3670-4188-BCBB-08AB9345CFDE}" type="datetimeFigureOut">
              <a:rPr lang="vi-VN"/>
              <a:pPr>
                <a:defRPr/>
              </a:pPr>
              <a:t>01/07/2017</a:t>
            </a:fld>
            <a:endParaRPr lang="vi-VN"/>
          </a:p>
        </p:txBody>
      </p:sp>
      <p:sp>
        <p:nvSpPr>
          <p:cNvPr id="6" name="Footer Placeholder 21"/>
          <p:cNvSpPr>
            <a:spLocks noGrp="1"/>
          </p:cNvSpPr>
          <p:nvPr>
            <p:ph type="ftr" sz="quarter" idx="11"/>
          </p:nvPr>
        </p:nvSpPr>
        <p:spPr/>
        <p:txBody>
          <a:bodyPr/>
          <a:lstStyle>
            <a:lvl1pPr>
              <a:defRPr/>
            </a:lvl1pPr>
          </a:lstStyle>
          <a:p>
            <a:pPr>
              <a:defRPr/>
            </a:pPr>
            <a:endParaRPr lang="vi-VN"/>
          </a:p>
        </p:txBody>
      </p:sp>
      <p:sp>
        <p:nvSpPr>
          <p:cNvPr id="7" name="Slide Number Placeholder 17"/>
          <p:cNvSpPr>
            <a:spLocks noGrp="1"/>
          </p:cNvSpPr>
          <p:nvPr>
            <p:ph type="sldNum" sz="quarter" idx="12"/>
          </p:nvPr>
        </p:nvSpPr>
        <p:spPr/>
        <p:txBody>
          <a:bodyPr/>
          <a:lstStyle>
            <a:lvl1pPr>
              <a:defRPr/>
            </a:lvl1pPr>
          </a:lstStyle>
          <a:p>
            <a:pPr>
              <a:defRPr/>
            </a:pPr>
            <a:fld id="{2033DEC9-827F-4FFA-AB7E-8F349E136FAB}" type="slidenum">
              <a:rPr lang="vi-VN"/>
              <a:pPr>
                <a:defRPr/>
              </a:pPr>
              <a:t>‹#›</a:t>
            </a:fld>
            <a:endParaRPr lang="vi-VN"/>
          </a:p>
        </p:txBody>
      </p:sp>
    </p:spTree>
  </p:cSld>
  <p:clrMapOvr>
    <a:masterClrMapping/>
  </p:clrMapOvr>
  <p:transition advClick="0" advTm="400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2C1A48EF-0A4F-4C55-A21F-082CE16CD578}" type="datetimeFigureOut">
              <a:rPr lang="vi-VN"/>
              <a:pPr>
                <a:defRPr/>
              </a:pPr>
              <a:t>01/07/2017</a:t>
            </a:fld>
            <a:endParaRPr lang="vi-VN"/>
          </a:p>
        </p:txBody>
      </p:sp>
      <p:sp>
        <p:nvSpPr>
          <p:cNvPr id="10" name="Footer Placeholder 5"/>
          <p:cNvSpPr>
            <a:spLocks noGrp="1"/>
          </p:cNvSpPr>
          <p:nvPr>
            <p:ph type="ftr" sz="quarter" idx="11"/>
          </p:nvPr>
        </p:nvSpPr>
        <p:spPr/>
        <p:txBody>
          <a:bodyPr/>
          <a:lstStyle>
            <a:lvl1pPr>
              <a:defRPr/>
            </a:lvl1pPr>
          </a:lstStyle>
          <a:p>
            <a:pPr>
              <a:defRPr/>
            </a:pPr>
            <a:endParaRPr lang="vi-V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8FF218AF-2DBC-4CD3-9344-8CA948D74028}" type="slidenum">
              <a:rPr lang="vi-VN"/>
              <a:pPr>
                <a:defRPr/>
              </a:pPr>
              <a:t>‹#›</a:t>
            </a:fld>
            <a:endParaRPr lang="vi-VN"/>
          </a:p>
        </p:txBody>
      </p:sp>
    </p:spTree>
  </p:cSld>
  <p:clrMapOvr>
    <a:masterClrMapping/>
  </p:clrMapOvr>
  <p:transition advClick="0" advTm="4000">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fld id="{7CADB68A-5F7E-4C8D-9F2F-F271B459AACC}" type="datetimeFigureOut">
              <a:rPr lang="vi-VN"/>
              <a:pPr>
                <a:defRPr/>
              </a:pPr>
              <a:t>01/07/2017</a:t>
            </a:fld>
            <a:endParaRPr lang="vi-V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vi-V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BD443352-A320-47D3-866A-3EABFF9BA3EF}" type="slidenum">
              <a:rPr lang="vi-VN"/>
              <a:pPr>
                <a:defRPr/>
              </a:pPr>
              <a:t>‹#›</a:t>
            </a:fld>
            <a:endParaRPr lang="vi-V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79" r:id="rId1"/>
    <p:sldLayoutId id="2147483771" r:id="rId2"/>
    <p:sldLayoutId id="2147483780" r:id="rId3"/>
    <p:sldLayoutId id="2147483772" r:id="rId4"/>
    <p:sldLayoutId id="2147483773" r:id="rId5"/>
    <p:sldLayoutId id="2147483774" r:id="rId6"/>
    <p:sldLayoutId id="2147483775" r:id="rId7"/>
    <p:sldLayoutId id="2147483776" r:id="rId8"/>
    <p:sldLayoutId id="2147483781" r:id="rId9"/>
    <p:sldLayoutId id="2147483777" r:id="rId10"/>
    <p:sldLayoutId id="2147483778" r:id="rId11"/>
  </p:sldLayoutIdLst>
  <p:transition advClick="0" advTm="4000">
    <p:wedge/>
  </p:transition>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Arial" charset="0"/>
        </a:defRPr>
      </a:lvl2pPr>
      <a:lvl3pPr algn="l" rtl="0" eaLnBrk="1" fontAlgn="base" hangingPunct="1">
        <a:spcBef>
          <a:spcPct val="0"/>
        </a:spcBef>
        <a:spcAft>
          <a:spcPct val="0"/>
        </a:spcAft>
        <a:defRPr sz="5000">
          <a:solidFill>
            <a:schemeClr val="tx2"/>
          </a:solidFill>
          <a:latin typeface="Arial" charset="0"/>
        </a:defRPr>
      </a:lvl3pPr>
      <a:lvl4pPr algn="l" rtl="0" eaLnBrk="1" fontAlgn="base" hangingPunct="1">
        <a:spcBef>
          <a:spcPct val="0"/>
        </a:spcBef>
        <a:spcAft>
          <a:spcPct val="0"/>
        </a:spcAft>
        <a:defRPr sz="5000">
          <a:solidFill>
            <a:schemeClr val="tx2"/>
          </a:solidFill>
          <a:latin typeface="Arial" charset="0"/>
        </a:defRPr>
      </a:lvl4pPr>
      <a:lvl5pPr algn="l" rtl="0" eaLnBrk="1" fontAlgn="base" hangingPunct="1">
        <a:spcBef>
          <a:spcPct val="0"/>
        </a:spcBef>
        <a:spcAft>
          <a:spcPct val="0"/>
        </a:spcAft>
        <a:defRPr sz="5000">
          <a:solidFill>
            <a:schemeClr val="tx2"/>
          </a:solidFill>
          <a:latin typeface="Arial" charset="0"/>
        </a:defRPr>
      </a:lvl5pPr>
      <a:lvl6pPr marL="457200" algn="l" rtl="0" eaLnBrk="1" fontAlgn="base" hangingPunct="1">
        <a:spcBef>
          <a:spcPct val="0"/>
        </a:spcBef>
        <a:spcAft>
          <a:spcPct val="0"/>
        </a:spcAft>
        <a:defRPr sz="5000">
          <a:solidFill>
            <a:schemeClr val="tx2"/>
          </a:solidFill>
          <a:latin typeface="Arial" charset="0"/>
        </a:defRPr>
      </a:lvl6pPr>
      <a:lvl7pPr marL="914400" algn="l" rtl="0" eaLnBrk="1" fontAlgn="base" hangingPunct="1">
        <a:spcBef>
          <a:spcPct val="0"/>
        </a:spcBef>
        <a:spcAft>
          <a:spcPct val="0"/>
        </a:spcAft>
        <a:defRPr sz="5000">
          <a:solidFill>
            <a:schemeClr val="tx2"/>
          </a:solidFill>
          <a:latin typeface="Arial" charset="0"/>
        </a:defRPr>
      </a:lvl7pPr>
      <a:lvl8pPr marL="1371600" algn="l" rtl="0" eaLnBrk="1" fontAlgn="base" hangingPunct="1">
        <a:spcBef>
          <a:spcPct val="0"/>
        </a:spcBef>
        <a:spcAft>
          <a:spcPct val="0"/>
        </a:spcAft>
        <a:defRPr sz="5000">
          <a:solidFill>
            <a:schemeClr val="tx2"/>
          </a:solidFill>
          <a:latin typeface="Arial" charset="0"/>
        </a:defRPr>
      </a:lvl8pPr>
      <a:lvl9pPr marL="1828800" algn="l" rtl="0" eaLnBrk="1" fontAlgn="base" hangingPunct="1">
        <a:spcBef>
          <a:spcPct val="0"/>
        </a:spcBef>
        <a:spcAft>
          <a:spcPct val="0"/>
        </a:spcAft>
        <a:defRPr sz="5000">
          <a:solidFill>
            <a:schemeClr val="tx2"/>
          </a:solidFill>
          <a:latin typeface="Arial"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Presentation16.pptx"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85720" y="1428736"/>
            <a:ext cx="8429652" cy="1323439"/>
          </a:xfrm>
          <a:prstGeom prst="rect">
            <a:avLst/>
          </a:prstGeom>
          <a:noFill/>
        </p:spPr>
        <p:txBody>
          <a:bodyPr wrap="square" rtlCol="0">
            <a:spAutoFit/>
          </a:bodyPr>
          <a:lstStyle/>
          <a:p>
            <a:pPr algn="ctr"/>
            <a:r>
              <a:rPr lang="vi-VN" b="1" dirty="0" smtClean="0">
                <a:solidFill>
                  <a:srgbClr val="FF0000"/>
                </a:solidFill>
              </a:rPr>
              <a:t>	</a:t>
            </a:r>
            <a:r>
              <a:rPr lang="vi-VN" sz="4000" b="1" dirty="0" smtClean="0">
                <a:solidFill>
                  <a:srgbClr val="FF0000"/>
                </a:solidFill>
                <a:latin typeface="+mn-lt"/>
              </a:rPr>
              <a:t>QUY ĐỊNH KHEN THƯỞNG VÀ XỬ PHẠT NHÂN VIÊN</a:t>
            </a:r>
            <a:endParaRPr lang="vi-VN" sz="4000" b="1" dirty="0">
              <a:solidFill>
                <a:srgbClr val="FF0000"/>
              </a:solidFill>
              <a:latin typeface="+mn-lt"/>
            </a:endParaRPr>
          </a:p>
        </p:txBody>
      </p:sp>
      <p:pic>
        <p:nvPicPr>
          <p:cNvPr id="1026" name="Picture 2" descr="D:\TỐNG THỦY\UNC\images.jpg"/>
          <p:cNvPicPr>
            <a:picLocks noChangeAspect="1" noChangeArrowheads="1"/>
          </p:cNvPicPr>
          <p:nvPr/>
        </p:nvPicPr>
        <p:blipFill>
          <a:blip r:embed="rId2"/>
          <a:srcRect/>
          <a:stretch>
            <a:fillRect/>
          </a:stretch>
        </p:blipFill>
        <p:spPr bwMode="auto">
          <a:xfrm>
            <a:off x="1357290" y="2643182"/>
            <a:ext cx="6572296" cy="3786214"/>
          </a:xfrm>
          <a:prstGeom prst="rect">
            <a:avLst/>
          </a:prstGeom>
          <a:noFill/>
        </p:spPr>
      </p:pic>
      <p:sp>
        <p:nvSpPr>
          <p:cNvPr id="7" name="TextBox 6"/>
          <p:cNvSpPr txBox="1"/>
          <p:nvPr/>
        </p:nvSpPr>
        <p:spPr>
          <a:xfrm>
            <a:off x="2643174" y="6488668"/>
            <a:ext cx="6715172" cy="369332"/>
          </a:xfrm>
          <a:prstGeom prst="rect">
            <a:avLst/>
          </a:prstGeom>
          <a:noFill/>
        </p:spPr>
        <p:txBody>
          <a:bodyPr wrap="square" rtlCol="0">
            <a:spAutoFit/>
          </a:bodyPr>
          <a:lstStyle/>
          <a:p>
            <a:r>
              <a:rPr lang="en-US" b="1" dirty="0" smtClean="0">
                <a:solidFill>
                  <a:schemeClr val="bg1"/>
                </a:solidFill>
                <a:latin typeface="Times New Roman" pitchFamily="18" charset="0"/>
                <a:cs typeface="Times New Roman" pitchFamily="18" charset="0"/>
              </a:rPr>
              <a:t>QUY ĐỊNH KHEN THƯỞNG VÀ XỬ PHẠT NHÂN VIÊ</a:t>
            </a:r>
            <a:r>
              <a:rPr lang="en-US" dirty="0" smtClean="0">
                <a:solidFill>
                  <a:schemeClr val="bg1"/>
                </a:solidFill>
                <a:latin typeface="Times New Roman" pitchFamily="18" charset="0"/>
                <a:cs typeface="Times New Roman" pitchFamily="18" charset="0"/>
              </a:rPr>
              <a:t>N</a:t>
            </a:r>
            <a:endParaRPr lang="vi-VN" dirty="0">
              <a:solidFill>
                <a:schemeClr val="bg1"/>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1285852" y="928670"/>
            <a:ext cx="6913563" cy="706438"/>
          </a:xfrm>
          <a:prstGeom prst="rect">
            <a:avLst/>
          </a:prstGeom>
          <a:noFill/>
          <a:ln w="9525">
            <a:noFill/>
            <a:miter lim="800000"/>
            <a:headEnd/>
            <a:tailEnd/>
          </a:ln>
        </p:spPr>
        <p:txBody>
          <a:bodyPr>
            <a:spAutoFit/>
          </a:bodyPr>
          <a:lstStyle/>
          <a:p>
            <a:pPr algn="just"/>
            <a:r>
              <a:rPr lang="vi-VN" sz="4000" b="1" dirty="0">
                <a:solidFill>
                  <a:srgbClr val="FF0000"/>
                </a:solidFill>
                <a:latin typeface="Times New Roman" pitchFamily="18" charset="0"/>
                <a:cs typeface="Times New Roman" pitchFamily="18" charset="0"/>
              </a:rPr>
              <a:t>QUY CHẾ KHEN THƯỞNG</a:t>
            </a:r>
            <a:endParaRPr lang="vi-VN" sz="4000" dirty="0">
              <a:solidFill>
                <a:srgbClr val="FF0000"/>
              </a:solidFill>
            </a:endParaRPr>
          </a:p>
        </p:txBody>
      </p:sp>
      <p:sp>
        <p:nvSpPr>
          <p:cNvPr id="3" name="Rectangle 2"/>
          <p:cNvSpPr/>
          <p:nvPr/>
        </p:nvSpPr>
        <p:spPr>
          <a:xfrm>
            <a:off x="785786" y="1500174"/>
            <a:ext cx="7172349" cy="677108"/>
          </a:xfrm>
          <a:prstGeom prst="rect">
            <a:avLst/>
          </a:prstGeom>
        </p:spPr>
        <p:txBody>
          <a:bodyPr wrap="square">
            <a:spAutoFit/>
          </a:bodyPr>
          <a:lstStyle/>
          <a:p>
            <a:pPr>
              <a:defRPr/>
            </a:pPr>
            <a:r>
              <a:rPr lang="vi-VN" sz="3200" b="1" dirty="0">
                <a:latin typeface="+mn-lt"/>
              </a:rPr>
              <a:t>3. </a:t>
            </a:r>
            <a:r>
              <a:rPr lang="vi-VN" sz="3800" b="1" dirty="0">
                <a:latin typeface="+mn-lt"/>
              </a:rPr>
              <a:t>Trường hợp khen thưởng:</a:t>
            </a:r>
            <a:endParaRPr lang="vi-VN" sz="3800" dirty="0">
              <a:latin typeface="+mn-lt"/>
            </a:endParaRPr>
          </a:p>
        </p:txBody>
      </p:sp>
      <p:sp>
        <p:nvSpPr>
          <p:cNvPr id="128001" name="Rectangle 1"/>
          <p:cNvSpPr>
            <a:spLocks noChangeArrowheads="1"/>
          </p:cNvSpPr>
          <p:nvPr/>
        </p:nvSpPr>
        <p:spPr bwMode="auto">
          <a:xfrm>
            <a:off x="571472" y="2071678"/>
            <a:ext cx="8027987" cy="4147739"/>
          </a:xfrm>
          <a:prstGeom prst="rect">
            <a:avLst/>
          </a:prstGeom>
          <a:noFill/>
          <a:ln w="9525">
            <a:noFill/>
            <a:miter lim="800000"/>
            <a:headEnd/>
            <a:tailEnd/>
          </a:ln>
          <a:effectLst/>
        </p:spPr>
        <p:txBody>
          <a:bodyPr wrap="square" anchor="ctr">
            <a:spAutoFit/>
          </a:bodyPr>
          <a:lstStyle/>
          <a:p>
            <a:pPr algn="just">
              <a:lnSpc>
                <a:spcPct val="150000"/>
              </a:lnSpc>
            </a:pPr>
            <a:r>
              <a:rPr lang="vi-VN" sz="3600" dirty="0" smtClean="0">
                <a:latin typeface="Times New Roman" pitchFamily="18" charset="0"/>
                <a:ea typeface="Arial" charset="0"/>
                <a:cs typeface="Times New Roman" pitchFamily="18" charset="0"/>
              </a:rPr>
              <a:t>Tùy </a:t>
            </a:r>
            <a:r>
              <a:rPr lang="vi-VN" sz="3600" dirty="0">
                <a:latin typeface="Times New Roman" pitchFamily="18" charset="0"/>
                <a:ea typeface="Arial" charset="0"/>
                <a:cs typeface="Times New Roman" pitchFamily="18" charset="0"/>
              </a:rPr>
              <a:t>theo trường hợp cụ thể mà </a:t>
            </a:r>
            <a:r>
              <a:rPr lang="vi-VN" sz="3600" dirty="0" smtClean="0">
                <a:latin typeface="Times New Roman" pitchFamily="18" charset="0"/>
                <a:ea typeface="Arial" charset="0"/>
                <a:cs typeface="Times New Roman" pitchFamily="18" charset="0"/>
              </a:rPr>
              <a:t>giám </a:t>
            </a:r>
            <a:r>
              <a:rPr lang="vi-VN" sz="3600" dirty="0">
                <a:latin typeface="Times New Roman" pitchFamily="18" charset="0"/>
                <a:ea typeface="Arial" charset="0"/>
                <a:cs typeface="Times New Roman" pitchFamily="18" charset="0"/>
              </a:rPr>
              <a:t>đốc xem xét và ra quyết định khen thưởng cho nhân viên đạt thành tích công tác.</a:t>
            </a:r>
          </a:p>
          <a:p>
            <a:pPr algn="just" eaLnBrk="0" hangingPunct="0">
              <a:lnSpc>
                <a:spcPct val="150000"/>
              </a:lnSpc>
            </a:pPr>
            <a:r>
              <a:rPr lang="vi-VN" sz="3600" dirty="0" smtClean="0">
                <a:latin typeface="Times New Roman" pitchFamily="18" charset="0"/>
                <a:ea typeface="Arial" charset="0"/>
                <a:cs typeface="Times New Roman" pitchFamily="18" charset="0"/>
              </a:rPr>
              <a:t>Hoàn </a:t>
            </a:r>
            <a:r>
              <a:rPr lang="vi-VN" sz="3600" dirty="0">
                <a:latin typeface="Times New Roman" pitchFamily="18" charset="0"/>
                <a:ea typeface="Arial" charset="0"/>
                <a:cs typeface="Times New Roman" pitchFamily="18" charset="0"/>
              </a:rPr>
              <a:t>thành xuất sắc nhiệm vụ, lập công lớn trong việc nâng cao uy thế công ty.</a:t>
            </a:r>
            <a:endParaRPr lang="vi-VN" sz="3600" dirty="0">
              <a:latin typeface="Times New Roman" pitchFamily="18" charset="0"/>
            </a:endParaRPr>
          </a:p>
        </p:txBody>
      </p:sp>
      <p:sp>
        <p:nvSpPr>
          <p:cNvPr id="5" name="Rectangle 1"/>
          <p:cNvSpPr>
            <a:spLocks noChangeArrowheads="1"/>
          </p:cNvSpPr>
          <p:nvPr/>
        </p:nvSpPr>
        <p:spPr bwMode="auto">
          <a:xfrm>
            <a:off x="2230437" y="6427113"/>
            <a:ext cx="6913563" cy="430887"/>
          </a:xfrm>
          <a:prstGeom prst="rect">
            <a:avLst/>
          </a:prstGeom>
          <a:noFill/>
          <a:ln w="9525">
            <a:noFill/>
            <a:miter lim="800000"/>
            <a:headEnd/>
            <a:tailEnd/>
          </a:ln>
        </p:spPr>
        <p:txBody>
          <a:bodyPr wrap="square">
            <a:spAutoFit/>
          </a:bodyPr>
          <a:lstStyle/>
          <a:p>
            <a:pPr algn="r"/>
            <a:r>
              <a:rPr lang="vi-VN" sz="2200" b="1" dirty="0">
                <a:solidFill>
                  <a:schemeClr val="bg1"/>
                </a:solidFill>
                <a:latin typeface="Times New Roman" pitchFamily="18" charset="0"/>
                <a:cs typeface="Times New Roman" pitchFamily="18" charset="0"/>
              </a:rPr>
              <a:t>QUY CHẾ KHEN THƯỞNG</a:t>
            </a:r>
            <a:endParaRPr lang="vi-VN" sz="2200" dirty="0">
              <a:solidFill>
                <a:schemeClr val="bg1"/>
              </a:solidFill>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28001">
                                            <p:txEl>
                                              <p:pRg st="0" end="0"/>
                                            </p:txEl>
                                          </p:spTgt>
                                        </p:tgtEl>
                                        <p:attrNameLst>
                                          <p:attrName>style.visibility</p:attrName>
                                        </p:attrNameLst>
                                      </p:cBhvr>
                                      <p:to>
                                        <p:strVal val="visible"/>
                                      </p:to>
                                    </p:set>
                                    <p:animEffect transition="in" filter="slide(fromBottom)">
                                      <p:cBhvr>
                                        <p:cTn id="13" dur="500"/>
                                        <p:tgtEl>
                                          <p:spTgt spid="12800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8001">
                                            <p:txEl>
                                              <p:pRg st="1" end="1"/>
                                            </p:txEl>
                                          </p:spTgt>
                                        </p:tgtEl>
                                        <p:attrNameLst>
                                          <p:attrName>style.visibility</p:attrName>
                                        </p:attrNameLst>
                                      </p:cBhvr>
                                      <p:to>
                                        <p:strVal val="visible"/>
                                      </p:to>
                                    </p:set>
                                    <p:anim calcmode="lin" valueType="num">
                                      <p:cBhvr additive="base">
                                        <p:cTn id="18" dur="500" fill="hold"/>
                                        <p:tgtEl>
                                          <p:spTgt spid="12800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800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1142976" y="1357298"/>
            <a:ext cx="6913563" cy="706438"/>
          </a:xfrm>
          <a:prstGeom prst="rect">
            <a:avLst/>
          </a:prstGeom>
          <a:noFill/>
          <a:ln w="9525">
            <a:noFill/>
            <a:miter lim="800000"/>
            <a:headEnd/>
            <a:tailEnd/>
          </a:ln>
        </p:spPr>
        <p:txBody>
          <a:bodyPr>
            <a:spAutoFit/>
          </a:bodyPr>
          <a:lstStyle/>
          <a:p>
            <a:pPr algn="just"/>
            <a:r>
              <a:rPr lang="vi-VN" sz="4000" b="1" dirty="0">
                <a:solidFill>
                  <a:srgbClr val="FF0000"/>
                </a:solidFill>
                <a:latin typeface="Times New Roman" pitchFamily="18" charset="0"/>
                <a:cs typeface="Times New Roman" pitchFamily="18" charset="0"/>
              </a:rPr>
              <a:t>QUY CHẾ KHEN THƯỞNG</a:t>
            </a:r>
            <a:endParaRPr lang="vi-VN" sz="4000" dirty="0">
              <a:solidFill>
                <a:srgbClr val="FF0000"/>
              </a:solidFill>
            </a:endParaRPr>
          </a:p>
        </p:txBody>
      </p:sp>
      <p:sp>
        <p:nvSpPr>
          <p:cNvPr id="126977" name="Rectangle 1"/>
          <p:cNvSpPr>
            <a:spLocks noChangeArrowheads="1"/>
          </p:cNvSpPr>
          <p:nvPr/>
        </p:nvSpPr>
        <p:spPr bwMode="auto">
          <a:xfrm>
            <a:off x="428596" y="3357562"/>
            <a:ext cx="8316913" cy="2308324"/>
          </a:xfrm>
          <a:prstGeom prst="rect">
            <a:avLst/>
          </a:prstGeom>
          <a:noFill/>
          <a:ln w="9525">
            <a:noFill/>
            <a:miter lim="800000"/>
            <a:headEnd/>
            <a:tailEnd/>
          </a:ln>
          <a:effectLst/>
        </p:spPr>
        <p:txBody>
          <a:bodyPr anchor="ctr">
            <a:spAutoFit/>
          </a:bodyPr>
          <a:lstStyle/>
          <a:p>
            <a:pPr algn="just"/>
            <a:r>
              <a:rPr lang="vi-VN" sz="3600" dirty="0" smtClean="0">
                <a:latin typeface="Times New Roman" pitchFamily="18" charset="0"/>
                <a:ea typeface="Arial" charset="0"/>
                <a:cs typeface="Times New Roman" pitchFamily="18" charset="0"/>
              </a:rPr>
              <a:t>- </a:t>
            </a:r>
            <a:r>
              <a:rPr lang="vi-VN" sz="3600" dirty="0">
                <a:latin typeface="Times New Roman" pitchFamily="18" charset="0"/>
                <a:ea typeface="Arial" charset="0"/>
                <a:cs typeface="Times New Roman" pitchFamily="18" charset="0"/>
              </a:rPr>
              <a:t>Có ý chí phấn đấu hoàn thành tốt công việc được giao, có sáng kiến, ý tưởng sáng tạo trong công </a:t>
            </a:r>
            <a:r>
              <a:rPr lang="vi-VN" sz="3600" dirty="0" smtClean="0">
                <a:latin typeface="Times New Roman" pitchFamily="18" charset="0"/>
                <a:ea typeface="Arial" charset="0"/>
                <a:cs typeface="Times New Roman" pitchFamily="18" charset="0"/>
              </a:rPr>
              <a:t>việc.</a:t>
            </a:r>
            <a:endParaRPr lang="vi-VN" sz="3600" dirty="0">
              <a:latin typeface="Times New Roman" pitchFamily="18" charset="0"/>
              <a:ea typeface="Arial" charset="0"/>
              <a:cs typeface="Times New Roman" pitchFamily="18" charset="0"/>
            </a:endParaRPr>
          </a:p>
          <a:p>
            <a:pPr algn="just" eaLnBrk="0" hangingPunct="0"/>
            <a:r>
              <a:rPr lang="vi-VN" sz="3600" dirty="0" smtClean="0">
                <a:latin typeface="Times New Roman" pitchFamily="18" charset="0"/>
                <a:ea typeface="Arial" charset="0"/>
                <a:cs typeface="Times New Roman" pitchFamily="18" charset="0"/>
              </a:rPr>
              <a:t>- </a:t>
            </a:r>
            <a:r>
              <a:rPr lang="vi-VN" sz="3600" dirty="0">
                <a:latin typeface="Times New Roman" pitchFamily="18" charset="0"/>
                <a:ea typeface="Arial" charset="0"/>
                <a:cs typeface="Times New Roman" pitchFamily="18" charset="0"/>
              </a:rPr>
              <a:t>Cả tháng không vi phạm nội quy công ty.</a:t>
            </a:r>
            <a:endParaRPr lang="vi-VN" sz="3600" dirty="0">
              <a:latin typeface="Times New Roman" pitchFamily="18" charset="0"/>
            </a:endParaRPr>
          </a:p>
        </p:txBody>
      </p:sp>
      <p:sp>
        <p:nvSpPr>
          <p:cNvPr id="4" name="Rectangle 3"/>
          <p:cNvSpPr/>
          <p:nvPr/>
        </p:nvSpPr>
        <p:spPr>
          <a:xfrm>
            <a:off x="642910" y="2357430"/>
            <a:ext cx="7318398" cy="677108"/>
          </a:xfrm>
          <a:prstGeom prst="rect">
            <a:avLst/>
          </a:prstGeom>
        </p:spPr>
        <p:txBody>
          <a:bodyPr wrap="square">
            <a:spAutoFit/>
          </a:bodyPr>
          <a:lstStyle/>
          <a:p>
            <a:pPr>
              <a:defRPr/>
            </a:pPr>
            <a:r>
              <a:rPr lang="vi-VN" sz="3800" b="1" dirty="0">
                <a:latin typeface="+mn-lt"/>
              </a:rPr>
              <a:t>3. Trường hợp khen thưởng:</a:t>
            </a:r>
            <a:endParaRPr lang="vi-VN" sz="3800" dirty="0">
              <a:latin typeface="+mn-lt"/>
            </a:endParaRPr>
          </a:p>
        </p:txBody>
      </p:sp>
      <p:sp>
        <p:nvSpPr>
          <p:cNvPr id="5" name="Rectangle 1"/>
          <p:cNvSpPr>
            <a:spLocks noChangeArrowheads="1"/>
          </p:cNvSpPr>
          <p:nvPr/>
        </p:nvSpPr>
        <p:spPr bwMode="auto">
          <a:xfrm>
            <a:off x="2230437" y="6427113"/>
            <a:ext cx="6913563" cy="430887"/>
          </a:xfrm>
          <a:prstGeom prst="rect">
            <a:avLst/>
          </a:prstGeom>
          <a:noFill/>
          <a:ln w="9525">
            <a:noFill/>
            <a:miter lim="800000"/>
            <a:headEnd/>
            <a:tailEnd/>
          </a:ln>
        </p:spPr>
        <p:txBody>
          <a:bodyPr wrap="square">
            <a:spAutoFit/>
          </a:bodyPr>
          <a:lstStyle/>
          <a:p>
            <a:pPr algn="r"/>
            <a:r>
              <a:rPr lang="vi-VN" sz="2200" b="1" dirty="0">
                <a:solidFill>
                  <a:schemeClr val="bg1"/>
                </a:solidFill>
                <a:latin typeface="Times New Roman" pitchFamily="18" charset="0"/>
                <a:cs typeface="Times New Roman" pitchFamily="18" charset="0"/>
              </a:rPr>
              <a:t>QUY CHẾ KHEN THƯỞNG</a:t>
            </a:r>
            <a:endParaRPr lang="vi-VN" sz="2200" dirty="0">
              <a:solidFill>
                <a:schemeClr val="bg1"/>
              </a:solidFill>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6977">
                                            <p:txEl>
                                              <p:pRg st="0" end="0"/>
                                            </p:txEl>
                                          </p:spTgt>
                                        </p:tgtEl>
                                        <p:attrNameLst>
                                          <p:attrName>style.visibility</p:attrName>
                                        </p:attrNameLst>
                                      </p:cBhvr>
                                      <p:to>
                                        <p:strVal val="visible"/>
                                      </p:to>
                                    </p:set>
                                    <p:animEffect transition="in" filter="fade">
                                      <p:cBhvr>
                                        <p:cTn id="14" dur="1000"/>
                                        <p:tgtEl>
                                          <p:spTgt spid="126977">
                                            <p:txEl>
                                              <p:pRg st="0" end="0"/>
                                            </p:txEl>
                                          </p:spTgt>
                                        </p:tgtEl>
                                      </p:cBhvr>
                                    </p:animEffect>
                                    <p:anim calcmode="lin" valueType="num">
                                      <p:cBhvr>
                                        <p:cTn id="15" dur="1000" fill="hold"/>
                                        <p:tgtEl>
                                          <p:spTgt spid="12697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69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6977">
                                            <p:txEl>
                                              <p:pRg st="1" end="1"/>
                                            </p:txEl>
                                          </p:spTgt>
                                        </p:tgtEl>
                                        <p:attrNameLst>
                                          <p:attrName>style.visibility</p:attrName>
                                        </p:attrNameLst>
                                      </p:cBhvr>
                                      <p:to>
                                        <p:strVal val="visible"/>
                                      </p:to>
                                    </p:set>
                                    <p:animEffect transition="in" filter="fade">
                                      <p:cBhvr>
                                        <p:cTn id="21" dur="1000"/>
                                        <p:tgtEl>
                                          <p:spTgt spid="126977">
                                            <p:txEl>
                                              <p:pRg st="1" end="1"/>
                                            </p:txEl>
                                          </p:spTgt>
                                        </p:tgtEl>
                                      </p:cBhvr>
                                    </p:animEffect>
                                    <p:anim calcmode="lin" valueType="num">
                                      <p:cBhvr>
                                        <p:cTn id="22" dur="1000" fill="hold"/>
                                        <p:tgtEl>
                                          <p:spTgt spid="12697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2697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71604" y="1000108"/>
            <a:ext cx="6786610" cy="707886"/>
          </a:xfrm>
          <a:prstGeom prst="rect">
            <a:avLst/>
          </a:prstGeom>
        </p:spPr>
        <p:txBody>
          <a:bodyPr wrap="square">
            <a:spAutoFit/>
          </a:bodyPr>
          <a:lstStyle/>
          <a:p>
            <a:pPr>
              <a:defRPr/>
            </a:pPr>
            <a:r>
              <a:rPr lang="vi-VN" sz="4000" b="1" dirty="0">
                <a:solidFill>
                  <a:srgbClr val="FF0000"/>
                </a:solidFill>
                <a:latin typeface="+mn-lt"/>
              </a:rPr>
              <a:t>HÌNH THỨC KỶ LUẬT</a:t>
            </a:r>
            <a:endParaRPr lang="vi-VN" sz="4000" dirty="0">
              <a:solidFill>
                <a:srgbClr val="FF0000"/>
              </a:solidFill>
              <a:latin typeface="+mn-lt"/>
            </a:endParaRPr>
          </a:p>
        </p:txBody>
      </p:sp>
      <p:sp>
        <p:nvSpPr>
          <p:cNvPr id="125953" name="Rectangle 1"/>
          <p:cNvSpPr>
            <a:spLocks noChangeArrowheads="1"/>
          </p:cNvSpPr>
          <p:nvPr/>
        </p:nvSpPr>
        <p:spPr bwMode="auto">
          <a:xfrm>
            <a:off x="0" y="1428736"/>
            <a:ext cx="5938837" cy="5016758"/>
          </a:xfrm>
          <a:prstGeom prst="rect">
            <a:avLst/>
          </a:prstGeom>
          <a:noFill/>
          <a:ln w="9525">
            <a:noFill/>
            <a:miter lim="800000"/>
            <a:headEnd/>
            <a:tailEnd/>
          </a:ln>
          <a:effectLst/>
        </p:spPr>
        <p:txBody>
          <a:bodyPr anchor="ctr">
            <a:spAutoFit/>
          </a:bodyPr>
          <a:lstStyle/>
          <a:p>
            <a:pPr marL="514350" indent="-514350" algn="just">
              <a:buFontTx/>
              <a:buAutoNum type="arabicPeriod"/>
            </a:pPr>
            <a:endParaRPr lang="vi-VN" sz="3200" b="1" dirty="0" smtClean="0">
              <a:latin typeface="Times New Roman" pitchFamily="18" charset="0"/>
              <a:cs typeface="Times New Roman" pitchFamily="18" charset="0"/>
            </a:endParaRPr>
          </a:p>
          <a:p>
            <a:pPr marL="514350" indent="-514350" algn="just">
              <a:buFontTx/>
              <a:buAutoNum type="arabicPeriod"/>
            </a:pPr>
            <a:r>
              <a:rPr lang="vi-VN" sz="3200" b="1" dirty="0" smtClean="0">
                <a:latin typeface="Times New Roman" pitchFamily="18" charset="0"/>
                <a:cs typeface="Times New Roman" pitchFamily="18" charset="0"/>
              </a:rPr>
              <a:t>Hình </a:t>
            </a:r>
            <a:r>
              <a:rPr lang="vi-VN" sz="3200" b="1" dirty="0">
                <a:latin typeface="Times New Roman" pitchFamily="18" charset="0"/>
                <a:cs typeface="Times New Roman" pitchFamily="18" charset="0"/>
              </a:rPr>
              <a:t>thức kỷ luật:</a:t>
            </a:r>
          </a:p>
          <a:p>
            <a:pPr marL="514350" indent="-514350" algn="just"/>
            <a:endParaRPr lang="vi-VN" sz="3200" dirty="0">
              <a:latin typeface="Times New Roman" pitchFamily="18" charset="0"/>
            </a:endParaRPr>
          </a:p>
          <a:p>
            <a:pPr marL="514350" indent="-514350" algn="just" eaLnBrk="0" hangingPunct="0"/>
            <a:r>
              <a:rPr lang="vi-VN" sz="3200" dirty="0">
                <a:latin typeface="Times New Roman" pitchFamily="18" charset="0"/>
                <a:cs typeface="Times New Roman" pitchFamily="18" charset="0"/>
              </a:rPr>
              <a:t>- Nhắc nhở ( tối đa 02 lần).</a:t>
            </a:r>
            <a:endParaRPr lang="vi-VN" sz="3200" dirty="0">
              <a:latin typeface="Times New Roman" pitchFamily="18" charset="0"/>
            </a:endParaRPr>
          </a:p>
          <a:p>
            <a:pPr marL="514350" indent="-514350" algn="just" eaLnBrk="0" hangingPunct="0"/>
            <a:r>
              <a:rPr lang="vi-VN" sz="3200" dirty="0">
                <a:latin typeface="Times New Roman" pitchFamily="18" charset="0"/>
                <a:cs typeface="Times New Roman" pitchFamily="18" charset="0"/>
              </a:rPr>
              <a:t>- Phạt tiền.</a:t>
            </a:r>
            <a:endParaRPr lang="vi-VN" sz="3200" dirty="0">
              <a:latin typeface="Times New Roman" pitchFamily="18" charset="0"/>
            </a:endParaRPr>
          </a:p>
          <a:p>
            <a:pPr marL="514350" indent="-514350" algn="just" eaLnBrk="0" hangingPunct="0"/>
            <a:r>
              <a:rPr lang="vi-VN" sz="3200" dirty="0">
                <a:latin typeface="Times New Roman" pitchFamily="18" charset="0"/>
                <a:cs typeface="Times New Roman" pitchFamily="18" charset="0"/>
              </a:rPr>
              <a:t>- Trừ vào tiền thưởng cuối năm.</a:t>
            </a:r>
            <a:endParaRPr lang="vi-VN" sz="3200" dirty="0">
              <a:latin typeface="Times New Roman" pitchFamily="18" charset="0"/>
            </a:endParaRPr>
          </a:p>
          <a:p>
            <a:pPr marL="514350" indent="-514350" algn="just" eaLnBrk="0" hangingPunct="0"/>
            <a:r>
              <a:rPr lang="vi-VN" sz="3200" dirty="0">
                <a:latin typeface="Times New Roman" pitchFamily="18" charset="0"/>
                <a:cs typeface="Times New Roman" pitchFamily="18" charset="0"/>
              </a:rPr>
              <a:t>- Hạ cấp bậc lương, chức vụ.</a:t>
            </a:r>
            <a:endParaRPr lang="vi-VN" sz="3200" dirty="0">
              <a:latin typeface="Times New Roman" pitchFamily="18" charset="0"/>
            </a:endParaRPr>
          </a:p>
          <a:p>
            <a:pPr marL="514350" indent="-514350" algn="just" eaLnBrk="0" hangingPunct="0"/>
            <a:r>
              <a:rPr lang="vi-VN" sz="3200" dirty="0" smtClean="0">
                <a:latin typeface="Times New Roman" pitchFamily="18" charset="0"/>
                <a:cs typeface="Times New Roman" pitchFamily="18" charset="0"/>
              </a:rPr>
              <a:t>- Đình </a:t>
            </a:r>
            <a:r>
              <a:rPr lang="vi-VN" sz="3200" dirty="0">
                <a:latin typeface="Times New Roman" pitchFamily="18" charset="0"/>
                <a:cs typeface="Times New Roman" pitchFamily="18" charset="0"/>
              </a:rPr>
              <a:t>chỉ công tác.</a:t>
            </a:r>
            <a:endParaRPr lang="vi-VN" sz="3200" dirty="0">
              <a:latin typeface="Times New Roman" pitchFamily="18" charset="0"/>
            </a:endParaRPr>
          </a:p>
          <a:p>
            <a:pPr marL="514350" indent="-514350" algn="just" eaLnBrk="0" hangingPunct="0"/>
            <a:r>
              <a:rPr lang="vi-VN" sz="3200" dirty="0" smtClean="0">
                <a:latin typeface="Times New Roman" pitchFamily="18" charset="0"/>
                <a:cs typeface="Times New Roman" pitchFamily="18" charset="0"/>
              </a:rPr>
              <a:t>- Sa </a:t>
            </a:r>
            <a:r>
              <a:rPr lang="vi-VN" sz="3200" dirty="0">
                <a:latin typeface="Times New Roman" pitchFamily="18" charset="0"/>
                <a:cs typeface="Times New Roman" pitchFamily="18" charset="0"/>
              </a:rPr>
              <a:t>thải</a:t>
            </a:r>
            <a:endParaRPr lang="vi-VN" sz="3200" dirty="0">
              <a:latin typeface="Times New Roman" pitchFamily="18" charset="0"/>
            </a:endParaRPr>
          </a:p>
          <a:p>
            <a:pPr marL="514350" indent="-514350" algn="just" eaLnBrk="0" hangingPunct="0"/>
            <a:r>
              <a:rPr lang="vi-VN" sz="3200" dirty="0">
                <a:latin typeface="Times New Roman" pitchFamily="18" charset="0"/>
                <a:cs typeface="Times New Roman" pitchFamily="18" charset="0"/>
              </a:rPr>
              <a:t>- Buộc đền bù (vật chất, tiền).</a:t>
            </a:r>
            <a:endParaRPr lang="vi-VN" sz="3200" dirty="0">
              <a:latin typeface="Times New Roman" pitchFamily="18" charset="0"/>
            </a:endParaRPr>
          </a:p>
        </p:txBody>
      </p:sp>
      <p:pic>
        <p:nvPicPr>
          <p:cNvPr id="16388" name="Picture 4" descr="D:\TỐNG THỦY\UNC\tham-quyen-xu-phat-vi-pham-hanh-chinh-ve-thue-233x300.png"/>
          <p:cNvPicPr>
            <a:picLocks noChangeAspect="1" noChangeArrowheads="1"/>
          </p:cNvPicPr>
          <p:nvPr/>
        </p:nvPicPr>
        <p:blipFill>
          <a:blip r:embed="rId3"/>
          <a:srcRect/>
          <a:stretch>
            <a:fillRect/>
          </a:stretch>
        </p:blipFill>
        <p:spPr bwMode="auto">
          <a:xfrm>
            <a:off x="5286380" y="2428868"/>
            <a:ext cx="3857620" cy="4000528"/>
          </a:xfrm>
          <a:prstGeom prst="rect">
            <a:avLst/>
          </a:prstGeom>
          <a:noFill/>
        </p:spPr>
      </p:pic>
      <p:sp>
        <p:nvSpPr>
          <p:cNvPr id="8" name="Rectangle 7"/>
          <p:cNvSpPr/>
          <p:nvPr/>
        </p:nvSpPr>
        <p:spPr>
          <a:xfrm>
            <a:off x="2357390" y="6427113"/>
            <a:ext cx="6786610" cy="430887"/>
          </a:xfrm>
          <a:prstGeom prst="rect">
            <a:avLst/>
          </a:prstGeom>
        </p:spPr>
        <p:txBody>
          <a:bodyPr wrap="square">
            <a:spAutoFit/>
          </a:bodyPr>
          <a:lstStyle/>
          <a:p>
            <a:pPr algn="r">
              <a:defRPr/>
            </a:pPr>
            <a:r>
              <a:rPr lang="vi-VN" sz="2200" b="1" dirty="0">
                <a:solidFill>
                  <a:schemeClr val="bg1"/>
                </a:solidFill>
                <a:latin typeface="+mn-lt"/>
              </a:rPr>
              <a:t>HÌNH THỨC KỶ LUẬT</a:t>
            </a:r>
            <a:endParaRPr lang="vi-VN" sz="2200" dirty="0">
              <a:solidFill>
                <a:schemeClr val="bg1"/>
              </a:solidFill>
              <a:latin typeface="+mn-lt"/>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125953">
                                            <p:txEl>
                                              <p:pRg st="1" end="1"/>
                                            </p:txEl>
                                          </p:spTgt>
                                        </p:tgtEl>
                                        <p:attrNameLst>
                                          <p:attrName>style.visibility</p:attrName>
                                        </p:attrNameLst>
                                      </p:cBhvr>
                                      <p:to>
                                        <p:strVal val="visible"/>
                                      </p:to>
                                    </p:set>
                                    <p:anim from="(-#ppt_w/2)" to="(#ppt_x)" calcmode="lin" valueType="num">
                                      <p:cBhvr>
                                        <p:cTn id="7" dur="600" fill="hold">
                                          <p:stCondLst>
                                            <p:cond delay="0"/>
                                          </p:stCondLst>
                                        </p:cTn>
                                        <p:tgtEl>
                                          <p:spTgt spid="125953">
                                            <p:txEl>
                                              <p:pRg st="1" end="1"/>
                                            </p:txEl>
                                          </p:spTgt>
                                        </p:tgtEl>
                                        <p:attrNameLst>
                                          <p:attrName>ppt_x</p:attrName>
                                        </p:attrNameLst>
                                      </p:cBhvr>
                                    </p:anim>
                                    <p:anim from="0" to="-1.0" calcmode="lin" valueType="num">
                                      <p:cBhvr>
                                        <p:cTn id="8" dur="200" decel="50000" autoRev="1" fill="hold">
                                          <p:stCondLst>
                                            <p:cond delay="600"/>
                                          </p:stCondLst>
                                        </p:cTn>
                                        <p:tgtEl>
                                          <p:spTgt spid="125953">
                                            <p:txEl>
                                              <p:pRg st="1" end="1"/>
                                            </p:txEl>
                                          </p:spTgt>
                                        </p:tgtEl>
                                        <p:attrNameLst>
                                          <p:attrName>xshear</p:attrName>
                                        </p:attrNameLst>
                                      </p:cBhvr>
                                    </p:anim>
                                    <p:animScale>
                                      <p:cBhvr>
                                        <p:cTn id="9" dur="200" decel="100000" autoRev="1" fill="hold">
                                          <p:stCondLst>
                                            <p:cond delay="600"/>
                                          </p:stCondLst>
                                        </p:cTn>
                                        <p:tgtEl>
                                          <p:spTgt spid="125953">
                                            <p:txEl>
                                              <p:pRg st="1" end="1"/>
                                            </p:txEl>
                                          </p:spTgt>
                                        </p:tgtEl>
                                      </p:cBhvr>
                                      <p:from x="100000" y="100000"/>
                                      <p:to x="80000" y="100000"/>
                                    </p:animScale>
                                    <p:anim by="(#ppt_h/3+#ppt_w*0.1)" calcmode="lin" valueType="num">
                                      <p:cBhvr additive="sum">
                                        <p:cTn id="10" dur="200" decel="100000" autoRev="1" fill="hold">
                                          <p:stCondLst>
                                            <p:cond delay="600"/>
                                          </p:stCondLst>
                                        </p:cTn>
                                        <p:tgtEl>
                                          <p:spTgt spid="125953">
                                            <p:txEl>
                                              <p:pRg st="1" end="1"/>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125953">
                                            <p:txEl>
                                              <p:pRg st="3" end="3"/>
                                            </p:txEl>
                                          </p:spTgt>
                                        </p:tgtEl>
                                        <p:attrNameLst>
                                          <p:attrName>style.visibility</p:attrName>
                                        </p:attrNameLst>
                                      </p:cBhvr>
                                      <p:to>
                                        <p:strVal val="visible"/>
                                      </p:to>
                                    </p:set>
                                    <p:anim from="(-#ppt_w/2)" to="(#ppt_x)" calcmode="lin" valueType="num">
                                      <p:cBhvr>
                                        <p:cTn id="15" dur="600" fill="hold">
                                          <p:stCondLst>
                                            <p:cond delay="0"/>
                                          </p:stCondLst>
                                        </p:cTn>
                                        <p:tgtEl>
                                          <p:spTgt spid="125953">
                                            <p:txEl>
                                              <p:pRg st="3" end="3"/>
                                            </p:txEl>
                                          </p:spTgt>
                                        </p:tgtEl>
                                        <p:attrNameLst>
                                          <p:attrName>ppt_x</p:attrName>
                                        </p:attrNameLst>
                                      </p:cBhvr>
                                    </p:anim>
                                    <p:anim from="0" to="-1.0" calcmode="lin" valueType="num">
                                      <p:cBhvr>
                                        <p:cTn id="16" dur="200" decel="50000" autoRev="1" fill="hold">
                                          <p:stCondLst>
                                            <p:cond delay="600"/>
                                          </p:stCondLst>
                                        </p:cTn>
                                        <p:tgtEl>
                                          <p:spTgt spid="125953">
                                            <p:txEl>
                                              <p:pRg st="3" end="3"/>
                                            </p:txEl>
                                          </p:spTgt>
                                        </p:tgtEl>
                                        <p:attrNameLst>
                                          <p:attrName>xshear</p:attrName>
                                        </p:attrNameLst>
                                      </p:cBhvr>
                                    </p:anim>
                                    <p:animScale>
                                      <p:cBhvr>
                                        <p:cTn id="17" dur="200" decel="100000" autoRev="1" fill="hold">
                                          <p:stCondLst>
                                            <p:cond delay="600"/>
                                          </p:stCondLst>
                                        </p:cTn>
                                        <p:tgtEl>
                                          <p:spTgt spid="125953">
                                            <p:txEl>
                                              <p:pRg st="3" end="3"/>
                                            </p:txEl>
                                          </p:spTgt>
                                        </p:tgtEl>
                                      </p:cBhvr>
                                      <p:from x="100000" y="100000"/>
                                      <p:to x="80000" y="100000"/>
                                    </p:animScale>
                                    <p:anim by="(#ppt_h/3+#ppt_w*0.1)" calcmode="lin" valueType="num">
                                      <p:cBhvr additive="sum">
                                        <p:cTn id="18" dur="200" decel="100000" autoRev="1" fill="hold">
                                          <p:stCondLst>
                                            <p:cond delay="600"/>
                                          </p:stCondLst>
                                        </p:cTn>
                                        <p:tgtEl>
                                          <p:spTgt spid="125953">
                                            <p:txEl>
                                              <p:pRg st="3" end="3"/>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nodeType="clickEffect">
                                  <p:stCondLst>
                                    <p:cond delay="0"/>
                                  </p:stCondLst>
                                  <p:childTnLst>
                                    <p:set>
                                      <p:cBhvr>
                                        <p:cTn id="22" dur="1" fill="hold">
                                          <p:stCondLst>
                                            <p:cond delay="0"/>
                                          </p:stCondLst>
                                        </p:cTn>
                                        <p:tgtEl>
                                          <p:spTgt spid="125953">
                                            <p:txEl>
                                              <p:pRg st="4" end="4"/>
                                            </p:txEl>
                                          </p:spTgt>
                                        </p:tgtEl>
                                        <p:attrNameLst>
                                          <p:attrName>style.visibility</p:attrName>
                                        </p:attrNameLst>
                                      </p:cBhvr>
                                      <p:to>
                                        <p:strVal val="visible"/>
                                      </p:to>
                                    </p:set>
                                    <p:anim from="(-#ppt_w/2)" to="(#ppt_x)" calcmode="lin" valueType="num">
                                      <p:cBhvr>
                                        <p:cTn id="23" dur="600" fill="hold">
                                          <p:stCondLst>
                                            <p:cond delay="0"/>
                                          </p:stCondLst>
                                        </p:cTn>
                                        <p:tgtEl>
                                          <p:spTgt spid="125953">
                                            <p:txEl>
                                              <p:pRg st="4" end="4"/>
                                            </p:txEl>
                                          </p:spTgt>
                                        </p:tgtEl>
                                        <p:attrNameLst>
                                          <p:attrName>ppt_x</p:attrName>
                                        </p:attrNameLst>
                                      </p:cBhvr>
                                    </p:anim>
                                    <p:anim from="0" to="-1.0" calcmode="lin" valueType="num">
                                      <p:cBhvr>
                                        <p:cTn id="24" dur="200" decel="50000" autoRev="1" fill="hold">
                                          <p:stCondLst>
                                            <p:cond delay="600"/>
                                          </p:stCondLst>
                                        </p:cTn>
                                        <p:tgtEl>
                                          <p:spTgt spid="125953">
                                            <p:txEl>
                                              <p:pRg st="4" end="4"/>
                                            </p:txEl>
                                          </p:spTgt>
                                        </p:tgtEl>
                                        <p:attrNameLst>
                                          <p:attrName>xshear</p:attrName>
                                        </p:attrNameLst>
                                      </p:cBhvr>
                                    </p:anim>
                                    <p:animScale>
                                      <p:cBhvr>
                                        <p:cTn id="25" dur="200" decel="100000" autoRev="1" fill="hold">
                                          <p:stCondLst>
                                            <p:cond delay="600"/>
                                          </p:stCondLst>
                                        </p:cTn>
                                        <p:tgtEl>
                                          <p:spTgt spid="125953">
                                            <p:txEl>
                                              <p:pRg st="4" end="4"/>
                                            </p:txEl>
                                          </p:spTgt>
                                        </p:tgtEl>
                                      </p:cBhvr>
                                      <p:from x="100000" y="100000"/>
                                      <p:to x="80000" y="100000"/>
                                    </p:animScale>
                                    <p:anim by="(#ppt_h/3+#ppt_w*0.1)" calcmode="lin" valueType="num">
                                      <p:cBhvr additive="sum">
                                        <p:cTn id="26" dur="200" decel="100000" autoRev="1" fill="hold">
                                          <p:stCondLst>
                                            <p:cond delay="600"/>
                                          </p:stCondLst>
                                        </p:cTn>
                                        <p:tgtEl>
                                          <p:spTgt spid="125953">
                                            <p:txEl>
                                              <p:pRg st="4" end="4"/>
                                            </p:txEl>
                                          </p:spTgt>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34" presetClass="entr" presetSubtype="0" fill="hold" nodeType="clickEffect">
                                  <p:stCondLst>
                                    <p:cond delay="0"/>
                                  </p:stCondLst>
                                  <p:childTnLst>
                                    <p:set>
                                      <p:cBhvr>
                                        <p:cTn id="30" dur="1" fill="hold">
                                          <p:stCondLst>
                                            <p:cond delay="0"/>
                                          </p:stCondLst>
                                        </p:cTn>
                                        <p:tgtEl>
                                          <p:spTgt spid="125953">
                                            <p:txEl>
                                              <p:pRg st="5" end="5"/>
                                            </p:txEl>
                                          </p:spTgt>
                                        </p:tgtEl>
                                        <p:attrNameLst>
                                          <p:attrName>style.visibility</p:attrName>
                                        </p:attrNameLst>
                                      </p:cBhvr>
                                      <p:to>
                                        <p:strVal val="visible"/>
                                      </p:to>
                                    </p:set>
                                    <p:anim from="(-#ppt_w/2)" to="(#ppt_x)" calcmode="lin" valueType="num">
                                      <p:cBhvr>
                                        <p:cTn id="31" dur="600" fill="hold">
                                          <p:stCondLst>
                                            <p:cond delay="0"/>
                                          </p:stCondLst>
                                        </p:cTn>
                                        <p:tgtEl>
                                          <p:spTgt spid="125953">
                                            <p:txEl>
                                              <p:pRg st="5" end="5"/>
                                            </p:txEl>
                                          </p:spTgt>
                                        </p:tgtEl>
                                        <p:attrNameLst>
                                          <p:attrName>ppt_x</p:attrName>
                                        </p:attrNameLst>
                                      </p:cBhvr>
                                    </p:anim>
                                    <p:anim from="0" to="-1.0" calcmode="lin" valueType="num">
                                      <p:cBhvr>
                                        <p:cTn id="32" dur="200" decel="50000" autoRev="1" fill="hold">
                                          <p:stCondLst>
                                            <p:cond delay="600"/>
                                          </p:stCondLst>
                                        </p:cTn>
                                        <p:tgtEl>
                                          <p:spTgt spid="125953">
                                            <p:txEl>
                                              <p:pRg st="5" end="5"/>
                                            </p:txEl>
                                          </p:spTgt>
                                        </p:tgtEl>
                                        <p:attrNameLst>
                                          <p:attrName>xshear</p:attrName>
                                        </p:attrNameLst>
                                      </p:cBhvr>
                                    </p:anim>
                                    <p:animScale>
                                      <p:cBhvr>
                                        <p:cTn id="33" dur="200" decel="100000" autoRev="1" fill="hold">
                                          <p:stCondLst>
                                            <p:cond delay="600"/>
                                          </p:stCondLst>
                                        </p:cTn>
                                        <p:tgtEl>
                                          <p:spTgt spid="125953">
                                            <p:txEl>
                                              <p:pRg st="5" end="5"/>
                                            </p:txEl>
                                          </p:spTgt>
                                        </p:tgtEl>
                                      </p:cBhvr>
                                      <p:from x="100000" y="100000"/>
                                      <p:to x="80000" y="100000"/>
                                    </p:animScale>
                                    <p:anim by="(#ppt_h/3+#ppt_w*0.1)" calcmode="lin" valueType="num">
                                      <p:cBhvr additive="sum">
                                        <p:cTn id="34" dur="200" decel="100000" autoRev="1" fill="hold">
                                          <p:stCondLst>
                                            <p:cond delay="600"/>
                                          </p:stCondLst>
                                        </p:cTn>
                                        <p:tgtEl>
                                          <p:spTgt spid="125953">
                                            <p:txEl>
                                              <p:pRg st="5" end="5"/>
                                            </p:txEl>
                                          </p:spTgt>
                                        </p:tgtEl>
                                        <p:attrNameLst>
                                          <p:attrName>ppt_x</p:attrName>
                                        </p:attrNameLst>
                                      </p:cBhvr>
                                    </p:anim>
                                  </p:childTnLst>
                                </p:cTn>
                              </p:par>
                            </p:childTnLst>
                          </p:cTn>
                        </p:par>
                      </p:childTnLst>
                    </p:cTn>
                  </p:par>
                  <p:par>
                    <p:cTn id="35" fill="hold">
                      <p:stCondLst>
                        <p:cond delay="indefinite"/>
                      </p:stCondLst>
                      <p:childTnLst>
                        <p:par>
                          <p:cTn id="36" fill="hold">
                            <p:stCondLst>
                              <p:cond delay="0"/>
                            </p:stCondLst>
                            <p:childTnLst>
                              <p:par>
                                <p:cTn id="37" presetID="34" presetClass="entr" presetSubtype="0" fill="hold" nodeType="clickEffect">
                                  <p:stCondLst>
                                    <p:cond delay="0"/>
                                  </p:stCondLst>
                                  <p:childTnLst>
                                    <p:set>
                                      <p:cBhvr>
                                        <p:cTn id="38" dur="1" fill="hold">
                                          <p:stCondLst>
                                            <p:cond delay="0"/>
                                          </p:stCondLst>
                                        </p:cTn>
                                        <p:tgtEl>
                                          <p:spTgt spid="125953">
                                            <p:txEl>
                                              <p:pRg st="6" end="6"/>
                                            </p:txEl>
                                          </p:spTgt>
                                        </p:tgtEl>
                                        <p:attrNameLst>
                                          <p:attrName>style.visibility</p:attrName>
                                        </p:attrNameLst>
                                      </p:cBhvr>
                                      <p:to>
                                        <p:strVal val="visible"/>
                                      </p:to>
                                    </p:set>
                                    <p:anim from="(-#ppt_w/2)" to="(#ppt_x)" calcmode="lin" valueType="num">
                                      <p:cBhvr>
                                        <p:cTn id="39" dur="600" fill="hold">
                                          <p:stCondLst>
                                            <p:cond delay="0"/>
                                          </p:stCondLst>
                                        </p:cTn>
                                        <p:tgtEl>
                                          <p:spTgt spid="125953">
                                            <p:txEl>
                                              <p:pRg st="6" end="6"/>
                                            </p:txEl>
                                          </p:spTgt>
                                        </p:tgtEl>
                                        <p:attrNameLst>
                                          <p:attrName>ppt_x</p:attrName>
                                        </p:attrNameLst>
                                      </p:cBhvr>
                                    </p:anim>
                                    <p:anim from="0" to="-1.0" calcmode="lin" valueType="num">
                                      <p:cBhvr>
                                        <p:cTn id="40" dur="200" decel="50000" autoRev="1" fill="hold">
                                          <p:stCondLst>
                                            <p:cond delay="600"/>
                                          </p:stCondLst>
                                        </p:cTn>
                                        <p:tgtEl>
                                          <p:spTgt spid="125953">
                                            <p:txEl>
                                              <p:pRg st="6" end="6"/>
                                            </p:txEl>
                                          </p:spTgt>
                                        </p:tgtEl>
                                        <p:attrNameLst>
                                          <p:attrName>xshear</p:attrName>
                                        </p:attrNameLst>
                                      </p:cBhvr>
                                    </p:anim>
                                    <p:animScale>
                                      <p:cBhvr>
                                        <p:cTn id="41" dur="200" decel="100000" autoRev="1" fill="hold">
                                          <p:stCondLst>
                                            <p:cond delay="600"/>
                                          </p:stCondLst>
                                        </p:cTn>
                                        <p:tgtEl>
                                          <p:spTgt spid="125953">
                                            <p:txEl>
                                              <p:pRg st="6" end="6"/>
                                            </p:txEl>
                                          </p:spTgt>
                                        </p:tgtEl>
                                      </p:cBhvr>
                                      <p:from x="100000" y="100000"/>
                                      <p:to x="80000" y="100000"/>
                                    </p:animScale>
                                    <p:anim by="(#ppt_h/3+#ppt_w*0.1)" calcmode="lin" valueType="num">
                                      <p:cBhvr additive="sum">
                                        <p:cTn id="42" dur="200" decel="100000" autoRev="1" fill="hold">
                                          <p:stCondLst>
                                            <p:cond delay="600"/>
                                          </p:stCondLst>
                                        </p:cTn>
                                        <p:tgtEl>
                                          <p:spTgt spid="125953">
                                            <p:txEl>
                                              <p:pRg st="6" end="6"/>
                                            </p:txEl>
                                          </p:spTgt>
                                        </p:tgtEl>
                                        <p:attrNameLst>
                                          <p:attrName>ppt_x</p:attrName>
                                        </p:attrNameLst>
                                      </p:cBhvr>
                                    </p:anim>
                                  </p:childTnLst>
                                </p:cTn>
                              </p:par>
                            </p:childTnLst>
                          </p:cTn>
                        </p:par>
                      </p:childTnLst>
                    </p:cTn>
                  </p:par>
                  <p:par>
                    <p:cTn id="43" fill="hold">
                      <p:stCondLst>
                        <p:cond delay="indefinite"/>
                      </p:stCondLst>
                      <p:childTnLst>
                        <p:par>
                          <p:cTn id="44" fill="hold">
                            <p:stCondLst>
                              <p:cond delay="0"/>
                            </p:stCondLst>
                            <p:childTnLst>
                              <p:par>
                                <p:cTn id="45" presetID="34" presetClass="entr" presetSubtype="0" fill="hold" nodeType="clickEffect">
                                  <p:stCondLst>
                                    <p:cond delay="0"/>
                                  </p:stCondLst>
                                  <p:childTnLst>
                                    <p:set>
                                      <p:cBhvr>
                                        <p:cTn id="46" dur="1" fill="hold">
                                          <p:stCondLst>
                                            <p:cond delay="0"/>
                                          </p:stCondLst>
                                        </p:cTn>
                                        <p:tgtEl>
                                          <p:spTgt spid="125953">
                                            <p:txEl>
                                              <p:pRg st="7" end="7"/>
                                            </p:txEl>
                                          </p:spTgt>
                                        </p:tgtEl>
                                        <p:attrNameLst>
                                          <p:attrName>style.visibility</p:attrName>
                                        </p:attrNameLst>
                                      </p:cBhvr>
                                      <p:to>
                                        <p:strVal val="visible"/>
                                      </p:to>
                                    </p:set>
                                    <p:anim from="(-#ppt_w/2)" to="(#ppt_x)" calcmode="lin" valueType="num">
                                      <p:cBhvr>
                                        <p:cTn id="47" dur="600" fill="hold">
                                          <p:stCondLst>
                                            <p:cond delay="0"/>
                                          </p:stCondLst>
                                        </p:cTn>
                                        <p:tgtEl>
                                          <p:spTgt spid="125953">
                                            <p:txEl>
                                              <p:pRg st="7" end="7"/>
                                            </p:txEl>
                                          </p:spTgt>
                                        </p:tgtEl>
                                        <p:attrNameLst>
                                          <p:attrName>ppt_x</p:attrName>
                                        </p:attrNameLst>
                                      </p:cBhvr>
                                    </p:anim>
                                    <p:anim from="0" to="-1.0" calcmode="lin" valueType="num">
                                      <p:cBhvr>
                                        <p:cTn id="48" dur="200" decel="50000" autoRev="1" fill="hold">
                                          <p:stCondLst>
                                            <p:cond delay="600"/>
                                          </p:stCondLst>
                                        </p:cTn>
                                        <p:tgtEl>
                                          <p:spTgt spid="125953">
                                            <p:txEl>
                                              <p:pRg st="7" end="7"/>
                                            </p:txEl>
                                          </p:spTgt>
                                        </p:tgtEl>
                                        <p:attrNameLst>
                                          <p:attrName>xshear</p:attrName>
                                        </p:attrNameLst>
                                      </p:cBhvr>
                                    </p:anim>
                                    <p:animScale>
                                      <p:cBhvr>
                                        <p:cTn id="49" dur="200" decel="100000" autoRev="1" fill="hold">
                                          <p:stCondLst>
                                            <p:cond delay="600"/>
                                          </p:stCondLst>
                                        </p:cTn>
                                        <p:tgtEl>
                                          <p:spTgt spid="125953">
                                            <p:txEl>
                                              <p:pRg st="7" end="7"/>
                                            </p:txEl>
                                          </p:spTgt>
                                        </p:tgtEl>
                                      </p:cBhvr>
                                      <p:from x="100000" y="100000"/>
                                      <p:to x="80000" y="100000"/>
                                    </p:animScale>
                                    <p:anim by="(#ppt_h/3+#ppt_w*0.1)" calcmode="lin" valueType="num">
                                      <p:cBhvr additive="sum">
                                        <p:cTn id="50" dur="200" decel="100000" autoRev="1" fill="hold">
                                          <p:stCondLst>
                                            <p:cond delay="600"/>
                                          </p:stCondLst>
                                        </p:cTn>
                                        <p:tgtEl>
                                          <p:spTgt spid="125953">
                                            <p:txEl>
                                              <p:pRg st="7" end="7"/>
                                            </p:txEl>
                                          </p:spTgt>
                                        </p:tgtEl>
                                        <p:attrNameLst>
                                          <p:attrName>ppt_x</p:attrName>
                                        </p:attrNameLst>
                                      </p:cBhvr>
                                    </p:anim>
                                  </p:childTnLst>
                                </p:cTn>
                              </p:par>
                            </p:childTnLst>
                          </p:cTn>
                        </p:par>
                      </p:childTnLst>
                    </p:cTn>
                  </p:par>
                  <p:par>
                    <p:cTn id="51" fill="hold">
                      <p:stCondLst>
                        <p:cond delay="indefinite"/>
                      </p:stCondLst>
                      <p:childTnLst>
                        <p:par>
                          <p:cTn id="52" fill="hold">
                            <p:stCondLst>
                              <p:cond delay="0"/>
                            </p:stCondLst>
                            <p:childTnLst>
                              <p:par>
                                <p:cTn id="53" presetID="34" presetClass="entr" presetSubtype="0" fill="hold" nodeType="clickEffect">
                                  <p:stCondLst>
                                    <p:cond delay="0"/>
                                  </p:stCondLst>
                                  <p:childTnLst>
                                    <p:set>
                                      <p:cBhvr>
                                        <p:cTn id="54" dur="1" fill="hold">
                                          <p:stCondLst>
                                            <p:cond delay="0"/>
                                          </p:stCondLst>
                                        </p:cTn>
                                        <p:tgtEl>
                                          <p:spTgt spid="125953">
                                            <p:txEl>
                                              <p:pRg st="8" end="8"/>
                                            </p:txEl>
                                          </p:spTgt>
                                        </p:tgtEl>
                                        <p:attrNameLst>
                                          <p:attrName>style.visibility</p:attrName>
                                        </p:attrNameLst>
                                      </p:cBhvr>
                                      <p:to>
                                        <p:strVal val="visible"/>
                                      </p:to>
                                    </p:set>
                                    <p:anim from="(-#ppt_w/2)" to="(#ppt_x)" calcmode="lin" valueType="num">
                                      <p:cBhvr>
                                        <p:cTn id="55" dur="600" fill="hold">
                                          <p:stCondLst>
                                            <p:cond delay="0"/>
                                          </p:stCondLst>
                                        </p:cTn>
                                        <p:tgtEl>
                                          <p:spTgt spid="125953">
                                            <p:txEl>
                                              <p:pRg st="8" end="8"/>
                                            </p:txEl>
                                          </p:spTgt>
                                        </p:tgtEl>
                                        <p:attrNameLst>
                                          <p:attrName>ppt_x</p:attrName>
                                        </p:attrNameLst>
                                      </p:cBhvr>
                                    </p:anim>
                                    <p:anim from="0" to="-1.0" calcmode="lin" valueType="num">
                                      <p:cBhvr>
                                        <p:cTn id="56" dur="200" decel="50000" autoRev="1" fill="hold">
                                          <p:stCondLst>
                                            <p:cond delay="600"/>
                                          </p:stCondLst>
                                        </p:cTn>
                                        <p:tgtEl>
                                          <p:spTgt spid="125953">
                                            <p:txEl>
                                              <p:pRg st="8" end="8"/>
                                            </p:txEl>
                                          </p:spTgt>
                                        </p:tgtEl>
                                        <p:attrNameLst>
                                          <p:attrName>xshear</p:attrName>
                                        </p:attrNameLst>
                                      </p:cBhvr>
                                    </p:anim>
                                    <p:animScale>
                                      <p:cBhvr>
                                        <p:cTn id="57" dur="200" decel="100000" autoRev="1" fill="hold">
                                          <p:stCondLst>
                                            <p:cond delay="600"/>
                                          </p:stCondLst>
                                        </p:cTn>
                                        <p:tgtEl>
                                          <p:spTgt spid="125953">
                                            <p:txEl>
                                              <p:pRg st="8" end="8"/>
                                            </p:txEl>
                                          </p:spTgt>
                                        </p:tgtEl>
                                      </p:cBhvr>
                                      <p:from x="100000" y="100000"/>
                                      <p:to x="80000" y="100000"/>
                                    </p:animScale>
                                    <p:anim by="(#ppt_h/3+#ppt_w*0.1)" calcmode="lin" valueType="num">
                                      <p:cBhvr additive="sum">
                                        <p:cTn id="58" dur="200" decel="100000" autoRev="1" fill="hold">
                                          <p:stCondLst>
                                            <p:cond delay="600"/>
                                          </p:stCondLst>
                                        </p:cTn>
                                        <p:tgtEl>
                                          <p:spTgt spid="125953">
                                            <p:txEl>
                                              <p:pRg st="8" end="8"/>
                                            </p:txEl>
                                          </p:spTgt>
                                        </p:tgtEl>
                                        <p:attrNameLst>
                                          <p:attrName>ppt_x</p:attrName>
                                        </p:attrNameLst>
                                      </p:cBhvr>
                                    </p:anim>
                                  </p:childTnLst>
                                </p:cTn>
                              </p:par>
                            </p:childTnLst>
                          </p:cTn>
                        </p:par>
                      </p:childTnLst>
                    </p:cTn>
                  </p:par>
                  <p:par>
                    <p:cTn id="59" fill="hold">
                      <p:stCondLst>
                        <p:cond delay="indefinite"/>
                      </p:stCondLst>
                      <p:childTnLst>
                        <p:par>
                          <p:cTn id="60" fill="hold">
                            <p:stCondLst>
                              <p:cond delay="0"/>
                            </p:stCondLst>
                            <p:childTnLst>
                              <p:par>
                                <p:cTn id="61" presetID="34" presetClass="entr" presetSubtype="0" fill="hold" nodeType="clickEffect">
                                  <p:stCondLst>
                                    <p:cond delay="0"/>
                                  </p:stCondLst>
                                  <p:childTnLst>
                                    <p:set>
                                      <p:cBhvr>
                                        <p:cTn id="62" dur="1" fill="hold">
                                          <p:stCondLst>
                                            <p:cond delay="0"/>
                                          </p:stCondLst>
                                        </p:cTn>
                                        <p:tgtEl>
                                          <p:spTgt spid="125953">
                                            <p:txEl>
                                              <p:pRg st="9" end="9"/>
                                            </p:txEl>
                                          </p:spTgt>
                                        </p:tgtEl>
                                        <p:attrNameLst>
                                          <p:attrName>style.visibility</p:attrName>
                                        </p:attrNameLst>
                                      </p:cBhvr>
                                      <p:to>
                                        <p:strVal val="visible"/>
                                      </p:to>
                                    </p:set>
                                    <p:anim from="(-#ppt_w/2)" to="(#ppt_x)" calcmode="lin" valueType="num">
                                      <p:cBhvr>
                                        <p:cTn id="63" dur="600" fill="hold">
                                          <p:stCondLst>
                                            <p:cond delay="0"/>
                                          </p:stCondLst>
                                        </p:cTn>
                                        <p:tgtEl>
                                          <p:spTgt spid="125953">
                                            <p:txEl>
                                              <p:pRg st="9" end="9"/>
                                            </p:txEl>
                                          </p:spTgt>
                                        </p:tgtEl>
                                        <p:attrNameLst>
                                          <p:attrName>ppt_x</p:attrName>
                                        </p:attrNameLst>
                                      </p:cBhvr>
                                    </p:anim>
                                    <p:anim from="0" to="-1.0" calcmode="lin" valueType="num">
                                      <p:cBhvr>
                                        <p:cTn id="64" dur="200" decel="50000" autoRev="1" fill="hold">
                                          <p:stCondLst>
                                            <p:cond delay="600"/>
                                          </p:stCondLst>
                                        </p:cTn>
                                        <p:tgtEl>
                                          <p:spTgt spid="125953">
                                            <p:txEl>
                                              <p:pRg st="9" end="9"/>
                                            </p:txEl>
                                          </p:spTgt>
                                        </p:tgtEl>
                                        <p:attrNameLst>
                                          <p:attrName>xshear</p:attrName>
                                        </p:attrNameLst>
                                      </p:cBhvr>
                                    </p:anim>
                                    <p:animScale>
                                      <p:cBhvr>
                                        <p:cTn id="65" dur="200" decel="100000" autoRev="1" fill="hold">
                                          <p:stCondLst>
                                            <p:cond delay="600"/>
                                          </p:stCondLst>
                                        </p:cTn>
                                        <p:tgtEl>
                                          <p:spTgt spid="125953">
                                            <p:txEl>
                                              <p:pRg st="9" end="9"/>
                                            </p:txEl>
                                          </p:spTgt>
                                        </p:tgtEl>
                                      </p:cBhvr>
                                      <p:from x="100000" y="100000"/>
                                      <p:to x="80000" y="100000"/>
                                    </p:animScale>
                                    <p:anim by="(#ppt_h/3+#ppt_w*0.1)" calcmode="lin" valueType="num">
                                      <p:cBhvr additive="sum">
                                        <p:cTn id="66" dur="200" decel="100000" autoRev="1" fill="hold">
                                          <p:stCondLst>
                                            <p:cond delay="600"/>
                                          </p:stCondLst>
                                        </p:cTn>
                                        <p:tgtEl>
                                          <p:spTgt spid="125953">
                                            <p:txEl>
                                              <p:pRg st="9" end="9"/>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714480" y="857232"/>
            <a:ext cx="5543550" cy="677108"/>
          </a:xfrm>
          <a:prstGeom prst="rect">
            <a:avLst/>
          </a:prstGeom>
        </p:spPr>
        <p:txBody>
          <a:bodyPr>
            <a:spAutoFit/>
          </a:bodyPr>
          <a:lstStyle/>
          <a:p>
            <a:pPr>
              <a:defRPr/>
            </a:pPr>
            <a:r>
              <a:rPr lang="vi-VN" sz="3800" b="1" dirty="0">
                <a:solidFill>
                  <a:srgbClr val="FF0000"/>
                </a:solidFill>
                <a:latin typeface="+mn-lt"/>
              </a:rPr>
              <a:t>HÌNH THỨC KỶ LUẬT</a:t>
            </a:r>
            <a:endParaRPr lang="vi-VN" sz="3800" dirty="0">
              <a:solidFill>
                <a:srgbClr val="FF0000"/>
              </a:solidFill>
              <a:latin typeface="+mn-lt"/>
            </a:endParaRPr>
          </a:p>
        </p:txBody>
      </p:sp>
      <p:sp>
        <p:nvSpPr>
          <p:cNvPr id="3" name="Rectangle 2"/>
          <p:cNvSpPr/>
          <p:nvPr/>
        </p:nvSpPr>
        <p:spPr>
          <a:xfrm>
            <a:off x="642910" y="1428736"/>
            <a:ext cx="7920037" cy="1077912"/>
          </a:xfrm>
          <a:prstGeom prst="rect">
            <a:avLst/>
          </a:prstGeom>
        </p:spPr>
        <p:txBody>
          <a:bodyPr>
            <a:spAutoFit/>
          </a:bodyPr>
          <a:lstStyle/>
          <a:p>
            <a:pPr>
              <a:defRPr/>
            </a:pPr>
            <a:r>
              <a:rPr lang="vi-VN" sz="3200" b="1" dirty="0">
                <a:latin typeface="+mn-lt"/>
              </a:rPr>
              <a:t>2. Đối tượng kỷ luật:</a:t>
            </a:r>
            <a:r>
              <a:rPr lang="vi-VN" sz="3200" dirty="0">
                <a:latin typeface="+mn-lt"/>
              </a:rPr>
              <a:t> </a:t>
            </a:r>
          </a:p>
          <a:p>
            <a:pPr>
              <a:defRPr/>
            </a:pPr>
            <a:r>
              <a:rPr lang="vi-VN" sz="3200" dirty="0">
                <a:latin typeface="+mn-lt"/>
              </a:rPr>
              <a:t>Là toàn thể nhân viên công ty có sai phạm</a:t>
            </a:r>
          </a:p>
        </p:txBody>
      </p:sp>
      <p:sp>
        <p:nvSpPr>
          <p:cNvPr id="4" name="Rectangle 3"/>
          <p:cNvSpPr/>
          <p:nvPr/>
        </p:nvSpPr>
        <p:spPr>
          <a:xfrm>
            <a:off x="785786" y="2500306"/>
            <a:ext cx="2451100" cy="584200"/>
          </a:xfrm>
          <a:prstGeom prst="rect">
            <a:avLst/>
          </a:prstGeom>
        </p:spPr>
        <p:txBody>
          <a:bodyPr>
            <a:spAutoFit/>
          </a:bodyPr>
          <a:lstStyle/>
          <a:p>
            <a:pPr>
              <a:defRPr/>
            </a:pPr>
            <a:r>
              <a:rPr lang="vi-VN" sz="3200" b="1" dirty="0">
                <a:latin typeface="+mn-lt"/>
              </a:rPr>
              <a:t>3. Mức phạt:</a:t>
            </a:r>
            <a:endParaRPr lang="vi-VN" sz="3200" dirty="0">
              <a:latin typeface="+mn-lt"/>
            </a:endParaRPr>
          </a:p>
        </p:txBody>
      </p:sp>
      <p:sp>
        <p:nvSpPr>
          <p:cNvPr id="134145" name="Rectangle 1"/>
          <p:cNvSpPr>
            <a:spLocks noChangeArrowheads="1"/>
          </p:cNvSpPr>
          <p:nvPr/>
        </p:nvSpPr>
        <p:spPr bwMode="auto">
          <a:xfrm>
            <a:off x="468313" y="3190875"/>
            <a:ext cx="8243887" cy="3046413"/>
          </a:xfrm>
          <a:prstGeom prst="rect">
            <a:avLst/>
          </a:prstGeom>
          <a:noFill/>
          <a:ln w="9525">
            <a:noFill/>
            <a:miter lim="800000"/>
            <a:headEnd/>
            <a:tailEnd/>
          </a:ln>
        </p:spPr>
        <p:txBody>
          <a:bodyPr anchor="ctr">
            <a:spAutoFit/>
          </a:bodyPr>
          <a:lstStyle/>
          <a:p>
            <a:pPr algn="just"/>
            <a:r>
              <a:rPr lang="vi-VN" sz="3200" dirty="0" smtClean="0">
                <a:latin typeface="Times New Roman" pitchFamily="18" charset="0"/>
                <a:cs typeface="Times New Roman" pitchFamily="18" charset="0"/>
              </a:rPr>
              <a:t>- </a:t>
            </a:r>
            <a:r>
              <a:rPr lang="vi-VN" sz="3200" dirty="0">
                <a:latin typeface="Times New Roman" pitchFamily="18" charset="0"/>
                <a:cs typeface="Times New Roman" pitchFamily="18" charset="0"/>
              </a:rPr>
              <a:t>Phạt tiền (Mức tối thiểu 30.000 đồng và tối đa 30.000.000 đồng).</a:t>
            </a:r>
          </a:p>
          <a:p>
            <a:pPr algn="just" eaLnBrk="0" hangingPunct="0"/>
            <a:r>
              <a:rPr lang="vi-VN" sz="3200" dirty="0" smtClean="0">
                <a:latin typeface="Times New Roman" pitchFamily="18" charset="0"/>
                <a:cs typeface="Times New Roman" pitchFamily="18" charset="0"/>
              </a:rPr>
              <a:t>- </a:t>
            </a:r>
            <a:r>
              <a:rPr lang="vi-VN" sz="3200" dirty="0">
                <a:latin typeface="Times New Roman" pitchFamily="18" charset="0"/>
                <a:cs typeface="Times New Roman" pitchFamily="18" charset="0"/>
              </a:rPr>
              <a:t>Trừ vào tiền thưởng cuối năm từ </a:t>
            </a:r>
            <a:r>
              <a:rPr lang="vi-VN" sz="3200" dirty="0" smtClean="0">
                <a:latin typeface="Times New Roman" pitchFamily="18" charset="0"/>
                <a:cs typeface="Times New Roman" pitchFamily="18" charset="0"/>
              </a:rPr>
              <a:t>10-30</a:t>
            </a:r>
            <a:r>
              <a:rPr lang="vi-VN" sz="3200" dirty="0">
                <a:latin typeface="Times New Roman" pitchFamily="18" charset="0"/>
                <a:cs typeface="Times New Roman" pitchFamily="18" charset="0"/>
              </a:rPr>
              <a:t>%.</a:t>
            </a:r>
          </a:p>
          <a:p>
            <a:pPr algn="just" eaLnBrk="0" hangingPunct="0"/>
            <a:r>
              <a:rPr lang="vi-VN" sz="3200" dirty="0" smtClean="0">
                <a:latin typeface="Times New Roman" pitchFamily="18" charset="0"/>
                <a:cs typeface="Times New Roman" pitchFamily="18" charset="0"/>
              </a:rPr>
              <a:t>- </a:t>
            </a:r>
            <a:r>
              <a:rPr lang="vi-VN" sz="3200" dirty="0">
                <a:latin typeface="Times New Roman" pitchFamily="18" charset="0"/>
                <a:cs typeface="Times New Roman" pitchFamily="18" charset="0"/>
              </a:rPr>
              <a:t>Đình chỉ công tác (Mức phạt tối thiểu 01 ngày và tối đa 10 ngày và không được hưởng lương trong thời gian đình chỉ).</a:t>
            </a:r>
          </a:p>
        </p:txBody>
      </p:sp>
      <p:sp>
        <p:nvSpPr>
          <p:cNvPr id="6" name="Rectangle 5"/>
          <p:cNvSpPr/>
          <p:nvPr/>
        </p:nvSpPr>
        <p:spPr>
          <a:xfrm>
            <a:off x="2357390" y="6427113"/>
            <a:ext cx="6786610" cy="430887"/>
          </a:xfrm>
          <a:prstGeom prst="rect">
            <a:avLst/>
          </a:prstGeom>
        </p:spPr>
        <p:txBody>
          <a:bodyPr wrap="square">
            <a:spAutoFit/>
          </a:bodyPr>
          <a:lstStyle/>
          <a:p>
            <a:pPr algn="r">
              <a:defRPr/>
            </a:pPr>
            <a:r>
              <a:rPr lang="vi-VN" sz="2200" b="1" dirty="0">
                <a:solidFill>
                  <a:schemeClr val="bg1"/>
                </a:solidFill>
                <a:latin typeface="+mn-lt"/>
              </a:rPr>
              <a:t>HÌNH THỨC KỶ LUẬT</a:t>
            </a:r>
            <a:endParaRPr lang="vi-VN" sz="2200" dirty="0">
              <a:solidFill>
                <a:schemeClr val="bg1"/>
              </a:solidFill>
              <a:latin typeface="+mn-lt"/>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plus(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edge">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134145">
                                            <p:txEl>
                                              <p:pRg st="0" end="0"/>
                                            </p:txEl>
                                          </p:spTgt>
                                        </p:tgtEl>
                                        <p:attrNameLst>
                                          <p:attrName>style.visibility</p:attrName>
                                        </p:attrNameLst>
                                      </p:cBhvr>
                                      <p:to>
                                        <p:strVal val="visible"/>
                                      </p:to>
                                    </p:set>
                                    <p:anim calcmode="discrete" valueType="clr">
                                      <p:cBhvr override="childStyle">
                                        <p:cTn id="22" dur="80"/>
                                        <p:tgtEl>
                                          <p:spTgt spid="13414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134145">
                                            <p:txEl>
                                              <p:pRg st="0" end="0"/>
                                            </p:txEl>
                                          </p:spTgt>
                                        </p:tgtEl>
                                        <p:attrNameLst>
                                          <p:attrName>fillcolor</p:attrName>
                                        </p:attrNameLst>
                                      </p:cBhvr>
                                      <p:tavLst>
                                        <p:tav tm="0">
                                          <p:val>
                                            <p:clrVal>
                                              <a:schemeClr val="accent2"/>
                                            </p:clrVal>
                                          </p:val>
                                        </p:tav>
                                        <p:tav tm="50000">
                                          <p:val>
                                            <p:clrVal>
                                              <a:schemeClr val="hlink"/>
                                            </p:clrVal>
                                          </p:val>
                                        </p:tav>
                                      </p:tavLst>
                                    </p:anim>
                                    <p:set>
                                      <p:cBhvr>
                                        <p:cTn id="24" dur="80"/>
                                        <p:tgtEl>
                                          <p:spTgt spid="134145">
                                            <p:txEl>
                                              <p:pRg st="0" end="0"/>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134145">
                                            <p:txEl>
                                              <p:pRg st="1" end="1"/>
                                            </p:txEl>
                                          </p:spTgt>
                                        </p:tgtEl>
                                        <p:attrNameLst>
                                          <p:attrName>style.visibility</p:attrName>
                                        </p:attrNameLst>
                                      </p:cBhvr>
                                      <p:to>
                                        <p:strVal val="visible"/>
                                      </p:to>
                                    </p:set>
                                    <p:anim calcmode="discrete" valueType="clr">
                                      <p:cBhvr override="childStyle">
                                        <p:cTn id="29" dur="80"/>
                                        <p:tgtEl>
                                          <p:spTgt spid="13414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134145">
                                            <p:txEl>
                                              <p:pRg st="1" end="1"/>
                                            </p:txEl>
                                          </p:spTgt>
                                        </p:tgtEl>
                                        <p:attrNameLst>
                                          <p:attrName>fillcolor</p:attrName>
                                        </p:attrNameLst>
                                      </p:cBhvr>
                                      <p:tavLst>
                                        <p:tav tm="0">
                                          <p:val>
                                            <p:clrVal>
                                              <a:schemeClr val="accent2"/>
                                            </p:clrVal>
                                          </p:val>
                                        </p:tav>
                                        <p:tav tm="50000">
                                          <p:val>
                                            <p:clrVal>
                                              <a:schemeClr val="hlink"/>
                                            </p:clrVal>
                                          </p:val>
                                        </p:tav>
                                      </p:tavLst>
                                    </p:anim>
                                    <p:set>
                                      <p:cBhvr>
                                        <p:cTn id="31" dur="80"/>
                                        <p:tgtEl>
                                          <p:spTgt spid="134145">
                                            <p:txEl>
                                              <p:pRg st="1" end="1"/>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134145">
                                            <p:txEl>
                                              <p:pRg st="2" end="2"/>
                                            </p:txEl>
                                          </p:spTgt>
                                        </p:tgtEl>
                                        <p:attrNameLst>
                                          <p:attrName>style.visibility</p:attrName>
                                        </p:attrNameLst>
                                      </p:cBhvr>
                                      <p:to>
                                        <p:strVal val="visible"/>
                                      </p:to>
                                    </p:set>
                                    <p:anim calcmode="discrete" valueType="clr">
                                      <p:cBhvr override="childStyle">
                                        <p:cTn id="36" dur="80"/>
                                        <p:tgtEl>
                                          <p:spTgt spid="13414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134145">
                                            <p:txEl>
                                              <p:pRg st="2" end="2"/>
                                            </p:txEl>
                                          </p:spTgt>
                                        </p:tgtEl>
                                        <p:attrNameLst>
                                          <p:attrName>fillcolor</p:attrName>
                                        </p:attrNameLst>
                                      </p:cBhvr>
                                      <p:tavLst>
                                        <p:tav tm="0">
                                          <p:val>
                                            <p:clrVal>
                                              <a:schemeClr val="accent2"/>
                                            </p:clrVal>
                                          </p:val>
                                        </p:tav>
                                        <p:tav tm="50000">
                                          <p:val>
                                            <p:clrVal>
                                              <a:schemeClr val="hlink"/>
                                            </p:clrVal>
                                          </p:val>
                                        </p:tav>
                                      </p:tavLst>
                                    </p:anim>
                                    <p:set>
                                      <p:cBhvr>
                                        <p:cTn id="38" dur="80"/>
                                        <p:tgtEl>
                                          <p:spTgt spid="13414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714480" y="1000108"/>
            <a:ext cx="5543550" cy="677108"/>
          </a:xfrm>
          <a:prstGeom prst="rect">
            <a:avLst/>
          </a:prstGeom>
        </p:spPr>
        <p:txBody>
          <a:bodyPr>
            <a:spAutoFit/>
          </a:bodyPr>
          <a:lstStyle/>
          <a:p>
            <a:pPr>
              <a:defRPr/>
            </a:pPr>
            <a:r>
              <a:rPr lang="vi-VN" sz="3800" b="1" dirty="0">
                <a:solidFill>
                  <a:srgbClr val="FF0000"/>
                </a:solidFill>
                <a:latin typeface="+mn-lt"/>
              </a:rPr>
              <a:t>HÌNH THỨC KỶ LUẬT</a:t>
            </a:r>
            <a:endParaRPr lang="vi-VN" sz="3800" dirty="0">
              <a:solidFill>
                <a:srgbClr val="FF0000"/>
              </a:solidFill>
              <a:latin typeface="+mn-lt"/>
            </a:endParaRPr>
          </a:p>
        </p:txBody>
      </p:sp>
      <p:sp>
        <p:nvSpPr>
          <p:cNvPr id="133121" name="Rectangle 1"/>
          <p:cNvSpPr>
            <a:spLocks noChangeArrowheads="1"/>
          </p:cNvSpPr>
          <p:nvPr/>
        </p:nvSpPr>
        <p:spPr bwMode="auto">
          <a:xfrm>
            <a:off x="647700" y="2060575"/>
            <a:ext cx="8101013" cy="4524315"/>
          </a:xfrm>
          <a:prstGeom prst="rect">
            <a:avLst/>
          </a:prstGeom>
          <a:noFill/>
          <a:ln w="9525">
            <a:noFill/>
            <a:miter lim="800000"/>
            <a:headEnd/>
            <a:tailEnd/>
          </a:ln>
          <a:effectLst/>
        </p:spPr>
        <p:txBody>
          <a:bodyPr anchor="ctr">
            <a:spAutoFit/>
          </a:bodyPr>
          <a:lstStyle/>
          <a:p>
            <a:pPr algn="just"/>
            <a:r>
              <a:rPr lang="vi-VN" sz="3200" dirty="0" smtClean="0">
                <a:latin typeface="Times New Roman" pitchFamily="18" charset="0"/>
                <a:cs typeface="Times New Roman" pitchFamily="18" charset="0"/>
              </a:rPr>
              <a:t> </a:t>
            </a:r>
            <a:r>
              <a:rPr lang="vi-VN" sz="3200" b="1" dirty="0">
                <a:latin typeface="Times New Roman" pitchFamily="18" charset="0"/>
                <a:cs typeface="Times New Roman" pitchFamily="18" charset="0"/>
              </a:rPr>
              <a:t>Sa thải </a:t>
            </a:r>
            <a:r>
              <a:rPr lang="vi-VN" sz="3200" dirty="0">
                <a:latin typeface="Times New Roman" pitchFamily="18" charset="0"/>
                <a:cs typeface="Times New Roman" pitchFamily="18" charset="0"/>
              </a:rPr>
              <a:t>(Là hình thức kỷ luật cao nhất nhân viên bị </a:t>
            </a:r>
            <a:r>
              <a:rPr lang="vi-VN" sz="3200" dirty="0" smtClean="0">
                <a:latin typeface="Times New Roman" pitchFamily="18" charset="0"/>
                <a:cs typeface="Times New Roman" pitchFamily="18" charset="0"/>
              </a:rPr>
              <a:t>sa </a:t>
            </a:r>
            <a:r>
              <a:rPr lang="vi-VN" sz="3200" dirty="0">
                <a:latin typeface="Times New Roman" pitchFamily="18" charset="0"/>
                <a:cs typeface="Times New Roman" pitchFamily="18" charset="0"/>
              </a:rPr>
              <a:t>thải sẽ được thanh toán toàn bộ lương cho những ngày đã làm, và sẽ không nhận được bất kỳ khoản trợ cấp, phụ cấp nào. Ban giám đốc sẽ trực tiếp xem xét ra quyết định cho những trường hợp vi phạm nghiêm trọng, gây hậu quả, tổn thất lớn cho công ty hoặc những tái phạm nhiều lần không có ý thức </a:t>
            </a:r>
            <a:r>
              <a:rPr lang="vi-VN" sz="3200" dirty="0" smtClean="0">
                <a:latin typeface="Times New Roman" pitchFamily="18" charset="0"/>
                <a:cs typeface="Times New Roman" pitchFamily="18" charset="0"/>
              </a:rPr>
              <a:t>sửa </a:t>
            </a:r>
            <a:r>
              <a:rPr lang="vi-VN" sz="3200" dirty="0">
                <a:latin typeface="Times New Roman" pitchFamily="18" charset="0"/>
                <a:cs typeface="Times New Roman" pitchFamily="18" charset="0"/>
              </a:rPr>
              <a:t>chữa phấn đấu.</a:t>
            </a:r>
            <a:endParaRPr lang="vi-VN" sz="3200" dirty="0">
              <a:latin typeface="Times New Roman" pitchFamily="18" charset="0"/>
            </a:endParaRPr>
          </a:p>
        </p:txBody>
      </p:sp>
      <p:sp>
        <p:nvSpPr>
          <p:cNvPr id="4" name="Rectangle 3"/>
          <p:cNvSpPr/>
          <p:nvPr/>
        </p:nvSpPr>
        <p:spPr>
          <a:xfrm>
            <a:off x="928662" y="1571612"/>
            <a:ext cx="2451100" cy="584200"/>
          </a:xfrm>
          <a:prstGeom prst="rect">
            <a:avLst/>
          </a:prstGeom>
        </p:spPr>
        <p:txBody>
          <a:bodyPr>
            <a:spAutoFit/>
          </a:bodyPr>
          <a:lstStyle/>
          <a:p>
            <a:pPr>
              <a:defRPr/>
            </a:pPr>
            <a:r>
              <a:rPr lang="vi-VN" sz="3200" b="1" dirty="0">
                <a:latin typeface="+mn-lt"/>
              </a:rPr>
              <a:t>3. Mức phạt:</a:t>
            </a:r>
            <a:endParaRPr lang="vi-VN" sz="3200" dirty="0">
              <a:latin typeface="+mn-lt"/>
            </a:endParaRPr>
          </a:p>
        </p:txBody>
      </p:sp>
      <p:sp>
        <p:nvSpPr>
          <p:cNvPr id="5" name="Rectangle 4"/>
          <p:cNvSpPr/>
          <p:nvPr/>
        </p:nvSpPr>
        <p:spPr>
          <a:xfrm>
            <a:off x="2357390" y="6427113"/>
            <a:ext cx="6786610" cy="430887"/>
          </a:xfrm>
          <a:prstGeom prst="rect">
            <a:avLst/>
          </a:prstGeom>
        </p:spPr>
        <p:txBody>
          <a:bodyPr wrap="square">
            <a:spAutoFit/>
          </a:bodyPr>
          <a:lstStyle/>
          <a:p>
            <a:pPr algn="r">
              <a:defRPr/>
            </a:pPr>
            <a:r>
              <a:rPr lang="vi-VN" sz="2200" b="1" dirty="0">
                <a:solidFill>
                  <a:schemeClr val="bg1"/>
                </a:solidFill>
                <a:latin typeface="+mn-lt"/>
              </a:rPr>
              <a:t>HÌNH THỨC KỶ LUẬT</a:t>
            </a:r>
            <a:endParaRPr lang="vi-VN" sz="2200" dirty="0">
              <a:solidFill>
                <a:schemeClr val="bg1"/>
              </a:solidFill>
              <a:latin typeface="+mn-lt"/>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33121"/>
                                        </p:tgtEl>
                                        <p:attrNameLst>
                                          <p:attrName>style.visibility</p:attrName>
                                        </p:attrNameLst>
                                      </p:cBhvr>
                                      <p:to>
                                        <p:strVal val="visible"/>
                                      </p:to>
                                    </p:set>
                                    <p:anim calcmode="discrete" valueType="clr">
                                      <p:cBhvr override="childStyle">
                                        <p:cTn id="7" dur="80"/>
                                        <p:tgtEl>
                                          <p:spTgt spid="13312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3121"/>
                                        </p:tgtEl>
                                        <p:attrNameLst>
                                          <p:attrName>fillcolor</p:attrName>
                                        </p:attrNameLst>
                                      </p:cBhvr>
                                      <p:tavLst>
                                        <p:tav tm="0">
                                          <p:val>
                                            <p:clrVal>
                                              <a:schemeClr val="accent2"/>
                                            </p:clrVal>
                                          </p:val>
                                        </p:tav>
                                        <p:tav tm="50000">
                                          <p:val>
                                            <p:clrVal>
                                              <a:schemeClr val="hlink"/>
                                            </p:clrVal>
                                          </p:val>
                                        </p:tav>
                                      </p:tavLst>
                                    </p:anim>
                                    <p:set>
                                      <p:cBhvr>
                                        <p:cTn id="9" dur="80"/>
                                        <p:tgtEl>
                                          <p:spTgt spid="13312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714480" y="928670"/>
            <a:ext cx="5543550" cy="677108"/>
          </a:xfrm>
          <a:prstGeom prst="rect">
            <a:avLst/>
          </a:prstGeom>
        </p:spPr>
        <p:txBody>
          <a:bodyPr>
            <a:spAutoFit/>
          </a:bodyPr>
          <a:lstStyle/>
          <a:p>
            <a:pPr>
              <a:defRPr/>
            </a:pPr>
            <a:r>
              <a:rPr lang="vi-VN" sz="3800" b="1" dirty="0">
                <a:solidFill>
                  <a:srgbClr val="FF0000"/>
                </a:solidFill>
                <a:latin typeface="+mn-lt"/>
              </a:rPr>
              <a:t>HÌNH THỨC KỶ LUẬT</a:t>
            </a:r>
            <a:endParaRPr lang="vi-VN" sz="3800" dirty="0">
              <a:solidFill>
                <a:srgbClr val="FF0000"/>
              </a:solidFill>
              <a:latin typeface="+mn-lt"/>
            </a:endParaRPr>
          </a:p>
        </p:txBody>
      </p:sp>
      <p:sp>
        <p:nvSpPr>
          <p:cNvPr id="132097" name="Rectangle 1"/>
          <p:cNvSpPr>
            <a:spLocks noChangeArrowheads="1"/>
          </p:cNvSpPr>
          <p:nvPr/>
        </p:nvSpPr>
        <p:spPr bwMode="auto">
          <a:xfrm>
            <a:off x="500034" y="1428736"/>
            <a:ext cx="8207375" cy="1261884"/>
          </a:xfrm>
          <a:prstGeom prst="rect">
            <a:avLst/>
          </a:prstGeom>
          <a:noFill/>
          <a:ln w="9525">
            <a:noFill/>
            <a:miter lim="800000"/>
            <a:headEnd/>
            <a:tailEnd/>
          </a:ln>
          <a:effectLst/>
        </p:spPr>
        <p:txBody>
          <a:bodyPr anchor="ctr">
            <a:spAutoFit/>
          </a:bodyPr>
          <a:lstStyle/>
          <a:p>
            <a:pPr algn="just">
              <a:tabLst>
                <a:tab pos="180975" algn="l"/>
              </a:tabLst>
            </a:pPr>
            <a:r>
              <a:rPr lang="vi-VN" sz="3800" b="1" dirty="0">
                <a:solidFill>
                  <a:schemeClr val="accent1"/>
                </a:solidFill>
                <a:latin typeface="Times New Roman" pitchFamily="18" charset="0"/>
                <a:cs typeface="Times New Roman" pitchFamily="18" charset="0"/>
              </a:rPr>
              <a:t>4. Căn cứ xử phạt và thẩm quyền phạt vi phạm:</a:t>
            </a:r>
            <a:endParaRPr lang="vi-VN" sz="3800" dirty="0">
              <a:solidFill>
                <a:schemeClr val="accent1"/>
              </a:solidFill>
              <a:latin typeface="Times New Roman" pitchFamily="18" charset="0"/>
            </a:endParaRPr>
          </a:p>
        </p:txBody>
      </p:sp>
      <p:sp>
        <p:nvSpPr>
          <p:cNvPr id="4" name="Rectangle 3"/>
          <p:cNvSpPr/>
          <p:nvPr/>
        </p:nvSpPr>
        <p:spPr>
          <a:xfrm>
            <a:off x="2928926" y="2357430"/>
            <a:ext cx="3634328" cy="677108"/>
          </a:xfrm>
          <a:prstGeom prst="rect">
            <a:avLst/>
          </a:prstGeom>
        </p:spPr>
        <p:txBody>
          <a:bodyPr wrap="none">
            <a:spAutoFit/>
          </a:bodyPr>
          <a:lstStyle/>
          <a:p>
            <a:pPr>
              <a:defRPr/>
            </a:pPr>
            <a:r>
              <a:rPr lang="vi-VN" sz="3800" b="1" dirty="0">
                <a:latin typeface="+mn-lt"/>
              </a:rPr>
              <a:t>Căn cứ xử phạt:</a:t>
            </a:r>
            <a:r>
              <a:rPr lang="vi-VN" b="1" dirty="0"/>
              <a:t> </a:t>
            </a:r>
            <a:endParaRPr lang="vi-VN" dirty="0"/>
          </a:p>
        </p:txBody>
      </p:sp>
      <p:sp>
        <p:nvSpPr>
          <p:cNvPr id="132098" name="Rectangle 2"/>
          <p:cNvSpPr>
            <a:spLocks noChangeArrowheads="1"/>
          </p:cNvSpPr>
          <p:nvPr/>
        </p:nvSpPr>
        <p:spPr bwMode="auto">
          <a:xfrm>
            <a:off x="428596" y="3000372"/>
            <a:ext cx="8316913" cy="3539430"/>
          </a:xfrm>
          <a:prstGeom prst="rect">
            <a:avLst/>
          </a:prstGeom>
          <a:noFill/>
          <a:ln w="9525">
            <a:noFill/>
            <a:miter lim="800000"/>
            <a:headEnd/>
            <a:tailEnd/>
          </a:ln>
        </p:spPr>
        <p:txBody>
          <a:bodyPr anchor="ctr">
            <a:spAutoFit/>
          </a:bodyPr>
          <a:lstStyle/>
          <a:p>
            <a:pPr indent="539750" algn="just"/>
            <a:r>
              <a:rPr lang="vi-VN" sz="3200" dirty="0" smtClean="0">
                <a:latin typeface="Times New Roman" pitchFamily="18" charset="0"/>
                <a:cs typeface="Times New Roman" pitchFamily="18" charset="0"/>
              </a:rPr>
              <a:t>- </a:t>
            </a:r>
            <a:r>
              <a:rPr lang="vi-VN" sz="3200" dirty="0">
                <a:latin typeface="Times New Roman" pitchFamily="18" charset="0"/>
                <a:cs typeface="Times New Roman" pitchFamily="18" charset="0"/>
              </a:rPr>
              <a:t>Đối với mức độ vi phạm nhẹ: Phạt trực tiếp bằng lời nói.</a:t>
            </a:r>
          </a:p>
          <a:p>
            <a:pPr indent="539750" algn="just" eaLnBrk="0" hangingPunct="0"/>
            <a:r>
              <a:rPr lang="vi-VN" sz="3200" dirty="0">
                <a:latin typeface="Times New Roman" pitchFamily="18" charset="0"/>
                <a:cs typeface="Times New Roman" pitchFamily="18" charset="0"/>
              </a:rPr>
              <a:t>- Việc xử phạt vi phạm nặng phải dựa trên văn bản (Bản tường trình sự việc, và văn bản ra quyết định phạt do trưởng bộ phận lập) trình lên ban giám đốc xét duyệt. Biên bản phải có chữ ký xác nhận người bị vi phạm và người lập biên </a:t>
            </a:r>
            <a:r>
              <a:rPr lang="vi-VN" sz="3200" dirty="0" smtClean="0">
                <a:latin typeface="Times New Roman" pitchFamily="18" charset="0"/>
                <a:cs typeface="Times New Roman" pitchFamily="18" charset="0"/>
              </a:rPr>
              <a:t>bản.</a:t>
            </a:r>
            <a:endParaRPr lang="vi-VN" sz="3200" dirty="0">
              <a:latin typeface="Times New Roman" pitchFamily="18" charset="0"/>
              <a:cs typeface="Times New Roman" pitchFamily="18" charset="0"/>
            </a:endParaRPr>
          </a:p>
        </p:txBody>
      </p:sp>
      <p:sp>
        <p:nvSpPr>
          <p:cNvPr id="6" name="Rectangle 5"/>
          <p:cNvSpPr/>
          <p:nvPr/>
        </p:nvSpPr>
        <p:spPr>
          <a:xfrm>
            <a:off x="2357390" y="6427113"/>
            <a:ext cx="6786610" cy="430887"/>
          </a:xfrm>
          <a:prstGeom prst="rect">
            <a:avLst/>
          </a:prstGeom>
        </p:spPr>
        <p:txBody>
          <a:bodyPr wrap="square">
            <a:spAutoFit/>
          </a:bodyPr>
          <a:lstStyle/>
          <a:p>
            <a:pPr algn="r">
              <a:defRPr/>
            </a:pPr>
            <a:r>
              <a:rPr lang="vi-VN" sz="2200" b="1" dirty="0">
                <a:solidFill>
                  <a:schemeClr val="bg1"/>
                </a:solidFill>
                <a:latin typeface="+mn-lt"/>
              </a:rPr>
              <a:t>HÌNH THỨC KỶ LUẬT</a:t>
            </a:r>
            <a:endParaRPr lang="vi-VN" sz="2200" dirty="0">
              <a:solidFill>
                <a:schemeClr val="bg1"/>
              </a:solidFill>
              <a:latin typeface="+mn-lt"/>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097"/>
                                        </p:tgtEl>
                                        <p:attrNameLst>
                                          <p:attrName>style.visibility</p:attrName>
                                        </p:attrNameLst>
                                      </p:cBhvr>
                                      <p:to>
                                        <p:strVal val="visible"/>
                                      </p:to>
                                    </p:set>
                                    <p:anim calcmode="lin" valueType="num">
                                      <p:cBhvr additive="base">
                                        <p:cTn id="7" dur="500" fill="hold"/>
                                        <p:tgtEl>
                                          <p:spTgt spid="132097"/>
                                        </p:tgtEl>
                                        <p:attrNameLst>
                                          <p:attrName>ppt_x</p:attrName>
                                        </p:attrNameLst>
                                      </p:cBhvr>
                                      <p:tavLst>
                                        <p:tav tm="0">
                                          <p:val>
                                            <p:strVal val="#ppt_x"/>
                                          </p:val>
                                        </p:tav>
                                        <p:tav tm="100000">
                                          <p:val>
                                            <p:strVal val="#ppt_x"/>
                                          </p:val>
                                        </p:tav>
                                      </p:tavLst>
                                    </p:anim>
                                    <p:anim calcmode="lin" valueType="num">
                                      <p:cBhvr additive="base">
                                        <p:cTn id="8" dur="500" fill="hold"/>
                                        <p:tgtEl>
                                          <p:spTgt spid="1320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from="(-#ppt_w/2)" to="(#ppt_x)" calcmode="lin" valueType="num">
                                      <p:cBhvr>
                                        <p:cTn id="13" dur="600" fill="hold">
                                          <p:stCondLst>
                                            <p:cond delay="0"/>
                                          </p:stCondLst>
                                        </p:cTn>
                                        <p:tgtEl>
                                          <p:spTgt spid="4">
                                            <p:txEl>
                                              <p:pRg st="0" end="0"/>
                                            </p:txEl>
                                          </p:spTgt>
                                        </p:tgtEl>
                                        <p:attrNameLst>
                                          <p:attrName>ppt_x</p:attrName>
                                        </p:attrNameLst>
                                      </p:cBhvr>
                                    </p:anim>
                                    <p:anim from="0" to="-1.0" calcmode="lin" valueType="num">
                                      <p:cBhvr>
                                        <p:cTn id="14" dur="200" decel="50000" autoRev="1" fill="hold">
                                          <p:stCondLst>
                                            <p:cond delay="600"/>
                                          </p:stCondLst>
                                        </p:cTn>
                                        <p:tgtEl>
                                          <p:spTgt spid="4">
                                            <p:txEl>
                                              <p:pRg st="0" end="0"/>
                                            </p:txEl>
                                          </p:spTgt>
                                        </p:tgtEl>
                                        <p:attrNameLst>
                                          <p:attrName>xshear</p:attrName>
                                        </p:attrNameLst>
                                      </p:cBhvr>
                                    </p:anim>
                                    <p:animScale>
                                      <p:cBhvr>
                                        <p:cTn id="15" dur="200" decel="100000" autoRev="1" fill="hold">
                                          <p:stCondLst>
                                            <p:cond delay="600"/>
                                          </p:stCondLst>
                                        </p:cTn>
                                        <p:tgtEl>
                                          <p:spTgt spid="4">
                                            <p:txEl>
                                              <p:pRg st="0" end="0"/>
                                            </p:txEl>
                                          </p:spTgt>
                                        </p:tgtEl>
                                      </p:cBhvr>
                                      <p:from x="100000" y="100000"/>
                                      <p:to x="80000" y="100000"/>
                                    </p:animScale>
                                    <p:anim by="(#ppt_h/3+#ppt_w*0.1)" calcmode="lin" valueType="num">
                                      <p:cBhvr additive="sum">
                                        <p:cTn id="16" dur="200" decel="100000" autoRev="1" fill="hold">
                                          <p:stCondLst>
                                            <p:cond delay="600"/>
                                          </p:stCondLst>
                                        </p:cTn>
                                        <p:tgtEl>
                                          <p:spTgt spid="4">
                                            <p:txEl>
                                              <p:pRg st="0" end="0"/>
                                            </p:txEl>
                                          </p:spTgt>
                                        </p:tgtEl>
                                        <p:attrNameLst>
                                          <p:attrName>ppt_x</p:attrName>
                                        </p:attrNameLst>
                                      </p:cBhvr>
                                    </p:anim>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132098">
                                            <p:txEl>
                                              <p:pRg st="0" end="0"/>
                                            </p:txEl>
                                          </p:spTgt>
                                        </p:tgtEl>
                                        <p:attrNameLst>
                                          <p:attrName>style.visibility</p:attrName>
                                        </p:attrNameLst>
                                      </p:cBhvr>
                                      <p:to>
                                        <p:strVal val="visible"/>
                                      </p:to>
                                    </p:set>
                                    <p:animEffect transition="in" filter="diamond(in)">
                                      <p:cBhvr>
                                        <p:cTn id="21" dur="2000"/>
                                        <p:tgtEl>
                                          <p:spTgt spid="13209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132098">
                                            <p:txEl>
                                              <p:pRg st="1" end="1"/>
                                            </p:txEl>
                                          </p:spTgt>
                                        </p:tgtEl>
                                        <p:attrNameLst>
                                          <p:attrName>style.visibility</p:attrName>
                                        </p:attrNameLst>
                                      </p:cBhvr>
                                      <p:to>
                                        <p:strVal val="visible"/>
                                      </p:to>
                                    </p:set>
                                    <p:animEffect transition="in" filter="diamond(in)">
                                      <p:cBhvr>
                                        <p:cTn id="26" dur="2000"/>
                                        <p:tgtEl>
                                          <p:spTgt spid="1320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643042" y="1142984"/>
            <a:ext cx="5543550" cy="706438"/>
          </a:xfrm>
          <a:prstGeom prst="rect">
            <a:avLst/>
          </a:prstGeom>
        </p:spPr>
        <p:txBody>
          <a:bodyPr>
            <a:spAutoFit/>
          </a:bodyPr>
          <a:lstStyle/>
          <a:p>
            <a:pPr>
              <a:defRPr/>
            </a:pPr>
            <a:r>
              <a:rPr lang="vi-VN" sz="4000" b="1" dirty="0">
                <a:solidFill>
                  <a:srgbClr val="FF0000"/>
                </a:solidFill>
                <a:latin typeface="+mn-lt"/>
              </a:rPr>
              <a:t>HÌNH</a:t>
            </a:r>
            <a:r>
              <a:rPr lang="vi-VN" sz="4000" b="1" dirty="0">
                <a:solidFill>
                  <a:srgbClr val="FF0000"/>
                </a:solidFill>
              </a:rPr>
              <a:t> THỨC KỶ LUẬT</a:t>
            </a:r>
            <a:endParaRPr lang="vi-VN" sz="4000" dirty="0">
              <a:solidFill>
                <a:srgbClr val="FF0000"/>
              </a:solidFill>
            </a:endParaRPr>
          </a:p>
        </p:txBody>
      </p:sp>
      <p:sp>
        <p:nvSpPr>
          <p:cNvPr id="3" name="Rectangle 2"/>
          <p:cNvSpPr/>
          <p:nvPr/>
        </p:nvSpPr>
        <p:spPr>
          <a:xfrm>
            <a:off x="2214546" y="3000372"/>
            <a:ext cx="4560864" cy="646331"/>
          </a:xfrm>
          <a:prstGeom prst="rect">
            <a:avLst/>
          </a:prstGeom>
        </p:spPr>
        <p:txBody>
          <a:bodyPr wrap="none">
            <a:spAutoFit/>
          </a:bodyPr>
          <a:lstStyle/>
          <a:p>
            <a:pPr>
              <a:defRPr/>
            </a:pPr>
            <a:r>
              <a:rPr lang="vi-VN" sz="3600" b="1" dirty="0">
                <a:latin typeface="+mn-lt"/>
              </a:rPr>
              <a:t>Thẩm quyền xử phạt</a:t>
            </a:r>
            <a:r>
              <a:rPr lang="vi-VN" sz="3200" b="1" dirty="0">
                <a:latin typeface="+mn-lt"/>
              </a:rPr>
              <a:t>: </a:t>
            </a:r>
            <a:endParaRPr lang="vi-VN" sz="3200" dirty="0">
              <a:latin typeface="+mn-lt"/>
            </a:endParaRPr>
          </a:p>
        </p:txBody>
      </p:sp>
      <p:sp>
        <p:nvSpPr>
          <p:cNvPr id="131073" name="Rectangle 1"/>
          <p:cNvSpPr>
            <a:spLocks noChangeArrowheads="1"/>
          </p:cNvSpPr>
          <p:nvPr/>
        </p:nvSpPr>
        <p:spPr bwMode="auto">
          <a:xfrm>
            <a:off x="714348" y="3643314"/>
            <a:ext cx="7812088" cy="1200329"/>
          </a:xfrm>
          <a:prstGeom prst="rect">
            <a:avLst/>
          </a:prstGeom>
          <a:noFill/>
          <a:ln w="9525">
            <a:noFill/>
            <a:miter lim="800000"/>
            <a:headEnd/>
            <a:tailEnd/>
          </a:ln>
        </p:spPr>
        <p:txBody>
          <a:bodyPr anchor="ctr">
            <a:spAutoFit/>
          </a:bodyPr>
          <a:lstStyle/>
          <a:p>
            <a:pPr indent="457200" algn="just"/>
            <a:r>
              <a:rPr lang="vi-VN" sz="3600" dirty="0" smtClean="0">
                <a:latin typeface="Times New Roman" pitchFamily="18" charset="0"/>
                <a:cs typeface="Times New Roman" pitchFamily="18" charset="0"/>
              </a:rPr>
              <a:t>Ban </a:t>
            </a:r>
            <a:r>
              <a:rPr lang="vi-VN" sz="3600" dirty="0">
                <a:latin typeface="Times New Roman" pitchFamily="18" charset="0"/>
                <a:cs typeface="Times New Roman" pitchFamily="18" charset="0"/>
              </a:rPr>
              <a:t>giám đốc có quyền ra quyết định áp dụng đối với mọi hình thức phạt.</a:t>
            </a:r>
          </a:p>
        </p:txBody>
      </p:sp>
      <p:sp>
        <p:nvSpPr>
          <p:cNvPr id="5" name="Rectangle 4"/>
          <p:cNvSpPr/>
          <p:nvPr/>
        </p:nvSpPr>
        <p:spPr>
          <a:xfrm>
            <a:off x="468313" y="1773238"/>
            <a:ext cx="8207375" cy="1261884"/>
          </a:xfrm>
          <a:prstGeom prst="rect">
            <a:avLst/>
          </a:prstGeom>
        </p:spPr>
        <p:txBody>
          <a:bodyPr>
            <a:spAutoFit/>
          </a:bodyPr>
          <a:lstStyle/>
          <a:p>
            <a:pPr algn="just"/>
            <a:r>
              <a:rPr lang="vi-VN" sz="3800" b="1" dirty="0">
                <a:solidFill>
                  <a:schemeClr val="accent1"/>
                </a:solidFill>
                <a:latin typeface="Times New Roman" pitchFamily="18" charset="0"/>
                <a:cs typeface="Times New Roman" pitchFamily="18" charset="0"/>
              </a:rPr>
              <a:t>4. Căn cứ xử phạt và thẩm quyền phạt vi phạm:</a:t>
            </a:r>
            <a:endParaRPr lang="vi-VN" sz="3800" dirty="0">
              <a:solidFill>
                <a:schemeClr val="accent1"/>
              </a:solidFill>
              <a:latin typeface="Times New Roman" pitchFamily="18" charset="0"/>
            </a:endParaRPr>
          </a:p>
        </p:txBody>
      </p:sp>
      <p:sp>
        <p:nvSpPr>
          <p:cNvPr id="6" name="Rectangle 5"/>
          <p:cNvSpPr/>
          <p:nvPr/>
        </p:nvSpPr>
        <p:spPr>
          <a:xfrm>
            <a:off x="2357390" y="6427113"/>
            <a:ext cx="6786610" cy="430887"/>
          </a:xfrm>
          <a:prstGeom prst="rect">
            <a:avLst/>
          </a:prstGeom>
        </p:spPr>
        <p:txBody>
          <a:bodyPr wrap="square">
            <a:spAutoFit/>
          </a:bodyPr>
          <a:lstStyle/>
          <a:p>
            <a:pPr algn="r">
              <a:defRPr/>
            </a:pPr>
            <a:r>
              <a:rPr lang="vi-VN" sz="2200" b="1" dirty="0">
                <a:solidFill>
                  <a:schemeClr val="bg1"/>
                </a:solidFill>
                <a:latin typeface="+mn-lt"/>
              </a:rPr>
              <a:t>HÌNH THỨC KỶ LUẬT</a:t>
            </a:r>
            <a:endParaRPr lang="vi-VN" sz="2200" dirty="0">
              <a:solidFill>
                <a:schemeClr val="bg1"/>
              </a:solidFill>
              <a:latin typeface="+mn-lt"/>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1073"/>
                                        </p:tgtEl>
                                        <p:attrNameLst>
                                          <p:attrName>style.visibility</p:attrName>
                                        </p:attrNameLst>
                                      </p:cBhvr>
                                      <p:to>
                                        <p:strVal val="visible"/>
                                      </p:to>
                                    </p:set>
                                    <p:anim calcmode="lin" valueType="num">
                                      <p:cBhvr additive="base">
                                        <p:cTn id="13" dur="500" fill="hold"/>
                                        <p:tgtEl>
                                          <p:spTgt spid="131073"/>
                                        </p:tgtEl>
                                        <p:attrNameLst>
                                          <p:attrName>ppt_x</p:attrName>
                                        </p:attrNameLst>
                                      </p:cBhvr>
                                      <p:tavLst>
                                        <p:tav tm="0">
                                          <p:val>
                                            <p:strVal val="#ppt_x"/>
                                          </p:val>
                                        </p:tav>
                                        <p:tav tm="100000">
                                          <p:val>
                                            <p:strVal val="#ppt_x"/>
                                          </p:val>
                                        </p:tav>
                                      </p:tavLst>
                                    </p:anim>
                                    <p:anim calcmode="lin" valueType="num">
                                      <p:cBhvr additive="base">
                                        <p:cTn id="14" dur="500" fill="hold"/>
                                        <p:tgtEl>
                                          <p:spTgt spid="1310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107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2143116"/>
            <a:ext cx="9144000" cy="1846659"/>
          </a:xfrm>
          <a:prstGeom prst="rect">
            <a:avLst/>
          </a:prstGeom>
          <a:noFill/>
          <a:ln w="9525">
            <a:noFill/>
            <a:miter lim="800000"/>
            <a:headEnd/>
            <a:tailEnd/>
          </a:ln>
        </p:spPr>
        <p:txBody>
          <a:bodyPr>
            <a:spAutoFit/>
          </a:bodyPr>
          <a:lstStyle/>
          <a:p>
            <a:pPr algn="just"/>
            <a:r>
              <a:rPr lang="vi-VN" sz="3200" b="1" dirty="0">
                <a:solidFill>
                  <a:srgbClr val="0000FF"/>
                </a:solidFill>
              </a:rPr>
              <a:t>	</a:t>
            </a:r>
            <a:r>
              <a:rPr lang="vi-VN" sz="3800" b="1" dirty="0">
                <a:solidFill>
                  <a:srgbClr val="0000FF"/>
                </a:solidFill>
                <a:latin typeface="+mn-lt"/>
              </a:rPr>
              <a:t>1. Mặc đồng phục sai quy định, để dép sai vị trí, xả rác trong công ty, không giữ gìn vệ sinh chung:</a:t>
            </a:r>
            <a:endParaRPr lang="vi-VN" sz="3800" dirty="0">
              <a:solidFill>
                <a:srgbClr val="0000FF"/>
              </a:solidFill>
              <a:latin typeface="+mn-lt"/>
            </a:endParaRPr>
          </a:p>
        </p:txBody>
      </p:sp>
      <p:sp>
        <p:nvSpPr>
          <p:cNvPr id="13313" name="Rectangle 1"/>
          <p:cNvSpPr>
            <a:spLocks noChangeArrowheads="1"/>
          </p:cNvSpPr>
          <p:nvPr/>
        </p:nvSpPr>
        <p:spPr bwMode="auto">
          <a:xfrm>
            <a:off x="0" y="4000504"/>
            <a:ext cx="9144000" cy="2308324"/>
          </a:xfrm>
          <a:prstGeom prst="rect">
            <a:avLst/>
          </a:prstGeom>
          <a:noFill/>
          <a:ln w="9525">
            <a:noFill/>
            <a:miter lim="800000"/>
            <a:headEnd/>
            <a:tailEnd/>
          </a:ln>
        </p:spPr>
        <p:txBody>
          <a:bodyPr wrap="square" anchor="ctr">
            <a:spAutoFit/>
          </a:bodyPr>
          <a:lstStyle/>
          <a:p>
            <a:pPr algn="just">
              <a:tabLst>
                <a:tab pos="180975" algn="l"/>
              </a:tabLst>
            </a:pPr>
            <a:r>
              <a:rPr lang="vi-VN" sz="3600" dirty="0">
                <a:latin typeface="+mn-lt"/>
                <a:cs typeface="Times New Roman" pitchFamily="18" charset="0"/>
              </a:rPr>
              <a:t>a. Nhắc nhở - Vi phạm lần đầu.</a:t>
            </a:r>
            <a:endParaRPr lang="vi-VN" sz="3600" dirty="0">
              <a:latin typeface="+mn-lt"/>
            </a:endParaRPr>
          </a:p>
          <a:p>
            <a:pPr algn="just" eaLnBrk="0" hangingPunct="0">
              <a:tabLst>
                <a:tab pos="180975" algn="l"/>
              </a:tabLst>
            </a:pPr>
            <a:r>
              <a:rPr lang="vi-VN" sz="3600" dirty="0">
                <a:latin typeface="+mn-lt"/>
                <a:cs typeface="Times New Roman" pitchFamily="18" charset="0"/>
              </a:rPr>
              <a:t>b. Phạt tiền 30.000 đồng – </a:t>
            </a:r>
            <a:r>
              <a:rPr lang="vi-VN" sz="3600" dirty="0" smtClean="0">
                <a:latin typeface="+mn-lt"/>
                <a:cs typeface="Times New Roman" pitchFamily="18" charset="0"/>
              </a:rPr>
              <a:t>Vi </a:t>
            </a:r>
            <a:r>
              <a:rPr lang="vi-VN" sz="3600" dirty="0">
                <a:latin typeface="+mn-lt"/>
                <a:cs typeface="Times New Roman" pitchFamily="18" charset="0"/>
              </a:rPr>
              <a:t>phạm lần 2.</a:t>
            </a:r>
            <a:endParaRPr lang="vi-VN" sz="3600" dirty="0">
              <a:latin typeface="+mn-lt"/>
            </a:endParaRPr>
          </a:p>
          <a:p>
            <a:pPr algn="just" eaLnBrk="0" hangingPunct="0">
              <a:tabLst>
                <a:tab pos="180975" algn="l"/>
              </a:tabLst>
            </a:pPr>
            <a:r>
              <a:rPr lang="vi-VN" sz="3600" dirty="0">
                <a:latin typeface="+mn-lt"/>
                <a:cs typeface="Times New Roman" pitchFamily="18" charset="0"/>
              </a:rPr>
              <a:t>c. Phạt </a:t>
            </a:r>
            <a:r>
              <a:rPr lang="vi-VN" sz="3600" dirty="0" smtClean="0">
                <a:latin typeface="+mn-lt"/>
                <a:cs typeface="Times New Roman" pitchFamily="18" charset="0"/>
              </a:rPr>
              <a:t>tiền </a:t>
            </a:r>
            <a:r>
              <a:rPr lang="vi-VN" sz="3600" dirty="0">
                <a:latin typeface="+mn-lt"/>
                <a:cs typeface="Times New Roman" pitchFamily="18" charset="0"/>
              </a:rPr>
              <a:t>50.000 đồng – Vi phạm lần 3</a:t>
            </a:r>
            <a:endParaRPr lang="vi-VN" sz="3600" dirty="0">
              <a:latin typeface="+mn-lt"/>
            </a:endParaRPr>
          </a:p>
          <a:p>
            <a:pPr algn="just" eaLnBrk="0" hangingPunct="0">
              <a:tabLst>
                <a:tab pos="180975" algn="l"/>
              </a:tabLst>
            </a:pPr>
            <a:r>
              <a:rPr lang="vi-VN" sz="3600" dirty="0">
                <a:latin typeface="+mn-lt"/>
                <a:cs typeface="Times New Roman" pitchFamily="18" charset="0"/>
              </a:rPr>
              <a:t>d. Phạt </a:t>
            </a:r>
            <a:r>
              <a:rPr lang="vi-VN" sz="3600" dirty="0" smtClean="0">
                <a:latin typeface="+mn-lt"/>
                <a:cs typeface="Times New Roman" pitchFamily="18" charset="0"/>
              </a:rPr>
              <a:t>tiền </a:t>
            </a:r>
            <a:r>
              <a:rPr lang="vi-VN" sz="3600" dirty="0">
                <a:latin typeface="+mn-lt"/>
                <a:cs typeface="Times New Roman" pitchFamily="18" charset="0"/>
              </a:rPr>
              <a:t>100.000 đồng – Vi phạm lần 4</a:t>
            </a:r>
            <a:r>
              <a:rPr lang="vi-VN" sz="2800" dirty="0">
                <a:cs typeface="Times New Roman" pitchFamily="18" charset="0"/>
              </a:rPr>
              <a:t>.</a:t>
            </a:r>
            <a:endParaRPr lang="vi-VN" sz="4000" dirty="0"/>
          </a:p>
        </p:txBody>
      </p:sp>
      <p:pic>
        <p:nvPicPr>
          <p:cNvPr id="21509" name="Picture 5" descr="D:\TỐNG THỦY\UNC\STICKER final.jpg"/>
          <p:cNvPicPr>
            <a:picLocks noChangeAspect="1" noChangeArrowheads="1"/>
          </p:cNvPicPr>
          <p:nvPr/>
        </p:nvPicPr>
        <p:blipFill>
          <a:blip r:embed="rId3" cstate="print"/>
          <a:srcRect/>
          <a:stretch>
            <a:fillRect/>
          </a:stretch>
        </p:blipFill>
        <p:spPr bwMode="auto">
          <a:xfrm>
            <a:off x="4643438" y="2214554"/>
            <a:ext cx="4500562" cy="4643446"/>
          </a:xfrm>
          <a:prstGeom prst="rect">
            <a:avLst/>
          </a:prstGeom>
          <a:noFill/>
        </p:spPr>
      </p:pic>
      <p:pic>
        <p:nvPicPr>
          <p:cNvPr id="21510" name="Picture 6" descr="D:\TỐNG THỦY\UNC\ujq1341726143.jpg"/>
          <p:cNvPicPr>
            <a:picLocks noChangeAspect="1" noChangeArrowheads="1"/>
          </p:cNvPicPr>
          <p:nvPr/>
        </p:nvPicPr>
        <p:blipFill>
          <a:blip r:embed="rId4"/>
          <a:srcRect/>
          <a:stretch>
            <a:fillRect/>
          </a:stretch>
        </p:blipFill>
        <p:spPr bwMode="auto">
          <a:xfrm>
            <a:off x="0" y="2214554"/>
            <a:ext cx="4643438" cy="4643446"/>
          </a:xfrm>
          <a:prstGeom prst="rect">
            <a:avLst/>
          </a:prstGeom>
          <a:noFill/>
        </p:spPr>
      </p:pic>
      <p:sp>
        <p:nvSpPr>
          <p:cNvPr id="7" name="TextBox 6"/>
          <p:cNvSpPr txBox="1"/>
          <p:nvPr/>
        </p:nvSpPr>
        <p:spPr>
          <a:xfrm>
            <a:off x="0" y="1000108"/>
            <a:ext cx="8715404" cy="1200329"/>
          </a:xfrm>
          <a:prstGeom prst="rect">
            <a:avLst/>
          </a:prstGeom>
          <a:noFill/>
        </p:spPr>
        <p:txBody>
          <a:bodyPr wrap="square" rtlCol="0">
            <a:spAutoFit/>
          </a:bodyPr>
          <a:lstStyle/>
          <a:p>
            <a:pPr algn="ctr"/>
            <a:r>
              <a:rPr lang="en-US" sz="3600" b="1" dirty="0" smtClean="0">
                <a:solidFill>
                  <a:srgbClr val="FF0000"/>
                </a:solidFill>
                <a:latin typeface="Times New Roman" pitchFamily="18" charset="0"/>
                <a:cs typeface="Times New Roman" pitchFamily="18" charset="0"/>
              </a:rPr>
              <a:t>CÁC HÀNH VI </a:t>
            </a:r>
            <a:r>
              <a:rPr lang="en-US" sz="3600" b="1" dirty="0" err="1" smtClean="0">
                <a:solidFill>
                  <a:srgbClr val="FF0000"/>
                </a:solidFill>
                <a:latin typeface="Times New Roman" pitchFamily="18" charset="0"/>
                <a:cs typeface="Times New Roman" pitchFamily="18" charset="0"/>
              </a:rPr>
              <a:t>VI</a:t>
            </a:r>
            <a:r>
              <a:rPr lang="en-US" sz="3600" b="1" dirty="0" smtClean="0">
                <a:solidFill>
                  <a:srgbClr val="FF0000"/>
                </a:solidFill>
                <a:latin typeface="Times New Roman" pitchFamily="18" charset="0"/>
                <a:cs typeface="Times New Roman" pitchFamily="18" charset="0"/>
              </a:rPr>
              <a:t> PHẠM</a:t>
            </a:r>
          </a:p>
          <a:p>
            <a:pPr algn="ctr"/>
            <a:r>
              <a:rPr lang="en-US" sz="3600" b="1" dirty="0" smtClean="0">
                <a:solidFill>
                  <a:srgbClr val="FF0000"/>
                </a:solidFill>
                <a:latin typeface="Times New Roman" pitchFamily="18" charset="0"/>
                <a:cs typeface="Times New Roman" pitchFamily="18" charset="0"/>
              </a:rPr>
              <a:t> VÀ HÌNH THỨC PHẠT CỤ THỂ</a:t>
            </a:r>
            <a:endParaRPr lang="vi-VN" sz="3600" b="1" dirty="0">
              <a:solidFill>
                <a:srgbClr val="FF0000"/>
              </a:solidFill>
              <a:latin typeface="Times New Roman" pitchFamily="18" charset="0"/>
              <a:cs typeface="Times New Roman" pitchFamily="18" charset="0"/>
            </a:endParaRPr>
          </a:p>
        </p:txBody>
      </p:sp>
      <p:sp>
        <p:nvSpPr>
          <p:cNvPr id="9" name="TextBox 8"/>
          <p:cNvSpPr txBox="1"/>
          <p:nvPr/>
        </p:nvSpPr>
        <p:spPr>
          <a:xfrm>
            <a:off x="428596"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8">
                                            <p:txEl>
                                              <p:pRg st="0" end="0"/>
                                            </p:txEl>
                                          </p:spTgt>
                                        </p:tgtEl>
                                        <p:attrNameLst>
                                          <p:attrName>style.visibility</p:attrName>
                                        </p:attrNameLst>
                                      </p:cBhvr>
                                      <p:to>
                                        <p:strVal val="visible"/>
                                      </p:to>
                                    </p:set>
                                    <p:anim calcmode="discrete" valueType="clr">
                                      <p:cBhvr override="childStyle">
                                        <p:cTn id="7" dur="80"/>
                                        <p:tgtEl>
                                          <p:spTgt spid="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8">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3313">
                                            <p:txEl>
                                              <p:pRg st="0" end="0"/>
                                            </p:txEl>
                                          </p:spTgt>
                                        </p:tgtEl>
                                        <p:attrNameLst>
                                          <p:attrName>style.visibility</p:attrName>
                                        </p:attrNameLst>
                                      </p:cBhvr>
                                      <p:to>
                                        <p:strVal val="visible"/>
                                      </p:to>
                                    </p:set>
                                    <p:anim calcmode="discrete" valueType="clr">
                                      <p:cBhvr override="childStyle">
                                        <p:cTn id="14" dur="80"/>
                                        <p:tgtEl>
                                          <p:spTgt spid="133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313">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13313">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3313">
                                            <p:txEl>
                                              <p:pRg st="1" end="1"/>
                                            </p:txEl>
                                          </p:spTgt>
                                        </p:tgtEl>
                                        <p:attrNameLst>
                                          <p:attrName>style.visibility</p:attrName>
                                        </p:attrNameLst>
                                      </p:cBhvr>
                                      <p:to>
                                        <p:strVal val="visible"/>
                                      </p:to>
                                    </p:set>
                                    <p:anim calcmode="discrete" valueType="clr">
                                      <p:cBhvr override="childStyle">
                                        <p:cTn id="21" dur="80"/>
                                        <p:tgtEl>
                                          <p:spTgt spid="1331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3313">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13313">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3313">
                                            <p:txEl>
                                              <p:pRg st="2" end="2"/>
                                            </p:txEl>
                                          </p:spTgt>
                                        </p:tgtEl>
                                        <p:attrNameLst>
                                          <p:attrName>style.visibility</p:attrName>
                                        </p:attrNameLst>
                                      </p:cBhvr>
                                      <p:to>
                                        <p:strVal val="visible"/>
                                      </p:to>
                                    </p:set>
                                    <p:anim calcmode="discrete" valueType="clr">
                                      <p:cBhvr override="childStyle">
                                        <p:cTn id="28" dur="80"/>
                                        <p:tgtEl>
                                          <p:spTgt spid="1331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3313">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13313">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3313">
                                            <p:txEl>
                                              <p:pRg st="3" end="3"/>
                                            </p:txEl>
                                          </p:spTgt>
                                        </p:tgtEl>
                                        <p:attrNameLst>
                                          <p:attrName>style.visibility</p:attrName>
                                        </p:attrNameLst>
                                      </p:cBhvr>
                                      <p:to>
                                        <p:strVal val="visible"/>
                                      </p:to>
                                    </p:set>
                                    <p:anim calcmode="discrete" valueType="clr">
                                      <p:cBhvr override="childStyle">
                                        <p:cTn id="35" dur="80"/>
                                        <p:tgtEl>
                                          <p:spTgt spid="1331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3313">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13313">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509"/>
                                        </p:tgtEl>
                                        <p:attrNameLst>
                                          <p:attrName>style.visibility</p:attrName>
                                        </p:attrNameLst>
                                      </p:cBhvr>
                                      <p:to>
                                        <p:strVal val="visible"/>
                                      </p:to>
                                    </p:set>
                                    <p:animEffect transition="in" filter="blinds(horizontal)">
                                      <p:cBhvr>
                                        <p:cTn id="42" dur="500"/>
                                        <p:tgtEl>
                                          <p:spTgt spid="2150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510"/>
                                        </p:tgtEl>
                                        <p:attrNameLst>
                                          <p:attrName>style.visibility</p:attrName>
                                        </p:attrNameLst>
                                      </p:cBhvr>
                                      <p:to>
                                        <p:strVal val="visible"/>
                                      </p:to>
                                    </p:set>
                                    <p:animEffect transition="in" filter="blinds(horizontal)">
                                      <p:cBhvr>
                                        <p:cTn id="47"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3" name="Rectangle 1"/>
          <p:cNvSpPr>
            <a:spLocks noChangeArrowheads="1"/>
          </p:cNvSpPr>
          <p:nvPr/>
        </p:nvSpPr>
        <p:spPr bwMode="auto">
          <a:xfrm>
            <a:off x="571472" y="3714752"/>
            <a:ext cx="8064500" cy="2554288"/>
          </a:xfrm>
          <a:prstGeom prst="rect">
            <a:avLst/>
          </a:prstGeom>
          <a:noFill/>
          <a:ln w="9525">
            <a:noFill/>
            <a:miter lim="800000"/>
            <a:headEnd/>
            <a:tailEnd/>
          </a:ln>
        </p:spPr>
        <p:txBody>
          <a:bodyPr anchor="ctr">
            <a:spAutoFit/>
          </a:bodyPr>
          <a:lstStyle/>
          <a:p>
            <a:pPr algn="just">
              <a:tabLst>
                <a:tab pos="180975" algn="l"/>
              </a:tabLst>
            </a:pPr>
            <a:endParaRPr lang="vi-VN" sz="3200" b="1" dirty="0">
              <a:cs typeface="Times New Roman" pitchFamily="18" charset="0"/>
            </a:endParaRPr>
          </a:p>
          <a:p>
            <a:pPr algn="just" eaLnBrk="0" hangingPunct="0">
              <a:tabLst>
                <a:tab pos="180975" algn="l"/>
              </a:tabLst>
            </a:pPr>
            <a:r>
              <a:rPr lang="vi-VN" sz="3200" dirty="0">
                <a:latin typeface="Times New Roman" pitchFamily="18" charset="0"/>
                <a:cs typeface="Times New Roman" pitchFamily="18" charset="0"/>
              </a:rPr>
              <a:t>a. Nhắc nhở</a:t>
            </a:r>
            <a:r>
              <a:rPr lang="en-US" sz="3200" dirty="0">
                <a:latin typeface="Times New Roman" pitchFamily="18" charset="0"/>
                <a:cs typeface="Times New Roman" pitchFamily="18" charset="0"/>
              </a:rPr>
              <a:t> - Vi </a:t>
            </a:r>
            <a:r>
              <a:rPr lang="en-US" sz="3200" dirty="0" err="1">
                <a:latin typeface="Times New Roman" pitchFamily="18" charset="0"/>
                <a:cs typeface="Times New Roman" pitchFamily="18" charset="0"/>
              </a:rPr>
              <a:t>phạm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lần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đầu</a:t>
            </a:r>
            <a:r>
              <a:rPr lang="en-US" sz="3200" dirty="0">
                <a:latin typeface="Times New Roman" pitchFamily="18" charset="0"/>
                <a:cs typeface="Times New Roman" pitchFamily="18" charset="0"/>
              </a:rPr>
              <a:t>.</a:t>
            </a:r>
            <a:endParaRPr lang="vi-VN" sz="3200" dirty="0">
              <a:latin typeface="Times New Roman" pitchFamily="18" charset="0"/>
              <a:cs typeface="Times New Roman" pitchFamily="18" charset="0"/>
            </a:endParaRPr>
          </a:p>
          <a:p>
            <a:pPr algn="just" eaLnBrk="0" hangingPunct="0">
              <a:tabLst>
                <a:tab pos="180975" algn="l"/>
              </a:tabLst>
            </a:pPr>
            <a:r>
              <a:rPr lang="vi-VN" sz="3200" dirty="0">
                <a:latin typeface="Times New Roman" pitchFamily="18" charset="0"/>
                <a:cs typeface="Times New Roman" pitchFamily="18" charset="0"/>
              </a:rPr>
              <a:t>b. Phạt tiền </a:t>
            </a:r>
            <a:r>
              <a:rPr lang="en-US" sz="3200" dirty="0">
                <a:latin typeface="Times New Roman" pitchFamily="18" charset="0"/>
                <a:cs typeface="Times New Roman" pitchFamily="18" charset="0"/>
              </a:rPr>
              <a:t>10</a:t>
            </a:r>
            <a:r>
              <a:rPr lang="vi-VN" sz="3200" dirty="0">
                <a:latin typeface="Times New Roman" pitchFamily="18" charset="0"/>
                <a:cs typeface="Times New Roman" pitchFamily="18" charset="0"/>
              </a:rPr>
              <a:t>0.000 đồng</a:t>
            </a:r>
            <a:r>
              <a:rPr lang="en-US" sz="3200" dirty="0">
                <a:latin typeface="Times New Roman" pitchFamily="18" charset="0"/>
                <a:cs typeface="Times New Roman" pitchFamily="18" charset="0"/>
              </a:rPr>
              <a:t> – </a:t>
            </a:r>
            <a:r>
              <a:rPr lang="en-US" sz="3200" dirty="0" smtClean="0">
                <a:latin typeface="Times New Roman" pitchFamily="18" charset="0"/>
                <a:cs typeface="Times New Roman" pitchFamily="18" charset="0"/>
              </a:rPr>
              <a:t>Vi </a:t>
            </a:r>
            <a:r>
              <a:rPr lang="en-US" sz="3200" dirty="0" err="1">
                <a:latin typeface="Times New Roman" pitchFamily="18" charset="0"/>
                <a:cs typeface="Times New Roman" pitchFamily="18" charset="0"/>
              </a:rPr>
              <a:t>phạm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lần</a:t>
            </a:r>
            <a:r>
              <a:rPr lang="en-US" sz="3200" dirty="0">
                <a:latin typeface="Times New Roman" pitchFamily="18" charset="0"/>
                <a:cs typeface="Times New Roman" pitchFamily="18" charset="0"/>
              </a:rPr>
              <a:t> 2.</a:t>
            </a:r>
            <a:endParaRPr lang="vi-VN" sz="3200" dirty="0">
              <a:latin typeface="Times New Roman" pitchFamily="18" charset="0"/>
              <a:cs typeface="Times New Roman" pitchFamily="18" charset="0"/>
            </a:endParaRPr>
          </a:p>
          <a:p>
            <a:pPr algn="just" eaLnBrk="0" hangingPunct="0">
              <a:tabLst>
                <a:tab pos="180975" algn="l"/>
              </a:tabLst>
            </a:pPr>
            <a:r>
              <a:rPr lang="vi-VN" sz="3200" dirty="0">
                <a:latin typeface="Times New Roman" pitchFamily="18" charset="0"/>
                <a:cs typeface="Times New Roman" pitchFamily="18" charset="0"/>
              </a:rPr>
              <a:t>c. Phạt tiền </a:t>
            </a:r>
            <a:r>
              <a:rPr lang="en-US" sz="3200" dirty="0" smtClean="0">
                <a:latin typeface="Times New Roman" pitchFamily="18" charset="0"/>
                <a:cs typeface="Times New Roman" pitchFamily="18" charset="0"/>
              </a:rPr>
              <a:t>20</a:t>
            </a:r>
            <a:r>
              <a:rPr lang="vi-VN" sz="3200" dirty="0">
                <a:latin typeface="Times New Roman" pitchFamily="18" charset="0"/>
                <a:cs typeface="Times New Roman" pitchFamily="18" charset="0"/>
              </a:rPr>
              <a:t>0.000 đồng</a:t>
            </a:r>
            <a:r>
              <a:rPr lang="en-US" sz="3200" dirty="0">
                <a:latin typeface="Times New Roman" pitchFamily="18" charset="0"/>
                <a:cs typeface="Times New Roman" pitchFamily="18" charset="0"/>
              </a:rPr>
              <a:t> – Vi </a:t>
            </a:r>
            <a:r>
              <a:rPr lang="en-US" sz="3200" dirty="0" err="1">
                <a:latin typeface="Times New Roman" pitchFamily="18" charset="0"/>
                <a:cs typeface="Times New Roman" pitchFamily="18" charset="0"/>
              </a:rPr>
              <a:t>phạm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lần</a:t>
            </a:r>
            <a:r>
              <a:rPr lang="en-US" sz="3200" dirty="0">
                <a:latin typeface="Times New Roman" pitchFamily="18" charset="0"/>
                <a:cs typeface="Times New Roman" pitchFamily="18" charset="0"/>
              </a:rPr>
              <a:t> 3</a:t>
            </a:r>
            <a:endParaRPr lang="vi-VN" sz="3200" dirty="0">
              <a:latin typeface="Times New Roman" pitchFamily="18" charset="0"/>
              <a:cs typeface="Times New Roman" pitchFamily="18" charset="0"/>
            </a:endParaRPr>
          </a:p>
          <a:p>
            <a:pPr algn="just" eaLnBrk="0" hangingPunct="0">
              <a:tabLst>
                <a:tab pos="180975" algn="l"/>
              </a:tabLst>
            </a:pPr>
            <a:r>
              <a:rPr lang="vi-VN" sz="3200" dirty="0">
                <a:latin typeface="Times New Roman" pitchFamily="18" charset="0"/>
                <a:cs typeface="Times New Roman" pitchFamily="18" charset="0"/>
              </a:rPr>
              <a:t>d.</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Trừ</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lương</a:t>
            </a:r>
            <a:r>
              <a:rPr lang="en-US" sz="3200" dirty="0">
                <a:latin typeface="Times New Roman" pitchFamily="18" charset="0"/>
                <a:cs typeface="Times New Roman" pitchFamily="18" charset="0"/>
              </a:rPr>
              <a:t> 20% – Vi </a:t>
            </a:r>
            <a:r>
              <a:rPr lang="en-US" sz="3200" dirty="0" err="1">
                <a:latin typeface="Times New Roman" pitchFamily="18" charset="0"/>
                <a:cs typeface="Times New Roman" pitchFamily="18" charset="0"/>
              </a:rPr>
              <a:t>phạm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lần</a:t>
            </a:r>
            <a:r>
              <a:rPr lang="en-US" sz="3200" dirty="0">
                <a:latin typeface="Times New Roman" pitchFamily="18" charset="0"/>
                <a:cs typeface="Times New Roman" pitchFamily="18" charset="0"/>
              </a:rPr>
              <a:t> 4.</a:t>
            </a:r>
          </a:p>
        </p:txBody>
      </p:sp>
      <p:sp>
        <p:nvSpPr>
          <p:cNvPr id="5" name="Rectangle 4"/>
          <p:cNvSpPr/>
          <p:nvPr/>
        </p:nvSpPr>
        <p:spPr>
          <a:xfrm>
            <a:off x="0" y="2357430"/>
            <a:ext cx="9144000" cy="1846659"/>
          </a:xfrm>
          <a:prstGeom prst="rect">
            <a:avLst/>
          </a:prstGeom>
        </p:spPr>
        <p:txBody>
          <a:bodyPr>
            <a:spAutoFit/>
          </a:bodyPr>
          <a:lstStyle/>
          <a:p>
            <a:pPr algn="just">
              <a:tabLst>
                <a:tab pos="180975" algn="l"/>
              </a:tabLst>
            </a:pPr>
            <a:r>
              <a:rPr lang="vi-VN" sz="3800" b="1" dirty="0">
                <a:solidFill>
                  <a:srgbClr val="0000FF"/>
                </a:solidFill>
                <a:latin typeface="+mn-lt"/>
                <a:cs typeface="Times New Roman" pitchFamily="18" charset="0"/>
              </a:rPr>
              <a:t>	</a:t>
            </a:r>
            <a:r>
              <a:rPr lang="vi-VN" sz="3800" b="1" dirty="0" smtClean="0">
                <a:solidFill>
                  <a:srgbClr val="0000FF"/>
                </a:solidFill>
                <a:latin typeface="+mn-lt"/>
                <a:cs typeface="Times New Roman" pitchFamily="18" charset="0"/>
              </a:rPr>
              <a:t>2</a:t>
            </a:r>
            <a:r>
              <a:rPr lang="vi-VN" sz="3800" b="1" dirty="0">
                <a:solidFill>
                  <a:srgbClr val="0000FF"/>
                </a:solidFill>
                <a:latin typeface="+mn-lt"/>
                <a:cs typeface="Times New Roman" pitchFamily="18" charset="0"/>
              </a:rPr>
              <a:t>. Ra về không tắt máy lạnh, quạt, máy tính và các thiết bị trong </a:t>
            </a:r>
            <a:r>
              <a:rPr lang="vi-VN" sz="3800" b="1" dirty="0" smtClean="0">
                <a:solidFill>
                  <a:srgbClr val="0000FF"/>
                </a:solidFill>
                <a:latin typeface="+mn-lt"/>
                <a:cs typeface="Times New Roman" pitchFamily="18" charset="0"/>
              </a:rPr>
              <a:t>phòng. Đi vệ sinh không xả nước, không tắt điện:</a:t>
            </a:r>
            <a:endParaRPr lang="vi-VN" sz="3800" b="1" dirty="0">
              <a:solidFill>
                <a:srgbClr val="0000FF"/>
              </a:solidFill>
              <a:latin typeface="+mn-lt"/>
              <a:cs typeface="Times New Roman" pitchFamily="18" charset="0"/>
            </a:endParaRPr>
          </a:p>
        </p:txBody>
      </p:sp>
      <p:pic>
        <p:nvPicPr>
          <p:cNvPr id="22533" name="Picture 5" descr="D:\TỐNG THỦY\UNC\sudungdien.jpg"/>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7" name="TextBox 6"/>
          <p:cNvSpPr txBox="1"/>
          <p:nvPr/>
        </p:nvSpPr>
        <p:spPr>
          <a:xfrm>
            <a:off x="428596"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
        <p:nvSpPr>
          <p:cNvPr id="8" name="TextBox 7"/>
          <p:cNvSpPr txBox="1"/>
          <p:nvPr/>
        </p:nvSpPr>
        <p:spPr>
          <a:xfrm>
            <a:off x="0" y="1000108"/>
            <a:ext cx="8715404" cy="1200329"/>
          </a:xfrm>
          <a:prstGeom prst="rect">
            <a:avLst/>
          </a:prstGeom>
          <a:noFill/>
        </p:spPr>
        <p:txBody>
          <a:bodyPr wrap="square" rtlCol="0">
            <a:spAutoFit/>
          </a:bodyPr>
          <a:lstStyle/>
          <a:p>
            <a:pPr algn="ctr"/>
            <a:r>
              <a:rPr lang="en-US" sz="3600" b="1" dirty="0" smtClean="0">
                <a:solidFill>
                  <a:srgbClr val="FF0000"/>
                </a:solidFill>
                <a:latin typeface="Times New Roman" pitchFamily="18" charset="0"/>
                <a:cs typeface="Times New Roman" pitchFamily="18" charset="0"/>
              </a:rPr>
              <a:t>CÁC HÀNH VI </a:t>
            </a:r>
            <a:r>
              <a:rPr lang="en-US" sz="3600" b="1" dirty="0" err="1" smtClean="0">
                <a:solidFill>
                  <a:srgbClr val="FF0000"/>
                </a:solidFill>
                <a:latin typeface="Times New Roman" pitchFamily="18" charset="0"/>
                <a:cs typeface="Times New Roman" pitchFamily="18" charset="0"/>
              </a:rPr>
              <a:t>VI</a:t>
            </a:r>
            <a:r>
              <a:rPr lang="en-US" sz="3600" b="1" dirty="0" smtClean="0">
                <a:solidFill>
                  <a:srgbClr val="FF0000"/>
                </a:solidFill>
                <a:latin typeface="Times New Roman" pitchFamily="18" charset="0"/>
                <a:cs typeface="Times New Roman" pitchFamily="18" charset="0"/>
              </a:rPr>
              <a:t> PHẠM</a:t>
            </a:r>
          </a:p>
          <a:p>
            <a:pPr algn="ctr"/>
            <a:r>
              <a:rPr lang="en-US" sz="3600" b="1" dirty="0" smtClean="0">
                <a:solidFill>
                  <a:srgbClr val="FF0000"/>
                </a:solidFill>
                <a:latin typeface="Times New Roman" pitchFamily="18" charset="0"/>
                <a:cs typeface="Times New Roman" pitchFamily="18" charset="0"/>
              </a:rPr>
              <a:t> VÀ HÌNH THỨC PHẠT CỤ THỂ</a:t>
            </a:r>
            <a:endParaRPr lang="vi-VN" sz="3600" b="1" dirty="0">
              <a:solidFill>
                <a:srgbClr val="FF0000"/>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nodeType="clickEffect">
                                  <p:stCondLst>
                                    <p:cond delay="0"/>
                                  </p:stCondLst>
                                  <p:iterate type="lt">
                                    <p:tmPct val="50000"/>
                                  </p:iterate>
                                  <p:childTnLst>
                                    <p:set>
                                      <p:cBhvr>
                                        <p:cTn id="12" dur="1" fill="hold">
                                          <p:stCondLst>
                                            <p:cond delay="0"/>
                                          </p:stCondLst>
                                        </p:cTn>
                                        <p:tgtEl>
                                          <p:spTgt spid="79873">
                                            <p:txEl>
                                              <p:pRg st="1" end="1"/>
                                            </p:txEl>
                                          </p:spTgt>
                                        </p:tgtEl>
                                        <p:attrNameLst>
                                          <p:attrName>style.visibility</p:attrName>
                                        </p:attrNameLst>
                                      </p:cBhvr>
                                      <p:to>
                                        <p:strVal val="visible"/>
                                      </p:to>
                                    </p:set>
                                    <p:anim calcmode="discrete" valueType="clr">
                                      <p:cBhvr override="childStyle">
                                        <p:cTn id="13" dur="80"/>
                                        <p:tgtEl>
                                          <p:spTgt spid="7987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79873">
                                            <p:txEl>
                                              <p:pRg st="1" end="1"/>
                                            </p:txEl>
                                          </p:spTgt>
                                        </p:tgtEl>
                                        <p:attrNameLst>
                                          <p:attrName>fillcolor</p:attrName>
                                        </p:attrNameLst>
                                      </p:cBhvr>
                                      <p:tavLst>
                                        <p:tav tm="0">
                                          <p:val>
                                            <p:clrVal>
                                              <a:schemeClr val="accent2"/>
                                            </p:clrVal>
                                          </p:val>
                                        </p:tav>
                                        <p:tav tm="50000">
                                          <p:val>
                                            <p:clrVal>
                                              <a:schemeClr val="hlink"/>
                                            </p:clrVal>
                                          </p:val>
                                        </p:tav>
                                      </p:tavLst>
                                    </p:anim>
                                    <p:set>
                                      <p:cBhvr>
                                        <p:cTn id="15" dur="80"/>
                                        <p:tgtEl>
                                          <p:spTgt spid="79873">
                                            <p:txEl>
                                              <p:pRg st="1" end="1"/>
                                            </p:txEl>
                                          </p:spTgt>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79873">
                                            <p:txEl>
                                              <p:pRg st="2" end="2"/>
                                            </p:txEl>
                                          </p:spTgt>
                                        </p:tgtEl>
                                        <p:attrNameLst>
                                          <p:attrName>style.visibility</p:attrName>
                                        </p:attrNameLst>
                                      </p:cBhvr>
                                      <p:to>
                                        <p:strVal val="visible"/>
                                      </p:to>
                                    </p:set>
                                    <p:anim calcmode="discrete" valueType="clr">
                                      <p:cBhvr override="childStyle">
                                        <p:cTn id="20" dur="80"/>
                                        <p:tgtEl>
                                          <p:spTgt spid="7987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79873">
                                            <p:txEl>
                                              <p:pRg st="2" end="2"/>
                                            </p:txEl>
                                          </p:spTgt>
                                        </p:tgtEl>
                                        <p:attrNameLst>
                                          <p:attrName>fillcolor</p:attrName>
                                        </p:attrNameLst>
                                      </p:cBhvr>
                                      <p:tavLst>
                                        <p:tav tm="0">
                                          <p:val>
                                            <p:clrVal>
                                              <a:schemeClr val="accent2"/>
                                            </p:clrVal>
                                          </p:val>
                                        </p:tav>
                                        <p:tav tm="50000">
                                          <p:val>
                                            <p:clrVal>
                                              <a:schemeClr val="hlink"/>
                                            </p:clrVal>
                                          </p:val>
                                        </p:tav>
                                      </p:tavLst>
                                    </p:anim>
                                    <p:set>
                                      <p:cBhvr>
                                        <p:cTn id="22" dur="80"/>
                                        <p:tgtEl>
                                          <p:spTgt spid="79873">
                                            <p:txEl>
                                              <p:pRg st="2" end="2"/>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nodeType="clickEffect">
                                  <p:stCondLst>
                                    <p:cond delay="0"/>
                                  </p:stCondLst>
                                  <p:iterate type="lt">
                                    <p:tmPct val="50000"/>
                                  </p:iterate>
                                  <p:childTnLst>
                                    <p:set>
                                      <p:cBhvr>
                                        <p:cTn id="26" dur="1" fill="hold">
                                          <p:stCondLst>
                                            <p:cond delay="0"/>
                                          </p:stCondLst>
                                        </p:cTn>
                                        <p:tgtEl>
                                          <p:spTgt spid="79873">
                                            <p:txEl>
                                              <p:pRg st="3" end="3"/>
                                            </p:txEl>
                                          </p:spTgt>
                                        </p:tgtEl>
                                        <p:attrNameLst>
                                          <p:attrName>style.visibility</p:attrName>
                                        </p:attrNameLst>
                                      </p:cBhvr>
                                      <p:to>
                                        <p:strVal val="visible"/>
                                      </p:to>
                                    </p:set>
                                    <p:anim calcmode="discrete" valueType="clr">
                                      <p:cBhvr override="childStyle">
                                        <p:cTn id="27" dur="80"/>
                                        <p:tgtEl>
                                          <p:spTgt spid="7987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79873">
                                            <p:txEl>
                                              <p:pRg st="3" end="3"/>
                                            </p:txEl>
                                          </p:spTgt>
                                        </p:tgtEl>
                                        <p:attrNameLst>
                                          <p:attrName>fillcolor</p:attrName>
                                        </p:attrNameLst>
                                      </p:cBhvr>
                                      <p:tavLst>
                                        <p:tav tm="0">
                                          <p:val>
                                            <p:clrVal>
                                              <a:schemeClr val="accent2"/>
                                            </p:clrVal>
                                          </p:val>
                                        </p:tav>
                                        <p:tav tm="50000">
                                          <p:val>
                                            <p:clrVal>
                                              <a:schemeClr val="hlink"/>
                                            </p:clrVal>
                                          </p:val>
                                        </p:tav>
                                      </p:tavLst>
                                    </p:anim>
                                    <p:set>
                                      <p:cBhvr>
                                        <p:cTn id="29" dur="80"/>
                                        <p:tgtEl>
                                          <p:spTgt spid="79873">
                                            <p:txEl>
                                              <p:pRg st="3" end="3"/>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nodeType="clickEffect">
                                  <p:stCondLst>
                                    <p:cond delay="0"/>
                                  </p:stCondLst>
                                  <p:iterate type="lt">
                                    <p:tmPct val="50000"/>
                                  </p:iterate>
                                  <p:childTnLst>
                                    <p:set>
                                      <p:cBhvr>
                                        <p:cTn id="33" dur="1" fill="hold">
                                          <p:stCondLst>
                                            <p:cond delay="0"/>
                                          </p:stCondLst>
                                        </p:cTn>
                                        <p:tgtEl>
                                          <p:spTgt spid="79873">
                                            <p:txEl>
                                              <p:pRg st="4" end="4"/>
                                            </p:txEl>
                                          </p:spTgt>
                                        </p:tgtEl>
                                        <p:attrNameLst>
                                          <p:attrName>style.visibility</p:attrName>
                                        </p:attrNameLst>
                                      </p:cBhvr>
                                      <p:to>
                                        <p:strVal val="visible"/>
                                      </p:to>
                                    </p:set>
                                    <p:anim calcmode="discrete" valueType="clr">
                                      <p:cBhvr override="childStyle">
                                        <p:cTn id="34" dur="80"/>
                                        <p:tgtEl>
                                          <p:spTgt spid="7987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79873">
                                            <p:txEl>
                                              <p:pRg st="4" end="4"/>
                                            </p:txEl>
                                          </p:spTgt>
                                        </p:tgtEl>
                                        <p:attrNameLst>
                                          <p:attrName>fillcolor</p:attrName>
                                        </p:attrNameLst>
                                      </p:cBhvr>
                                      <p:tavLst>
                                        <p:tav tm="0">
                                          <p:val>
                                            <p:clrVal>
                                              <a:schemeClr val="accent2"/>
                                            </p:clrVal>
                                          </p:val>
                                        </p:tav>
                                        <p:tav tm="50000">
                                          <p:val>
                                            <p:clrVal>
                                              <a:schemeClr val="hlink"/>
                                            </p:clrVal>
                                          </p:val>
                                        </p:tav>
                                      </p:tavLst>
                                    </p:anim>
                                    <p:set>
                                      <p:cBhvr>
                                        <p:cTn id="36" dur="80"/>
                                        <p:tgtEl>
                                          <p:spTgt spid="79873">
                                            <p:txEl>
                                              <p:pRg st="4" end="4"/>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4" presetClass="exit" presetSubtype="16" fill="hold" grpId="0" nodeType="clickEffect">
                                  <p:stCondLst>
                                    <p:cond delay="0"/>
                                  </p:stCondLst>
                                  <p:childTnLst>
                                    <p:animEffect transition="out" filter="box(in)">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nodeType="clickEffect">
                                  <p:stCondLst>
                                    <p:cond delay="0"/>
                                  </p:stCondLst>
                                  <p:childTnLst>
                                    <p:set>
                                      <p:cBhvr>
                                        <p:cTn id="45" dur="1" fill="hold">
                                          <p:stCondLst>
                                            <p:cond delay="0"/>
                                          </p:stCondLst>
                                        </p:cTn>
                                        <p:tgtEl>
                                          <p:spTgt spid="22533"/>
                                        </p:tgtEl>
                                        <p:attrNameLst>
                                          <p:attrName>style.visibility</p:attrName>
                                        </p:attrNameLst>
                                      </p:cBhvr>
                                      <p:to>
                                        <p:strVal val="visible"/>
                                      </p:to>
                                    </p:set>
                                    <p:anim calcmode="lin" valueType="num">
                                      <p:cBhvr>
                                        <p:cTn id="46" dur="1000" fill="hold"/>
                                        <p:tgtEl>
                                          <p:spTgt spid="22533"/>
                                        </p:tgtEl>
                                        <p:attrNameLst>
                                          <p:attrName>ppt_w</p:attrName>
                                        </p:attrNameLst>
                                      </p:cBhvr>
                                      <p:tavLst>
                                        <p:tav tm="0">
                                          <p:val>
                                            <p:strVal val="#ppt_w*0.70"/>
                                          </p:val>
                                        </p:tav>
                                        <p:tav tm="100000">
                                          <p:val>
                                            <p:strVal val="#ppt_w"/>
                                          </p:val>
                                        </p:tav>
                                      </p:tavLst>
                                    </p:anim>
                                    <p:anim calcmode="lin" valueType="num">
                                      <p:cBhvr>
                                        <p:cTn id="47" dur="1000" fill="hold"/>
                                        <p:tgtEl>
                                          <p:spTgt spid="22533"/>
                                        </p:tgtEl>
                                        <p:attrNameLst>
                                          <p:attrName>ppt_h</p:attrName>
                                        </p:attrNameLst>
                                      </p:cBhvr>
                                      <p:tavLst>
                                        <p:tav tm="0">
                                          <p:val>
                                            <p:strVal val="#ppt_h"/>
                                          </p:val>
                                        </p:tav>
                                        <p:tav tm="100000">
                                          <p:val>
                                            <p:strVal val="#ppt_h"/>
                                          </p:val>
                                        </p:tav>
                                      </p:tavLst>
                                    </p:anim>
                                    <p:animEffect transition="in" filter="fade">
                                      <p:cBhvr>
                                        <p:cTn id="48" dur="1000"/>
                                        <p:tgtEl>
                                          <p:spTgt spid="22533"/>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xit" presetSubtype="10" fill="hold" nodeType="clickEffect">
                                  <p:stCondLst>
                                    <p:cond delay="0"/>
                                  </p:stCondLst>
                                  <p:childTnLst>
                                    <p:animEffect transition="out" filter="checkerboard(across)">
                                      <p:cBhvr>
                                        <p:cTn id="52" dur="500"/>
                                        <p:tgtEl>
                                          <p:spTgt spid="22533"/>
                                        </p:tgtEl>
                                      </p:cBhvr>
                                    </p:animEffect>
                                    <p:set>
                                      <p:cBhvr>
                                        <p:cTn id="53" dur="1" fill="hold">
                                          <p:stCondLst>
                                            <p:cond delay="499"/>
                                          </p:stCondLst>
                                        </p:cTn>
                                        <p:tgtEl>
                                          <p:spTgt spid="225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2071678"/>
            <a:ext cx="8786842" cy="2062103"/>
          </a:xfrm>
          <a:prstGeom prst="rect">
            <a:avLst/>
          </a:prstGeom>
          <a:noFill/>
          <a:ln w="9525">
            <a:noFill/>
            <a:miter lim="800000"/>
            <a:headEnd/>
            <a:tailEnd/>
          </a:ln>
        </p:spPr>
        <p:txBody>
          <a:bodyPr wrap="square">
            <a:spAutoFit/>
          </a:bodyPr>
          <a:lstStyle/>
          <a:p>
            <a:pPr algn="just"/>
            <a:r>
              <a:rPr lang="vi-VN" sz="3200" b="1" dirty="0" smtClean="0">
                <a:solidFill>
                  <a:schemeClr val="accent1"/>
                </a:solidFill>
                <a:latin typeface="Times New Roman" pitchFamily="18" charset="0"/>
                <a:cs typeface="Times New Roman" pitchFamily="18" charset="0"/>
              </a:rPr>
              <a:t>3</a:t>
            </a:r>
            <a:r>
              <a:rPr lang="vi-VN" sz="3200" b="1" dirty="0">
                <a:solidFill>
                  <a:schemeClr val="accent1"/>
                </a:solidFill>
                <a:latin typeface="Times New Roman" pitchFamily="18" charset="0"/>
                <a:cs typeface="Times New Roman" pitchFamily="18" charset="0"/>
              </a:rPr>
              <a:t>. Đi làm trễ, về sớm </a:t>
            </a:r>
            <a:r>
              <a:rPr lang="vi-VN" sz="3200" b="1" dirty="0" smtClean="0">
                <a:solidFill>
                  <a:schemeClr val="accent1"/>
                </a:solidFill>
                <a:latin typeface="Times New Roman" pitchFamily="18" charset="0"/>
                <a:cs typeface="Times New Roman" pitchFamily="18" charset="0"/>
              </a:rPr>
              <a:t>10 phút so </a:t>
            </a:r>
            <a:r>
              <a:rPr lang="vi-VN" sz="3200" b="1" dirty="0">
                <a:solidFill>
                  <a:schemeClr val="accent1"/>
                </a:solidFill>
                <a:latin typeface="Times New Roman" pitchFamily="18" charset="0"/>
                <a:cs typeface="Times New Roman" pitchFamily="18" charset="0"/>
              </a:rPr>
              <a:t>với thời gian quy định </a:t>
            </a:r>
            <a:r>
              <a:rPr lang="en-US" sz="3200" b="1" dirty="0" err="1">
                <a:solidFill>
                  <a:schemeClr val="accent1"/>
                </a:solidFill>
                <a:latin typeface="Times New Roman" pitchFamily="18" charset="0"/>
                <a:cs typeface="Times New Roman" pitchFamily="18" charset="0"/>
              </a:rPr>
              <a:t>mà</a:t>
            </a:r>
            <a:r>
              <a:rPr lang="en-US" sz="3200" b="1" dirty="0">
                <a:solidFill>
                  <a:schemeClr val="accent1"/>
                </a:solidFill>
                <a:latin typeface="Times New Roman" pitchFamily="18" charset="0"/>
                <a:cs typeface="Times New Roman" pitchFamily="18" charset="0"/>
              </a:rPr>
              <a:t> </a:t>
            </a:r>
            <a:r>
              <a:rPr lang="en-US" sz="3200" b="1" dirty="0" err="1">
                <a:solidFill>
                  <a:schemeClr val="accent1"/>
                </a:solidFill>
                <a:latin typeface="Times New Roman" pitchFamily="18" charset="0"/>
                <a:cs typeface="Times New Roman" pitchFamily="18" charset="0"/>
              </a:rPr>
              <a:t>không</a:t>
            </a:r>
            <a:r>
              <a:rPr lang="en-US" sz="3200" b="1" dirty="0">
                <a:solidFill>
                  <a:schemeClr val="accent1"/>
                </a:solidFill>
                <a:latin typeface="Times New Roman" pitchFamily="18" charset="0"/>
                <a:cs typeface="Times New Roman" pitchFamily="18" charset="0"/>
              </a:rPr>
              <a:t> </a:t>
            </a:r>
            <a:r>
              <a:rPr lang="en-US" sz="3200" b="1" dirty="0" err="1">
                <a:solidFill>
                  <a:schemeClr val="accent1"/>
                </a:solidFill>
                <a:latin typeface="Times New Roman" pitchFamily="18" charset="0"/>
                <a:cs typeface="Times New Roman" pitchFamily="18" charset="0"/>
              </a:rPr>
              <a:t>có</a:t>
            </a:r>
            <a:r>
              <a:rPr lang="en-US" sz="3200" b="1" dirty="0">
                <a:solidFill>
                  <a:schemeClr val="accent1"/>
                </a:solidFill>
                <a:latin typeface="Times New Roman" pitchFamily="18" charset="0"/>
                <a:cs typeface="Times New Roman" pitchFamily="18" charset="0"/>
              </a:rPr>
              <a:t> </a:t>
            </a:r>
            <a:r>
              <a:rPr lang="en-US" sz="3200" b="1" dirty="0" err="1">
                <a:solidFill>
                  <a:schemeClr val="accent1"/>
                </a:solidFill>
                <a:latin typeface="Times New Roman" pitchFamily="18" charset="0"/>
                <a:cs typeface="Times New Roman" pitchFamily="18" charset="0"/>
              </a:rPr>
              <a:t>sự</a:t>
            </a:r>
            <a:r>
              <a:rPr lang="en-US" sz="3200" b="1" dirty="0">
                <a:solidFill>
                  <a:schemeClr val="accent1"/>
                </a:solidFill>
                <a:latin typeface="Times New Roman" pitchFamily="18" charset="0"/>
                <a:cs typeface="Times New Roman" pitchFamily="18" charset="0"/>
              </a:rPr>
              <a:t> </a:t>
            </a:r>
            <a:r>
              <a:rPr lang="en-US" sz="3200" b="1" dirty="0" err="1">
                <a:solidFill>
                  <a:schemeClr val="accent1"/>
                </a:solidFill>
                <a:latin typeface="Times New Roman" pitchFamily="18" charset="0"/>
                <a:cs typeface="Times New Roman" pitchFamily="18" charset="0"/>
              </a:rPr>
              <a:t>cho</a:t>
            </a:r>
            <a:r>
              <a:rPr lang="en-US" sz="3200" b="1" dirty="0">
                <a:solidFill>
                  <a:schemeClr val="accent1"/>
                </a:solidFill>
                <a:latin typeface="Times New Roman" pitchFamily="18" charset="0"/>
                <a:cs typeface="Times New Roman" pitchFamily="18" charset="0"/>
              </a:rPr>
              <a:t> </a:t>
            </a:r>
            <a:r>
              <a:rPr lang="en-US" sz="3200" b="1" dirty="0" err="1">
                <a:solidFill>
                  <a:schemeClr val="accent1"/>
                </a:solidFill>
                <a:latin typeface="Times New Roman" pitchFamily="18" charset="0"/>
                <a:cs typeface="Times New Roman" pitchFamily="18" charset="0"/>
              </a:rPr>
              <a:t>phép</a:t>
            </a:r>
            <a:r>
              <a:rPr lang="en-US" sz="3200" b="1" dirty="0">
                <a:solidFill>
                  <a:schemeClr val="accent1"/>
                </a:solidFill>
                <a:latin typeface="Times New Roman" pitchFamily="18" charset="0"/>
                <a:cs typeface="Times New Roman" pitchFamily="18" charset="0"/>
              </a:rPr>
              <a:t> </a:t>
            </a:r>
            <a:r>
              <a:rPr lang="en-US" sz="3200" b="1" dirty="0" err="1">
                <a:solidFill>
                  <a:schemeClr val="accent1"/>
                </a:solidFill>
                <a:latin typeface="Times New Roman" pitchFamily="18" charset="0"/>
                <a:cs typeface="Times New Roman" pitchFamily="18" charset="0"/>
              </a:rPr>
              <a:t>của</a:t>
            </a:r>
            <a:r>
              <a:rPr lang="en-US" sz="3200" b="1" dirty="0">
                <a:solidFill>
                  <a:schemeClr val="accent1"/>
                </a:solidFill>
                <a:latin typeface="Times New Roman" pitchFamily="18" charset="0"/>
                <a:cs typeface="Times New Roman" pitchFamily="18" charset="0"/>
              </a:rPr>
              <a:t> </a:t>
            </a:r>
            <a:r>
              <a:rPr lang="en-US" sz="3200" b="1" dirty="0" err="1">
                <a:solidFill>
                  <a:schemeClr val="accent1"/>
                </a:solidFill>
                <a:latin typeface="Times New Roman" pitchFamily="18" charset="0"/>
                <a:cs typeface="Times New Roman" pitchFamily="18" charset="0"/>
              </a:rPr>
              <a:t>giám</a:t>
            </a:r>
            <a:r>
              <a:rPr lang="en-US" sz="3200" b="1" dirty="0">
                <a:solidFill>
                  <a:schemeClr val="accent1"/>
                </a:solidFill>
                <a:latin typeface="Times New Roman" pitchFamily="18" charset="0"/>
                <a:cs typeface="Times New Roman" pitchFamily="18" charset="0"/>
              </a:rPr>
              <a:t> </a:t>
            </a:r>
            <a:r>
              <a:rPr lang="en-US" sz="3200" b="1" dirty="0" err="1">
                <a:solidFill>
                  <a:schemeClr val="accent1"/>
                </a:solidFill>
                <a:latin typeface="Times New Roman" pitchFamily="18" charset="0"/>
                <a:cs typeface="Times New Roman" pitchFamily="18" charset="0"/>
              </a:rPr>
              <a:t>đốc</a:t>
            </a:r>
            <a:r>
              <a:rPr lang="en-US" sz="3200" b="1" dirty="0">
                <a:solidFill>
                  <a:schemeClr val="accent1"/>
                </a:solidFill>
                <a:latin typeface="Times New Roman" pitchFamily="18" charset="0"/>
                <a:cs typeface="Times New Roman" pitchFamily="18" charset="0"/>
              </a:rPr>
              <a:t> </a:t>
            </a:r>
            <a:r>
              <a:rPr lang="vi-VN" sz="3200" b="1" dirty="0">
                <a:solidFill>
                  <a:schemeClr val="accent1"/>
                </a:solidFill>
                <a:latin typeface="Times New Roman" pitchFamily="18" charset="0"/>
                <a:cs typeface="Times New Roman" pitchFamily="18" charset="0"/>
              </a:rPr>
              <a:t>(</a:t>
            </a:r>
            <a:r>
              <a:rPr lang="en-US" sz="3200" b="1" dirty="0">
                <a:solidFill>
                  <a:schemeClr val="accent1"/>
                </a:solidFill>
                <a:latin typeface="Times New Roman" pitchFamily="18" charset="0"/>
                <a:cs typeface="Times New Roman" pitchFamily="18" charset="0"/>
              </a:rPr>
              <a:t>T</a:t>
            </a:r>
            <a:r>
              <a:rPr lang="vi-VN" sz="3200" b="1" dirty="0">
                <a:solidFill>
                  <a:schemeClr val="accent1"/>
                </a:solidFill>
                <a:latin typeface="Times New Roman" pitchFamily="18" charset="0"/>
                <a:cs typeface="Times New Roman" pitchFamily="18" charset="0"/>
              </a:rPr>
              <a:t>rừ các trường hợp bất khả kháng: </a:t>
            </a:r>
            <a:r>
              <a:rPr lang="vi-VN" sz="3200" b="1" dirty="0" smtClean="0">
                <a:solidFill>
                  <a:schemeClr val="accent1"/>
                </a:solidFill>
                <a:latin typeface="Times New Roman" pitchFamily="18" charset="0"/>
                <a:cs typeface="Times New Roman" pitchFamily="18" charset="0"/>
              </a:rPr>
              <a:t>Mưa </a:t>
            </a:r>
            <a:r>
              <a:rPr lang="vi-VN" sz="3200" b="1" dirty="0">
                <a:solidFill>
                  <a:schemeClr val="accent1"/>
                </a:solidFill>
                <a:latin typeface="Times New Roman" pitchFamily="18" charset="0"/>
                <a:cs typeface="Times New Roman" pitchFamily="18" charset="0"/>
              </a:rPr>
              <a:t>bão, động đất, chiến tranh, thiên </a:t>
            </a:r>
            <a:r>
              <a:rPr lang="vi-VN" sz="3200" b="1" dirty="0" smtClean="0">
                <a:solidFill>
                  <a:schemeClr val="accent1"/>
                </a:solidFill>
                <a:latin typeface="Times New Roman" pitchFamily="18" charset="0"/>
                <a:cs typeface="Times New Roman" pitchFamily="18" charset="0"/>
              </a:rPr>
              <a:t>tai…):</a:t>
            </a:r>
            <a:endParaRPr lang="vi-VN" sz="3200" dirty="0">
              <a:solidFill>
                <a:schemeClr val="accent1"/>
              </a:solidFill>
              <a:latin typeface="Times New Roman" pitchFamily="18" charset="0"/>
              <a:cs typeface="Times New Roman" pitchFamily="18" charset="0"/>
            </a:endParaRPr>
          </a:p>
        </p:txBody>
      </p:sp>
      <p:sp>
        <p:nvSpPr>
          <p:cNvPr id="8" name="Rectangle 2"/>
          <p:cNvSpPr>
            <a:spLocks noChangeArrowheads="1"/>
          </p:cNvSpPr>
          <p:nvPr/>
        </p:nvSpPr>
        <p:spPr bwMode="auto">
          <a:xfrm>
            <a:off x="0" y="4071942"/>
            <a:ext cx="9572692" cy="2554545"/>
          </a:xfrm>
          <a:prstGeom prst="rect">
            <a:avLst/>
          </a:prstGeom>
          <a:noFill/>
          <a:ln w="9525">
            <a:noFill/>
            <a:miter lim="800000"/>
            <a:headEnd/>
            <a:tailEnd/>
          </a:ln>
          <a:effectLst/>
        </p:spPr>
        <p:txBody>
          <a:bodyPr wrap="square" anchor="ctr">
            <a:spAutoFit/>
          </a:bodyPr>
          <a:lstStyle/>
          <a:p>
            <a:pPr algn="just"/>
            <a:r>
              <a:rPr lang="vi-VN" sz="3200" dirty="0">
                <a:solidFill>
                  <a:srgbClr val="FF0000"/>
                </a:solidFill>
                <a:latin typeface="Times New Roman" pitchFamily="18" charset="0"/>
                <a:cs typeface="Times New Roman" pitchFamily="18" charset="0"/>
              </a:rPr>
              <a:t>a.  Nhắc nhở</a:t>
            </a:r>
            <a:r>
              <a:rPr lang="en-US" sz="3200" dirty="0">
                <a:solidFill>
                  <a:srgbClr val="FF0000"/>
                </a:solidFill>
                <a:latin typeface="Constantia" pitchFamily="18" charset="0"/>
                <a:cs typeface="Times New Roman" pitchFamily="18" charset="0"/>
              </a:rPr>
              <a:t> - Vi </a:t>
            </a:r>
            <a:r>
              <a:rPr lang="en-US" sz="3200" dirty="0" err="1">
                <a:solidFill>
                  <a:srgbClr val="FF0000"/>
                </a:solidFill>
                <a:latin typeface="Constantia" pitchFamily="18" charset="0"/>
                <a:cs typeface="Times New Roman" pitchFamily="18" charset="0"/>
              </a:rPr>
              <a:t>phạm</a:t>
            </a:r>
            <a:r>
              <a:rPr lang="en-US" sz="3200" dirty="0">
                <a:solidFill>
                  <a:srgbClr val="FF0000"/>
                </a:solidFill>
                <a:latin typeface="Constantia" pitchFamily="18" charset="0"/>
                <a:cs typeface="Times New Roman" pitchFamily="18" charset="0"/>
              </a:rPr>
              <a:t> </a:t>
            </a:r>
            <a:r>
              <a:rPr lang="en-US" sz="3200" dirty="0" err="1">
                <a:solidFill>
                  <a:srgbClr val="FF0000"/>
                </a:solidFill>
                <a:latin typeface="Constantia" pitchFamily="18" charset="0"/>
                <a:cs typeface="Times New Roman" pitchFamily="18" charset="0"/>
              </a:rPr>
              <a:t>lần</a:t>
            </a:r>
            <a:r>
              <a:rPr lang="en-US" sz="3200" dirty="0">
                <a:solidFill>
                  <a:srgbClr val="FF0000"/>
                </a:solidFill>
                <a:latin typeface="Constantia" pitchFamily="18" charset="0"/>
                <a:cs typeface="Times New Roman" pitchFamily="18" charset="0"/>
              </a:rPr>
              <a:t> </a:t>
            </a:r>
            <a:r>
              <a:rPr lang="en-US" sz="3200" dirty="0" err="1">
                <a:solidFill>
                  <a:srgbClr val="FF0000"/>
                </a:solidFill>
                <a:latin typeface="Constantia" pitchFamily="18" charset="0"/>
                <a:cs typeface="Times New Roman" pitchFamily="18" charset="0"/>
              </a:rPr>
              <a:t>đầu</a:t>
            </a:r>
            <a:r>
              <a:rPr lang="en-US" sz="3200" dirty="0">
                <a:solidFill>
                  <a:srgbClr val="FF0000"/>
                </a:solidFill>
                <a:latin typeface="Constantia" pitchFamily="18" charset="0"/>
                <a:cs typeface="Times New Roman" pitchFamily="18" charset="0"/>
              </a:rPr>
              <a:t>.</a:t>
            </a:r>
            <a:endParaRPr lang="vi-VN" sz="3200" dirty="0">
              <a:solidFill>
                <a:srgbClr val="FF0000"/>
              </a:solidFill>
              <a:latin typeface="Times New Roman" pitchFamily="18" charset="0"/>
            </a:endParaRPr>
          </a:p>
          <a:p>
            <a:pPr algn="just" eaLnBrk="0" hangingPunct="0"/>
            <a:r>
              <a:rPr lang="vi-VN" sz="3200" dirty="0">
                <a:solidFill>
                  <a:srgbClr val="FF0000"/>
                </a:solidFill>
                <a:latin typeface="Times New Roman" pitchFamily="18" charset="0"/>
                <a:cs typeface="Times New Roman" pitchFamily="18" charset="0"/>
              </a:rPr>
              <a:t>b.</a:t>
            </a:r>
            <a:r>
              <a:rPr lang="en-US" sz="3200" dirty="0">
                <a:solidFill>
                  <a:srgbClr val="FF0000"/>
                </a:solidFill>
                <a:latin typeface="Constantia" pitchFamily="18" charset="0"/>
                <a:cs typeface="Times New Roman" pitchFamily="18" charset="0"/>
              </a:rPr>
              <a:t>  </a:t>
            </a:r>
            <a:r>
              <a:rPr lang="vi-VN" sz="3200" dirty="0">
                <a:solidFill>
                  <a:srgbClr val="FF0000"/>
                </a:solidFill>
                <a:latin typeface="Times New Roman" pitchFamily="18" charset="0"/>
                <a:cs typeface="Times New Roman" pitchFamily="18" charset="0"/>
              </a:rPr>
              <a:t>Phạt tiền </a:t>
            </a:r>
            <a:r>
              <a:rPr lang="vi-VN" sz="3200" dirty="0" smtClean="0">
                <a:solidFill>
                  <a:srgbClr val="FF0000"/>
                </a:solidFill>
                <a:latin typeface="Times New Roman" pitchFamily="18" charset="0"/>
                <a:cs typeface="Times New Roman" pitchFamily="18" charset="0"/>
              </a:rPr>
              <a:t>30.000 </a:t>
            </a:r>
            <a:r>
              <a:rPr lang="vi-VN" sz="3200" dirty="0">
                <a:solidFill>
                  <a:srgbClr val="FF0000"/>
                </a:solidFill>
                <a:latin typeface="Times New Roman" pitchFamily="18" charset="0"/>
                <a:cs typeface="Times New Roman" pitchFamily="18" charset="0"/>
              </a:rPr>
              <a:t>đồng</a:t>
            </a:r>
            <a:r>
              <a:rPr lang="en-US" sz="3200" dirty="0">
                <a:solidFill>
                  <a:srgbClr val="FF0000"/>
                </a:solidFill>
                <a:latin typeface="Constantia" pitchFamily="18" charset="0"/>
                <a:cs typeface="Times New Roman" pitchFamily="18" charset="0"/>
              </a:rPr>
              <a:t> – Vi </a:t>
            </a:r>
            <a:r>
              <a:rPr lang="en-US" sz="3200" dirty="0" err="1">
                <a:solidFill>
                  <a:srgbClr val="FF0000"/>
                </a:solidFill>
                <a:latin typeface="Constantia" pitchFamily="18" charset="0"/>
                <a:cs typeface="Times New Roman" pitchFamily="18" charset="0"/>
              </a:rPr>
              <a:t>phạm</a:t>
            </a:r>
            <a:r>
              <a:rPr lang="en-US" sz="3200" dirty="0">
                <a:solidFill>
                  <a:srgbClr val="FF0000"/>
                </a:solidFill>
                <a:latin typeface="Constantia" pitchFamily="18" charset="0"/>
                <a:cs typeface="Times New Roman" pitchFamily="18" charset="0"/>
              </a:rPr>
              <a:t> </a:t>
            </a:r>
            <a:r>
              <a:rPr lang="en-US" sz="3200" dirty="0" err="1">
                <a:solidFill>
                  <a:srgbClr val="FF0000"/>
                </a:solidFill>
                <a:latin typeface="Constantia" pitchFamily="18" charset="0"/>
                <a:cs typeface="Times New Roman" pitchFamily="18" charset="0"/>
              </a:rPr>
              <a:t>lần</a:t>
            </a:r>
            <a:r>
              <a:rPr lang="en-US" sz="3200" dirty="0">
                <a:solidFill>
                  <a:srgbClr val="FF0000"/>
                </a:solidFill>
                <a:latin typeface="Constantia" pitchFamily="18" charset="0"/>
                <a:cs typeface="Times New Roman" pitchFamily="18" charset="0"/>
              </a:rPr>
              <a:t> 2.</a:t>
            </a:r>
            <a:endParaRPr lang="vi-VN" sz="3200" dirty="0">
              <a:solidFill>
                <a:srgbClr val="FF0000"/>
              </a:solidFill>
              <a:latin typeface="Times New Roman" pitchFamily="18" charset="0"/>
            </a:endParaRPr>
          </a:p>
          <a:p>
            <a:pPr algn="just" eaLnBrk="0" hangingPunct="0"/>
            <a:r>
              <a:rPr lang="vi-VN" sz="3200" dirty="0">
                <a:solidFill>
                  <a:srgbClr val="FF0000"/>
                </a:solidFill>
                <a:latin typeface="Times New Roman" pitchFamily="18" charset="0"/>
                <a:cs typeface="Times New Roman" pitchFamily="18" charset="0"/>
              </a:rPr>
              <a:t>c.</a:t>
            </a:r>
            <a:r>
              <a:rPr lang="en-US" sz="3200" dirty="0">
                <a:solidFill>
                  <a:srgbClr val="FF0000"/>
                </a:solidFill>
                <a:latin typeface="Constantia" pitchFamily="18" charset="0"/>
                <a:cs typeface="Times New Roman" pitchFamily="18" charset="0"/>
              </a:rPr>
              <a:t>  </a:t>
            </a:r>
            <a:r>
              <a:rPr lang="vi-VN" sz="3200" dirty="0">
                <a:solidFill>
                  <a:srgbClr val="FF0000"/>
                </a:solidFill>
                <a:latin typeface="Times New Roman" pitchFamily="18" charset="0"/>
                <a:cs typeface="Times New Roman" pitchFamily="18" charset="0"/>
              </a:rPr>
              <a:t>Phạt tiền </a:t>
            </a:r>
            <a:r>
              <a:rPr lang="vi-VN" sz="3200" dirty="0" smtClean="0">
                <a:solidFill>
                  <a:srgbClr val="FF0000"/>
                </a:solidFill>
                <a:latin typeface="Times New Roman" pitchFamily="18" charset="0"/>
                <a:cs typeface="Times New Roman" pitchFamily="18" charset="0"/>
              </a:rPr>
              <a:t>50.000 </a:t>
            </a:r>
            <a:r>
              <a:rPr lang="vi-VN" sz="3200" dirty="0">
                <a:solidFill>
                  <a:srgbClr val="FF0000"/>
                </a:solidFill>
                <a:latin typeface="Times New Roman" pitchFamily="18" charset="0"/>
                <a:cs typeface="Times New Roman" pitchFamily="18" charset="0"/>
              </a:rPr>
              <a:t>đồng</a:t>
            </a:r>
            <a:r>
              <a:rPr lang="en-US" sz="3200" dirty="0">
                <a:solidFill>
                  <a:srgbClr val="FF0000"/>
                </a:solidFill>
                <a:latin typeface="Constantia" pitchFamily="18" charset="0"/>
                <a:cs typeface="Times New Roman" pitchFamily="18" charset="0"/>
              </a:rPr>
              <a:t> – Vi </a:t>
            </a:r>
            <a:r>
              <a:rPr lang="en-US" sz="3200" dirty="0" err="1">
                <a:solidFill>
                  <a:srgbClr val="FF0000"/>
                </a:solidFill>
                <a:latin typeface="Constantia" pitchFamily="18" charset="0"/>
                <a:cs typeface="Times New Roman" pitchFamily="18" charset="0"/>
              </a:rPr>
              <a:t>phạm</a:t>
            </a:r>
            <a:r>
              <a:rPr lang="en-US" sz="3200" dirty="0">
                <a:solidFill>
                  <a:srgbClr val="FF0000"/>
                </a:solidFill>
                <a:latin typeface="Constantia" pitchFamily="18" charset="0"/>
                <a:cs typeface="Times New Roman" pitchFamily="18" charset="0"/>
              </a:rPr>
              <a:t> </a:t>
            </a:r>
            <a:r>
              <a:rPr lang="en-US" sz="3200" dirty="0" err="1">
                <a:solidFill>
                  <a:srgbClr val="FF0000"/>
                </a:solidFill>
                <a:latin typeface="Constantia" pitchFamily="18" charset="0"/>
                <a:cs typeface="Times New Roman" pitchFamily="18" charset="0"/>
              </a:rPr>
              <a:t>lần</a:t>
            </a:r>
            <a:r>
              <a:rPr lang="en-US" sz="3200" dirty="0">
                <a:solidFill>
                  <a:srgbClr val="FF0000"/>
                </a:solidFill>
                <a:latin typeface="Constantia" pitchFamily="18" charset="0"/>
                <a:cs typeface="Times New Roman" pitchFamily="18" charset="0"/>
              </a:rPr>
              <a:t> 3</a:t>
            </a:r>
            <a:endParaRPr lang="vi-VN" sz="3200" dirty="0">
              <a:solidFill>
                <a:srgbClr val="FF0000"/>
              </a:solidFill>
              <a:latin typeface="Times New Roman" pitchFamily="18" charset="0"/>
            </a:endParaRPr>
          </a:p>
          <a:p>
            <a:pPr algn="just" eaLnBrk="0" hangingPunct="0"/>
            <a:r>
              <a:rPr lang="vi-VN" sz="3200" dirty="0">
                <a:solidFill>
                  <a:srgbClr val="FF0000"/>
                </a:solidFill>
                <a:latin typeface="Times New Roman" pitchFamily="18" charset="0"/>
                <a:cs typeface="Times New Roman" pitchFamily="18" charset="0"/>
              </a:rPr>
              <a:t>d.</a:t>
            </a:r>
            <a:r>
              <a:rPr lang="en-US" sz="3200" dirty="0">
                <a:solidFill>
                  <a:srgbClr val="FF0000"/>
                </a:solidFill>
                <a:latin typeface="Constantia" pitchFamily="18" charset="0"/>
                <a:cs typeface="Times New Roman" pitchFamily="18" charset="0"/>
              </a:rPr>
              <a:t>  </a:t>
            </a:r>
            <a:r>
              <a:rPr lang="vi-VN" sz="3200" dirty="0">
                <a:solidFill>
                  <a:srgbClr val="FF0000"/>
                </a:solidFill>
                <a:latin typeface="Times New Roman" pitchFamily="18" charset="0"/>
                <a:cs typeface="Times New Roman" pitchFamily="18" charset="0"/>
              </a:rPr>
              <a:t>Phạt tiền </a:t>
            </a:r>
            <a:r>
              <a:rPr lang="vi-VN" sz="3200" dirty="0" smtClean="0">
                <a:solidFill>
                  <a:srgbClr val="FF0000"/>
                </a:solidFill>
                <a:latin typeface="Times New Roman" pitchFamily="18" charset="0"/>
                <a:cs typeface="Times New Roman" pitchFamily="18" charset="0"/>
              </a:rPr>
              <a:t>100.000 </a:t>
            </a:r>
            <a:r>
              <a:rPr lang="vi-VN" sz="3200" dirty="0">
                <a:solidFill>
                  <a:srgbClr val="FF0000"/>
                </a:solidFill>
                <a:latin typeface="Times New Roman" pitchFamily="18" charset="0"/>
                <a:cs typeface="Times New Roman" pitchFamily="18" charset="0"/>
              </a:rPr>
              <a:t>đồng - </a:t>
            </a:r>
            <a:r>
              <a:rPr lang="en-US" sz="3200" dirty="0">
                <a:solidFill>
                  <a:srgbClr val="FF0000"/>
                </a:solidFill>
                <a:latin typeface="Constantia" pitchFamily="18" charset="0"/>
                <a:cs typeface="Times New Roman" pitchFamily="18" charset="0"/>
              </a:rPr>
              <a:t>Vi </a:t>
            </a:r>
            <a:r>
              <a:rPr lang="en-US" sz="3200" dirty="0" err="1">
                <a:solidFill>
                  <a:srgbClr val="FF0000"/>
                </a:solidFill>
                <a:latin typeface="Constantia" pitchFamily="18" charset="0"/>
                <a:cs typeface="Times New Roman" pitchFamily="18" charset="0"/>
              </a:rPr>
              <a:t>phạm</a:t>
            </a:r>
            <a:r>
              <a:rPr lang="en-US" sz="3200" dirty="0">
                <a:solidFill>
                  <a:srgbClr val="FF0000"/>
                </a:solidFill>
                <a:latin typeface="Constantia" pitchFamily="18" charset="0"/>
                <a:cs typeface="Times New Roman" pitchFamily="18" charset="0"/>
              </a:rPr>
              <a:t> </a:t>
            </a:r>
            <a:r>
              <a:rPr lang="en-US" sz="3200" dirty="0" err="1">
                <a:solidFill>
                  <a:srgbClr val="FF0000"/>
                </a:solidFill>
                <a:latin typeface="Constantia" pitchFamily="18" charset="0"/>
                <a:cs typeface="Times New Roman" pitchFamily="18" charset="0"/>
              </a:rPr>
              <a:t>lần</a:t>
            </a:r>
            <a:r>
              <a:rPr lang="en-US" sz="3200" dirty="0">
                <a:solidFill>
                  <a:srgbClr val="FF0000"/>
                </a:solidFill>
                <a:latin typeface="Constantia" pitchFamily="18" charset="0"/>
                <a:cs typeface="Times New Roman" pitchFamily="18" charset="0"/>
              </a:rPr>
              <a:t> 4.</a:t>
            </a:r>
            <a:endParaRPr lang="vi-VN" sz="3200" dirty="0">
              <a:solidFill>
                <a:srgbClr val="FF0000"/>
              </a:solidFill>
              <a:latin typeface="Times New Roman" pitchFamily="18" charset="0"/>
            </a:endParaRPr>
          </a:p>
          <a:p>
            <a:pPr algn="just" eaLnBrk="0" hangingPunct="0"/>
            <a:r>
              <a:rPr lang="vi-VN" sz="3200" dirty="0">
                <a:solidFill>
                  <a:srgbClr val="FF0000"/>
                </a:solidFill>
                <a:latin typeface="Times New Roman" pitchFamily="18" charset="0"/>
                <a:cs typeface="Times New Roman" pitchFamily="18" charset="0"/>
              </a:rPr>
              <a:t>e.</a:t>
            </a:r>
            <a:r>
              <a:rPr lang="en-US" sz="3200" dirty="0">
                <a:solidFill>
                  <a:srgbClr val="FF0000"/>
                </a:solidFill>
                <a:latin typeface="Constantia" pitchFamily="18" charset="0"/>
                <a:cs typeface="Times New Roman" pitchFamily="18" charset="0"/>
              </a:rPr>
              <a:t>  </a:t>
            </a:r>
            <a:r>
              <a:rPr lang="vi-VN" sz="3200" dirty="0">
                <a:solidFill>
                  <a:srgbClr val="FF0000"/>
                </a:solidFill>
                <a:latin typeface="Times New Roman" pitchFamily="18" charset="0"/>
                <a:cs typeface="Times New Roman" pitchFamily="18" charset="0"/>
              </a:rPr>
              <a:t>Buộc cho thôi việc</a:t>
            </a:r>
            <a:r>
              <a:rPr lang="en-US" sz="3200" dirty="0">
                <a:solidFill>
                  <a:srgbClr val="FF0000"/>
                </a:solidFill>
                <a:latin typeface="Constantia" pitchFamily="18" charset="0"/>
                <a:cs typeface="Times New Roman" pitchFamily="18" charset="0"/>
              </a:rPr>
              <a:t> - Vi </a:t>
            </a:r>
            <a:r>
              <a:rPr lang="en-US" sz="3200" dirty="0" err="1">
                <a:solidFill>
                  <a:srgbClr val="FF0000"/>
                </a:solidFill>
                <a:latin typeface="Constantia" pitchFamily="18" charset="0"/>
                <a:cs typeface="Times New Roman" pitchFamily="18" charset="0"/>
              </a:rPr>
              <a:t>phạm</a:t>
            </a:r>
            <a:r>
              <a:rPr lang="en-US" sz="3200" dirty="0">
                <a:solidFill>
                  <a:srgbClr val="FF0000"/>
                </a:solidFill>
                <a:latin typeface="Constantia" pitchFamily="18" charset="0"/>
                <a:cs typeface="Times New Roman" pitchFamily="18" charset="0"/>
              </a:rPr>
              <a:t> </a:t>
            </a:r>
            <a:r>
              <a:rPr lang="en-US" sz="3200" dirty="0" err="1">
                <a:solidFill>
                  <a:srgbClr val="FF0000"/>
                </a:solidFill>
                <a:latin typeface="Constantia" pitchFamily="18" charset="0"/>
                <a:cs typeface="Times New Roman" pitchFamily="18" charset="0"/>
              </a:rPr>
              <a:t>lần</a:t>
            </a:r>
            <a:r>
              <a:rPr lang="en-US" sz="3200" dirty="0">
                <a:solidFill>
                  <a:srgbClr val="FF0000"/>
                </a:solidFill>
                <a:latin typeface="Constantia" pitchFamily="18" charset="0"/>
                <a:cs typeface="Times New Roman" pitchFamily="18" charset="0"/>
              </a:rPr>
              <a:t> 5.</a:t>
            </a:r>
            <a:endParaRPr lang="en-US" sz="3200" dirty="0">
              <a:solidFill>
                <a:srgbClr val="FF0000"/>
              </a:solidFill>
              <a:latin typeface="Constantia" pitchFamily="18" charset="0"/>
            </a:endParaRPr>
          </a:p>
        </p:txBody>
      </p:sp>
      <p:sp>
        <p:nvSpPr>
          <p:cNvPr id="5" name="Rectangle 4"/>
          <p:cNvSpPr/>
          <p:nvPr/>
        </p:nvSpPr>
        <p:spPr>
          <a:xfrm>
            <a:off x="2357390" y="6427113"/>
            <a:ext cx="6786610" cy="430887"/>
          </a:xfrm>
          <a:prstGeom prst="rect">
            <a:avLst/>
          </a:prstGeom>
        </p:spPr>
        <p:txBody>
          <a:bodyPr wrap="square">
            <a:spAutoFit/>
          </a:bodyPr>
          <a:lstStyle/>
          <a:p>
            <a:pPr algn="r">
              <a:defRPr/>
            </a:pPr>
            <a:r>
              <a:rPr lang="vi-VN" sz="2200" b="1" dirty="0">
                <a:solidFill>
                  <a:schemeClr val="bg1"/>
                </a:solidFill>
                <a:latin typeface="+mn-lt"/>
              </a:rPr>
              <a:t>HÌNH THỨC KỶ LUẬT</a:t>
            </a:r>
            <a:endParaRPr lang="vi-VN" sz="2200" dirty="0">
              <a:solidFill>
                <a:schemeClr val="bg1"/>
              </a:solidFill>
              <a:latin typeface="+mn-lt"/>
            </a:endParaRPr>
          </a:p>
        </p:txBody>
      </p:sp>
      <p:sp>
        <p:nvSpPr>
          <p:cNvPr id="6" name="TextBox 5"/>
          <p:cNvSpPr txBox="1"/>
          <p:nvPr/>
        </p:nvSpPr>
        <p:spPr>
          <a:xfrm>
            <a:off x="428596"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
        <p:nvSpPr>
          <p:cNvPr id="9" name="TextBox 8"/>
          <p:cNvSpPr txBox="1"/>
          <p:nvPr/>
        </p:nvSpPr>
        <p:spPr>
          <a:xfrm>
            <a:off x="214282" y="928671"/>
            <a:ext cx="8715404" cy="1200329"/>
          </a:xfrm>
          <a:prstGeom prst="rect">
            <a:avLst/>
          </a:prstGeom>
          <a:noFill/>
        </p:spPr>
        <p:txBody>
          <a:bodyPr wrap="square" rtlCol="0">
            <a:spAutoFit/>
          </a:bodyPr>
          <a:lstStyle/>
          <a:p>
            <a:pPr algn="ctr"/>
            <a:r>
              <a:rPr lang="en-US" sz="3600" b="1" dirty="0" smtClean="0">
                <a:solidFill>
                  <a:srgbClr val="FF0000"/>
                </a:solidFill>
                <a:latin typeface="Times New Roman" pitchFamily="18" charset="0"/>
                <a:cs typeface="Times New Roman" pitchFamily="18" charset="0"/>
              </a:rPr>
              <a:t>CÁC HÀNH VI </a:t>
            </a:r>
            <a:r>
              <a:rPr lang="en-US" sz="3600" b="1" dirty="0" err="1" smtClean="0">
                <a:solidFill>
                  <a:srgbClr val="FF0000"/>
                </a:solidFill>
                <a:latin typeface="Times New Roman" pitchFamily="18" charset="0"/>
                <a:cs typeface="Times New Roman" pitchFamily="18" charset="0"/>
              </a:rPr>
              <a:t>VI</a:t>
            </a:r>
            <a:r>
              <a:rPr lang="en-US" sz="3600" b="1" dirty="0" smtClean="0">
                <a:solidFill>
                  <a:srgbClr val="FF0000"/>
                </a:solidFill>
                <a:latin typeface="Times New Roman" pitchFamily="18" charset="0"/>
                <a:cs typeface="Times New Roman" pitchFamily="18" charset="0"/>
              </a:rPr>
              <a:t> PHẠM</a:t>
            </a:r>
          </a:p>
          <a:p>
            <a:pPr algn="ctr"/>
            <a:r>
              <a:rPr lang="en-US" sz="3600" b="1" dirty="0" smtClean="0">
                <a:solidFill>
                  <a:srgbClr val="FF0000"/>
                </a:solidFill>
                <a:latin typeface="Times New Roman" pitchFamily="18" charset="0"/>
                <a:cs typeface="Times New Roman" pitchFamily="18" charset="0"/>
              </a:rPr>
              <a:t> VÀ HÌNH THỨC PHẠT CỤ THỂ</a:t>
            </a:r>
            <a:endParaRPr lang="vi-VN" sz="3600" b="1" dirty="0">
              <a:solidFill>
                <a:srgbClr val="FF0000"/>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4437063"/>
            <a:ext cx="9144000" cy="461962"/>
          </a:xfrm>
          <a:prstGeom prst="rect">
            <a:avLst/>
          </a:prstGeom>
        </p:spPr>
        <p:txBody>
          <a:bodyPr>
            <a:spAutoFit/>
          </a:bodyPr>
          <a:lstStyle/>
          <a:p>
            <a:pPr algn="ctr">
              <a:defRPr/>
            </a:pPr>
            <a:r>
              <a:rPr lang="vi-VN" sz="2400" b="1" dirty="0">
                <a:solidFill>
                  <a:schemeClr val="accent1"/>
                </a:solidFill>
                <a:latin typeface="+mn-lt"/>
              </a:rPr>
              <a:t>D. CÁC HÀNH VI VI PHẠM VÀ HÌNH THỨC PHẠT CỤ THỂ</a:t>
            </a:r>
            <a:r>
              <a:rPr lang="vi-VN" sz="2400" dirty="0">
                <a:solidFill>
                  <a:schemeClr val="accent1"/>
                </a:solidFill>
                <a:latin typeface="+mn-lt"/>
              </a:rPr>
              <a:t>:</a:t>
            </a:r>
          </a:p>
        </p:txBody>
      </p:sp>
      <p:sp>
        <p:nvSpPr>
          <p:cNvPr id="99329" name="Rectangle 1"/>
          <p:cNvSpPr>
            <a:spLocks noChangeArrowheads="1"/>
          </p:cNvSpPr>
          <p:nvPr/>
        </p:nvSpPr>
        <p:spPr bwMode="auto">
          <a:xfrm>
            <a:off x="287338" y="2751138"/>
            <a:ext cx="8245475" cy="461962"/>
          </a:xfrm>
          <a:prstGeom prst="rect">
            <a:avLst/>
          </a:prstGeom>
          <a:noFill/>
          <a:ln w="9525">
            <a:noFill/>
            <a:miter lim="800000"/>
            <a:headEnd/>
            <a:tailEnd/>
          </a:ln>
        </p:spPr>
        <p:txBody>
          <a:bodyPr anchor="ctr">
            <a:spAutoFit/>
          </a:bodyPr>
          <a:lstStyle/>
          <a:p>
            <a:r>
              <a:rPr lang="en-US" sz="2400" b="1" dirty="0">
                <a:solidFill>
                  <a:schemeClr val="accent1"/>
                </a:solidFill>
                <a:latin typeface="Times New Roman" pitchFamily="18" charset="0"/>
                <a:cs typeface="Times New Roman" pitchFamily="18" charset="0"/>
              </a:rPr>
              <a:t>A. </a:t>
            </a:r>
            <a:r>
              <a:rPr lang="vi-VN" sz="2400" b="1" dirty="0">
                <a:solidFill>
                  <a:schemeClr val="accent1"/>
                </a:solidFill>
                <a:latin typeface="Times New Roman" pitchFamily="18" charset="0"/>
                <a:cs typeface="Times New Roman" pitchFamily="18" charset="0"/>
              </a:rPr>
              <a:t>QUY CHẾ LÀM VIỆC</a:t>
            </a:r>
            <a:endParaRPr lang="vi-VN" sz="3600" dirty="0">
              <a:solidFill>
                <a:schemeClr val="accent1"/>
              </a:solidFill>
              <a:latin typeface="Times New Roman" pitchFamily="18" charset="0"/>
              <a:cs typeface="Times New Roman" pitchFamily="18" charset="0"/>
            </a:endParaRPr>
          </a:p>
        </p:txBody>
      </p:sp>
      <p:sp>
        <p:nvSpPr>
          <p:cNvPr id="6151" name="Rectangle 2"/>
          <p:cNvSpPr>
            <a:spLocks noChangeArrowheads="1"/>
          </p:cNvSpPr>
          <p:nvPr/>
        </p:nvSpPr>
        <p:spPr bwMode="auto">
          <a:xfrm>
            <a:off x="287338" y="3327400"/>
            <a:ext cx="8605837" cy="461963"/>
          </a:xfrm>
          <a:prstGeom prst="rect">
            <a:avLst/>
          </a:prstGeom>
          <a:noFill/>
          <a:ln w="9525">
            <a:noFill/>
            <a:miter lim="800000"/>
            <a:headEnd/>
            <a:tailEnd/>
          </a:ln>
        </p:spPr>
        <p:txBody>
          <a:bodyPr anchor="ctr">
            <a:spAutoFit/>
          </a:bodyPr>
          <a:lstStyle/>
          <a:p>
            <a:pPr algn="just"/>
            <a:r>
              <a:rPr lang="vi-VN" sz="2400" b="1" dirty="0">
                <a:solidFill>
                  <a:schemeClr val="accent1"/>
                </a:solidFill>
                <a:latin typeface="Times New Roman" pitchFamily="18" charset="0"/>
                <a:ea typeface="Arial" charset="0"/>
                <a:cs typeface="Times New Roman" pitchFamily="18" charset="0"/>
              </a:rPr>
              <a:t>B. QUY CHẾ KHEN THƯỞNG</a:t>
            </a:r>
            <a:endParaRPr lang="vi-VN" sz="3600" dirty="0">
              <a:solidFill>
                <a:schemeClr val="accent1"/>
              </a:solidFill>
              <a:ea typeface="Arial" charset="0"/>
              <a:cs typeface="Times New Roman" pitchFamily="18" charset="0"/>
            </a:endParaRPr>
          </a:p>
        </p:txBody>
      </p:sp>
      <p:sp>
        <p:nvSpPr>
          <p:cNvPr id="99331" name="Rectangle 3"/>
          <p:cNvSpPr>
            <a:spLocks noChangeArrowheads="1"/>
          </p:cNvSpPr>
          <p:nvPr/>
        </p:nvSpPr>
        <p:spPr bwMode="auto">
          <a:xfrm>
            <a:off x="250825" y="3903663"/>
            <a:ext cx="8497888" cy="461962"/>
          </a:xfrm>
          <a:prstGeom prst="rect">
            <a:avLst/>
          </a:prstGeom>
          <a:noFill/>
          <a:ln w="9525">
            <a:noFill/>
            <a:miter lim="800000"/>
            <a:headEnd/>
            <a:tailEnd/>
          </a:ln>
          <a:effectLst/>
        </p:spPr>
        <p:txBody>
          <a:bodyPr anchor="ctr">
            <a:spAutoFit/>
          </a:bodyPr>
          <a:lstStyle/>
          <a:p>
            <a:pPr algn="just"/>
            <a:r>
              <a:rPr lang="vi-VN" sz="2400" b="1" dirty="0">
                <a:solidFill>
                  <a:schemeClr val="accent1"/>
                </a:solidFill>
                <a:latin typeface="Times New Roman" pitchFamily="18" charset="0"/>
                <a:cs typeface="Times New Roman" pitchFamily="18" charset="0"/>
              </a:rPr>
              <a:t>C. HÌNH THỨC KỶ LUẬT</a:t>
            </a:r>
            <a:endParaRPr lang="vi-VN" sz="3600" dirty="0">
              <a:solidFill>
                <a:schemeClr val="accent1"/>
              </a:solidFill>
              <a:latin typeface="Times New Roman" pitchFamily="18" charset="0"/>
            </a:endParaRPr>
          </a:p>
        </p:txBody>
      </p:sp>
      <p:sp>
        <p:nvSpPr>
          <p:cNvPr id="9" name="Right Arrow 8">
            <a:hlinkClick r:id="rId2" action="ppaction://hlinkpres?slideindex=1&amp;slidetitle="/>
          </p:cNvPr>
          <p:cNvSpPr/>
          <p:nvPr/>
        </p:nvSpPr>
        <p:spPr>
          <a:xfrm>
            <a:off x="7164388" y="2781300"/>
            <a:ext cx="908074" cy="719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99329">
                                            <p:txEl>
                                              <p:pRg st="0" end="0"/>
                                            </p:txEl>
                                          </p:spTgt>
                                        </p:tgtEl>
                                        <p:attrNameLst>
                                          <p:attrName>style.visibility</p:attrName>
                                        </p:attrNameLst>
                                      </p:cBhvr>
                                      <p:to>
                                        <p:strVal val="visible"/>
                                      </p:to>
                                    </p:set>
                                    <p:animEffect transition="in" filter="wedge">
                                      <p:cBhvr>
                                        <p:cTn id="7" dur="2000"/>
                                        <p:tgtEl>
                                          <p:spTgt spid="993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slide(fromBottom)">
                                      <p:cBhvr>
                                        <p:cTn id="12" dur="500"/>
                                        <p:tgtEl>
                                          <p:spTgt spid="615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9331"/>
                                        </p:tgtEl>
                                        <p:attrNameLst>
                                          <p:attrName>style.visibility</p:attrName>
                                        </p:attrNameLst>
                                      </p:cBhvr>
                                      <p:to>
                                        <p:strVal val="visible"/>
                                      </p:to>
                                    </p:set>
                                    <p:animEffect transition="in" filter="slide(fromBottom)">
                                      <p:cBhvr>
                                        <p:cTn id="17" dur="500"/>
                                        <p:tgtEl>
                                          <p:spTgt spid="9933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Bottom)">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plus(in)">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151" grpId="0"/>
      <p:bldP spid="99331"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2000240"/>
            <a:ext cx="9144000" cy="5386090"/>
          </a:xfrm>
          <a:prstGeom prst="rect">
            <a:avLst/>
          </a:prstGeom>
        </p:spPr>
        <p:txBody>
          <a:bodyPr wrap="square">
            <a:spAutoFit/>
          </a:bodyPr>
          <a:lstStyle/>
          <a:p>
            <a:pPr algn="just">
              <a:defRPr/>
            </a:pPr>
            <a:r>
              <a:rPr lang="vi-VN" sz="3200" b="1" dirty="0">
                <a:solidFill>
                  <a:srgbClr val="0000FF"/>
                </a:solidFill>
                <a:latin typeface="+mn-lt"/>
              </a:rPr>
              <a:t>	</a:t>
            </a:r>
            <a:r>
              <a:rPr lang="vi-VN" sz="3500" b="1" dirty="0">
                <a:solidFill>
                  <a:schemeClr val="accent1"/>
                </a:solidFill>
                <a:latin typeface="+mn-lt"/>
              </a:rPr>
              <a:t>4. Cho người không có phận sự vào khu vực làm </a:t>
            </a:r>
            <a:r>
              <a:rPr lang="vi-VN" sz="3500" b="1" dirty="0" smtClean="0">
                <a:solidFill>
                  <a:schemeClr val="accent1"/>
                </a:solidFill>
                <a:latin typeface="+mn-lt"/>
              </a:rPr>
              <a:t>việc, uống </a:t>
            </a:r>
            <a:r>
              <a:rPr lang="vi-VN" sz="3500" b="1" dirty="0">
                <a:solidFill>
                  <a:schemeClr val="accent1"/>
                </a:solidFill>
                <a:latin typeface="+mn-lt"/>
              </a:rPr>
              <a:t>rượu </a:t>
            </a:r>
            <a:r>
              <a:rPr lang="vi-VN" sz="3500" b="1" dirty="0" smtClean="0">
                <a:solidFill>
                  <a:schemeClr val="accent1"/>
                </a:solidFill>
                <a:latin typeface="+mn-lt"/>
              </a:rPr>
              <a:t>bia, chơi game, ngủ trong </a:t>
            </a:r>
            <a:r>
              <a:rPr lang="vi-VN" sz="3500" b="1" dirty="0">
                <a:solidFill>
                  <a:schemeClr val="accent1"/>
                </a:solidFill>
                <a:latin typeface="+mn-lt"/>
              </a:rPr>
              <a:t>giờ làm </a:t>
            </a:r>
            <a:r>
              <a:rPr lang="vi-VN" sz="3500" b="1" dirty="0" smtClean="0">
                <a:solidFill>
                  <a:schemeClr val="accent1"/>
                </a:solidFill>
                <a:latin typeface="+mn-lt"/>
              </a:rPr>
              <a:t>việc</a:t>
            </a:r>
            <a:r>
              <a:rPr lang="vi-VN" sz="3500" b="1" dirty="0" smtClean="0">
                <a:solidFill>
                  <a:srgbClr val="0000FF"/>
                </a:solidFill>
                <a:latin typeface="+mn-lt"/>
              </a:rPr>
              <a:t>.</a:t>
            </a:r>
          </a:p>
          <a:p>
            <a:pPr marL="514350" indent="-514350" algn="just">
              <a:buFont typeface="Calibri" pitchFamily="34" charset="0"/>
              <a:buAutoNum type="alphaLcPeriod"/>
            </a:pPr>
            <a:r>
              <a:rPr lang="vi-VN" sz="3500" dirty="0" smtClean="0">
                <a:latin typeface="Times New Roman" pitchFamily="18" charset="0"/>
                <a:cs typeface="Times New Roman" pitchFamily="18" charset="0"/>
              </a:rPr>
              <a:t>Nhắc nhở</a:t>
            </a:r>
            <a:r>
              <a:rPr lang="en-US" sz="3500" dirty="0" smtClean="0">
                <a:latin typeface="Constantia" pitchFamily="18" charset="0"/>
                <a:cs typeface="Times New Roman" pitchFamily="18" charset="0"/>
              </a:rPr>
              <a:t> - Vi </a:t>
            </a:r>
            <a:r>
              <a:rPr lang="en-US" sz="3500" dirty="0" err="1" smtClean="0">
                <a:latin typeface="Constantia" pitchFamily="18" charset="0"/>
                <a:cs typeface="Times New Roman" pitchFamily="18" charset="0"/>
              </a:rPr>
              <a:t>phạm</a:t>
            </a:r>
            <a:r>
              <a:rPr lang="en-US" sz="3500" dirty="0" smtClean="0">
                <a:latin typeface="Constantia" pitchFamily="18" charset="0"/>
                <a:cs typeface="Times New Roman" pitchFamily="18" charset="0"/>
              </a:rPr>
              <a:t> </a:t>
            </a:r>
            <a:r>
              <a:rPr lang="en-US" sz="3500" dirty="0" err="1" smtClean="0">
                <a:latin typeface="Constantia" pitchFamily="18" charset="0"/>
                <a:cs typeface="Times New Roman" pitchFamily="18" charset="0"/>
              </a:rPr>
              <a:t>lần</a:t>
            </a:r>
            <a:r>
              <a:rPr lang="en-US" sz="3500" dirty="0" smtClean="0">
                <a:latin typeface="Constantia" pitchFamily="18" charset="0"/>
                <a:cs typeface="Times New Roman" pitchFamily="18" charset="0"/>
              </a:rPr>
              <a:t> </a:t>
            </a:r>
            <a:r>
              <a:rPr lang="en-US" sz="3500" dirty="0" err="1" smtClean="0">
                <a:latin typeface="Constantia" pitchFamily="18" charset="0"/>
                <a:cs typeface="Times New Roman" pitchFamily="18" charset="0"/>
              </a:rPr>
              <a:t>đầu</a:t>
            </a:r>
            <a:r>
              <a:rPr lang="en-US" sz="3500" dirty="0" smtClean="0">
                <a:latin typeface="Constantia" pitchFamily="18" charset="0"/>
                <a:cs typeface="Times New Roman" pitchFamily="18" charset="0"/>
              </a:rPr>
              <a:t>.</a:t>
            </a:r>
            <a:endParaRPr lang="vi-VN" sz="3500" dirty="0" smtClean="0">
              <a:latin typeface="Times New Roman" pitchFamily="18" charset="0"/>
            </a:endParaRPr>
          </a:p>
          <a:p>
            <a:pPr marL="514350" indent="-514350" algn="just" eaLnBrk="0" hangingPunct="0">
              <a:buFont typeface="Calibri" pitchFamily="34" charset="0"/>
              <a:buAutoNum type="alphaLcPeriod"/>
            </a:pPr>
            <a:r>
              <a:rPr lang="vi-VN" sz="3500" dirty="0" smtClean="0">
                <a:latin typeface="Times New Roman" pitchFamily="18" charset="0"/>
                <a:cs typeface="Times New Roman" pitchFamily="18" charset="0"/>
              </a:rPr>
              <a:t>Phạt tiền 50.000 đồng </a:t>
            </a:r>
            <a:r>
              <a:rPr lang="en-US" sz="3500" dirty="0" smtClean="0">
                <a:latin typeface="Constantia" pitchFamily="18" charset="0"/>
                <a:cs typeface="Times New Roman" pitchFamily="18" charset="0"/>
              </a:rPr>
              <a:t>– Vi </a:t>
            </a:r>
            <a:r>
              <a:rPr lang="en-US" sz="3500" dirty="0" err="1" smtClean="0">
                <a:latin typeface="Constantia" pitchFamily="18" charset="0"/>
                <a:cs typeface="Times New Roman" pitchFamily="18" charset="0"/>
              </a:rPr>
              <a:t>phạm</a:t>
            </a:r>
            <a:r>
              <a:rPr lang="en-US" sz="3500" dirty="0" smtClean="0">
                <a:latin typeface="Constantia" pitchFamily="18" charset="0"/>
                <a:cs typeface="Times New Roman" pitchFamily="18" charset="0"/>
              </a:rPr>
              <a:t> </a:t>
            </a:r>
            <a:r>
              <a:rPr lang="en-US" sz="3500" dirty="0" err="1" smtClean="0">
                <a:latin typeface="Constantia" pitchFamily="18" charset="0"/>
                <a:cs typeface="Times New Roman" pitchFamily="18" charset="0"/>
              </a:rPr>
              <a:t>lần</a:t>
            </a:r>
            <a:r>
              <a:rPr lang="en-US" sz="3500" dirty="0" smtClean="0">
                <a:latin typeface="Constantia" pitchFamily="18" charset="0"/>
                <a:cs typeface="Times New Roman" pitchFamily="18" charset="0"/>
              </a:rPr>
              <a:t> 2</a:t>
            </a:r>
            <a:endParaRPr lang="vi-VN" sz="3500" dirty="0" smtClean="0">
              <a:latin typeface="Times New Roman" pitchFamily="18" charset="0"/>
            </a:endParaRPr>
          </a:p>
          <a:p>
            <a:pPr marL="514350" indent="-514350" algn="just" eaLnBrk="0" hangingPunct="0">
              <a:buFont typeface="Calibri" pitchFamily="34" charset="0"/>
              <a:buAutoNum type="alphaLcPeriod"/>
            </a:pPr>
            <a:r>
              <a:rPr lang="vi-VN" sz="3500" dirty="0" smtClean="0">
                <a:latin typeface="Times New Roman" pitchFamily="18" charset="0"/>
                <a:cs typeface="Times New Roman" pitchFamily="18" charset="0"/>
              </a:rPr>
              <a:t>Phạt tiền 100.000 đồng</a:t>
            </a:r>
            <a:r>
              <a:rPr lang="en-US" sz="3500" dirty="0" smtClean="0">
                <a:latin typeface="Constantia" pitchFamily="18" charset="0"/>
                <a:cs typeface="Times New Roman" pitchFamily="18" charset="0"/>
              </a:rPr>
              <a:t> – Vi </a:t>
            </a:r>
            <a:r>
              <a:rPr lang="en-US" sz="3500" dirty="0" err="1" smtClean="0">
                <a:latin typeface="Constantia" pitchFamily="18" charset="0"/>
                <a:cs typeface="Times New Roman" pitchFamily="18" charset="0"/>
              </a:rPr>
              <a:t>phạm</a:t>
            </a:r>
            <a:r>
              <a:rPr lang="en-US" sz="3500" dirty="0" smtClean="0">
                <a:latin typeface="Constantia" pitchFamily="18" charset="0"/>
                <a:cs typeface="Times New Roman" pitchFamily="18" charset="0"/>
              </a:rPr>
              <a:t> </a:t>
            </a:r>
            <a:r>
              <a:rPr lang="en-US" sz="3500" dirty="0" err="1" smtClean="0">
                <a:latin typeface="Constantia" pitchFamily="18" charset="0"/>
                <a:cs typeface="Times New Roman" pitchFamily="18" charset="0"/>
              </a:rPr>
              <a:t>lần</a:t>
            </a:r>
            <a:r>
              <a:rPr lang="en-US" sz="3500" dirty="0" smtClean="0">
                <a:latin typeface="Constantia" pitchFamily="18" charset="0"/>
                <a:cs typeface="Times New Roman" pitchFamily="18" charset="0"/>
              </a:rPr>
              <a:t> 3</a:t>
            </a:r>
            <a:endParaRPr lang="vi-VN" sz="3500" dirty="0" smtClean="0">
              <a:latin typeface="Times New Roman" pitchFamily="18" charset="0"/>
            </a:endParaRPr>
          </a:p>
          <a:p>
            <a:pPr marL="514350" indent="-514350" algn="just" eaLnBrk="0" hangingPunct="0">
              <a:buFont typeface="Calibri" pitchFamily="34" charset="0"/>
              <a:buAutoNum type="alphaLcPeriod"/>
            </a:pPr>
            <a:r>
              <a:rPr lang="vi-VN" sz="3500" dirty="0" smtClean="0">
                <a:latin typeface="Times New Roman" pitchFamily="18" charset="0"/>
                <a:cs typeface="Times New Roman" pitchFamily="18" charset="0"/>
              </a:rPr>
              <a:t>Phạt tiền 200.000 đồng</a:t>
            </a:r>
            <a:r>
              <a:rPr lang="en-US" sz="3500" dirty="0" smtClean="0">
                <a:latin typeface="Constantia" pitchFamily="18" charset="0"/>
                <a:cs typeface="Times New Roman" pitchFamily="18" charset="0"/>
              </a:rPr>
              <a:t>  - Vi </a:t>
            </a:r>
            <a:r>
              <a:rPr lang="en-US" sz="3500" dirty="0" err="1" smtClean="0">
                <a:latin typeface="Constantia" pitchFamily="18" charset="0"/>
                <a:cs typeface="Times New Roman" pitchFamily="18" charset="0"/>
              </a:rPr>
              <a:t>phạm</a:t>
            </a:r>
            <a:r>
              <a:rPr lang="en-US" sz="3500" dirty="0" smtClean="0">
                <a:latin typeface="Constantia" pitchFamily="18" charset="0"/>
                <a:cs typeface="Times New Roman" pitchFamily="18" charset="0"/>
              </a:rPr>
              <a:t> </a:t>
            </a:r>
            <a:r>
              <a:rPr lang="en-US" sz="3500" dirty="0" err="1" smtClean="0">
                <a:latin typeface="Constantia" pitchFamily="18" charset="0"/>
                <a:cs typeface="Times New Roman" pitchFamily="18" charset="0"/>
              </a:rPr>
              <a:t>lần</a:t>
            </a:r>
            <a:r>
              <a:rPr lang="en-US" sz="3500" dirty="0" smtClean="0">
                <a:latin typeface="Constantia" pitchFamily="18" charset="0"/>
                <a:cs typeface="Times New Roman" pitchFamily="18" charset="0"/>
              </a:rPr>
              <a:t> 4</a:t>
            </a:r>
            <a:endParaRPr lang="vi-VN" sz="3500" dirty="0" smtClean="0">
              <a:latin typeface="Times New Roman" pitchFamily="18" charset="0"/>
            </a:endParaRPr>
          </a:p>
          <a:p>
            <a:pPr marL="514350" indent="-514350" algn="just" eaLnBrk="0" hangingPunct="0">
              <a:buFont typeface="Calibri" pitchFamily="34" charset="0"/>
              <a:buAutoNum type="alphaLcPeriod"/>
            </a:pPr>
            <a:r>
              <a:rPr lang="vi-VN" sz="3500" dirty="0" smtClean="0">
                <a:latin typeface="Times New Roman" pitchFamily="18" charset="0"/>
                <a:cs typeface="Times New Roman" pitchFamily="18" charset="0"/>
              </a:rPr>
              <a:t>Buộc cho thôi việc</a:t>
            </a:r>
            <a:r>
              <a:rPr lang="en-US" sz="3500" dirty="0" smtClean="0">
                <a:latin typeface="Constantia" pitchFamily="18" charset="0"/>
                <a:cs typeface="Times New Roman" pitchFamily="18" charset="0"/>
              </a:rPr>
              <a:t> – Vi </a:t>
            </a:r>
            <a:r>
              <a:rPr lang="en-US" sz="3500" dirty="0" err="1" smtClean="0">
                <a:latin typeface="Constantia" pitchFamily="18" charset="0"/>
                <a:cs typeface="Times New Roman" pitchFamily="18" charset="0"/>
              </a:rPr>
              <a:t>phạm</a:t>
            </a:r>
            <a:r>
              <a:rPr lang="en-US" sz="3500" dirty="0" smtClean="0">
                <a:latin typeface="Constantia" pitchFamily="18" charset="0"/>
                <a:cs typeface="Times New Roman" pitchFamily="18" charset="0"/>
              </a:rPr>
              <a:t> </a:t>
            </a:r>
            <a:r>
              <a:rPr lang="en-US" sz="3500" dirty="0" err="1" smtClean="0">
                <a:latin typeface="Constantia" pitchFamily="18" charset="0"/>
                <a:cs typeface="Times New Roman" pitchFamily="18" charset="0"/>
              </a:rPr>
              <a:t>lần</a:t>
            </a:r>
            <a:r>
              <a:rPr lang="en-US" sz="3500" dirty="0" smtClean="0">
                <a:latin typeface="Constantia" pitchFamily="18" charset="0"/>
                <a:cs typeface="Times New Roman" pitchFamily="18" charset="0"/>
              </a:rPr>
              <a:t> 5.</a:t>
            </a:r>
            <a:endParaRPr lang="en-US" sz="3500" dirty="0" smtClean="0">
              <a:latin typeface="Constantia" pitchFamily="18" charset="0"/>
            </a:endParaRPr>
          </a:p>
          <a:p>
            <a:pPr algn="just">
              <a:defRPr/>
            </a:pPr>
            <a:endParaRPr lang="vi-VN" sz="3200" b="1" dirty="0" smtClean="0">
              <a:solidFill>
                <a:srgbClr val="0000FF"/>
              </a:solidFill>
              <a:latin typeface="+mn-lt"/>
            </a:endParaRPr>
          </a:p>
          <a:p>
            <a:pPr algn="just">
              <a:defRPr/>
            </a:pPr>
            <a:endParaRPr lang="vi-VN" sz="3200" dirty="0">
              <a:solidFill>
                <a:srgbClr val="0000FF"/>
              </a:solidFill>
              <a:latin typeface="+mn-lt"/>
            </a:endParaRPr>
          </a:p>
        </p:txBody>
      </p:sp>
      <p:pic>
        <p:nvPicPr>
          <p:cNvPr id="9" name="Picture 7" descr="D:\TỐNG THỦY\UNC\cong-chuc-ha-noi-bi-cam-noi-tieng-long-voi-dan-0.jpg"/>
          <p:cNvPicPr>
            <a:picLocks noChangeAspect="1" noChangeArrowheads="1"/>
          </p:cNvPicPr>
          <p:nvPr/>
        </p:nvPicPr>
        <p:blipFill>
          <a:blip r:embed="rId2"/>
          <a:srcRect/>
          <a:stretch>
            <a:fillRect/>
          </a:stretch>
        </p:blipFill>
        <p:spPr bwMode="auto">
          <a:xfrm>
            <a:off x="0" y="3357562"/>
            <a:ext cx="4714876" cy="3500438"/>
          </a:xfrm>
          <a:prstGeom prst="rect">
            <a:avLst/>
          </a:prstGeom>
          <a:noFill/>
        </p:spPr>
      </p:pic>
      <p:pic>
        <p:nvPicPr>
          <p:cNvPr id="24591" name="Picture 15" descr="D:\TỐNG THỦY\UNC\5-meo-hay-xua-tan-con-buon-ngu-ngay-lap-tuc-hinh-6.jpg"/>
          <p:cNvPicPr>
            <a:picLocks noChangeAspect="1" noChangeArrowheads="1"/>
          </p:cNvPicPr>
          <p:nvPr/>
        </p:nvPicPr>
        <p:blipFill>
          <a:blip r:embed="rId3"/>
          <a:srcRect/>
          <a:stretch>
            <a:fillRect/>
          </a:stretch>
        </p:blipFill>
        <p:spPr bwMode="auto">
          <a:xfrm>
            <a:off x="4357654" y="0"/>
            <a:ext cx="4786346" cy="6858000"/>
          </a:xfrm>
          <a:prstGeom prst="rect">
            <a:avLst/>
          </a:prstGeom>
          <a:noFill/>
        </p:spPr>
      </p:pic>
      <p:pic>
        <p:nvPicPr>
          <p:cNvPr id="24592" name="Picture 16" descr="D:\TỐNG THỦY\UNC\nganh-giao-thong-keu-goi-bot-uong-ruou-tang-uong-sua-0.jpg"/>
          <p:cNvPicPr>
            <a:picLocks noChangeAspect="1" noChangeArrowheads="1"/>
          </p:cNvPicPr>
          <p:nvPr/>
        </p:nvPicPr>
        <p:blipFill>
          <a:blip r:embed="rId4"/>
          <a:srcRect/>
          <a:stretch>
            <a:fillRect/>
          </a:stretch>
        </p:blipFill>
        <p:spPr bwMode="auto">
          <a:xfrm>
            <a:off x="0" y="0"/>
            <a:ext cx="4429124" cy="3429000"/>
          </a:xfrm>
          <a:prstGeom prst="rect">
            <a:avLst/>
          </a:prstGeom>
          <a:noFill/>
        </p:spPr>
      </p:pic>
      <p:sp>
        <p:nvSpPr>
          <p:cNvPr id="6" name="Rectangle 5"/>
          <p:cNvSpPr/>
          <p:nvPr/>
        </p:nvSpPr>
        <p:spPr>
          <a:xfrm>
            <a:off x="2357390" y="6427113"/>
            <a:ext cx="6786610" cy="430887"/>
          </a:xfrm>
          <a:prstGeom prst="rect">
            <a:avLst/>
          </a:prstGeom>
        </p:spPr>
        <p:txBody>
          <a:bodyPr wrap="square">
            <a:spAutoFit/>
          </a:bodyPr>
          <a:lstStyle/>
          <a:p>
            <a:pPr algn="r">
              <a:defRPr/>
            </a:pPr>
            <a:r>
              <a:rPr lang="vi-VN" sz="2200" b="1" dirty="0">
                <a:solidFill>
                  <a:schemeClr val="bg1"/>
                </a:solidFill>
                <a:latin typeface="+mn-lt"/>
              </a:rPr>
              <a:t>HÌNH THỨC KỶ LUẬT</a:t>
            </a:r>
            <a:endParaRPr lang="vi-VN" sz="2200" dirty="0">
              <a:solidFill>
                <a:schemeClr val="bg1"/>
              </a:solidFill>
              <a:latin typeface="+mn-lt"/>
            </a:endParaRPr>
          </a:p>
        </p:txBody>
      </p:sp>
      <p:sp>
        <p:nvSpPr>
          <p:cNvPr id="7" name="TextBox 6"/>
          <p:cNvSpPr txBox="1"/>
          <p:nvPr/>
        </p:nvSpPr>
        <p:spPr>
          <a:xfrm>
            <a:off x="857224"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
        <p:nvSpPr>
          <p:cNvPr id="8" name="TextBox 7"/>
          <p:cNvSpPr txBox="1"/>
          <p:nvPr/>
        </p:nvSpPr>
        <p:spPr>
          <a:xfrm>
            <a:off x="214282" y="1000108"/>
            <a:ext cx="8715404" cy="1200329"/>
          </a:xfrm>
          <a:prstGeom prst="rect">
            <a:avLst/>
          </a:prstGeom>
          <a:noFill/>
        </p:spPr>
        <p:txBody>
          <a:bodyPr wrap="square" rtlCol="0">
            <a:spAutoFit/>
          </a:bodyPr>
          <a:lstStyle/>
          <a:p>
            <a:pPr algn="ctr"/>
            <a:r>
              <a:rPr lang="en-US" sz="3600" b="1" dirty="0" smtClean="0">
                <a:solidFill>
                  <a:srgbClr val="FF0000"/>
                </a:solidFill>
                <a:latin typeface="Times New Roman" pitchFamily="18" charset="0"/>
                <a:cs typeface="Times New Roman" pitchFamily="18" charset="0"/>
              </a:rPr>
              <a:t>CÁC HÀNH VI </a:t>
            </a:r>
            <a:r>
              <a:rPr lang="en-US" sz="3600" b="1" dirty="0" err="1" smtClean="0">
                <a:solidFill>
                  <a:srgbClr val="FF0000"/>
                </a:solidFill>
                <a:latin typeface="Times New Roman" pitchFamily="18" charset="0"/>
                <a:cs typeface="Times New Roman" pitchFamily="18" charset="0"/>
              </a:rPr>
              <a:t>VI</a:t>
            </a:r>
            <a:r>
              <a:rPr lang="en-US" sz="3600" b="1" dirty="0" smtClean="0">
                <a:solidFill>
                  <a:srgbClr val="FF0000"/>
                </a:solidFill>
                <a:latin typeface="Times New Roman" pitchFamily="18" charset="0"/>
                <a:cs typeface="Times New Roman" pitchFamily="18" charset="0"/>
              </a:rPr>
              <a:t> PHẠM</a:t>
            </a:r>
          </a:p>
          <a:p>
            <a:pPr algn="ctr"/>
            <a:r>
              <a:rPr lang="en-US" sz="3600" b="1" dirty="0" smtClean="0">
                <a:solidFill>
                  <a:srgbClr val="FF0000"/>
                </a:solidFill>
                <a:latin typeface="Times New Roman" pitchFamily="18" charset="0"/>
                <a:cs typeface="Times New Roman" pitchFamily="18" charset="0"/>
              </a:rPr>
              <a:t> VÀ HÌNH THỨC PHẠT CỤ THỂ</a:t>
            </a:r>
            <a:endParaRPr lang="vi-VN" sz="3600" b="1" dirty="0">
              <a:solidFill>
                <a:srgbClr val="FF0000"/>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4591"/>
                                        </p:tgtEl>
                                        <p:attrNameLst>
                                          <p:attrName>style.visibility</p:attrName>
                                        </p:attrNameLst>
                                      </p:cBhvr>
                                      <p:to>
                                        <p:strVal val="visible"/>
                                      </p:to>
                                    </p:set>
                                    <p:animEffect transition="in" filter="checkerboard(across)">
                                      <p:cBhvr>
                                        <p:cTn id="28" dur="500"/>
                                        <p:tgtEl>
                                          <p:spTgt spid="24591"/>
                                        </p:tgtEl>
                                      </p:cBhvr>
                                    </p:animEffect>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id="32" dur="1" fill="hold">
                                          <p:stCondLst>
                                            <p:cond delay="0"/>
                                          </p:stCondLst>
                                        </p:cTn>
                                        <p:tgtEl>
                                          <p:spTgt spid="24592"/>
                                        </p:tgtEl>
                                        <p:attrNameLst>
                                          <p:attrName>style.visibility</p:attrName>
                                        </p:attrNameLst>
                                      </p:cBhvr>
                                      <p:to>
                                        <p:strVal val="visible"/>
                                      </p:to>
                                    </p:set>
                                    <p:animEffect transition="in" filter="fade">
                                      <p:cBhvr>
                                        <p:cTn id="33" dur="1000"/>
                                        <p:tgtEl>
                                          <p:spTgt spid="24592"/>
                                        </p:tgtEl>
                                      </p:cBhvr>
                                    </p:animEffect>
                                    <p:anim calcmode="lin" valueType="num">
                                      <p:cBhvr>
                                        <p:cTn id="34" dur="1000" fill="hold"/>
                                        <p:tgtEl>
                                          <p:spTgt spid="24592"/>
                                        </p:tgtEl>
                                        <p:attrNameLst>
                                          <p:attrName>ppt_x</p:attrName>
                                        </p:attrNameLst>
                                      </p:cBhvr>
                                      <p:tavLst>
                                        <p:tav tm="0">
                                          <p:val>
                                            <p:strVal val="#ppt_x"/>
                                          </p:val>
                                        </p:tav>
                                        <p:tav tm="100000">
                                          <p:val>
                                            <p:strVal val="#ppt_x"/>
                                          </p:val>
                                        </p:tav>
                                      </p:tavLst>
                                    </p:anim>
                                    <p:anim calcmode="lin" valueType="num">
                                      <p:cBhvr>
                                        <p:cTn id="35" dur="900" decel="100000" fill="hold"/>
                                        <p:tgtEl>
                                          <p:spTgt spid="24592"/>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24592"/>
                                        </p:tgtEl>
                                        <p:attrNameLst>
                                          <p:attrName>ppt_y</p:attrName>
                                        </p:attrNameLst>
                                      </p:cBhvr>
                                      <p:tavLst>
                                        <p:tav tm="0">
                                          <p:val>
                                            <p:strVal val="#ppt_y-.03"/>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 presetClass="exit" presetSubtype="10" fill="hold" nodeType="clickEffect">
                                  <p:stCondLst>
                                    <p:cond delay="0"/>
                                  </p:stCondLst>
                                  <p:childTnLst>
                                    <p:animEffect transition="out" filter="checkerboard(across)">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6" presetClass="exit" presetSubtype="26" fill="hold" nodeType="clickEffect">
                                  <p:stCondLst>
                                    <p:cond delay="0"/>
                                  </p:stCondLst>
                                  <p:childTnLst>
                                    <p:animEffect transition="out" filter="barn(inHorizontal)">
                                      <p:cBhvr>
                                        <p:cTn id="45" dur="500"/>
                                        <p:tgtEl>
                                          <p:spTgt spid="24591"/>
                                        </p:tgtEl>
                                      </p:cBhvr>
                                    </p:animEffect>
                                    <p:set>
                                      <p:cBhvr>
                                        <p:cTn id="46" dur="1" fill="hold">
                                          <p:stCondLst>
                                            <p:cond delay="499"/>
                                          </p:stCondLst>
                                        </p:cTn>
                                        <p:tgtEl>
                                          <p:spTgt spid="2459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 presetClass="exit" presetSubtype="16" fill="hold" nodeType="clickEffect">
                                  <p:stCondLst>
                                    <p:cond delay="0"/>
                                  </p:stCondLst>
                                  <p:childTnLst>
                                    <p:animEffect transition="out" filter="box(in)">
                                      <p:cBhvr>
                                        <p:cTn id="50" dur="500"/>
                                        <p:tgtEl>
                                          <p:spTgt spid="24592"/>
                                        </p:tgtEl>
                                      </p:cBhvr>
                                    </p:animEffect>
                                    <p:set>
                                      <p:cBhvr>
                                        <p:cTn id="51" dur="1" fill="hold">
                                          <p:stCondLst>
                                            <p:cond delay="499"/>
                                          </p:stCondLst>
                                        </p:cTn>
                                        <p:tgtEl>
                                          <p:spTgt spid="245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8" grpId="0"/>
      <p:bldP spid="8"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85720" y="1000108"/>
            <a:ext cx="8858280" cy="1261884"/>
          </a:xfrm>
          <a:prstGeom prst="rect">
            <a:avLst/>
          </a:prstGeom>
        </p:spPr>
        <p:txBody>
          <a:bodyPr wrap="square">
            <a:spAutoFit/>
          </a:bodyPr>
          <a:lstStyle/>
          <a:p>
            <a:pPr algn="just">
              <a:defRPr/>
            </a:pPr>
            <a:r>
              <a:rPr lang="vi-VN" sz="3800" b="1" dirty="0" smtClean="0">
                <a:solidFill>
                  <a:schemeClr val="accent1"/>
                </a:solidFill>
                <a:latin typeface="+mn-lt"/>
              </a:rPr>
              <a:t>5</a:t>
            </a:r>
            <a:r>
              <a:rPr lang="vi-VN" sz="3800" b="1" dirty="0">
                <a:solidFill>
                  <a:schemeClr val="accent1"/>
                </a:solidFill>
                <a:latin typeface="+mn-lt"/>
              </a:rPr>
              <a:t>. Không chấp hành mệnh lệnh cấp trên dẫn đến gây hậu quả </a:t>
            </a:r>
            <a:r>
              <a:rPr lang="vi-VN" sz="3800" b="1" dirty="0" smtClean="0">
                <a:solidFill>
                  <a:schemeClr val="accent1"/>
                </a:solidFill>
                <a:latin typeface="+mn-lt"/>
              </a:rPr>
              <a:t>nghiêm </a:t>
            </a:r>
            <a:r>
              <a:rPr lang="vi-VN" sz="3800" b="1" dirty="0">
                <a:solidFill>
                  <a:schemeClr val="accent1"/>
                </a:solidFill>
                <a:latin typeface="+mn-lt"/>
              </a:rPr>
              <a:t>trọng:</a:t>
            </a:r>
            <a:endParaRPr lang="vi-VN" sz="3800" dirty="0">
              <a:solidFill>
                <a:schemeClr val="accent1"/>
              </a:solidFill>
              <a:latin typeface="+mn-lt"/>
            </a:endParaRPr>
          </a:p>
        </p:txBody>
      </p:sp>
      <p:sp>
        <p:nvSpPr>
          <p:cNvPr id="76801" name="Rectangle 1"/>
          <p:cNvSpPr>
            <a:spLocks noChangeArrowheads="1"/>
          </p:cNvSpPr>
          <p:nvPr/>
        </p:nvSpPr>
        <p:spPr bwMode="auto">
          <a:xfrm>
            <a:off x="-285784" y="2285992"/>
            <a:ext cx="9429784" cy="3970318"/>
          </a:xfrm>
          <a:prstGeom prst="rect">
            <a:avLst/>
          </a:prstGeom>
          <a:noFill/>
          <a:ln w="9525">
            <a:noFill/>
            <a:miter lim="800000"/>
            <a:headEnd/>
            <a:tailEnd/>
          </a:ln>
          <a:effectLst/>
        </p:spPr>
        <p:txBody>
          <a:bodyPr wrap="square" anchor="ctr">
            <a:spAutoFit/>
          </a:bodyPr>
          <a:lstStyle/>
          <a:p>
            <a:pPr marL="742950" indent="-742950" algn="just"/>
            <a:r>
              <a:rPr lang="vi-VN" sz="3600" dirty="0" smtClean="0">
                <a:latin typeface="Times New Roman" pitchFamily="18" charset="0"/>
                <a:cs typeface="Times New Roman" pitchFamily="18" charset="0"/>
              </a:rPr>
              <a:t>     a. Nhắc </a:t>
            </a:r>
            <a:r>
              <a:rPr lang="vi-VN" sz="3600" dirty="0">
                <a:latin typeface="Times New Roman" pitchFamily="18" charset="0"/>
                <a:cs typeface="Times New Roman" pitchFamily="18" charset="0"/>
              </a:rPr>
              <a:t>nhở</a:t>
            </a:r>
            <a:r>
              <a:rPr lang="en-US" sz="3600" dirty="0">
                <a:latin typeface="Constantia" pitchFamily="18" charset="0"/>
                <a:cs typeface="Times New Roman" pitchFamily="18" charset="0"/>
              </a:rPr>
              <a:t> - </a:t>
            </a:r>
            <a:r>
              <a:rPr lang="en-US" sz="3600" dirty="0" err="1">
                <a:latin typeface="Constantia" pitchFamily="18" charset="0"/>
                <a:cs typeface="Times New Roman" pitchFamily="18" charset="0"/>
              </a:rPr>
              <a:t>Hậu</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quả</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không</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nghiêm</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trọng</a:t>
            </a:r>
            <a:r>
              <a:rPr lang="en-US" sz="3600" dirty="0">
                <a:latin typeface="Constantia" pitchFamily="18" charset="0"/>
                <a:cs typeface="Times New Roman" pitchFamily="18" charset="0"/>
              </a:rPr>
              <a:t>.</a:t>
            </a:r>
            <a:endParaRPr lang="vi-VN" sz="3600" dirty="0">
              <a:latin typeface="Times New Roman" pitchFamily="18" charset="0"/>
            </a:endParaRPr>
          </a:p>
          <a:p>
            <a:pPr marL="742950" indent="-742950" algn="just" eaLnBrk="0" hangingPunct="0"/>
            <a:r>
              <a:rPr lang="vi-VN" sz="3600" dirty="0" smtClean="0">
                <a:latin typeface="Times New Roman" pitchFamily="18" charset="0"/>
                <a:cs typeface="Times New Roman" pitchFamily="18" charset="0"/>
              </a:rPr>
              <a:t>     b. Phạt </a:t>
            </a:r>
            <a:r>
              <a:rPr lang="vi-VN" sz="3600" dirty="0">
                <a:latin typeface="Times New Roman" pitchFamily="18" charset="0"/>
                <a:cs typeface="Times New Roman" pitchFamily="18" charset="0"/>
              </a:rPr>
              <a:t>tiền </a:t>
            </a:r>
            <a:r>
              <a:rPr lang="vi-VN" sz="3600" dirty="0" smtClean="0">
                <a:latin typeface="Times New Roman" pitchFamily="18" charset="0"/>
                <a:cs typeface="Times New Roman" pitchFamily="18" charset="0"/>
              </a:rPr>
              <a:t>200.000 </a:t>
            </a:r>
            <a:r>
              <a:rPr lang="vi-VN" sz="3600" dirty="0">
                <a:latin typeface="Times New Roman" pitchFamily="18" charset="0"/>
                <a:cs typeface="Times New Roman" pitchFamily="18" charset="0"/>
              </a:rPr>
              <a:t>đồng</a:t>
            </a:r>
            <a:r>
              <a:rPr lang="en-US" sz="3600" dirty="0">
                <a:latin typeface="Constantia" pitchFamily="18" charset="0"/>
                <a:cs typeface="Times New Roman" pitchFamily="18" charset="0"/>
              </a:rPr>
              <a:t> – </a:t>
            </a:r>
            <a:r>
              <a:rPr lang="en-US" sz="3600" dirty="0" err="1">
                <a:latin typeface="Constantia" pitchFamily="18" charset="0"/>
                <a:cs typeface="Times New Roman" pitchFamily="18" charset="0"/>
              </a:rPr>
              <a:t>Hậu</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quả</a:t>
            </a:r>
            <a:r>
              <a:rPr lang="en-US" sz="3600" dirty="0">
                <a:latin typeface="Constantia" pitchFamily="18" charset="0"/>
                <a:cs typeface="Times New Roman" pitchFamily="18" charset="0"/>
              </a:rPr>
              <a:t> </a:t>
            </a:r>
            <a:r>
              <a:rPr lang="en-US" sz="3600" dirty="0" err="1" smtClean="0">
                <a:latin typeface="Constantia" pitchFamily="18" charset="0"/>
                <a:cs typeface="Times New Roman" pitchFamily="18" charset="0"/>
              </a:rPr>
              <a:t>nghiêm</a:t>
            </a:r>
            <a:r>
              <a:rPr lang="en-US" sz="3600" dirty="0" smtClean="0">
                <a:latin typeface="Constantia" pitchFamily="18" charset="0"/>
                <a:cs typeface="Times New Roman" pitchFamily="18" charset="0"/>
              </a:rPr>
              <a:t> </a:t>
            </a:r>
            <a:r>
              <a:rPr lang="en-US" sz="3600" dirty="0" err="1" smtClean="0">
                <a:latin typeface="Constantia" pitchFamily="18" charset="0"/>
                <a:cs typeface="Times New Roman" pitchFamily="18" charset="0"/>
              </a:rPr>
              <a:t>trọng</a:t>
            </a:r>
            <a:r>
              <a:rPr lang="en-US" sz="3600" dirty="0">
                <a:latin typeface="Constantia" pitchFamily="18" charset="0"/>
                <a:cs typeface="Times New Roman" pitchFamily="18" charset="0"/>
              </a:rPr>
              <a:t>.</a:t>
            </a:r>
            <a:endParaRPr lang="vi-VN" sz="3600" dirty="0">
              <a:latin typeface="Times New Roman" pitchFamily="18" charset="0"/>
            </a:endParaRPr>
          </a:p>
          <a:p>
            <a:pPr marL="742950" indent="-742950" algn="just" eaLnBrk="0" hangingPunct="0"/>
            <a:r>
              <a:rPr lang="vi-VN" sz="3600" dirty="0" smtClean="0">
                <a:latin typeface="Times New Roman" pitchFamily="18" charset="0"/>
                <a:cs typeface="Times New Roman" pitchFamily="18" charset="0"/>
              </a:rPr>
              <a:t>     c. Phạt tiền 1</a:t>
            </a:r>
            <a:r>
              <a:rPr lang="en-US" sz="3600" dirty="0">
                <a:latin typeface="Constantia" pitchFamily="18" charset="0"/>
                <a:cs typeface="Times New Roman" pitchFamily="18" charset="0"/>
              </a:rPr>
              <a:t>.</a:t>
            </a:r>
            <a:r>
              <a:rPr lang="en-US" sz="3600" dirty="0">
                <a:latin typeface="Times New Roman" pitchFamily="18" charset="0"/>
                <a:cs typeface="Times New Roman" pitchFamily="18" charset="0"/>
              </a:rPr>
              <a:t>000</a:t>
            </a:r>
            <a:r>
              <a:rPr lang="en-US" sz="3600" dirty="0">
                <a:latin typeface="Constantia" pitchFamily="18" charset="0"/>
                <a:cs typeface="Times New Roman" pitchFamily="18" charset="0"/>
              </a:rPr>
              <a:t>.</a:t>
            </a:r>
            <a:r>
              <a:rPr lang="vi-VN" sz="3600" dirty="0">
                <a:latin typeface="Times New Roman" pitchFamily="18" charset="0"/>
                <a:cs typeface="Times New Roman" pitchFamily="18" charset="0"/>
              </a:rPr>
              <a:t>000 đồng</a:t>
            </a:r>
            <a:r>
              <a:rPr lang="en-US" sz="3600" dirty="0">
                <a:latin typeface="Constantia" pitchFamily="18" charset="0"/>
                <a:cs typeface="Times New Roman" pitchFamily="18" charset="0"/>
              </a:rPr>
              <a:t> – </a:t>
            </a:r>
            <a:r>
              <a:rPr lang="en-US" sz="3600" dirty="0" err="1">
                <a:latin typeface="Constantia" pitchFamily="18" charset="0"/>
                <a:cs typeface="Times New Roman" pitchFamily="18" charset="0"/>
              </a:rPr>
              <a:t>Hậu</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quả</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rất</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nghiêm</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trọng</a:t>
            </a:r>
            <a:r>
              <a:rPr lang="en-US" sz="3600" dirty="0">
                <a:latin typeface="Constantia" pitchFamily="18" charset="0"/>
                <a:cs typeface="Times New Roman" pitchFamily="18" charset="0"/>
              </a:rPr>
              <a:t>.</a:t>
            </a:r>
            <a:endParaRPr lang="vi-VN" sz="3600" dirty="0">
              <a:latin typeface="Times New Roman" pitchFamily="18" charset="0"/>
            </a:endParaRPr>
          </a:p>
          <a:p>
            <a:pPr marL="742950" indent="-742950" algn="just" eaLnBrk="0" hangingPunct="0"/>
            <a:r>
              <a:rPr lang="vi-VN" sz="3600" dirty="0" smtClean="0">
                <a:latin typeface="Times New Roman" pitchFamily="18" charset="0"/>
                <a:cs typeface="Times New Roman" pitchFamily="18" charset="0"/>
              </a:rPr>
              <a:t>     d. Buộc </a:t>
            </a:r>
            <a:r>
              <a:rPr lang="vi-VN" sz="3600" dirty="0">
                <a:latin typeface="Times New Roman" pitchFamily="18" charset="0"/>
                <a:cs typeface="Times New Roman" pitchFamily="18" charset="0"/>
              </a:rPr>
              <a:t>cho thôi việc</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và</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đền</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bù</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thiệt</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hại</a:t>
            </a:r>
            <a:r>
              <a:rPr lang="en-US" sz="3600" dirty="0">
                <a:latin typeface="Constantia" pitchFamily="18" charset="0"/>
                <a:cs typeface="Times New Roman" pitchFamily="18" charset="0"/>
              </a:rPr>
              <a:t> – </a:t>
            </a:r>
            <a:r>
              <a:rPr lang="en-US" sz="3600" dirty="0" err="1">
                <a:latin typeface="Constantia" pitchFamily="18" charset="0"/>
                <a:cs typeface="Times New Roman" pitchFamily="18" charset="0"/>
              </a:rPr>
              <a:t>Hậu</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quả</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đặc</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biệt</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nghiêm</a:t>
            </a:r>
            <a:r>
              <a:rPr lang="en-US" sz="3600" dirty="0">
                <a:latin typeface="Constantia" pitchFamily="18" charset="0"/>
                <a:cs typeface="Times New Roman" pitchFamily="18" charset="0"/>
              </a:rPr>
              <a:t> </a:t>
            </a:r>
            <a:r>
              <a:rPr lang="en-US" sz="3600" dirty="0" err="1">
                <a:latin typeface="Constantia" pitchFamily="18" charset="0"/>
                <a:cs typeface="Times New Roman" pitchFamily="18" charset="0"/>
              </a:rPr>
              <a:t>trọng</a:t>
            </a:r>
            <a:r>
              <a:rPr lang="en-US" sz="3600" dirty="0">
                <a:latin typeface="Constantia" pitchFamily="18" charset="0"/>
                <a:cs typeface="Times New Roman" pitchFamily="18" charset="0"/>
              </a:rPr>
              <a:t>.</a:t>
            </a:r>
            <a:endParaRPr lang="en-US" sz="3600" dirty="0">
              <a:latin typeface="Constantia" pitchFamily="18" charset="0"/>
            </a:endParaRPr>
          </a:p>
        </p:txBody>
      </p:sp>
      <p:sp>
        <p:nvSpPr>
          <p:cNvPr id="4" name="TextBox 3"/>
          <p:cNvSpPr txBox="1"/>
          <p:nvPr/>
        </p:nvSpPr>
        <p:spPr>
          <a:xfrm>
            <a:off x="428596"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1"/>
                                        </p:tgtEl>
                                        <p:attrNameLst>
                                          <p:attrName>style.visibility</p:attrName>
                                        </p:attrNameLst>
                                      </p:cBhvr>
                                      <p:to>
                                        <p:strVal val="visible"/>
                                      </p:to>
                                    </p:set>
                                    <p:anim calcmode="lin" valueType="num">
                                      <p:cBhvr additive="base">
                                        <p:cTn id="13" dur="500" fill="hold"/>
                                        <p:tgtEl>
                                          <p:spTgt spid="76801"/>
                                        </p:tgtEl>
                                        <p:attrNameLst>
                                          <p:attrName>ppt_x</p:attrName>
                                        </p:attrNameLst>
                                      </p:cBhvr>
                                      <p:tavLst>
                                        <p:tav tm="0">
                                          <p:val>
                                            <p:strVal val="#ppt_x"/>
                                          </p:val>
                                        </p:tav>
                                        <p:tav tm="100000">
                                          <p:val>
                                            <p:strVal val="#ppt_x"/>
                                          </p:val>
                                        </p:tav>
                                      </p:tavLst>
                                    </p:anim>
                                    <p:anim calcmode="lin" valueType="num">
                                      <p:cBhvr additive="base">
                                        <p:cTn id="14" dur="500" fill="hold"/>
                                        <p:tgtEl>
                                          <p:spTgt spid="76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680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071678"/>
            <a:ext cx="9144000" cy="1261884"/>
          </a:xfrm>
          <a:prstGeom prst="rect">
            <a:avLst/>
          </a:prstGeom>
          <a:noFill/>
          <a:ln w="9525">
            <a:noFill/>
            <a:miter lim="800000"/>
            <a:headEnd/>
            <a:tailEnd/>
          </a:ln>
        </p:spPr>
        <p:txBody>
          <a:bodyPr wrap="square">
            <a:spAutoFit/>
          </a:bodyPr>
          <a:lstStyle/>
          <a:p>
            <a:pPr algn="just"/>
            <a:r>
              <a:rPr lang="en-US" sz="3800" b="1" dirty="0" smtClean="0">
                <a:solidFill>
                  <a:schemeClr val="accent1"/>
                </a:solidFill>
                <a:latin typeface="Times New Roman" pitchFamily="18" charset="0"/>
                <a:cs typeface="Times New Roman" pitchFamily="18" charset="0"/>
              </a:rPr>
              <a:t>6. </a:t>
            </a:r>
            <a:r>
              <a:rPr lang="en-US" sz="3800" b="1" dirty="0" err="1">
                <a:solidFill>
                  <a:schemeClr val="accent1"/>
                </a:solidFill>
                <a:latin typeface="Times New Roman" pitchFamily="18" charset="0"/>
                <a:cs typeface="Times New Roman" pitchFamily="18" charset="0"/>
              </a:rPr>
              <a:t>Không</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làm</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báo</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cáo</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tuần</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làm</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sai</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mẫu</a:t>
            </a:r>
            <a:r>
              <a:rPr lang="en-US" sz="3800" b="1" dirty="0">
                <a:solidFill>
                  <a:schemeClr val="accent1"/>
                </a:solidFill>
                <a:latin typeface="Times New Roman" pitchFamily="18" charset="0"/>
                <a:cs typeface="Times New Roman" pitchFamily="18" charset="0"/>
              </a:rPr>
              <a:t> hay </a:t>
            </a:r>
            <a:r>
              <a:rPr lang="en-US" sz="3800" b="1" dirty="0" err="1">
                <a:solidFill>
                  <a:schemeClr val="accent1"/>
                </a:solidFill>
                <a:latin typeface="Times New Roman" pitchFamily="18" charset="0"/>
                <a:cs typeface="Times New Roman" pitchFamily="18" charset="0"/>
              </a:rPr>
              <a:t>gửi</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sau</a:t>
            </a:r>
            <a:r>
              <a:rPr lang="en-US" sz="3800" b="1" dirty="0">
                <a:solidFill>
                  <a:schemeClr val="accent1"/>
                </a:solidFill>
                <a:latin typeface="Times New Roman" pitchFamily="18" charset="0"/>
                <a:cs typeface="Times New Roman" pitchFamily="18" charset="0"/>
              </a:rPr>
              <a:t> 17h </a:t>
            </a:r>
            <a:r>
              <a:rPr lang="en-US" sz="3800" b="1" dirty="0" err="1">
                <a:solidFill>
                  <a:schemeClr val="accent1"/>
                </a:solidFill>
                <a:latin typeface="Times New Roman" pitchFamily="18" charset="0"/>
                <a:cs typeface="Times New Roman" pitchFamily="18" charset="0"/>
              </a:rPr>
              <a:t>ngày</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thứ</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sáu</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hàng</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tuần</a:t>
            </a:r>
            <a:r>
              <a:rPr lang="en-US" sz="3800" b="1" dirty="0">
                <a:solidFill>
                  <a:schemeClr val="accent1"/>
                </a:solidFill>
                <a:latin typeface="Times New Roman" pitchFamily="18" charset="0"/>
                <a:cs typeface="Times New Roman" pitchFamily="18" charset="0"/>
              </a:rPr>
              <a:t>:</a:t>
            </a:r>
            <a:endParaRPr lang="vi-VN" sz="3800" dirty="0">
              <a:solidFill>
                <a:schemeClr val="accent1"/>
              </a:solidFill>
              <a:latin typeface="Times New Roman" pitchFamily="18" charset="0"/>
              <a:cs typeface="Times New Roman" pitchFamily="18" charset="0"/>
            </a:endParaRPr>
          </a:p>
        </p:txBody>
      </p:sp>
      <p:sp>
        <p:nvSpPr>
          <p:cNvPr id="75777" name="Rectangle 1"/>
          <p:cNvSpPr>
            <a:spLocks noChangeArrowheads="1"/>
          </p:cNvSpPr>
          <p:nvPr/>
        </p:nvSpPr>
        <p:spPr bwMode="auto">
          <a:xfrm>
            <a:off x="0" y="3500438"/>
            <a:ext cx="9144000" cy="2862322"/>
          </a:xfrm>
          <a:prstGeom prst="rect">
            <a:avLst/>
          </a:prstGeom>
          <a:noFill/>
          <a:ln w="9525">
            <a:noFill/>
            <a:miter lim="800000"/>
            <a:headEnd/>
            <a:tailEnd/>
          </a:ln>
          <a:effectLst/>
        </p:spPr>
        <p:txBody>
          <a:bodyPr wrap="square" anchor="ctr">
            <a:spAutoFit/>
          </a:bodyPr>
          <a:lstStyle/>
          <a:p>
            <a:pPr algn="just"/>
            <a:r>
              <a:rPr lang="vi-VN" sz="3600" dirty="0">
                <a:latin typeface="+mn-lt"/>
                <a:cs typeface="Times New Roman" pitchFamily="18" charset="0"/>
              </a:rPr>
              <a:t>a. Nhắc nhở</a:t>
            </a:r>
            <a:r>
              <a:rPr lang="en-US" sz="3600" dirty="0">
                <a:latin typeface="+mn-lt"/>
                <a:cs typeface="Times New Roman" pitchFamily="18" charset="0"/>
              </a:rPr>
              <a:t> - Vi </a:t>
            </a:r>
            <a:r>
              <a:rPr lang="en-US" sz="3600" dirty="0" err="1">
                <a:latin typeface="+mn-lt"/>
                <a:cs typeface="Times New Roman" pitchFamily="18" charset="0"/>
              </a:rPr>
              <a:t>phạm</a:t>
            </a:r>
            <a:r>
              <a:rPr lang="en-US" sz="3600" dirty="0">
                <a:latin typeface="+mn-lt"/>
                <a:cs typeface="Times New Roman" pitchFamily="18" charset="0"/>
              </a:rPr>
              <a:t> </a:t>
            </a:r>
            <a:r>
              <a:rPr lang="en-US" sz="3600" dirty="0" err="1">
                <a:latin typeface="+mn-lt"/>
                <a:cs typeface="Times New Roman" pitchFamily="18" charset="0"/>
              </a:rPr>
              <a:t>lần</a:t>
            </a:r>
            <a:r>
              <a:rPr lang="en-US" sz="3600" dirty="0">
                <a:latin typeface="+mn-lt"/>
                <a:cs typeface="Times New Roman" pitchFamily="18" charset="0"/>
              </a:rPr>
              <a:t> </a:t>
            </a:r>
            <a:r>
              <a:rPr lang="en-US" sz="3600" dirty="0" err="1">
                <a:latin typeface="+mn-lt"/>
                <a:cs typeface="Times New Roman" pitchFamily="18" charset="0"/>
              </a:rPr>
              <a:t>đầu</a:t>
            </a:r>
            <a:r>
              <a:rPr lang="en-US" sz="3600" dirty="0">
                <a:latin typeface="+mn-lt"/>
                <a:cs typeface="Times New Roman" pitchFamily="18" charset="0"/>
              </a:rPr>
              <a:t>.</a:t>
            </a:r>
            <a:endParaRPr lang="vi-VN" sz="3600" dirty="0">
              <a:latin typeface="+mn-lt"/>
            </a:endParaRPr>
          </a:p>
          <a:p>
            <a:pPr algn="just" eaLnBrk="0" hangingPunct="0"/>
            <a:r>
              <a:rPr lang="en-US" sz="3600" dirty="0">
                <a:latin typeface="+mn-lt"/>
                <a:cs typeface="Times New Roman" pitchFamily="18" charset="0"/>
              </a:rPr>
              <a:t>b. </a:t>
            </a:r>
            <a:r>
              <a:rPr lang="vi-VN" sz="3600" dirty="0">
                <a:latin typeface="+mn-lt"/>
                <a:cs typeface="Times New Roman" pitchFamily="18" charset="0"/>
              </a:rPr>
              <a:t>Phạt tiền </a:t>
            </a:r>
            <a:r>
              <a:rPr lang="vi-VN" sz="3600" dirty="0" smtClean="0">
                <a:latin typeface="+mn-lt"/>
                <a:cs typeface="Times New Roman" pitchFamily="18" charset="0"/>
              </a:rPr>
              <a:t>50.000 </a:t>
            </a:r>
            <a:r>
              <a:rPr lang="vi-VN" sz="3600" dirty="0">
                <a:latin typeface="+mn-lt"/>
                <a:cs typeface="Times New Roman" pitchFamily="18" charset="0"/>
              </a:rPr>
              <a:t>đồng </a:t>
            </a:r>
            <a:r>
              <a:rPr lang="en-US" sz="3600" dirty="0">
                <a:latin typeface="+mn-lt"/>
                <a:cs typeface="Times New Roman" pitchFamily="18" charset="0"/>
              </a:rPr>
              <a:t>– Vi </a:t>
            </a:r>
            <a:r>
              <a:rPr lang="en-US" sz="3600" dirty="0" err="1">
                <a:latin typeface="+mn-lt"/>
                <a:cs typeface="Times New Roman" pitchFamily="18" charset="0"/>
              </a:rPr>
              <a:t>phạm</a:t>
            </a:r>
            <a:r>
              <a:rPr lang="en-US" sz="3600" dirty="0">
                <a:latin typeface="+mn-lt"/>
                <a:cs typeface="Times New Roman" pitchFamily="18" charset="0"/>
              </a:rPr>
              <a:t> </a:t>
            </a:r>
            <a:r>
              <a:rPr lang="en-US" sz="3600" dirty="0" err="1">
                <a:latin typeface="+mn-lt"/>
                <a:cs typeface="Times New Roman" pitchFamily="18" charset="0"/>
              </a:rPr>
              <a:t>lần</a:t>
            </a:r>
            <a:r>
              <a:rPr lang="en-US" sz="3600" dirty="0">
                <a:latin typeface="+mn-lt"/>
                <a:cs typeface="Times New Roman" pitchFamily="18" charset="0"/>
              </a:rPr>
              <a:t> 2</a:t>
            </a:r>
            <a:endParaRPr lang="vi-VN" sz="3600" dirty="0">
              <a:latin typeface="+mn-lt"/>
            </a:endParaRPr>
          </a:p>
          <a:p>
            <a:pPr algn="just" eaLnBrk="0" hangingPunct="0"/>
            <a:r>
              <a:rPr lang="en-US" sz="3600" dirty="0">
                <a:latin typeface="+mn-lt"/>
                <a:cs typeface="Times New Roman" pitchFamily="18" charset="0"/>
              </a:rPr>
              <a:t>c. </a:t>
            </a:r>
            <a:r>
              <a:rPr lang="vi-VN" sz="3600" dirty="0">
                <a:latin typeface="+mn-lt"/>
                <a:cs typeface="Times New Roman" pitchFamily="18" charset="0"/>
              </a:rPr>
              <a:t>Phạt tiền </a:t>
            </a:r>
            <a:r>
              <a:rPr lang="vi-VN" sz="3600" dirty="0" smtClean="0">
                <a:latin typeface="+mn-lt"/>
                <a:cs typeface="Times New Roman" pitchFamily="18" charset="0"/>
              </a:rPr>
              <a:t>100.000 </a:t>
            </a:r>
            <a:r>
              <a:rPr lang="vi-VN" sz="3600" dirty="0">
                <a:latin typeface="+mn-lt"/>
                <a:cs typeface="Times New Roman" pitchFamily="18" charset="0"/>
              </a:rPr>
              <a:t>đồng</a:t>
            </a:r>
            <a:r>
              <a:rPr lang="en-US" sz="3600" dirty="0">
                <a:latin typeface="+mn-lt"/>
                <a:cs typeface="Times New Roman" pitchFamily="18" charset="0"/>
              </a:rPr>
              <a:t> – Vi </a:t>
            </a:r>
            <a:r>
              <a:rPr lang="en-US" sz="3600" dirty="0" err="1">
                <a:latin typeface="+mn-lt"/>
                <a:cs typeface="Times New Roman" pitchFamily="18" charset="0"/>
              </a:rPr>
              <a:t>phạm</a:t>
            </a:r>
            <a:r>
              <a:rPr lang="en-US" sz="3600" dirty="0">
                <a:latin typeface="+mn-lt"/>
                <a:cs typeface="Times New Roman" pitchFamily="18" charset="0"/>
              </a:rPr>
              <a:t> </a:t>
            </a:r>
            <a:r>
              <a:rPr lang="en-US" sz="3600" dirty="0" err="1">
                <a:latin typeface="+mn-lt"/>
                <a:cs typeface="Times New Roman" pitchFamily="18" charset="0"/>
              </a:rPr>
              <a:t>lần</a:t>
            </a:r>
            <a:r>
              <a:rPr lang="en-US" sz="3600" dirty="0">
                <a:latin typeface="+mn-lt"/>
                <a:cs typeface="Times New Roman" pitchFamily="18" charset="0"/>
              </a:rPr>
              <a:t> 3</a:t>
            </a:r>
            <a:endParaRPr lang="vi-VN" sz="3600" dirty="0">
              <a:latin typeface="+mn-lt"/>
            </a:endParaRPr>
          </a:p>
          <a:p>
            <a:pPr algn="just" eaLnBrk="0" hangingPunct="0"/>
            <a:r>
              <a:rPr lang="en-US" sz="3600" dirty="0">
                <a:latin typeface="+mn-lt"/>
                <a:cs typeface="Times New Roman" pitchFamily="18" charset="0"/>
              </a:rPr>
              <a:t>d. </a:t>
            </a:r>
            <a:r>
              <a:rPr lang="vi-VN" sz="3600" dirty="0">
                <a:latin typeface="+mn-lt"/>
                <a:cs typeface="Times New Roman" pitchFamily="18" charset="0"/>
              </a:rPr>
              <a:t>Phạt tiền </a:t>
            </a:r>
            <a:r>
              <a:rPr lang="vi-VN" sz="3600" dirty="0" smtClean="0">
                <a:latin typeface="+mn-lt"/>
                <a:cs typeface="Times New Roman" pitchFamily="18" charset="0"/>
              </a:rPr>
              <a:t>200.000 </a:t>
            </a:r>
            <a:r>
              <a:rPr lang="vi-VN" sz="3600" dirty="0">
                <a:latin typeface="+mn-lt"/>
                <a:cs typeface="Times New Roman" pitchFamily="18" charset="0"/>
              </a:rPr>
              <a:t>đồng</a:t>
            </a:r>
            <a:r>
              <a:rPr lang="en-US" sz="3600" dirty="0">
                <a:latin typeface="+mn-lt"/>
                <a:cs typeface="Times New Roman" pitchFamily="18" charset="0"/>
              </a:rPr>
              <a:t>  - Vi </a:t>
            </a:r>
            <a:r>
              <a:rPr lang="en-US" sz="3600" dirty="0" err="1">
                <a:latin typeface="+mn-lt"/>
                <a:cs typeface="Times New Roman" pitchFamily="18" charset="0"/>
              </a:rPr>
              <a:t>phạm</a:t>
            </a:r>
            <a:r>
              <a:rPr lang="en-US" sz="3600" dirty="0">
                <a:latin typeface="+mn-lt"/>
                <a:cs typeface="Times New Roman" pitchFamily="18" charset="0"/>
              </a:rPr>
              <a:t> </a:t>
            </a:r>
            <a:r>
              <a:rPr lang="en-US" sz="3600" dirty="0" err="1">
                <a:latin typeface="+mn-lt"/>
                <a:cs typeface="Times New Roman" pitchFamily="18" charset="0"/>
              </a:rPr>
              <a:t>lần</a:t>
            </a:r>
            <a:r>
              <a:rPr lang="en-US" sz="3600" dirty="0">
                <a:latin typeface="+mn-lt"/>
                <a:cs typeface="Times New Roman" pitchFamily="18" charset="0"/>
              </a:rPr>
              <a:t> 4</a:t>
            </a:r>
            <a:endParaRPr lang="vi-VN" sz="3600" dirty="0">
              <a:latin typeface="+mn-lt"/>
            </a:endParaRPr>
          </a:p>
          <a:p>
            <a:pPr algn="just" eaLnBrk="0" hangingPunct="0"/>
            <a:r>
              <a:rPr lang="en-US" sz="3600" dirty="0">
                <a:latin typeface="+mn-lt"/>
                <a:cs typeface="Times New Roman" pitchFamily="18" charset="0"/>
              </a:rPr>
              <a:t>e. </a:t>
            </a:r>
            <a:r>
              <a:rPr lang="en-US" sz="3600" dirty="0" err="1">
                <a:latin typeface="+mn-lt"/>
                <a:cs typeface="Times New Roman" pitchFamily="18" charset="0"/>
              </a:rPr>
              <a:t>Trừ</a:t>
            </a:r>
            <a:r>
              <a:rPr lang="en-US" sz="3600" dirty="0">
                <a:latin typeface="+mn-lt"/>
                <a:cs typeface="Times New Roman" pitchFamily="18" charset="0"/>
              </a:rPr>
              <a:t> 10% </a:t>
            </a:r>
            <a:r>
              <a:rPr lang="en-US" sz="3600" dirty="0" err="1">
                <a:latin typeface="+mn-lt"/>
                <a:cs typeface="Times New Roman" pitchFamily="18" charset="0"/>
              </a:rPr>
              <a:t>lương</a:t>
            </a:r>
            <a:r>
              <a:rPr lang="en-US" sz="3600" dirty="0">
                <a:latin typeface="+mn-lt"/>
                <a:cs typeface="Times New Roman" pitchFamily="18" charset="0"/>
              </a:rPr>
              <a:t> – Vi </a:t>
            </a:r>
            <a:r>
              <a:rPr lang="en-US" sz="3600" dirty="0" err="1">
                <a:latin typeface="+mn-lt"/>
                <a:cs typeface="Times New Roman" pitchFamily="18" charset="0"/>
              </a:rPr>
              <a:t>phạm</a:t>
            </a:r>
            <a:r>
              <a:rPr lang="en-US" sz="3600" dirty="0">
                <a:latin typeface="+mn-lt"/>
                <a:cs typeface="Times New Roman" pitchFamily="18" charset="0"/>
              </a:rPr>
              <a:t> </a:t>
            </a:r>
            <a:r>
              <a:rPr lang="en-US" sz="3600" dirty="0" err="1">
                <a:latin typeface="+mn-lt"/>
                <a:cs typeface="Times New Roman" pitchFamily="18" charset="0"/>
              </a:rPr>
              <a:t>lần</a:t>
            </a:r>
            <a:r>
              <a:rPr lang="en-US" sz="3600" dirty="0">
                <a:latin typeface="+mn-lt"/>
                <a:cs typeface="Times New Roman" pitchFamily="18" charset="0"/>
              </a:rPr>
              <a:t> 5.</a:t>
            </a:r>
            <a:endParaRPr lang="en-US" sz="3600" dirty="0">
              <a:latin typeface="+mn-lt"/>
            </a:endParaRPr>
          </a:p>
        </p:txBody>
      </p:sp>
      <p:sp>
        <p:nvSpPr>
          <p:cNvPr id="4" name="TextBox 3"/>
          <p:cNvSpPr txBox="1"/>
          <p:nvPr/>
        </p:nvSpPr>
        <p:spPr>
          <a:xfrm>
            <a:off x="428596"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
        <p:nvSpPr>
          <p:cNvPr id="5" name="TextBox 4"/>
          <p:cNvSpPr txBox="1"/>
          <p:nvPr/>
        </p:nvSpPr>
        <p:spPr>
          <a:xfrm>
            <a:off x="214282" y="1000108"/>
            <a:ext cx="8715404" cy="1200329"/>
          </a:xfrm>
          <a:prstGeom prst="rect">
            <a:avLst/>
          </a:prstGeom>
          <a:noFill/>
        </p:spPr>
        <p:txBody>
          <a:bodyPr wrap="square" rtlCol="0">
            <a:spAutoFit/>
          </a:bodyPr>
          <a:lstStyle/>
          <a:p>
            <a:pPr algn="ctr"/>
            <a:r>
              <a:rPr lang="en-US" sz="3600" b="1" dirty="0" smtClean="0">
                <a:solidFill>
                  <a:srgbClr val="FF0000"/>
                </a:solidFill>
                <a:latin typeface="Times New Roman" pitchFamily="18" charset="0"/>
                <a:cs typeface="Times New Roman" pitchFamily="18" charset="0"/>
              </a:rPr>
              <a:t>CÁC HÀNH VI </a:t>
            </a:r>
            <a:r>
              <a:rPr lang="en-US" sz="3600" b="1" dirty="0" err="1" smtClean="0">
                <a:solidFill>
                  <a:srgbClr val="FF0000"/>
                </a:solidFill>
                <a:latin typeface="Times New Roman" pitchFamily="18" charset="0"/>
                <a:cs typeface="Times New Roman" pitchFamily="18" charset="0"/>
              </a:rPr>
              <a:t>VI</a:t>
            </a:r>
            <a:r>
              <a:rPr lang="en-US" sz="3600" b="1" dirty="0" smtClean="0">
                <a:solidFill>
                  <a:srgbClr val="FF0000"/>
                </a:solidFill>
                <a:latin typeface="Times New Roman" pitchFamily="18" charset="0"/>
                <a:cs typeface="Times New Roman" pitchFamily="18" charset="0"/>
              </a:rPr>
              <a:t> PHẠM</a:t>
            </a:r>
          </a:p>
          <a:p>
            <a:pPr algn="ctr"/>
            <a:r>
              <a:rPr lang="en-US" sz="3600" b="1" dirty="0" smtClean="0">
                <a:solidFill>
                  <a:srgbClr val="FF0000"/>
                </a:solidFill>
                <a:latin typeface="Times New Roman" pitchFamily="18" charset="0"/>
                <a:cs typeface="Times New Roman" pitchFamily="18" charset="0"/>
              </a:rPr>
              <a:t> VÀ HÌNH THỨC PHẠT CỤ THỂ</a:t>
            </a:r>
            <a:endParaRPr lang="vi-VN" sz="3600" b="1" dirty="0">
              <a:solidFill>
                <a:srgbClr val="FF0000"/>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77">
                                            <p:txEl>
                                              <p:pRg st="0" end="0"/>
                                            </p:txEl>
                                          </p:spTgt>
                                        </p:tgtEl>
                                        <p:attrNameLst>
                                          <p:attrName>style.visibility</p:attrName>
                                        </p:attrNameLst>
                                      </p:cBhvr>
                                      <p:to>
                                        <p:strVal val="visible"/>
                                      </p:to>
                                    </p:set>
                                    <p:anim calcmode="lin" valueType="num">
                                      <p:cBhvr additive="base">
                                        <p:cTn id="13" dur="500" fill="hold"/>
                                        <p:tgtEl>
                                          <p:spTgt spid="7577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77">
                                            <p:txEl>
                                              <p:pRg st="1" end="1"/>
                                            </p:txEl>
                                          </p:spTgt>
                                        </p:tgtEl>
                                        <p:attrNameLst>
                                          <p:attrName>style.visibility</p:attrName>
                                        </p:attrNameLst>
                                      </p:cBhvr>
                                      <p:to>
                                        <p:strVal val="visible"/>
                                      </p:to>
                                    </p:set>
                                    <p:anim calcmode="lin" valueType="num">
                                      <p:cBhvr additive="base">
                                        <p:cTn id="19" dur="500" fill="hold"/>
                                        <p:tgtEl>
                                          <p:spTgt spid="7577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777">
                                            <p:txEl>
                                              <p:pRg st="2" end="2"/>
                                            </p:txEl>
                                          </p:spTgt>
                                        </p:tgtEl>
                                        <p:attrNameLst>
                                          <p:attrName>style.visibility</p:attrName>
                                        </p:attrNameLst>
                                      </p:cBhvr>
                                      <p:to>
                                        <p:strVal val="visible"/>
                                      </p:to>
                                    </p:set>
                                    <p:anim calcmode="lin" valueType="num">
                                      <p:cBhvr additive="base">
                                        <p:cTn id="25" dur="500" fill="hold"/>
                                        <p:tgtEl>
                                          <p:spTgt spid="7577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7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5777">
                                            <p:txEl>
                                              <p:pRg st="3" end="3"/>
                                            </p:txEl>
                                          </p:spTgt>
                                        </p:tgtEl>
                                        <p:attrNameLst>
                                          <p:attrName>style.visibility</p:attrName>
                                        </p:attrNameLst>
                                      </p:cBhvr>
                                      <p:to>
                                        <p:strVal val="visible"/>
                                      </p:to>
                                    </p:set>
                                    <p:anim calcmode="lin" valueType="num">
                                      <p:cBhvr additive="base">
                                        <p:cTn id="31" dur="500" fill="hold"/>
                                        <p:tgtEl>
                                          <p:spTgt spid="7577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7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5777">
                                            <p:txEl>
                                              <p:pRg st="4" end="4"/>
                                            </p:txEl>
                                          </p:spTgt>
                                        </p:tgtEl>
                                        <p:attrNameLst>
                                          <p:attrName>style.visibility</p:attrName>
                                        </p:attrNameLst>
                                      </p:cBhvr>
                                      <p:to>
                                        <p:strVal val="visible"/>
                                      </p:to>
                                    </p:set>
                                    <p:anim calcmode="lin" valueType="num">
                                      <p:cBhvr additive="base">
                                        <p:cTn id="37" dur="500" fill="hold"/>
                                        <p:tgtEl>
                                          <p:spTgt spid="7577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577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85720" y="2571744"/>
            <a:ext cx="8643998" cy="1846659"/>
          </a:xfrm>
          <a:prstGeom prst="rect">
            <a:avLst/>
          </a:prstGeom>
        </p:spPr>
        <p:txBody>
          <a:bodyPr wrap="square">
            <a:spAutoFit/>
          </a:bodyPr>
          <a:lstStyle/>
          <a:p>
            <a:pPr algn="just">
              <a:defRPr/>
            </a:pPr>
            <a:r>
              <a:rPr lang="vi-VN" sz="3800" b="1" dirty="0" smtClean="0">
                <a:solidFill>
                  <a:schemeClr val="accent1"/>
                </a:solidFill>
                <a:latin typeface="+mn-lt"/>
              </a:rPr>
              <a:t>7. </a:t>
            </a:r>
            <a:r>
              <a:rPr lang="vi-VN" sz="3800" b="1" dirty="0">
                <a:solidFill>
                  <a:schemeClr val="accent1"/>
                </a:solidFill>
                <a:latin typeface="+mn-lt"/>
              </a:rPr>
              <a:t>Làm mất, hư hỏng tài sản của công ty, khách hàng, chiếm dụng tài sản (</a:t>
            </a:r>
            <a:r>
              <a:rPr lang="en-US" sz="3800" b="1" dirty="0">
                <a:solidFill>
                  <a:schemeClr val="accent1"/>
                </a:solidFill>
                <a:latin typeface="+mn-lt"/>
              </a:rPr>
              <a:t>T</a:t>
            </a:r>
            <a:r>
              <a:rPr lang="vi-VN" sz="3800" b="1" dirty="0">
                <a:solidFill>
                  <a:schemeClr val="accent1"/>
                </a:solidFill>
                <a:latin typeface="+mn-lt"/>
              </a:rPr>
              <a:t>iền và hiện vật), ăn cắp, tham ô, hối lộ:</a:t>
            </a:r>
            <a:endParaRPr lang="vi-VN" sz="3800" dirty="0">
              <a:solidFill>
                <a:schemeClr val="accent1"/>
              </a:solidFill>
              <a:latin typeface="+mn-lt"/>
            </a:endParaRPr>
          </a:p>
        </p:txBody>
      </p:sp>
      <p:sp>
        <p:nvSpPr>
          <p:cNvPr id="74753" name="Rectangle 1"/>
          <p:cNvSpPr>
            <a:spLocks noChangeArrowheads="1"/>
          </p:cNvSpPr>
          <p:nvPr/>
        </p:nvSpPr>
        <p:spPr bwMode="auto">
          <a:xfrm>
            <a:off x="285720" y="4500570"/>
            <a:ext cx="7345363" cy="1815882"/>
          </a:xfrm>
          <a:prstGeom prst="rect">
            <a:avLst/>
          </a:prstGeom>
          <a:noFill/>
          <a:ln w="9525">
            <a:noFill/>
            <a:miter lim="800000"/>
            <a:headEnd/>
            <a:tailEnd/>
          </a:ln>
          <a:effectLst/>
        </p:spPr>
        <p:txBody>
          <a:bodyPr anchor="ctr">
            <a:spAutoFit/>
          </a:bodyPr>
          <a:lstStyle/>
          <a:p>
            <a:pPr indent="180975" algn="just"/>
            <a:r>
              <a:rPr lang="vi-VN" sz="3600" dirty="0">
                <a:latin typeface="Times New Roman" pitchFamily="18" charset="0"/>
                <a:cs typeface="Times New Roman" pitchFamily="18" charset="0"/>
              </a:rPr>
              <a:t>a. Buộc đền bù</a:t>
            </a:r>
            <a:r>
              <a:rPr lang="en-US" sz="3600" dirty="0">
                <a:latin typeface="Constantia" pitchFamily="18" charset="0"/>
                <a:cs typeface="Times New Roman" pitchFamily="18" charset="0"/>
              </a:rPr>
              <a:t>.</a:t>
            </a:r>
            <a:endParaRPr lang="vi-VN" sz="3600" dirty="0">
              <a:latin typeface="Times New Roman" pitchFamily="18" charset="0"/>
            </a:endParaRPr>
          </a:p>
          <a:p>
            <a:pPr indent="180975" algn="just" eaLnBrk="0" hangingPunct="0"/>
            <a:r>
              <a:rPr lang="vi-VN" sz="3600" dirty="0">
                <a:latin typeface="Times New Roman" pitchFamily="18" charset="0"/>
                <a:cs typeface="Times New Roman" pitchFamily="18" charset="0"/>
              </a:rPr>
              <a:t>b.</a:t>
            </a:r>
            <a:r>
              <a:rPr lang="en-US" sz="3600" dirty="0">
                <a:latin typeface="Constantia" pitchFamily="18" charset="0"/>
                <a:cs typeface="Times New Roman" pitchFamily="18" charset="0"/>
              </a:rPr>
              <a:t> </a:t>
            </a:r>
            <a:r>
              <a:rPr lang="vi-VN" sz="3600" dirty="0">
                <a:latin typeface="Times New Roman" pitchFamily="18" charset="0"/>
                <a:cs typeface="Times New Roman" pitchFamily="18" charset="0"/>
              </a:rPr>
              <a:t>Sa thải (</a:t>
            </a:r>
            <a:r>
              <a:rPr lang="en-US" sz="3600" dirty="0">
                <a:latin typeface="Constantia" pitchFamily="18" charset="0"/>
                <a:cs typeface="Times New Roman" pitchFamily="18" charset="0"/>
              </a:rPr>
              <a:t>B</a:t>
            </a:r>
            <a:r>
              <a:rPr lang="vi-VN" sz="3600" dirty="0">
                <a:latin typeface="Times New Roman" pitchFamily="18" charset="0"/>
                <a:cs typeface="Times New Roman" pitchFamily="18" charset="0"/>
              </a:rPr>
              <a:t>uộc đền bù nếu gây thiệt hại về tài sản)</a:t>
            </a:r>
            <a:r>
              <a:rPr lang="en-US" sz="4000" dirty="0">
                <a:latin typeface="Constantia" pitchFamily="18" charset="0"/>
                <a:cs typeface="Times New Roman" pitchFamily="18" charset="0"/>
              </a:rPr>
              <a:t>.</a:t>
            </a:r>
            <a:endParaRPr lang="en-US" sz="5400" dirty="0">
              <a:latin typeface="Constantia" pitchFamily="18" charset="0"/>
            </a:endParaRPr>
          </a:p>
        </p:txBody>
      </p:sp>
      <p:sp>
        <p:nvSpPr>
          <p:cNvPr id="4" name="TextBox 3"/>
          <p:cNvSpPr txBox="1"/>
          <p:nvPr/>
        </p:nvSpPr>
        <p:spPr>
          <a:xfrm>
            <a:off x="428596"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
        <p:nvSpPr>
          <p:cNvPr id="5" name="TextBox 4"/>
          <p:cNvSpPr txBox="1"/>
          <p:nvPr/>
        </p:nvSpPr>
        <p:spPr>
          <a:xfrm>
            <a:off x="0" y="1214422"/>
            <a:ext cx="8715404" cy="1200329"/>
          </a:xfrm>
          <a:prstGeom prst="rect">
            <a:avLst/>
          </a:prstGeom>
          <a:noFill/>
        </p:spPr>
        <p:txBody>
          <a:bodyPr wrap="square" rtlCol="0">
            <a:spAutoFit/>
          </a:bodyPr>
          <a:lstStyle/>
          <a:p>
            <a:pPr algn="ctr"/>
            <a:r>
              <a:rPr lang="en-US" sz="3600" b="1" dirty="0" smtClean="0">
                <a:solidFill>
                  <a:srgbClr val="FF0000"/>
                </a:solidFill>
                <a:latin typeface="Times New Roman" pitchFamily="18" charset="0"/>
                <a:cs typeface="Times New Roman" pitchFamily="18" charset="0"/>
              </a:rPr>
              <a:t>CÁC HÀNH VI </a:t>
            </a:r>
            <a:r>
              <a:rPr lang="en-US" sz="3600" b="1" dirty="0" err="1" smtClean="0">
                <a:solidFill>
                  <a:srgbClr val="FF0000"/>
                </a:solidFill>
                <a:latin typeface="Times New Roman" pitchFamily="18" charset="0"/>
                <a:cs typeface="Times New Roman" pitchFamily="18" charset="0"/>
              </a:rPr>
              <a:t>VI</a:t>
            </a:r>
            <a:r>
              <a:rPr lang="en-US" sz="3600" b="1" dirty="0" smtClean="0">
                <a:solidFill>
                  <a:srgbClr val="FF0000"/>
                </a:solidFill>
                <a:latin typeface="Times New Roman" pitchFamily="18" charset="0"/>
                <a:cs typeface="Times New Roman" pitchFamily="18" charset="0"/>
              </a:rPr>
              <a:t> PHẠM</a:t>
            </a:r>
          </a:p>
          <a:p>
            <a:pPr algn="ctr"/>
            <a:r>
              <a:rPr lang="en-US" sz="3600" b="1" dirty="0" smtClean="0">
                <a:solidFill>
                  <a:srgbClr val="FF0000"/>
                </a:solidFill>
                <a:latin typeface="Times New Roman" pitchFamily="18" charset="0"/>
                <a:cs typeface="Times New Roman" pitchFamily="18" charset="0"/>
              </a:rPr>
              <a:t> VÀ HÌNH THỨC PHẠT CỤ THỂ</a:t>
            </a:r>
            <a:endParaRPr lang="vi-VN" sz="3600" b="1" dirty="0">
              <a:solidFill>
                <a:srgbClr val="FF0000"/>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4753">
                                            <p:txEl>
                                              <p:pRg st="0" end="0"/>
                                            </p:txEl>
                                          </p:spTgt>
                                        </p:tgtEl>
                                        <p:attrNameLst>
                                          <p:attrName>style.visibility</p:attrName>
                                        </p:attrNameLst>
                                      </p:cBhvr>
                                      <p:to>
                                        <p:strVal val="visible"/>
                                      </p:to>
                                    </p:set>
                                    <p:anim calcmode="lin" valueType="num">
                                      <p:cBhvr additive="base">
                                        <p:cTn id="14" dur="500" fill="hold"/>
                                        <p:tgtEl>
                                          <p:spTgt spid="7475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47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4753">
                                            <p:txEl>
                                              <p:pRg st="1" end="1"/>
                                            </p:txEl>
                                          </p:spTgt>
                                        </p:tgtEl>
                                        <p:attrNameLst>
                                          <p:attrName>style.visibility</p:attrName>
                                        </p:attrNameLst>
                                      </p:cBhvr>
                                      <p:to>
                                        <p:strVal val="visible"/>
                                      </p:to>
                                    </p:set>
                                    <p:anim calcmode="lin" valueType="num">
                                      <p:cBhvr additive="base">
                                        <p:cTn id="20" dur="500" fill="hold"/>
                                        <p:tgtEl>
                                          <p:spTgt spid="7475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475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071546"/>
            <a:ext cx="9144000" cy="1846659"/>
          </a:xfrm>
          <a:prstGeom prst="rect">
            <a:avLst/>
          </a:prstGeom>
          <a:noFill/>
          <a:ln w="9525">
            <a:noFill/>
            <a:miter lim="800000"/>
            <a:headEnd/>
            <a:tailEnd/>
          </a:ln>
        </p:spPr>
        <p:txBody>
          <a:bodyPr>
            <a:spAutoFit/>
          </a:bodyPr>
          <a:lstStyle/>
          <a:p>
            <a:pPr algn="just"/>
            <a:r>
              <a:rPr lang="vi-VN" sz="3800" b="1" dirty="0" smtClean="0">
                <a:solidFill>
                  <a:schemeClr val="accent1"/>
                </a:solidFill>
                <a:latin typeface="+mn-lt"/>
              </a:rPr>
              <a:t>8. </a:t>
            </a:r>
            <a:r>
              <a:rPr lang="vi-VN" sz="3800" b="1" dirty="0">
                <a:solidFill>
                  <a:schemeClr val="accent1"/>
                </a:solidFill>
                <a:latin typeface="+mn-lt"/>
              </a:rPr>
              <a:t>Sử dụng tên giả, giấy tờ giả làm ảnh hưởng đến uy tín </a:t>
            </a:r>
            <a:r>
              <a:rPr lang="vi-VN" sz="3800" b="1" dirty="0" smtClean="0">
                <a:solidFill>
                  <a:schemeClr val="accent1"/>
                </a:solidFill>
                <a:latin typeface="+mn-lt"/>
              </a:rPr>
              <a:t>công ty, làm </a:t>
            </a:r>
            <a:r>
              <a:rPr lang="vi-VN" sz="3800" b="1" dirty="0">
                <a:solidFill>
                  <a:schemeClr val="accent1"/>
                </a:solidFill>
                <a:latin typeface="+mn-lt"/>
              </a:rPr>
              <a:t>nhiệm vụ, hợp đồng riêng không báo cáo công ty:</a:t>
            </a:r>
            <a:endParaRPr lang="vi-VN" sz="3800" dirty="0">
              <a:solidFill>
                <a:schemeClr val="accent1"/>
              </a:solidFill>
              <a:latin typeface="+mn-lt"/>
            </a:endParaRPr>
          </a:p>
        </p:txBody>
      </p:sp>
      <p:sp>
        <p:nvSpPr>
          <p:cNvPr id="3" name="Rectangle 2"/>
          <p:cNvSpPr/>
          <p:nvPr/>
        </p:nvSpPr>
        <p:spPr>
          <a:xfrm>
            <a:off x="357158" y="3143248"/>
            <a:ext cx="7786742" cy="1200329"/>
          </a:xfrm>
          <a:prstGeom prst="rect">
            <a:avLst/>
          </a:prstGeom>
        </p:spPr>
        <p:txBody>
          <a:bodyPr wrap="square">
            <a:spAutoFit/>
          </a:bodyPr>
          <a:lstStyle/>
          <a:p>
            <a:pPr>
              <a:defRPr/>
            </a:pPr>
            <a:r>
              <a:rPr lang="vi-VN" sz="3600" dirty="0" smtClean="0">
                <a:latin typeface="+mn-lt"/>
              </a:rPr>
              <a:t>Sa </a:t>
            </a:r>
            <a:r>
              <a:rPr lang="vi-VN" sz="3600" dirty="0">
                <a:latin typeface="+mn-lt"/>
              </a:rPr>
              <a:t>thải (buộc đền bù nếu gây thiệt hại về tài sản).</a:t>
            </a:r>
          </a:p>
        </p:txBody>
      </p:sp>
      <p:sp>
        <p:nvSpPr>
          <p:cNvPr id="4" name="TextBox 3"/>
          <p:cNvSpPr txBox="1"/>
          <p:nvPr/>
        </p:nvSpPr>
        <p:spPr>
          <a:xfrm>
            <a:off x="428596"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928670"/>
            <a:ext cx="9144000" cy="2431435"/>
          </a:xfrm>
          <a:prstGeom prst="rect">
            <a:avLst/>
          </a:prstGeom>
        </p:spPr>
        <p:txBody>
          <a:bodyPr>
            <a:spAutoFit/>
          </a:bodyPr>
          <a:lstStyle/>
          <a:p>
            <a:pPr algn="just">
              <a:defRPr/>
            </a:pPr>
            <a:r>
              <a:rPr lang="vi-VN" sz="3800" b="1" dirty="0" smtClean="0">
                <a:solidFill>
                  <a:schemeClr val="accent1"/>
                </a:solidFill>
                <a:latin typeface="+mn-lt"/>
              </a:rPr>
              <a:t>9. </a:t>
            </a:r>
            <a:r>
              <a:rPr lang="vi-VN" sz="3800" b="1" dirty="0">
                <a:solidFill>
                  <a:schemeClr val="accent1"/>
                </a:solidFill>
                <a:latin typeface="+mn-lt"/>
              </a:rPr>
              <a:t>Tiết lộ thông tin nội bộ, nói xấu gây thiệt hại cho công </a:t>
            </a:r>
            <a:r>
              <a:rPr lang="vi-VN" sz="3800" b="1" dirty="0" smtClean="0">
                <a:solidFill>
                  <a:schemeClr val="accent1"/>
                </a:solidFill>
                <a:latin typeface="+mn-lt"/>
              </a:rPr>
              <a:t>ty, tự </a:t>
            </a:r>
            <a:r>
              <a:rPr lang="vi-VN" sz="3800" b="1" dirty="0">
                <a:solidFill>
                  <a:schemeClr val="accent1"/>
                </a:solidFill>
                <a:latin typeface="+mn-lt"/>
              </a:rPr>
              <a:t>ý mang phần mềm đi cài đặt khi không được sự cho phép của giám đốc:</a:t>
            </a:r>
            <a:endParaRPr lang="vi-VN" sz="3800" dirty="0">
              <a:solidFill>
                <a:schemeClr val="accent1"/>
              </a:solidFill>
              <a:latin typeface="+mn-lt"/>
            </a:endParaRPr>
          </a:p>
        </p:txBody>
      </p:sp>
      <p:sp>
        <p:nvSpPr>
          <p:cNvPr id="3" name="Rectangle 2"/>
          <p:cNvSpPr/>
          <p:nvPr/>
        </p:nvSpPr>
        <p:spPr>
          <a:xfrm>
            <a:off x="428596" y="3500438"/>
            <a:ext cx="7848600" cy="1200150"/>
          </a:xfrm>
          <a:prstGeom prst="rect">
            <a:avLst/>
          </a:prstGeom>
        </p:spPr>
        <p:txBody>
          <a:bodyPr>
            <a:spAutoFit/>
          </a:bodyPr>
          <a:lstStyle/>
          <a:p>
            <a:pPr algn="just">
              <a:defRPr/>
            </a:pPr>
            <a:r>
              <a:rPr lang="vi-VN" sz="3600" dirty="0" smtClean="0">
                <a:latin typeface="+mn-lt"/>
              </a:rPr>
              <a:t>Sa </a:t>
            </a:r>
            <a:r>
              <a:rPr lang="vi-VN" sz="3600" dirty="0">
                <a:latin typeface="+mn-lt"/>
              </a:rPr>
              <a:t>thải và phạt tiền tiền từ 10.000.000 đến 30.000.000 đồng.</a:t>
            </a:r>
          </a:p>
        </p:txBody>
      </p:sp>
      <p:sp>
        <p:nvSpPr>
          <p:cNvPr id="4" name="TextBox 3"/>
          <p:cNvSpPr txBox="1"/>
          <p:nvPr/>
        </p:nvSpPr>
        <p:spPr>
          <a:xfrm>
            <a:off x="428596"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lide(fromBottom)">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500034" y="1428736"/>
            <a:ext cx="8358246" cy="4647426"/>
          </a:xfrm>
          <a:prstGeom prst="rect">
            <a:avLst/>
          </a:prstGeom>
          <a:noFill/>
          <a:ln w="9525">
            <a:noFill/>
            <a:miter lim="800000"/>
            <a:headEnd/>
            <a:tailEnd/>
          </a:ln>
          <a:effectLst/>
        </p:spPr>
        <p:txBody>
          <a:bodyPr wrap="square" anchor="ctr">
            <a:spAutoFit/>
          </a:bodyPr>
          <a:lstStyle/>
          <a:p>
            <a:r>
              <a:rPr lang="vi-VN" sz="4400" b="1" i="1" u="sng" dirty="0" smtClean="0">
                <a:solidFill>
                  <a:srgbClr val="FF0000"/>
                </a:solidFill>
                <a:latin typeface="Times New Roman" pitchFamily="18" charset="0"/>
                <a:cs typeface="Times New Roman" pitchFamily="18" charset="0"/>
              </a:rPr>
              <a:t>Chú </a:t>
            </a:r>
            <a:r>
              <a:rPr lang="vi-VN" sz="4400" b="1" i="1" u="sng" dirty="0">
                <a:solidFill>
                  <a:srgbClr val="FF0000"/>
                </a:solidFill>
                <a:latin typeface="Times New Roman" pitchFamily="18" charset="0"/>
                <a:cs typeface="Times New Roman" pitchFamily="18" charset="0"/>
              </a:rPr>
              <a:t>ý:</a:t>
            </a:r>
            <a:r>
              <a:rPr lang="vi-VN" sz="4400" b="1" u="sng" dirty="0">
                <a:solidFill>
                  <a:srgbClr val="FF0000"/>
                </a:solidFill>
                <a:latin typeface="Times New Roman" pitchFamily="18" charset="0"/>
                <a:cs typeface="Times New Roman" pitchFamily="18" charset="0"/>
              </a:rPr>
              <a:t> </a:t>
            </a:r>
            <a:endParaRPr lang="vi-VN" sz="4400" b="1" u="sng" dirty="0" smtClean="0">
              <a:solidFill>
                <a:srgbClr val="FF0000"/>
              </a:solidFill>
              <a:latin typeface="Times New Roman" pitchFamily="18" charset="0"/>
              <a:cs typeface="Times New Roman" pitchFamily="18" charset="0"/>
            </a:endParaRPr>
          </a:p>
          <a:p>
            <a:pPr algn="just"/>
            <a:r>
              <a:rPr lang="vi-VN" sz="3600" b="1" dirty="0" smtClean="0">
                <a:solidFill>
                  <a:srgbClr val="FF0000"/>
                </a:solidFill>
                <a:latin typeface="Times New Roman" pitchFamily="18" charset="0"/>
                <a:cs typeface="Times New Roman" pitchFamily="18" charset="0"/>
              </a:rPr>
              <a:t>- </a:t>
            </a:r>
            <a:r>
              <a:rPr lang="vi-VN" sz="3600" dirty="0" smtClean="0">
                <a:solidFill>
                  <a:srgbClr val="FF0000"/>
                </a:solidFill>
                <a:latin typeface="Times New Roman" pitchFamily="18" charset="0"/>
                <a:cs typeface="Times New Roman" pitchFamily="18" charset="0"/>
              </a:rPr>
              <a:t>Điều 1, 2, 6: Số lần vi phạm vượt quá khung xử phạt sẽ áp dụng hình thức xử phạt cao nhất trong điều đó.</a:t>
            </a:r>
          </a:p>
          <a:p>
            <a:pPr algn="just"/>
            <a:r>
              <a:rPr lang="vi-VN" sz="3600" dirty="0" smtClean="0">
                <a:solidFill>
                  <a:srgbClr val="FF0000"/>
                </a:solidFill>
                <a:latin typeface="Times New Roman" pitchFamily="18" charset="0"/>
                <a:cs typeface="Times New Roman" pitchFamily="18" charset="0"/>
              </a:rPr>
              <a:t>- Từ Điều 7 </a:t>
            </a:r>
            <a:r>
              <a:rPr lang="vi-VN" sz="3600" dirty="0">
                <a:solidFill>
                  <a:srgbClr val="FF0000"/>
                </a:solidFill>
                <a:latin typeface="Times New Roman" pitchFamily="18" charset="0"/>
                <a:cs typeface="Times New Roman" pitchFamily="18" charset="0"/>
              </a:rPr>
              <a:t>đến </a:t>
            </a:r>
            <a:r>
              <a:rPr lang="vi-VN" sz="3600" dirty="0" smtClean="0">
                <a:solidFill>
                  <a:srgbClr val="FF0000"/>
                </a:solidFill>
                <a:latin typeface="Times New Roman" pitchFamily="18" charset="0"/>
                <a:cs typeface="Times New Roman" pitchFamily="18" charset="0"/>
              </a:rPr>
              <a:t>Điều 9: - </a:t>
            </a:r>
            <a:r>
              <a:rPr lang="vi-VN" sz="3600" dirty="0">
                <a:solidFill>
                  <a:srgbClr val="FF0000"/>
                </a:solidFill>
                <a:latin typeface="Times New Roman" pitchFamily="18" charset="0"/>
                <a:cs typeface="Times New Roman" pitchFamily="18" charset="0"/>
              </a:rPr>
              <a:t>Kèm theo hình phạt, công ty sẽ báo cho cơ quan chức năng để xử lý theo pháp luật hiện hành nếu nhân viên có hành vi vi phạm pháp luật.</a:t>
            </a:r>
            <a:endParaRPr lang="vi-VN" sz="3600" dirty="0">
              <a:solidFill>
                <a:srgbClr val="FF0000"/>
              </a:solidFill>
              <a:latin typeface="Times New Roman" pitchFamily="18" charset="0"/>
            </a:endParaRPr>
          </a:p>
        </p:txBody>
      </p:sp>
      <p:sp>
        <p:nvSpPr>
          <p:cNvPr id="3" name="TextBox 2"/>
          <p:cNvSpPr txBox="1"/>
          <p:nvPr/>
        </p:nvSpPr>
        <p:spPr>
          <a:xfrm>
            <a:off x="428596"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1681"/>
                                        </p:tgtEl>
                                        <p:attrNameLst>
                                          <p:attrName>style.visibility</p:attrName>
                                        </p:attrNameLst>
                                      </p:cBhvr>
                                      <p:to>
                                        <p:strVal val="visible"/>
                                      </p:to>
                                    </p:set>
                                    <p:animEffect transition="in" filter="diamond(in)">
                                      <p:cBhvr>
                                        <p:cTn id="7" dur="2000"/>
                                        <p:tgtEl>
                                          <p:spTgt spid="71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0" y="2000240"/>
            <a:ext cx="8243887" cy="1846659"/>
          </a:xfrm>
          <a:prstGeom prst="rect">
            <a:avLst/>
          </a:prstGeom>
          <a:noFill/>
          <a:ln w="9525">
            <a:noFill/>
            <a:miter lim="800000"/>
            <a:headEnd/>
            <a:tailEnd/>
          </a:ln>
          <a:effectLst/>
        </p:spPr>
        <p:txBody>
          <a:bodyPr anchor="ctr">
            <a:spAutoFit/>
          </a:bodyPr>
          <a:lstStyle/>
          <a:p>
            <a:pPr algn="just"/>
            <a:r>
              <a:rPr lang="vi-VN" sz="3800" b="1" dirty="0" smtClean="0">
                <a:solidFill>
                  <a:schemeClr val="accent1"/>
                </a:solidFill>
                <a:latin typeface="Times New Roman" pitchFamily="18" charset="0"/>
                <a:cs typeface="Times New Roman" pitchFamily="18" charset="0"/>
              </a:rPr>
              <a:t>10</a:t>
            </a:r>
            <a:r>
              <a:rPr lang="vi-VN" sz="3800" b="1" dirty="0">
                <a:solidFill>
                  <a:schemeClr val="accent1"/>
                </a:solidFill>
                <a:latin typeface="Times New Roman" pitchFamily="18" charset="0"/>
                <a:cs typeface="Times New Roman" pitchFamily="18" charset="0"/>
              </a:rPr>
              <a:t>. Đánh nhau, gây mất đoàn kết nội bộ trong công ty, nói xấu cấp trên, đồng nghiệp:</a:t>
            </a:r>
            <a:endParaRPr lang="vi-VN" sz="3800" dirty="0">
              <a:solidFill>
                <a:schemeClr val="accent1"/>
              </a:solidFill>
              <a:latin typeface="Times New Roman" pitchFamily="18" charset="0"/>
            </a:endParaRPr>
          </a:p>
        </p:txBody>
      </p:sp>
      <p:sp>
        <p:nvSpPr>
          <p:cNvPr id="70658" name="Rectangle 2"/>
          <p:cNvSpPr>
            <a:spLocks noChangeArrowheads="1"/>
          </p:cNvSpPr>
          <p:nvPr/>
        </p:nvSpPr>
        <p:spPr bwMode="auto">
          <a:xfrm>
            <a:off x="214282" y="3786190"/>
            <a:ext cx="4357717" cy="2862322"/>
          </a:xfrm>
          <a:prstGeom prst="rect">
            <a:avLst/>
          </a:prstGeom>
          <a:noFill/>
          <a:ln w="9525">
            <a:noFill/>
            <a:miter lim="800000"/>
            <a:headEnd/>
            <a:tailEnd/>
          </a:ln>
          <a:effectLst/>
        </p:spPr>
        <p:txBody>
          <a:bodyPr wrap="square" anchor="ctr">
            <a:spAutoFit/>
          </a:bodyPr>
          <a:lstStyle/>
          <a:p>
            <a:pPr algn="just"/>
            <a:r>
              <a:rPr lang="vi-VN" sz="3600" dirty="0">
                <a:latin typeface="Times New Roman" pitchFamily="18" charset="0"/>
                <a:cs typeface="Times New Roman" pitchFamily="18" charset="0"/>
              </a:rPr>
              <a:t>a. Phạt tiền 200.000 đồng.</a:t>
            </a:r>
            <a:endParaRPr lang="vi-VN" sz="3600" dirty="0">
              <a:latin typeface="Times New Roman" pitchFamily="18" charset="0"/>
            </a:endParaRPr>
          </a:p>
          <a:p>
            <a:pPr algn="just" eaLnBrk="0" hangingPunct="0"/>
            <a:r>
              <a:rPr lang="vi-VN" sz="3600" dirty="0">
                <a:latin typeface="Times New Roman" pitchFamily="18" charset="0"/>
                <a:cs typeface="Times New Roman" pitchFamily="18" charset="0"/>
              </a:rPr>
              <a:t>b. Đình chỉ công tác từ 2 – 7 ngày.</a:t>
            </a:r>
            <a:endParaRPr lang="vi-VN" sz="3600" dirty="0">
              <a:latin typeface="Times New Roman" pitchFamily="18" charset="0"/>
            </a:endParaRPr>
          </a:p>
          <a:p>
            <a:pPr algn="just" eaLnBrk="0" hangingPunct="0"/>
            <a:r>
              <a:rPr lang="vi-VN" sz="3600" dirty="0">
                <a:latin typeface="Times New Roman" pitchFamily="18" charset="0"/>
                <a:cs typeface="Times New Roman" pitchFamily="18" charset="0"/>
              </a:rPr>
              <a:t>c. Sa thải.</a:t>
            </a:r>
            <a:endParaRPr lang="vi-VN" sz="3600" dirty="0">
              <a:latin typeface="Times New Roman" pitchFamily="18" charset="0"/>
            </a:endParaRPr>
          </a:p>
        </p:txBody>
      </p:sp>
      <p:pic>
        <p:nvPicPr>
          <p:cNvPr id="31749" name="Picture 5" descr="D:\TỐNG THỦY\UNC\chonghiviecvigaygodanhnhau.jpg"/>
          <p:cNvPicPr>
            <a:picLocks noChangeAspect="1" noChangeArrowheads="1"/>
          </p:cNvPicPr>
          <p:nvPr/>
        </p:nvPicPr>
        <p:blipFill>
          <a:blip r:embed="rId2"/>
          <a:srcRect/>
          <a:stretch>
            <a:fillRect/>
          </a:stretch>
        </p:blipFill>
        <p:spPr bwMode="auto">
          <a:xfrm>
            <a:off x="4572000" y="3214686"/>
            <a:ext cx="4572000" cy="3643314"/>
          </a:xfrm>
          <a:prstGeom prst="rect">
            <a:avLst/>
          </a:prstGeom>
          <a:noFill/>
        </p:spPr>
      </p:pic>
      <p:sp>
        <p:nvSpPr>
          <p:cNvPr id="5" name="TextBox 4"/>
          <p:cNvSpPr txBox="1"/>
          <p:nvPr/>
        </p:nvSpPr>
        <p:spPr>
          <a:xfrm>
            <a:off x="428596"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
        <p:nvSpPr>
          <p:cNvPr id="6" name="TextBox 5"/>
          <p:cNvSpPr txBox="1"/>
          <p:nvPr/>
        </p:nvSpPr>
        <p:spPr>
          <a:xfrm>
            <a:off x="428596" y="928670"/>
            <a:ext cx="8715404" cy="1200329"/>
          </a:xfrm>
          <a:prstGeom prst="rect">
            <a:avLst/>
          </a:prstGeom>
          <a:noFill/>
        </p:spPr>
        <p:txBody>
          <a:bodyPr wrap="square" rtlCol="0">
            <a:spAutoFit/>
          </a:bodyPr>
          <a:lstStyle/>
          <a:p>
            <a:pPr algn="ctr"/>
            <a:r>
              <a:rPr lang="en-US" sz="3600" b="1" dirty="0" smtClean="0">
                <a:solidFill>
                  <a:srgbClr val="FF0000"/>
                </a:solidFill>
                <a:latin typeface="Times New Roman" pitchFamily="18" charset="0"/>
                <a:cs typeface="Times New Roman" pitchFamily="18" charset="0"/>
              </a:rPr>
              <a:t>CÁC HÀNH VI </a:t>
            </a:r>
            <a:r>
              <a:rPr lang="en-US" sz="3600" b="1" dirty="0" err="1" smtClean="0">
                <a:solidFill>
                  <a:srgbClr val="FF0000"/>
                </a:solidFill>
                <a:latin typeface="Times New Roman" pitchFamily="18" charset="0"/>
                <a:cs typeface="Times New Roman" pitchFamily="18" charset="0"/>
              </a:rPr>
              <a:t>VI</a:t>
            </a:r>
            <a:r>
              <a:rPr lang="en-US" sz="3600" b="1" dirty="0" smtClean="0">
                <a:solidFill>
                  <a:srgbClr val="FF0000"/>
                </a:solidFill>
                <a:latin typeface="Times New Roman" pitchFamily="18" charset="0"/>
                <a:cs typeface="Times New Roman" pitchFamily="18" charset="0"/>
              </a:rPr>
              <a:t> PHẠM</a:t>
            </a:r>
          </a:p>
          <a:p>
            <a:pPr algn="ctr"/>
            <a:r>
              <a:rPr lang="en-US" sz="3600" b="1" dirty="0" smtClean="0">
                <a:solidFill>
                  <a:srgbClr val="FF0000"/>
                </a:solidFill>
                <a:latin typeface="Times New Roman" pitchFamily="18" charset="0"/>
                <a:cs typeface="Times New Roman" pitchFamily="18" charset="0"/>
              </a:rPr>
              <a:t> VÀ HÌNH THỨC PHẠT CỤ THỂ</a:t>
            </a:r>
            <a:endParaRPr lang="vi-VN" sz="3600" b="1" dirty="0">
              <a:solidFill>
                <a:srgbClr val="FF0000"/>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7"/>
                                        </p:tgtEl>
                                        <p:attrNameLst>
                                          <p:attrName>style.visibility</p:attrName>
                                        </p:attrNameLst>
                                      </p:cBhvr>
                                      <p:to>
                                        <p:strVal val="visible"/>
                                      </p:to>
                                    </p:set>
                                    <p:anim calcmode="lin" valueType="num">
                                      <p:cBhvr additive="base">
                                        <p:cTn id="7" dur="500" fill="hold"/>
                                        <p:tgtEl>
                                          <p:spTgt spid="70657"/>
                                        </p:tgtEl>
                                        <p:attrNameLst>
                                          <p:attrName>ppt_x</p:attrName>
                                        </p:attrNameLst>
                                      </p:cBhvr>
                                      <p:tavLst>
                                        <p:tav tm="0">
                                          <p:val>
                                            <p:strVal val="#ppt_x"/>
                                          </p:val>
                                        </p:tav>
                                        <p:tav tm="100000">
                                          <p:val>
                                            <p:strVal val="#ppt_x"/>
                                          </p:val>
                                        </p:tav>
                                      </p:tavLst>
                                    </p:anim>
                                    <p:anim calcmode="lin" valueType="num">
                                      <p:cBhvr additive="base">
                                        <p:cTn id="8" dur="500" fill="hold"/>
                                        <p:tgtEl>
                                          <p:spTgt spid="706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nodeType="clickEffect">
                                  <p:stCondLst>
                                    <p:cond delay="0"/>
                                  </p:stCondLst>
                                  <p:childTnLst>
                                    <p:set>
                                      <p:cBhvr>
                                        <p:cTn id="12" dur="1" fill="hold">
                                          <p:stCondLst>
                                            <p:cond delay="0"/>
                                          </p:stCondLst>
                                        </p:cTn>
                                        <p:tgtEl>
                                          <p:spTgt spid="31749"/>
                                        </p:tgtEl>
                                        <p:attrNameLst>
                                          <p:attrName>style.visibility</p:attrName>
                                        </p:attrNameLst>
                                      </p:cBhvr>
                                      <p:to>
                                        <p:strVal val="visible"/>
                                      </p:to>
                                    </p:set>
                                    <p:anim calcmode="lin" valueType="num">
                                      <p:cBhvr>
                                        <p:cTn id="13" dur="1000" fill="hold"/>
                                        <p:tgtEl>
                                          <p:spTgt spid="31749"/>
                                        </p:tgtEl>
                                        <p:attrNameLst>
                                          <p:attrName>ppt_x</p:attrName>
                                        </p:attrNameLst>
                                      </p:cBhvr>
                                      <p:tavLst>
                                        <p:tav tm="0">
                                          <p:val>
                                            <p:strVal val="#ppt_x-.2"/>
                                          </p:val>
                                        </p:tav>
                                        <p:tav tm="100000">
                                          <p:val>
                                            <p:strVal val="#ppt_x"/>
                                          </p:val>
                                        </p:tav>
                                      </p:tavLst>
                                    </p:anim>
                                    <p:anim calcmode="lin" valueType="num">
                                      <p:cBhvr>
                                        <p:cTn id="14" dur="1000" fill="hold"/>
                                        <p:tgtEl>
                                          <p:spTgt spid="31749"/>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174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0658">
                                            <p:txEl>
                                              <p:pRg st="0" end="0"/>
                                            </p:txEl>
                                          </p:spTgt>
                                        </p:tgtEl>
                                        <p:attrNameLst>
                                          <p:attrName>style.visibility</p:attrName>
                                        </p:attrNameLst>
                                      </p:cBhvr>
                                      <p:to>
                                        <p:strVal val="visible"/>
                                      </p:to>
                                    </p:set>
                                    <p:anim calcmode="lin" valueType="num">
                                      <p:cBhvr additive="base">
                                        <p:cTn id="20" dur="500" fill="hold"/>
                                        <p:tgtEl>
                                          <p:spTgt spid="7065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06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0658">
                                            <p:txEl>
                                              <p:pRg st="1" end="1"/>
                                            </p:txEl>
                                          </p:spTgt>
                                        </p:tgtEl>
                                        <p:attrNameLst>
                                          <p:attrName>style.visibility</p:attrName>
                                        </p:attrNameLst>
                                      </p:cBhvr>
                                      <p:to>
                                        <p:strVal val="visible"/>
                                      </p:to>
                                    </p:set>
                                    <p:anim calcmode="lin" valueType="num">
                                      <p:cBhvr additive="base">
                                        <p:cTn id="26" dur="500" fill="hold"/>
                                        <p:tgtEl>
                                          <p:spTgt spid="70658">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06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0658">
                                            <p:txEl>
                                              <p:pRg st="2" end="2"/>
                                            </p:txEl>
                                          </p:spTgt>
                                        </p:tgtEl>
                                        <p:attrNameLst>
                                          <p:attrName>style.visibility</p:attrName>
                                        </p:attrNameLst>
                                      </p:cBhvr>
                                      <p:to>
                                        <p:strVal val="visible"/>
                                      </p:to>
                                    </p:set>
                                    <p:anim calcmode="lin" valueType="num">
                                      <p:cBhvr additive="base">
                                        <p:cTn id="32" dur="500" fill="hold"/>
                                        <p:tgtEl>
                                          <p:spTgt spid="70658">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065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428596" y="2571744"/>
            <a:ext cx="7358114" cy="3200876"/>
          </a:xfrm>
          <a:prstGeom prst="rect">
            <a:avLst/>
          </a:prstGeom>
          <a:noFill/>
        </p:spPr>
        <p:txBody>
          <a:bodyPr wrap="square" rtlCol="0">
            <a:spAutoFit/>
          </a:bodyPr>
          <a:lstStyle/>
          <a:p>
            <a:r>
              <a:rPr lang="en-US" sz="3800" b="1" dirty="0">
                <a:solidFill>
                  <a:schemeClr val="accent1"/>
                </a:solidFill>
                <a:latin typeface="Times New Roman" pitchFamily="18" charset="0"/>
                <a:cs typeface="Times New Roman" pitchFamily="18" charset="0"/>
              </a:rPr>
              <a:t>11. </a:t>
            </a:r>
            <a:r>
              <a:rPr lang="en-US" sz="3800" b="1" dirty="0" err="1">
                <a:solidFill>
                  <a:schemeClr val="accent1"/>
                </a:solidFill>
                <a:latin typeface="Times New Roman" pitchFamily="18" charset="0"/>
                <a:cs typeface="Times New Roman" pitchFamily="18" charset="0"/>
              </a:rPr>
              <a:t>Mang</a:t>
            </a:r>
            <a:r>
              <a:rPr lang="en-US" sz="3800" b="1" dirty="0">
                <a:solidFill>
                  <a:schemeClr val="accent1"/>
                </a:solidFill>
                <a:latin typeface="Times New Roman" pitchFamily="18" charset="0"/>
                <a:cs typeface="Times New Roman" pitchFamily="18" charset="0"/>
              </a:rPr>
              <a:t> hung </a:t>
            </a:r>
            <a:r>
              <a:rPr lang="en-US" sz="3800" b="1" dirty="0" err="1">
                <a:solidFill>
                  <a:schemeClr val="accent1"/>
                </a:solidFill>
                <a:latin typeface="Times New Roman" pitchFamily="18" charset="0"/>
                <a:cs typeface="Times New Roman" pitchFamily="18" charset="0"/>
              </a:rPr>
              <a:t>khí</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vũ</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khí</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chất</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gây</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cháy</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nổ</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vào</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công</a:t>
            </a:r>
            <a:r>
              <a:rPr lang="en-US" sz="3800" b="1" dirty="0">
                <a:solidFill>
                  <a:schemeClr val="accent1"/>
                </a:solidFill>
                <a:latin typeface="Times New Roman" pitchFamily="18" charset="0"/>
                <a:cs typeface="Times New Roman" pitchFamily="18" charset="0"/>
              </a:rPr>
              <a:t> </a:t>
            </a:r>
            <a:r>
              <a:rPr lang="en-US" sz="3800" b="1" dirty="0" err="1">
                <a:solidFill>
                  <a:schemeClr val="accent1"/>
                </a:solidFill>
                <a:latin typeface="Times New Roman" pitchFamily="18" charset="0"/>
                <a:cs typeface="Times New Roman" pitchFamily="18" charset="0"/>
              </a:rPr>
              <a:t>ty</a:t>
            </a:r>
            <a:r>
              <a:rPr lang="en-US" sz="3800" b="1" dirty="0">
                <a:solidFill>
                  <a:schemeClr val="accent1"/>
                </a:solidFill>
                <a:latin typeface="Times New Roman" pitchFamily="18" charset="0"/>
                <a:cs typeface="Times New Roman" pitchFamily="18" charset="0"/>
              </a:rPr>
              <a:t>: </a:t>
            </a:r>
            <a:endParaRPr lang="vi-VN" sz="3800" dirty="0">
              <a:solidFill>
                <a:schemeClr val="accent1"/>
              </a:solidFill>
              <a:latin typeface="Times New Roman" pitchFamily="18" charset="0"/>
              <a:cs typeface="Times New Roman" pitchFamily="18" charset="0"/>
            </a:endParaRPr>
          </a:p>
          <a:p>
            <a:r>
              <a:rPr lang="vi-VN" sz="3600" dirty="0">
                <a:latin typeface="Times New Roman" pitchFamily="18" charset="0"/>
                <a:cs typeface="Times New Roman" pitchFamily="18" charset="0"/>
              </a:rPr>
              <a:t>a. Phạt tiền tiền 200.000 đồng.</a:t>
            </a:r>
          </a:p>
          <a:p>
            <a:r>
              <a:rPr lang="vi-VN" sz="3600" dirty="0">
                <a:latin typeface="Times New Roman" pitchFamily="18" charset="0"/>
                <a:cs typeface="Times New Roman" pitchFamily="18" charset="0"/>
              </a:rPr>
              <a:t>d. Sa thải (Buộc đền bù nếu gây thiệt hại về tài sản).</a:t>
            </a:r>
          </a:p>
          <a:p>
            <a:endParaRPr lang="vi-VN" dirty="0"/>
          </a:p>
        </p:txBody>
      </p:sp>
      <p:sp>
        <p:nvSpPr>
          <p:cNvPr id="4" name="TextBox 3"/>
          <p:cNvSpPr txBox="1"/>
          <p:nvPr/>
        </p:nvSpPr>
        <p:spPr>
          <a:xfrm>
            <a:off x="428596"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
        <p:nvSpPr>
          <p:cNvPr id="5" name="TextBox 4"/>
          <p:cNvSpPr txBox="1"/>
          <p:nvPr/>
        </p:nvSpPr>
        <p:spPr>
          <a:xfrm>
            <a:off x="214282" y="1000108"/>
            <a:ext cx="8715404" cy="1200329"/>
          </a:xfrm>
          <a:prstGeom prst="rect">
            <a:avLst/>
          </a:prstGeom>
          <a:noFill/>
        </p:spPr>
        <p:txBody>
          <a:bodyPr wrap="square" rtlCol="0">
            <a:spAutoFit/>
          </a:bodyPr>
          <a:lstStyle/>
          <a:p>
            <a:pPr algn="ctr"/>
            <a:r>
              <a:rPr lang="en-US" sz="3600" b="1" dirty="0" smtClean="0">
                <a:solidFill>
                  <a:srgbClr val="FF0000"/>
                </a:solidFill>
                <a:latin typeface="Times New Roman" pitchFamily="18" charset="0"/>
                <a:cs typeface="Times New Roman" pitchFamily="18" charset="0"/>
              </a:rPr>
              <a:t>CÁC HÀNH VI </a:t>
            </a:r>
            <a:r>
              <a:rPr lang="en-US" sz="3600" b="1" dirty="0" err="1" smtClean="0">
                <a:solidFill>
                  <a:srgbClr val="FF0000"/>
                </a:solidFill>
                <a:latin typeface="Times New Roman" pitchFamily="18" charset="0"/>
                <a:cs typeface="Times New Roman" pitchFamily="18" charset="0"/>
              </a:rPr>
              <a:t>VI</a:t>
            </a:r>
            <a:r>
              <a:rPr lang="en-US" sz="3600" b="1" dirty="0" smtClean="0">
                <a:solidFill>
                  <a:srgbClr val="FF0000"/>
                </a:solidFill>
                <a:latin typeface="Times New Roman" pitchFamily="18" charset="0"/>
                <a:cs typeface="Times New Roman" pitchFamily="18" charset="0"/>
              </a:rPr>
              <a:t> PHẠM</a:t>
            </a:r>
          </a:p>
          <a:p>
            <a:pPr algn="ctr"/>
            <a:r>
              <a:rPr lang="en-US" sz="3600" b="1" dirty="0" smtClean="0">
                <a:solidFill>
                  <a:srgbClr val="FF0000"/>
                </a:solidFill>
                <a:latin typeface="Times New Roman" pitchFamily="18" charset="0"/>
                <a:cs typeface="Times New Roman" pitchFamily="18" charset="0"/>
              </a:rPr>
              <a:t> VÀ HÌNH THỨC PHẠT CỤ THỂ</a:t>
            </a:r>
            <a:endParaRPr lang="vi-VN" sz="3600" b="1" dirty="0">
              <a:solidFill>
                <a:srgbClr val="FF0000"/>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57158" y="825579"/>
            <a:ext cx="8358214" cy="6032421"/>
          </a:xfrm>
          <a:prstGeom prst="rect">
            <a:avLst/>
          </a:prstGeom>
          <a:noFill/>
        </p:spPr>
        <p:txBody>
          <a:bodyPr wrap="square" rtlCol="0">
            <a:spAutoFit/>
          </a:bodyPr>
          <a:lstStyle/>
          <a:p>
            <a:pPr algn="just"/>
            <a:r>
              <a:rPr lang="vi-VN" sz="3800" b="1" dirty="0">
                <a:solidFill>
                  <a:schemeClr val="accent1"/>
                </a:solidFill>
                <a:latin typeface="+mn-lt"/>
              </a:rPr>
              <a:t>12. Cấp trên không kịp thời phát hiện, chấn chỉnh sai phạm của cấp dưới trực </a:t>
            </a:r>
            <a:r>
              <a:rPr lang="vi-VN" sz="3800" b="1" dirty="0" smtClean="0">
                <a:solidFill>
                  <a:schemeClr val="accent1"/>
                </a:solidFill>
                <a:latin typeface="+mn-lt"/>
              </a:rPr>
              <a:t>thuộc, cấp </a:t>
            </a:r>
            <a:r>
              <a:rPr lang="vi-VN" sz="3800" b="1" dirty="0">
                <a:solidFill>
                  <a:schemeClr val="accent1"/>
                </a:solidFill>
                <a:latin typeface="+mn-lt"/>
              </a:rPr>
              <a:t>trên bao che dung túng cho cấp dưới. Cấp trên có hành vi cố ý gây ngược đãi, trở ngại, thù hằn, gây khó khăn khác cho cấp dưới:</a:t>
            </a:r>
            <a:endParaRPr lang="vi-VN" sz="3800" dirty="0">
              <a:solidFill>
                <a:schemeClr val="accent1"/>
              </a:solidFill>
              <a:latin typeface="+mn-lt"/>
            </a:endParaRPr>
          </a:p>
          <a:p>
            <a:r>
              <a:rPr lang="vi-VN" sz="3500" dirty="0">
                <a:latin typeface="+mn-lt"/>
              </a:rPr>
              <a:t>a. Phạt tiền tiền 200.000 đồng.</a:t>
            </a:r>
          </a:p>
          <a:p>
            <a:r>
              <a:rPr lang="vi-VN" sz="3500" dirty="0">
                <a:latin typeface="+mn-lt"/>
              </a:rPr>
              <a:t>b. Hạ chức vụ.</a:t>
            </a:r>
          </a:p>
          <a:p>
            <a:r>
              <a:rPr lang="vi-VN" sz="3500" dirty="0">
                <a:latin typeface="+mn-lt"/>
              </a:rPr>
              <a:t>c. Đình chỉ công tác từ 7 đến 10 ngày.</a:t>
            </a:r>
          </a:p>
          <a:p>
            <a:r>
              <a:rPr lang="vi-VN" sz="3500" dirty="0">
                <a:latin typeface="+mn-lt"/>
              </a:rPr>
              <a:t>d. Sa thải.</a:t>
            </a:r>
          </a:p>
          <a:p>
            <a:endParaRPr lang="vi-VN" dirty="0"/>
          </a:p>
        </p:txBody>
      </p:sp>
      <p:sp>
        <p:nvSpPr>
          <p:cNvPr id="3" name="TextBox 2"/>
          <p:cNvSpPr txBox="1"/>
          <p:nvPr/>
        </p:nvSpPr>
        <p:spPr>
          <a:xfrm>
            <a:off x="428596"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blinds(horizontal)">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blinds(horizontal)">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blinds(horizontal)">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blinds(horizontal)">
                                      <p:cBhvr>
                                        <p:cTn id="2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642910" y="857232"/>
            <a:ext cx="5400675" cy="706438"/>
          </a:xfrm>
          <a:prstGeom prst="rect">
            <a:avLst/>
          </a:prstGeom>
          <a:noFill/>
          <a:ln w="9525">
            <a:noFill/>
            <a:miter lim="800000"/>
            <a:headEnd/>
            <a:tailEnd/>
          </a:ln>
        </p:spPr>
        <p:txBody>
          <a:bodyPr>
            <a:spAutoFit/>
          </a:bodyPr>
          <a:lstStyle/>
          <a:p>
            <a:r>
              <a:rPr lang="vi-VN" sz="4000" b="1" dirty="0">
                <a:solidFill>
                  <a:srgbClr val="FF0000"/>
                </a:solidFill>
                <a:latin typeface="Times New Roman" pitchFamily="18" charset="0"/>
                <a:cs typeface="Times New Roman" pitchFamily="18" charset="0"/>
              </a:rPr>
              <a:t>QUY CHẾ LÀM VIỆC</a:t>
            </a:r>
            <a:endParaRPr lang="vi-VN" sz="4000" dirty="0">
              <a:solidFill>
                <a:srgbClr val="FF0000"/>
              </a:solidFill>
            </a:endParaRPr>
          </a:p>
        </p:txBody>
      </p:sp>
      <p:sp>
        <p:nvSpPr>
          <p:cNvPr id="117761" name="Rectangle 1"/>
          <p:cNvSpPr>
            <a:spLocks noChangeArrowheads="1"/>
          </p:cNvSpPr>
          <p:nvPr/>
        </p:nvSpPr>
        <p:spPr bwMode="auto">
          <a:xfrm>
            <a:off x="0" y="1357298"/>
            <a:ext cx="9144000" cy="5447645"/>
          </a:xfrm>
          <a:prstGeom prst="rect">
            <a:avLst/>
          </a:prstGeom>
          <a:noFill/>
          <a:ln w="9525">
            <a:noFill/>
            <a:miter lim="800000"/>
            <a:headEnd/>
            <a:tailEnd/>
          </a:ln>
          <a:effectLst/>
        </p:spPr>
        <p:txBody>
          <a:bodyPr wrap="square" anchor="ctr">
            <a:spAutoFit/>
          </a:bodyPr>
          <a:lstStyle/>
          <a:p>
            <a:pPr marL="342900" indent="-342900" algn="just">
              <a:buFont typeface="Calibri" pitchFamily="34" charset="0"/>
              <a:buAutoNum type="arabicPeriod"/>
              <a:tabLst>
                <a:tab pos="539750" algn="l"/>
              </a:tabLst>
            </a:pPr>
            <a:r>
              <a:rPr lang="vi-VN" sz="3600" b="1" dirty="0">
                <a:latin typeface="Times New Roman" pitchFamily="18" charset="0"/>
                <a:cs typeface="Times New Roman" pitchFamily="18" charset="0"/>
              </a:rPr>
              <a:t> Đi làm đúng giờ qui đinh:</a:t>
            </a:r>
          </a:p>
          <a:p>
            <a:pPr marL="342900" indent="-342900" algn="just">
              <a:tabLst>
                <a:tab pos="539750" algn="l"/>
              </a:tabLst>
            </a:pPr>
            <a:endParaRPr lang="vi-VN" sz="1200" dirty="0"/>
          </a:p>
          <a:p>
            <a:pPr marL="342900" indent="-342900" algn="just" eaLnBrk="0" hangingPunct="0">
              <a:tabLst>
                <a:tab pos="539750" algn="l"/>
              </a:tabLst>
            </a:pPr>
            <a:r>
              <a:rPr lang="vi-VN" sz="3200" b="1" dirty="0">
                <a:cs typeface="Times New Roman" pitchFamily="18" charset="0"/>
              </a:rPr>
              <a:t>Từ thứ 2 đến thứ 6:   - </a:t>
            </a:r>
            <a:r>
              <a:rPr lang="vi-VN" sz="3200" dirty="0">
                <a:cs typeface="Times New Roman" pitchFamily="18" charset="0"/>
              </a:rPr>
              <a:t>Sáng 8h00 đến 12h000</a:t>
            </a:r>
            <a:endParaRPr lang="vi-VN" sz="1200" dirty="0"/>
          </a:p>
          <a:p>
            <a:pPr marL="342900" indent="-342900" algn="just" eaLnBrk="0" hangingPunct="0">
              <a:tabLst>
                <a:tab pos="539750" algn="l"/>
              </a:tabLst>
            </a:pPr>
            <a:r>
              <a:rPr lang="vi-VN" sz="3200" dirty="0">
                <a:cs typeface="Times New Roman" pitchFamily="18" charset="0"/>
              </a:rPr>
              <a:t>					  </a:t>
            </a:r>
            <a:r>
              <a:rPr lang="vi-VN" sz="3200" dirty="0" smtClean="0">
                <a:cs typeface="Times New Roman" pitchFamily="18" charset="0"/>
              </a:rPr>
              <a:t>         - </a:t>
            </a:r>
            <a:r>
              <a:rPr lang="vi-VN" sz="3200" dirty="0">
                <a:cs typeface="Times New Roman" pitchFamily="18" charset="0"/>
              </a:rPr>
              <a:t>Chiều 13h30 đến 17h00</a:t>
            </a:r>
            <a:endParaRPr lang="vi-VN" sz="1200" dirty="0"/>
          </a:p>
          <a:p>
            <a:pPr marL="342900" indent="-342900" algn="just" eaLnBrk="0" hangingPunct="0">
              <a:tabLst>
                <a:tab pos="539750" algn="l"/>
              </a:tabLst>
            </a:pPr>
            <a:r>
              <a:rPr lang="en-US" sz="3200" b="1" dirty="0">
                <a:cs typeface="Times New Roman" pitchFamily="18" charset="0"/>
              </a:rPr>
              <a:t>           	     </a:t>
            </a:r>
            <a:r>
              <a:rPr lang="vi-VN" sz="3200" b="1" dirty="0">
                <a:cs typeface="Times New Roman" pitchFamily="18" charset="0"/>
              </a:rPr>
              <a:t>Thứ 7:</a:t>
            </a:r>
            <a:r>
              <a:rPr lang="en-US" sz="3200" b="1" dirty="0">
                <a:cs typeface="Times New Roman" pitchFamily="18" charset="0"/>
              </a:rPr>
              <a:t>  - </a:t>
            </a:r>
            <a:r>
              <a:rPr lang="vi-VN" sz="3200" dirty="0">
                <a:cs typeface="Times New Roman" pitchFamily="18" charset="0"/>
              </a:rPr>
              <a:t>Sáng </a:t>
            </a:r>
            <a:r>
              <a:rPr lang="vi-VN" sz="3200" dirty="0" smtClean="0">
                <a:cs typeface="Times New Roman" pitchFamily="18" charset="0"/>
              </a:rPr>
              <a:t>8h00 </a:t>
            </a:r>
            <a:r>
              <a:rPr lang="vi-VN" sz="3200" dirty="0">
                <a:cs typeface="Times New Roman" pitchFamily="18" charset="0"/>
              </a:rPr>
              <a:t>đến </a:t>
            </a:r>
            <a:r>
              <a:rPr lang="vi-VN" sz="3200" dirty="0" smtClean="0">
                <a:cs typeface="Times New Roman" pitchFamily="18" charset="0"/>
              </a:rPr>
              <a:t>12h00</a:t>
            </a:r>
            <a:endParaRPr lang="vi-VN" sz="3200" dirty="0">
              <a:cs typeface="Times New Roman" pitchFamily="18" charset="0"/>
            </a:endParaRPr>
          </a:p>
          <a:p>
            <a:pPr marL="342900" indent="-342900" algn="just" eaLnBrk="0" hangingPunct="0">
              <a:tabLst>
                <a:tab pos="539750" algn="l"/>
              </a:tabLst>
            </a:pPr>
            <a:endParaRPr lang="vi-VN" sz="1200" dirty="0"/>
          </a:p>
          <a:p>
            <a:pPr marL="342900" indent="-342900" algn="just" eaLnBrk="0" hangingPunct="0">
              <a:lnSpc>
                <a:spcPct val="150000"/>
              </a:lnSpc>
              <a:tabLst>
                <a:tab pos="539750" algn="l"/>
              </a:tabLst>
            </a:pPr>
            <a:r>
              <a:rPr lang="vi-VN" sz="3200" dirty="0">
                <a:cs typeface="Times New Roman" pitchFamily="18" charset="0"/>
              </a:rPr>
              <a:t>	- Nhân viên nghỉ phải có đơn xin phép trước 02 ngày </a:t>
            </a:r>
            <a:r>
              <a:rPr lang="vi-VN" sz="3200" dirty="0" smtClean="0">
                <a:cs typeface="Times New Roman" pitchFamily="18" charset="0"/>
              </a:rPr>
              <a:t>(Trừ </a:t>
            </a:r>
            <a:r>
              <a:rPr lang="vi-VN" sz="3200" dirty="0">
                <a:cs typeface="Times New Roman" pitchFamily="18" charset="0"/>
              </a:rPr>
              <a:t>trường hợp đột xuất phải thông báo cho trưởng bộ phận). Làm đơn và nộp cho giám đốc xét duyệt và nộp nhân sự </a:t>
            </a:r>
            <a:r>
              <a:rPr lang="vi-VN" sz="3200" dirty="0" smtClean="0">
                <a:cs typeface="Times New Roman" pitchFamily="18" charset="0"/>
              </a:rPr>
              <a:t>(Lưu </a:t>
            </a:r>
            <a:r>
              <a:rPr lang="vi-VN" sz="3200" dirty="0">
                <a:cs typeface="Times New Roman" pitchFamily="18" charset="0"/>
              </a:rPr>
              <a:t>trữ).</a:t>
            </a:r>
            <a:endParaRPr lang="vi-VN" sz="3600" dirty="0"/>
          </a:p>
        </p:txBody>
      </p:sp>
      <p:pic>
        <p:nvPicPr>
          <p:cNvPr id="4" name="Picture 5" descr="D:\TỐNG THỦY\UNC\thoi-quen-tot1.jpg"/>
          <p:cNvPicPr>
            <a:picLocks noChangeAspect="1" noChangeArrowheads="1"/>
          </p:cNvPicPr>
          <p:nvPr/>
        </p:nvPicPr>
        <p:blipFill>
          <a:blip r:embed="rId2"/>
          <a:srcRect/>
          <a:stretch>
            <a:fillRect/>
          </a:stretch>
        </p:blipFill>
        <p:spPr bwMode="auto">
          <a:xfrm>
            <a:off x="6357918" y="0"/>
            <a:ext cx="2786082" cy="2000240"/>
          </a:xfrm>
          <a:prstGeom prst="rect">
            <a:avLst/>
          </a:prstGeom>
          <a:noFill/>
        </p:spPr>
      </p:pic>
    </p:spTree>
  </p:cSld>
  <p:clrMapOvr>
    <a:masterClrMapping/>
  </p:clrMapOvr>
  <p:transition advClick="0" advTm="1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slide(fromBottom)">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7761">
                                            <p:txEl>
                                              <p:pRg st="0" end="0"/>
                                            </p:txEl>
                                          </p:spTgt>
                                        </p:tgtEl>
                                        <p:attrNameLst>
                                          <p:attrName>style.visibility</p:attrName>
                                        </p:attrNameLst>
                                      </p:cBhvr>
                                      <p:to>
                                        <p:strVal val="visible"/>
                                      </p:to>
                                    </p:set>
                                    <p:animEffect transition="in" filter="slide(fromBottom)">
                                      <p:cBhvr>
                                        <p:cTn id="17" dur="500"/>
                                        <p:tgtEl>
                                          <p:spTgt spid="11776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7761">
                                            <p:txEl>
                                              <p:pRg st="2" end="2"/>
                                            </p:txEl>
                                          </p:spTgt>
                                        </p:tgtEl>
                                        <p:attrNameLst>
                                          <p:attrName>style.visibility</p:attrName>
                                        </p:attrNameLst>
                                      </p:cBhvr>
                                      <p:to>
                                        <p:strVal val="visible"/>
                                      </p:to>
                                    </p:set>
                                    <p:anim calcmode="lin" valueType="num">
                                      <p:cBhvr additive="base">
                                        <p:cTn id="22" dur="500" fill="hold"/>
                                        <p:tgtEl>
                                          <p:spTgt spid="117761">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7761">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17761">
                                            <p:txEl>
                                              <p:pRg st="3" end="3"/>
                                            </p:txEl>
                                          </p:spTgt>
                                        </p:tgtEl>
                                        <p:attrNameLst>
                                          <p:attrName>style.visibility</p:attrName>
                                        </p:attrNameLst>
                                      </p:cBhvr>
                                      <p:to>
                                        <p:strVal val="visible"/>
                                      </p:to>
                                    </p:set>
                                    <p:anim calcmode="lin" valueType="num">
                                      <p:cBhvr additive="base">
                                        <p:cTn id="26" dur="500" fill="hold"/>
                                        <p:tgtEl>
                                          <p:spTgt spid="117761">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7761">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17761">
                                            <p:txEl>
                                              <p:pRg st="4" end="4"/>
                                            </p:txEl>
                                          </p:spTgt>
                                        </p:tgtEl>
                                        <p:attrNameLst>
                                          <p:attrName>style.visibility</p:attrName>
                                        </p:attrNameLst>
                                      </p:cBhvr>
                                      <p:to>
                                        <p:strVal val="visible"/>
                                      </p:to>
                                    </p:set>
                                    <p:anim calcmode="lin" valueType="num">
                                      <p:cBhvr additive="base">
                                        <p:cTn id="30" dur="500" fill="hold"/>
                                        <p:tgtEl>
                                          <p:spTgt spid="117761">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776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117761">
                                            <p:txEl>
                                              <p:pRg st="6" end="6"/>
                                            </p:txEl>
                                          </p:spTgt>
                                        </p:tgtEl>
                                        <p:attrNameLst>
                                          <p:attrName>style.visibility</p:attrName>
                                        </p:attrNameLst>
                                      </p:cBhvr>
                                      <p:to>
                                        <p:strVal val="visible"/>
                                      </p:to>
                                    </p:set>
                                    <p:anim calcmode="discrete" valueType="clr">
                                      <p:cBhvr override="childStyle">
                                        <p:cTn id="36" dur="80"/>
                                        <p:tgtEl>
                                          <p:spTgt spid="11776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117761">
                                            <p:txEl>
                                              <p:pRg st="6" end="6"/>
                                            </p:txEl>
                                          </p:spTgt>
                                        </p:tgtEl>
                                        <p:attrNameLst>
                                          <p:attrName>fillcolor</p:attrName>
                                        </p:attrNameLst>
                                      </p:cBhvr>
                                      <p:tavLst>
                                        <p:tav tm="0">
                                          <p:val>
                                            <p:clrVal>
                                              <a:schemeClr val="accent2"/>
                                            </p:clrVal>
                                          </p:val>
                                        </p:tav>
                                        <p:tav tm="50000">
                                          <p:val>
                                            <p:clrVal>
                                              <a:schemeClr val="hlink"/>
                                            </p:clrVal>
                                          </p:val>
                                        </p:tav>
                                      </p:tavLst>
                                    </p:anim>
                                    <p:set>
                                      <p:cBhvr>
                                        <p:cTn id="38" dur="80"/>
                                        <p:tgtEl>
                                          <p:spTgt spid="11776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500034" y="825579"/>
            <a:ext cx="8072494" cy="6032421"/>
          </a:xfrm>
          <a:prstGeom prst="rect">
            <a:avLst/>
          </a:prstGeom>
          <a:noFill/>
        </p:spPr>
        <p:txBody>
          <a:bodyPr wrap="square" rtlCol="0">
            <a:spAutoFit/>
          </a:bodyPr>
          <a:lstStyle/>
          <a:p>
            <a:pPr algn="just"/>
            <a:r>
              <a:rPr lang="vi-VN" sz="3800" b="1" dirty="0">
                <a:solidFill>
                  <a:schemeClr val="accent1"/>
                </a:solidFill>
                <a:latin typeface="+mn-lt"/>
              </a:rPr>
              <a:t>13. Cấp trên có hành vi cố ý chỉ đạo cấp dưới thực hiện những hành vi trái với nội quy, quy định của công ty, pháp luật của nhà nước:</a:t>
            </a:r>
            <a:endParaRPr lang="vi-VN" sz="3800" dirty="0">
              <a:solidFill>
                <a:schemeClr val="accent1"/>
              </a:solidFill>
              <a:latin typeface="+mn-lt"/>
            </a:endParaRPr>
          </a:p>
          <a:p>
            <a:r>
              <a:rPr lang="vi-VN" sz="3600" dirty="0">
                <a:latin typeface="+mn-lt"/>
              </a:rPr>
              <a:t>Sa thải (buộc đền bù nếu gây thiệt hại về tài sản).</a:t>
            </a:r>
          </a:p>
          <a:p>
            <a:r>
              <a:rPr lang="vi-VN" sz="3600" b="1" i="1" u="sng" dirty="0">
                <a:latin typeface="+mn-lt"/>
              </a:rPr>
              <a:t>Chú ý</a:t>
            </a:r>
            <a:r>
              <a:rPr lang="vi-VN" sz="3600" b="1" i="1" dirty="0">
                <a:latin typeface="+mn-lt"/>
              </a:rPr>
              <a:t>:</a:t>
            </a:r>
            <a:r>
              <a:rPr lang="vi-VN" sz="3600" i="1" dirty="0">
                <a:latin typeface="+mn-lt"/>
              </a:rPr>
              <a:t> kèm theo hình phạt. Công ty sẽ báo cho cơ quan chức năng để xử lý theo pháp luật hiện hành nếu nhân viên có hành vi phạm pháp luật</a:t>
            </a:r>
            <a:endParaRPr lang="vi-VN" sz="3600" dirty="0">
              <a:latin typeface="+mn-lt"/>
            </a:endParaRPr>
          </a:p>
          <a:p>
            <a:endParaRPr lang="vi-VN" dirty="0"/>
          </a:p>
        </p:txBody>
      </p:sp>
      <p:sp>
        <p:nvSpPr>
          <p:cNvPr id="3" name="TextBox 2"/>
          <p:cNvSpPr txBox="1"/>
          <p:nvPr/>
        </p:nvSpPr>
        <p:spPr>
          <a:xfrm>
            <a:off x="428596" y="6427113"/>
            <a:ext cx="8715404" cy="430887"/>
          </a:xfrm>
          <a:prstGeom prst="rect">
            <a:avLst/>
          </a:prstGeom>
          <a:noFill/>
        </p:spPr>
        <p:txBody>
          <a:bodyPr wrap="square" rtlCol="0">
            <a:spAutoFit/>
          </a:bodyPr>
          <a:lstStyle/>
          <a:p>
            <a:pPr algn="r"/>
            <a:r>
              <a:rPr lang="en-US" sz="2200" b="1" dirty="0" smtClean="0">
                <a:solidFill>
                  <a:schemeClr val="bg1"/>
                </a:solidFill>
                <a:latin typeface="Times New Roman" pitchFamily="18" charset="0"/>
                <a:cs typeface="Times New Roman" pitchFamily="18" charset="0"/>
              </a:rPr>
              <a:t>CÁC HÀNH VI </a:t>
            </a:r>
            <a:r>
              <a:rPr lang="en-US" sz="2200" b="1" dirty="0" err="1" smtClean="0">
                <a:solidFill>
                  <a:schemeClr val="bg1"/>
                </a:solidFill>
                <a:latin typeface="Times New Roman" pitchFamily="18" charset="0"/>
                <a:cs typeface="Times New Roman" pitchFamily="18" charset="0"/>
              </a:rPr>
              <a:t>VI</a:t>
            </a:r>
            <a:r>
              <a:rPr lang="en-US" sz="2200" b="1" dirty="0" smtClean="0">
                <a:solidFill>
                  <a:schemeClr val="bg1"/>
                </a:solidFill>
                <a:latin typeface="Times New Roman" pitchFamily="18" charset="0"/>
                <a:cs typeface="Times New Roman" pitchFamily="18" charset="0"/>
              </a:rPr>
              <a:t> PHẠM VÀ HÌNH THỨC PHẠT CỤ THỂ</a:t>
            </a:r>
            <a:endParaRPr lang="vi-VN" sz="2200" b="1" dirty="0">
              <a:solidFill>
                <a:schemeClr val="bg1"/>
              </a:solidFill>
              <a:latin typeface="Times New Roman" pitchFamily="18" charset="0"/>
              <a:cs typeface="Times New Roman" pitchFamily="18" charset="0"/>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plus(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heckerboard(across)">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1571604" y="1071546"/>
            <a:ext cx="5400675" cy="706438"/>
          </a:xfrm>
          <a:prstGeom prst="rect">
            <a:avLst/>
          </a:prstGeom>
          <a:noFill/>
          <a:ln w="9525">
            <a:noFill/>
            <a:miter lim="800000"/>
            <a:headEnd/>
            <a:tailEnd/>
          </a:ln>
        </p:spPr>
        <p:txBody>
          <a:bodyPr>
            <a:spAutoFit/>
          </a:bodyPr>
          <a:lstStyle/>
          <a:p>
            <a:r>
              <a:rPr lang="vi-VN" sz="4000" b="1" dirty="0">
                <a:solidFill>
                  <a:srgbClr val="FF0000"/>
                </a:solidFill>
                <a:latin typeface="Times New Roman" pitchFamily="18" charset="0"/>
                <a:cs typeface="Times New Roman" pitchFamily="18" charset="0"/>
              </a:rPr>
              <a:t>QUY CHẾ LÀM VIỆC</a:t>
            </a:r>
            <a:endParaRPr lang="vi-VN" sz="4000" dirty="0">
              <a:solidFill>
                <a:srgbClr val="FF0000"/>
              </a:solidFill>
            </a:endParaRPr>
          </a:p>
        </p:txBody>
      </p:sp>
      <p:sp>
        <p:nvSpPr>
          <p:cNvPr id="107521" name="Rectangle 1"/>
          <p:cNvSpPr>
            <a:spLocks noChangeArrowheads="1"/>
          </p:cNvSpPr>
          <p:nvPr/>
        </p:nvSpPr>
        <p:spPr bwMode="auto">
          <a:xfrm>
            <a:off x="0" y="3000372"/>
            <a:ext cx="9144000" cy="2862322"/>
          </a:xfrm>
          <a:prstGeom prst="rect">
            <a:avLst/>
          </a:prstGeom>
          <a:noFill/>
          <a:ln w="9525">
            <a:noFill/>
            <a:miter lim="800000"/>
            <a:headEnd/>
            <a:tailEnd/>
          </a:ln>
          <a:effectLst/>
        </p:spPr>
        <p:txBody>
          <a:bodyPr wrap="square" anchor="ctr">
            <a:spAutoFit/>
          </a:bodyPr>
          <a:lstStyle/>
          <a:p>
            <a:pPr algn="just"/>
            <a:r>
              <a:rPr lang="vi-VN" sz="3600" dirty="0" smtClean="0">
                <a:latin typeface="Times New Roman" pitchFamily="18" charset="0"/>
                <a:cs typeface="Times New Roman" pitchFamily="18" charset="0"/>
              </a:rPr>
              <a:t>- </a:t>
            </a:r>
            <a:r>
              <a:rPr lang="vi-VN" sz="3600" dirty="0">
                <a:latin typeface="Times New Roman" pitchFamily="18" charset="0"/>
                <a:cs typeface="Times New Roman" pitchFamily="18" charset="0"/>
              </a:rPr>
              <a:t>Nếu nhân viên xin nghỉ việc </a:t>
            </a:r>
            <a:r>
              <a:rPr lang="vi-VN" sz="3600" dirty="0" smtClean="0">
                <a:latin typeface="Times New Roman" pitchFamily="18" charset="0"/>
                <a:cs typeface="Times New Roman" pitchFamily="18" charset="0"/>
              </a:rPr>
              <a:t>(Nghỉ </a:t>
            </a:r>
            <a:r>
              <a:rPr lang="vi-VN" sz="3600" dirty="0">
                <a:latin typeface="Times New Roman" pitchFamily="18" charset="0"/>
                <a:cs typeface="Times New Roman" pitchFamily="18" charset="0"/>
              </a:rPr>
              <a:t>hẳn không còn tiếp tục công tác tại công ty): Đối với nhân viên chính thức phải làm đơn trình lên giám đốc phê duyệt trước 30 ngày. Đối với nhân viên đang trong thời gian thử việc cần báo trước 03 ngày. </a:t>
            </a:r>
            <a:endParaRPr lang="vi-VN" sz="3600" dirty="0">
              <a:latin typeface="Times New Roman" pitchFamily="18" charset="0"/>
            </a:endParaRPr>
          </a:p>
        </p:txBody>
      </p:sp>
      <p:sp>
        <p:nvSpPr>
          <p:cNvPr id="4" name="Rectangle 3"/>
          <p:cNvSpPr/>
          <p:nvPr/>
        </p:nvSpPr>
        <p:spPr>
          <a:xfrm>
            <a:off x="428596" y="1928802"/>
            <a:ext cx="8001055" cy="677108"/>
          </a:xfrm>
          <a:prstGeom prst="rect">
            <a:avLst/>
          </a:prstGeom>
        </p:spPr>
        <p:txBody>
          <a:bodyPr wrap="square">
            <a:spAutoFit/>
          </a:bodyPr>
          <a:lstStyle/>
          <a:p>
            <a:pPr marL="342900" indent="-342900" algn="just">
              <a:buFont typeface="Calibri" pitchFamily="34" charset="0"/>
              <a:buAutoNum type="arabicPeriod"/>
              <a:tabLst>
                <a:tab pos="539750" algn="l"/>
              </a:tabLst>
            </a:pPr>
            <a:r>
              <a:rPr lang="vi-VN" sz="3800" b="1" dirty="0">
                <a:latin typeface="Times New Roman" pitchFamily="18" charset="0"/>
                <a:cs typeface="Times New Roman" pitchFamily="18" charset="0"/>
              </a:rPr>
              <a:t> Đi làm đúng giờ qui đinh:</a:t>
            </a:r>
          </a:p>
        </p:txBody>
      </p:sp>
      <p:sp>
        <p:nvSpPr>
          <p:cNvPr id="5" name="Rectangle 1"/>
          <p:cNvSpPr>
            <a:spLocks noChangeArrowheads="1"/>
          </p:cNvSpPr>
          <p:nvPr/>
        </p:nvSpPr>
        <p:spPr bwMode="auto">
          <a:xfrm>
            <a:off x="3743325" y="6427113"/>
            <a:ext cx="5400675" cy="430887"/>
          </a:xfrm>
          <a:prstGeom prst="rect">
            <a:avLst/>
          </a:prstGeom>
          <a:noFill/>
          <a:ln w="9525">
            <a:noFill/>
            <a:miter lim="800000"/>
            <a:headEnd/>
            <a:tailEnd/>
          </a:ln>
        </p:spPr>
        <p:txBody>
          <a:bodyPr>
            <a:spAutoFit/>
          </a:bodyPr>
          <a:lstStyle/>
          <a:p>
            <a:pPr algn="r"/>
            <a:r>
              <a:rPr lang="vi-VN" sz="2200" b="1" dirty="0">
                <a:solidFill>
                  <a:schemeClr val="bg1"/>
                </a:solidFill>
                <a:latin typeface="Times New Roman" pitchFamily="18" charset="0"/>
                <a:cs typeface="Times New Roman" pitchFamily="18" charset="0"/>
              </a:rPr>
              <a:t>QUY CHẾ LÀM VIỆC</a:t>
            </a:r>
            <a:endParaRPr lang="vi-VN" sz="2200" dirty="0">
              <a:solidFill>
                <a:schemeClr val="bg1"/>
              </a:solidFill>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7521">
                                            <p:txEl>
                                              <p:pRg st="0" end="0"/>
                                            </p:txEl>
                                          </p:spTgt>
                                        </p:tgtEl>
                                        <p:attrNameLst>
                                          <p:attrName>style.visibility</p:attrName>
                                        </p:attrNameLst>
                                      </p:cBhvr>
                                      <p:to>
                                        <p:strVal val="visible"/>
                                      </p:to>
                                    </p:set>
                                    <p:anim calcmode="discrete" valueType="clr">
                                      <p:cBhvr override="childStyle">
                                        <p:cTn id="7" dur="80"/>
                                        <p:tgtEl>
                                          <p:spTgt spid="10752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752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7521">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1928794" y="1214422"/>
            <a:ext cx="5400675" cy="706438"/>
          </a:xfrm>
          <a:prstGeom prst="rect">
            <a:avLst/>
          </a:prstGeom>
          <a:noFill/>
          <a:ln w="9525">
            <a:noFill/>
            <a:miter lim="800000"/>
            <a:headEnd/>
            <a:tailEnd/>
          </a:ln>
        </p:spPr>
        <p:txBody>
          <a:bodyPr>
            <a:spAutoFit/>
          </a:bodyPr>
          <a:lstStyle/>
          <a:p>
            <a:r>
              <a:rPr lang="vi-VN" sz="4000" b="1" dirty="0">
                <a:solidFill>
                  <a:srgbClr val="FF0000"/>
                </a:solidFill>
                <a:latin typeface="Times New Roman" pitchFamily="18" charset="0"/>
                <a:cs typeface="Times New Roman" pitchFamily="18" charset="0"/>
              </a:rPr>
              <a:t>QUY CHẾ LÀM VIỆC</a:t>
            </a:r>
            <a:endParaRPr lang="vi-VN" sz="4000" dirty="0">
              <a:solidFill>
                <a:srgbClr val="FF0000"/>
              </a:solidFill>
            </a:endParaRPr>
          </a:p>
        </p:txBody>
      </p:sp>
      <p:sp>
        <p:nvSpPr>
          <p:cNvPr id="107521" name="Rectangle 1"/>
          <p:cNvSpPr>
            <a:spLocks noChangeArrowheads="1"/>
          </p:cNvSpPr>
          <p:nvPr/>
        </p:nvSpPr>
        <p:spPr bwMode="auto">
          <a:xfrm>
            <a:off x="142844" y="2714620"/>
            <a:ext cx="8786874" cy="3354387"/>
          </a:xfrm>
          <a:prstGeom prst="rect">
            <a:avLst/>
          </a:prstGeom>
          <a:noFill/>
          <a:ln w="9525">
            <a:noFill/>
            <a:miter lim="800000"/>
            <a:headEnd/>
            <a:tailEnd/>
          </a:ln>
          <a:effectLst/>
        </p:spPr>
        <p:txBody>
          <a:bodyPr wrap="square" anchor="ctr">
            <a:spAutoFit/>
          </a:bodyPr>
          <a:lstStyle/>
          <a:p>
            <a:pPr algn="just">
              <a:defRPr/>
            </a:pPr>
            <a:r>
              <a:rPr lang="vi-VN" sz="3600" dirty="0" smtClean="0">
                <a:latin typeface="+mn-lt"/>
                <a:ea typeface="Times New Roman" pitchFamily="18" charset="0"/>
                <a:cs typeface="Times New Roman" pitchFamily="18" charset="0"/>
              </a:rPr>
              <a:t>- </a:t>
            </a:r>
            <a:r>
              <a:rPr lang="vi-VN" sz="3600" dirty="0">
                <a:latin typeface="+mn-lt"/>
              </a:rPr>
              <a:t>Trường hợp nhân viên tự ý </a:t>
            </a:r>
            <a:r>
              <a:rPr lang="vi-VN" sz="3600" dirty="0" smtClean="0">
                <a:latin typeface="+mn-lt"/>
              </a:rPr>
              <a:t>nghỉ </a:t>
            </a:r>
            <a:r>
              <a:rPr lang="vi-VN" sz="3600" dirty="0">
                <a:latin typeface="+mn-lt"/>
              </a:rPr>
              <a:t>việc mà chưa được sự đồng ý của ban lãnh đạo thì nhân viên đó không được hưởng bất cứ mọi chế độ, quyền lợi và bồi thường thiệt hại cho công ty nửa tháng tiền lương. </a:t>
            </a:r>
          </a:p>
          <a:p>
            <a:pPr algn="just">
              <a:defRPr/>
            </a:pPr>
            <a:endParaRPr lang="vi-VN" sz="3200" dirty="0">
              <a:latin typeface="+mn-lt"/>
            </a:endParaRPr>
          </a:p>
        </p:txBody>
      </p:sp>
      <p:sp>
        <p:nvSpPr>
          <p:cNvPr id="4" name="Rectangle 3"/>
          <p:cNvSpPr/>
          <p:nvPr/>
        </p:nvSpPr>
        <p:spPr>
          <a:xfrm>
            <a:off x="571472" y="1928802"/>
            <a:ext cx="7704137" cy="677108"/>
          </a:xfrm>
          <a:prstGeom prst="rect">
            <a:avLst/>
          </a:prstGeom>
        </p:spPr>
        <p:txBody>
          <a:bodyPr>
            <a:spAutoFit/>
          </a:bodyPr>
          <a:lstStyle/>
          <a:p>
            <a:pPr marL="342900" indent="-342900" algn="just">
              <a:buFont typeface="Calibri" pitchFamily="34" charset="0"/>
              <a:buAutoNum type="arabicPeriod"/>
              <a:tabLst>
                <a:tab pos="539750" algn="l"/>
              </a:tabLst>
            </a:pPr>
            <a:r>
              <a:rPr lang="vi-VN" sz="3800" b="1" dirty="0">
                <a:latin typeface="Times New Roman" pitchFamily="18" charset="0"/>
                <a:cs typeface="Times New Roman" pitchFamily="18" charset="0"/>
              </a:rPr>
              <a:t> Đi làm đúng giờ qui đinh:</a:t>
            </a:r>
          </a:p>
        </p:txBody>
      </p:sp>
      <p:sp>
        <p:nvSpPr>
          <p:cNvPr id="5" name="Rectangle 1"/>
          <p:cNvSpPr>
            <a:spLocks noChangeArrowheads="1"/>
          </p:cNvSpPr>
          <p:nvPr/>
        </p:nvSpPr>
        <p:spPr bwMode="auto">
          <a:xfrm>
            <a:off x="3743325" y="6427113"/>
            <a:ext cx="5400675" cy="430887"/>
          </a:xfrm>
          <a:prstGeom prst="rect">
            <a:avLst/>
          </a:prstGeom>
          <a:noFill/>
          <a:ln w="9525">
            <a:noFill/>
            <a:miter lim="800000"/>
            <a:headEnd/>
            <a:tailEnd/>
          </a:ln>
        </p:spPr>
        <p:txBody>
          <a:bodyPr>
            <a:spAutoFit/>
          </a:bodyPr>
          <a:lstStyle/>
          <a:p>
            <a:pPr algn="r"/>
            <a:r>
              <a:rPr lang="vi-VN" sz="2200" b="1" dirty="0">
                <a:solidFill>
                  <a:schemeClr val="bg1"/>
                </a:solidFill>
                <a:latin typeface="Times New Roman" pitchFamily="18" charset="0"/>
                <a:cs typeface="Times New Roman" pitchFamily="18" charset="0"/>
              </a:rPr>
              <a:t>QUY CHẾ LÀM VIỆC</a:t>
            </a:r>
            <a:endParaRPr lang="vi-VN" sz="2200" dirty="0">
              <a:solidFill>
                <a:schemeClr val="bg1"/>
              </a:solidFill>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7521">
                                            <p:txEl>
                                              <p:pRg st="0" end="0"/>
                                            </p:txEl>
                                          </p:spTgt>
                                        </p:tgtEl>
                                        <p:attrNameLst>
                                          <p:attrName>style.visibility</p:attrName>
                                        </p:attrNameLst>
                                      </p:cBhvr>
                                      <p:to>
                                        <p:strVal val="visible"/>
                                      </p:to>
                                    </p:set>
                                    <p:anim calcmode="discrete" valueType="clr">
                                      <p:cBhvr override="childStyle">
                                        <p:cTn id="7" dur="80"/>
                                        <p:tgtEl>
                                          <p:spTgt spid="10752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752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7521">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2000232" y="928670"/>
            <a:ext cx="5400675" cy="706438"/>
          </a:xfrm>
          <a:prstGeom prst="rect">
            <a:avLst/>
          </a:prstGeom>
          <a:noFill/>
          <a:ln w="9525">
            <a:noFill/>
            <a:miter lim="800000"/>
            <a:headEnd/>
            <a:tailEnd/>
          </a:ln>
        </p:spPr>
        <p:txBody>
          <a:bodyPr>
            <a:spAutoFit/>
          </a:bodyPr>
          <a:lstStyle/>
          <a:p>
            <a:r>
              <a:rPr lang="vi-VN" sz="4000" b="1" dirty="0">
                <a:solidFill>
                  <a:srgbClr val="FF0000"/>
                </a:solidFill>
                <a:latin typeface="Times New Roman" pitchFamily="18" charset="0"/>
                <a:cs typeface="Times New Roman" pitchFamily="18" charset="0"/>
              </a:rPr>
              <a:t>QUY CHẾ LÀM VIỆC</a:t>
            </a:r>
            <a:endParaRPr lang="vi-VN" sz="4000" dirty="0">
              <a:solidFill>
                <a:srgbClr val="FF0000"/>
              </a:solidFill>
            </a:endParaRPr>
          </a:p>
        </p:txBody>
      </p:sp>
      <p:sp>
        <p:nvSpPr>
          <p:cNvPr id="105473" name="Rectangle 1"/>
          <p:cNvSpPr>
            <a:spLocks noChangeArrowheads="1"/>
          </p:cNvSpPr>
          <p:nvPr/>
        </p:nvSpPr>
        <p:spPr bwMode="auto">
          <a:xfrm>
            <a:off x="0" y="1484313"/>
            <a:ext cx="9143999" cy="677108"/>
          </a:xfrm>
          <a:prstGeom prst="rect">
            <a:avLst/>
          </a:prstGeom>
          <a:noFill/>
          <a:ln w="9525">
            <a:noFill/>
            <a:miter lim="800000"/>
            <a:headEnd/>
            <a:tailEnd/>
          </a:ln>
          <a:effectLst/>
        </p:spPr>
        <p:txBody>
          <a:bodyPr wrap="square" anchor="ctr">
            <a:spAutoFit/>
          </a:bodyPr>
          <a:lstStyle/>
          <a:p>
            <a:pPr algn="just"/>
            <a:r>
              <a:rPr lang="vi-VN" sz="3200" b="1" dirty="0">
                <a:latin typeface="Times New Roman" pitchFamily="18" charset="0"/>
                <a:cs typeface="Times New Roman" pitchFamily="18" charset="0"/>
              </a:rPr>
              <a:t>2.  </a:t>
            </a:r>
            <a:r>
              <a:rPr lang="vi-VN" sz="3800" b="1" dirty="0">
                <a:latin typeface="Times New Roman" pitchFamily="18" charset="0"/>
                <a:cs typeface="Times New Roman" pitchFamily="18" charset="0"/>
              </a:rPr>
              <a:t>Mặc đồng phục theo qui định công ty: </a:t>
            </a:r>
            <a:endParaRPr lang="vi-VN" sz="3800" dirty="0">
              <a:latin typeface="Times New Roman" pitchFamily="18" charset="0"/>
            </a:endParaRPr>
          </a:p>
        </p:txBody>
      </p:sp>
      <p:sp>
        <p:nvSpPr>
          <p:cNvPr id="4" name="Rectangle 3"/>
          <p:cNvSpPr/>
          <p:nvPr/>
        </p:nvSpPr>
        <p:spPr>
          <a:xfrm>
            <a:off x="357158" y="2285992"/>
            <a:ext cx="4572000" cy="646331"/>
          </a:xfrm>
          <a:prstGeom prst="rect">
            <a:avLst/>
          </a:prstGeom>
        </p:spPr>
        <p:txBody>
          <a:bodyPr>
            <a:spAutoFit/>
          </a:bodyPr>
          <a:lstStyle/>
          <a:p>
            <a:pPr algn="just" eaLnBrk="0" hangingPunct="0"/>
            <a:r>
              <a:rPr lang="vi-VN" sz="3600" dirty="0">
                <a:solidFill>
                  <a:srgbClr val="FF0000"/>
                </a:solidFill>
                <a:latin typeface="Times New Roman" pitchFamily="18" charset="0"/>
                <a:cs typeface="Times New Roman" pitchFamily="18" charset="0"/>
              </a:rPr>
              <a:t>Thứ hai: Áo đỏ</a:t>
            </a:r>
            <a:r>
              <a:rPr lang="vi-VN" sz="3600" dirty="0" smtClean="0">
                <a:solidFill>
                  <a:srgbClr val="FF0000"/>
                </a:solidFill>
                <a:latin typeface="Times New Roman" pitchFamily="18" charset="0"/>
                <a:cs typeface="Times New Roman" pitchFamily="18" charset="0"/>
              </a:rPr>
              <a:t>.</a:t>
            </a:r>
            <a:endParaRPr lang="vi-VN" sz="3600" dirty="0">
              <a:solidFill>
                <a:srgbClr val="FF0000"/>
              </a:solidFill>
              <a:latin typeface="Times New Roman" pitchFamily="18" charset="0"/>
            </a:endParaRPr>
          </a:p>
        </p:txBody>
      </p:sp>
      <p:sp>
        <p:nvSpPr>
          <p:cNvPr id="6" name="TextBox 5"/>
          <p:cNvSpPr txBox="1"/>
          <p:nvPr/>
        </p:nvSpPr>
        <p:spPr>
          <a:xfrm>
            <a:off x="4572000" y="2357430"/>
            <a:ext cx="3643338" cy="923330"/>
          </a:xfrm>
          <a:prstGeom prst="rect">
            <a:avLst/>
          </a:prstGeom>
          <a:noFill/>
        </p:spPr>
        <p:txBody>
          <a:bodyPr wrap="square" rtlCol="0">
            <a:spAutoFit/>
          </a:bodyPr>
          <a:lstStyle/>
          <a:p>
            <a:r>
              <a:rPr lang="vi-VN" sz="3600" dirty="0" smtClean="0">
                <a:solidFill>
                  <a:schemeClr val="accent1"/>
                </a:solidFill>
                <a:latin typeface="Times New Roman" pitchFamily="18" charset="0"/>
                <a:cs typeface="Times New Roman" pitchFamily="18" charset="0"/>
              </a:rPr>
              <a:t>Thứ bảy: Áo xanh</a:t>
            </a:r>
            <a:r>
              <a:rPr lang="vi-VN" sz="1600" dirty="0" smtClean="0">
                <a:solidFill>
                  <a:srgbClr val="0000FF"/>
                </a:solidFill>
                <a:latin typeface="Times New Roman" pitchFamily="18" charset="0"/>
                <a:cs typeface="Times New Roman" pitchFamily="18" charset="0"/>
              </a:rPr>
              <a:t>.</a:t>
            </a:r>
            <a:endParaRPr lang="vi-VN" sz="1600" dirty="0" smtClean="0">
              <a:solidFill>
                <a:srgbClr val="0000FF"/>
              </a:solidFill>
              <a:latin typeface="Times New Roman" pitchFamily="18" charset="0"/>
            </a:endParaRPr>
          </a:p>
          <a:p>
            <a:endParaRPr lang="vi-VN" dirty="0"/>
          </a:p>
        </p:txBody>
      </p:sp>
      <p:pic>
        <p:nvPicPr>
          <p:cNvPr id="7" name="Picture 6"/>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286124"/>
            <a:ext cx="4374431" cy="3017316"/>
          </a:xfrm>
          <a:prstGeom prst="rect">
            <a:avLst/>
          </a:prstGeom>
          <a:noFill/>
          <a:ln>
            <a:noFill/>
          </a:ln>
        </p:spPr>
      </p:pic>
      <p:pic>
        <p:nvPicPr>
          <p:cNvPr id="8" name="Content Placeholder 6"/>
          <p:cNvPicPr>
            <a:picLocks/>
          </p:cNvPicPr>
          <p:nvPr/>
        </p:nvPicPr>
        <p:blipFill>
          <a:blip r:embed="rId3">
            <a:extLst>
              <a:ext uri="{28A0092B-C50C-407E-A947-70E740481C1C}">
                <a14:useLocalDpi xmlns:a14="http://schemas.microsoft.com/office/drawing/2010/main" xmlns="" val="0"/>
              </a:ext>
            </a:extLst>
          </a:blip>
          <a:stretch>
            <a:fillRect/>
          </a:stretch>
        </p:blipFill>
        <p:spPr>
          <a:xfrm>
            <a:off x="4429124" y="3214686"/>
            <a:ext cx="4507320" cy="3205695"/>
          </a:xfrm>
          <a:prstGeom prst="rect">
            <a:avLst/>
          </a:prstGeom>
        </p:spPr>
      </p:pic>
      <p:sp>
        <p:nvSpPr>
          <p:cNvPr id="9" name="Rectangle 1"/>
          <p:cNvSpPr>
            <a:spLocks noChangeArrowheads="1"/>
          </p:cNvSpPr>
          <p:nvPr/>
        </p:nvSpPr>
        <p:spPr bwMode="auto">
          <a:xfrm>
            <a:off x="3743325" y="6427113"/>
            <a:ext cx="5400675" cy="430887"/>
          </a:xfrm>
          <a:prstGeom prst="rect">
            <a:avLst/>
          </a:prstGeom>
          <a:noFill/>
          <a:ln w="9525">
            <a:noFill/>
            <a:miter lim="800000"/>
            <a:headEnd/>
            <a:tailEnd/>
          </a:ln>
        </p:spPr>
        <p:txBody>
          <a:bodyPr>
            <a:spAutoFit/>
          </a:bodyPr>
          <a:lstStyle/>
          <a:p>
            <a:pPr algn="r"/>
            <a:r>
              <a:rPr lang="vi-VN" sz="2200" b="1" dirty="0">
                <a:solidFill>
                  <a:schemeClr val="bg1"/>
                </a:solidFill>
                <a:latin typeface="Times New Roman" pitchFamily="18" charset="0"/>
                <a:cs typeface="Times New Roman" pitchFamily="18" charset="0"/>
              </a:rPr>
              <a:t>QUY CHẾ LÀM VIỆC</a:t>
            </a:r>
            <a:endParaRPr lang="vi-VN" sz="2200" dirty="0">
              <a:solidFill>
                <a:schemeClr val="bg1"/>
              </a:solidFill>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iterate type="lt">
                                    <p:tmPct val="0"/>
                                  </p:iterate>
                                  <p:childTnLst>
                                    <p:set>
                                      <p:cBhvr>
                                        <p:cTn id="6" dur="1" fill="hold">
                                          <p:stCondLst>
                                            <p:cond delay="0"/>
                                          </p:stCondLst>
                                        </p:cTn>
                                        <p:tgtEl>
                                          <p:spTgt spid="105473">
                                            <p:txEl>
                                              <p:pRg st="0" end="0"/>
                                            </p:txEl>
                                          </p:spTgt>
                                        </p:tgtEl>
                                        <p:attrNameLst>
                                          <p:attrName>style.visibility</p:attrName>
                                        </p:attrNameLst>
                                      </p:cBhvr>
                                      <p:to>
                                        <p:strVal val="visible"/>
                                      </p:to>
                                    </p:set>
                                    <p:animEffect transition="in" filter="checkerboard(across)">
                                      <p:cBhvr>
                                        <p:cTn id="7" dur="500"/>
                                        <p:tgtEl>
                                          <p:spTgt spid="1054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slide(fromBottom)">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edg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amond(in)">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3" grpId="0" build="allAtOnce"/>
      <p:bldP spid="4" grpId="0" build="allAtOnce"/>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2000232" y="1071546"/>
            <a:ext cx="5400675" cy="706438"/>
          </a:xfrm>
          <a:prstGeom prst="rect">
            <a:avLst/>
          </a:prstGeom>
          <a:noFill/>
          <a:ln w="9525">
            <a:noFill/>
            <a:miter lim="800000"/>
            <a:headEnd/>
            <a:tailEnd/>
          </a:ln>
        </p:spPr>
        <p:txBody>
          <a:bodyPr>
            <a:spAutoFit/>
          </a:bodyPr>
          <a:lstStyle/>
          <a:p>
            <a:r>
              <a:rPr lang="vi-VN" sz="4000" b="1" dirty="0">
                <a:solidFill>
                  <a:srgbClr val="FF0000"/>
                </a:solidFill>
                <a:latin typeface="Times New Roman" pitchFamily="18" charset="0"/>
                <a:cs typeface="Times New Roman" pitchFamily="18" charset="0"/>
              </a:rPr>
              <a:t>QUY CHẾ LÀM VIỆC</a:t>
            </a:r>
            <a:endParaRPr lang="vi-VN" sz="4000" dirty="0">
              <a:solidFill>
                <a:srgbClr val="FF0000"/>
              </a:solidFill>
            </a:endParaRPr>
          </a:p>
        </p:txBody>
      </p:sp>
      <p:sp>
        <p:nvSpPr>
          <p:cNvPr id="101377" name="Rectangle 1"/>
          <p:cNvSpPr>
            <a:spLocks noChangeArrowheads="1"/>
          </p:cNvSpPr>
          <p:nvPr/>
        </p:nvSpPr>
        <p:spPr bwMode="auto">
          <a:xfrm>
            <a:off x="642910" y="1857364"/>
            <a:ext cx="7596188" cy="677108"/>
          </a:xfrm>
          <a:prstGeom prst="rect">
            <a:avLst/>
          </a:prstGeom>
          <a:noFill/>
          <a:ln w="9525">
            <a:noFill/>
            <a:miter lim="800000"/>
            <a:headEnd/>
            <a:tailEnd/>
          </a:ln>
          <a:effectLst/>
        </p:spPr>
        <p:txBody>
          <a:bodyPr anchor="ctr">
            <a:spAutoFit/>
          </a:bodyPr>
          <a:lstStyle/>
          <a:p>
            <a:pPr algn="just">
              <a:tabLst>
                <a:tab pos="539750" algn="l"/>
              </a:tabLst>
            </a:pPr>
            <a:r>
              <a:rPr lang="vi-VN" sz="3800" b="1" dirty="0">
                <a:latin typeface="Times New Roman" pitchFamily="18" charset="0"/>
                <a:cs typeface="Times New Roman" pitchFamily="18" charset="0"/>
              </a:rPr>
              <a:t>3. Có ý thức giữ gìn vệ sinh chung:</a:t>
            </a:r>
            <a:endParaRPr lang="vi-VN" sz="3800" dirty="0">
              <a:latin typeface="Times New Roman" pitchFamily="18" charset="0"/>
            </a:endParaRPr>
          </a:p>
        </p:txBody>
      </p:sp>
      <p:sp>
        <p:nvSpPr>
          <p:cNvPr id="4" name="Rectangle 3"/>
          <p:cNvSpPr/>
          <p:nvPr/>
        </p:nvSpPr>
        <p:spPr>
          <a:xfrm>
            <a:off x="642910" y="2643182"/>
            <a:ext cx="7920037" cy="3970318"/>
          </a:xfrm>
          <a:prstGeom prst="rect">
            <a:avLst/>
          </a:prstGeom>
        </p:spPr>
        <p:txBody>
          <a:bodyPr>
            <a:spAutoFit/>
          </a:bodyPr>
          <a:lstStyle/>
          <a:p>
            <a:pPr algn="just">
              <a:buFontTx/>
              <a:buChar char="-"/>
            </a:pPr>
            <a:r>
              <a:rPr lang="vi-VN" sz="3600" dirty="0" smtClean="0">
                <a:latin typeface="Times New Roman" pitchFamily="18" charset="0"/>
                <a:cs typeface="Times New Roman" pitchFamily="18" charset="0"/>
              </a:rPr>
              <a:t> Sạch </a:t>
            </a:r>
            <a:r>
              <a:rPr lang="vi-VN" sz="3600" dirty="0">
                <a:latin typeface="Times New Roman" pitchFamily="18" charset="0"/>
                <a:cs typeface="Times New Roman" pitchFamily="18" charset="0"/>
              </a:rPr>
              <a:t>sẽ, ngăn nắp, giữ gìn và bảo vệ tài </a:t>
            </a:r>
            <a:r>
              <a:rPr lang="vi-VN" sz="3600" dirty="0" smtClean="0">
                <a:latin typeface="Times New Roman" pitchFamily="18" charset="0"/>
                <a:cs typeface="Times New Roman" pitchFamily="18" charset="0"/>
              </a:rPr>
              <a:t>  sản </a:t>
            </a:r>
            <a:r>
              <a:rPr lang="vi-VN" sz="3600" dirty="0">
                <a:latin typeface="Times New Roman" pitchFamily="18" charset="0"/>
                <a:cs typeface="Times New Roman" pitchFamily="18" charset="0"/>
              </a:rPr>
              <a:t>trong phòng. </a:t>
            </a:r>
            <a:endParaRPr lang="vi-VN" sz="3600" dirty="0" smtClean="0">
              <a:latin typeface="Times New Roman" pitchFamily="18" charset="0"/>
              <a:cs typeface="Times New Roman" pitchFamily="18" charset="0"/>
            </a:endParaRPr>
          </a:p>
          <a:p>
            <a:pPr algn="just">
              <a:buFontTx/>
              <a:buChar char="-"/>
            </a:pPr>
            <a:r>
              <a:rPr lang="vi-VN" sz="3600" dirty="0" smtClean="0">
                <a:latin typeface="Times New Roman" pitchFamily="18" charset="0"/>
                <a:cs typeface="Times New Roman" pitchFamily="18" charset="0"/>
              </a:rPr>
              <a:t> Đi vệ sinh xong: Xả nước, tắt điện.</a:t>
            </a:r>
          </a:p>
          <a:p>
            <a:pPr algn="just"/>
            <a:r>
              <a:rPr lang="vi-VN" sz="3600" dirty="0" smtClean="0">
                <a:latin typeface="Times New Roman" pitchFamily="18" charset="0"/>
                <a:cs typeface="Times New Roman" pitchFamily="18" charset="0"/>
              </a:rPr>
              <a:t>- Hết </a:t>
            </a:r>
            <a:r>
              <a:rPr lang="vi-VN" sz="3600" dirty="0">
                <a:latin typeface="Times New Roman" pitchFamily="18" charset="0"/>
                <a:cs typeface="Times New Roman" pitchFamily="18" charset="0"/>
              </a:rPr>
              <a:t>giờ làm việc tắt điện, máy tính, máy lạnh, quạt, sắp xếp ngăn nắp gọn gàng các vật dụng trên bàn làm việc và trong phòng làm việc.</a:t>
            </a:r>
            <a:endParaRPr lang="vi-VN" sz="3600" dirty="0">
              <a:latin typeface="Times New Roman" pitchFamily="18" charset="0"/>
            </a:endParaRPr>
          </a:p>
        </p:txBody>
      </p:sp>
      <p:sp>
        <p:nvSpPr>
          <p:cNvPr id="5" name="Rectangle 1"/>
          <p:cNvSpPr>
            <a:spLocks noChangeArrowheads="1"/>
          </p:cNvSpPr>
          <p:nvPr/>
        </p:nvSpPr>
        <p:spPr bwMode="auto">
          <a:xfrm>
            <a:off x="3743325" y="6427113"/>
            <a:ext cx="5400675" cy="430887"/>
          </a:xfrm>
          <a:prstGeom prst="rect">
            <a:avLst/>
          </a:prstGeom>
          <a:noFill/>
          <a:ln w="9525">
            <a:noFill/>
            <a:miter lim="800000"/>
            <a:headEnd/>
            <a:tailEnd/>
          </a:ln>
        </p:spPr>
        <p:txBody>
          <a:bodyPr>
            <a:spAutoFit/>
          </a:bodyPr>
          <a:lstStyle/>
          <a:p>
            <a:pPr algn="r"/>
            <a:r>
              <a:rPr lang="vi-VN" sz="2200" b="1" dirty="0">
                <a:solidFill>
                  <a:schemeClr val="bg1"/>
                </a:solidFill>
                <a:latin typeface="Times New Roman" pitchFamily="18" charset="0"/>
                <a:cs typeface="Times New Roman" pitchFamily="18" charset="0"/>
              </a:rPr>
              <a:t>QUY CHẾ LÀM VIỆC</a:t>
            </a:r>
            <a:endParaRPr lang="vi-VN" sz="2200" dirty="0">
              <a:solidFill>
                <a:schemeClr val="bg1"/>
              </a:solidFill>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1377">
                                            <p:txEl>
                                              <p:pRg st="0" end="0"/>
                                            </p:txEl>
                                          </p:spTgt>
                                        </p:tgtEl>
                                        <p:attrNameLst>
                                          <p:attrName>style.visibility</p:attrName>
                                        </p:attrNameLst>
                                      </p:cBhvr>
                                      <p:to>
                                        <p:strVal val="visible"/>
                                      </p:to>
                                    </p:set>
                                    <p:animEffect transition="in" filter="slide(fromBottom)">
                                      <p:cBhvr>
                                        <p:cTn id="7" dur="500"/>
                                        <p:tgtEl>
                                          <p:spTgt spid="1013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iterate type="lt">
                                    <p:tmPct val="0"/>
                                  </p:iterate>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iterate type="lt">
                                    <p:tmPct val="0"/>
                                  </p:iterate>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iterate type="lt">
                                    <p:tmPct val="0"/>
                                  </p:iterate>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arn(inHorizontal)">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7"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1857356" y="1071546"/>
            <a:ext cx="5400675" cy="706438"/>
          </a:xfrm>
          <a:prstGeom prst="rect">
            <a:avLst/>
          </a:prstGeom>
          <a:noFill/>
          <a:ln w="9525">
            <a:noFill/>
            <a:miter lim="800000"/>
            <a:headEnd/>
            <a:tailEnd/>
          </a:ln>
        </p:spPr>
        <p:txBody>
          <a:bodyPr>
            <a:spAutoFit/>
          </a:bodyPr>
          <a:lstStyle/>
          <a:p>
            <a:r>
              <a:rPr lang="vi-VN" sz="4000" b="1" dirty="0">
                <a:solidFill>
                  <a:srgbClr val="FF0000"/>
                </a:solidFill>
                <a:latin typeface="Times New Roman" pitchFamily="18" charset="0"/>
                <a:cs typeface="Times New Roman" pitchFamily="18" charset="0"/>
              </a:rPr>
              <a:t>QUY CHẾ LÀM VIỆC</a:t>
            </a:r>
            <a:endParaRPr lang="vi-VN" sz="4000" dirty="0">
              <a:solidFill>
                <a:srgbClr val="FF0000"/>
              </a:solidFill>
            </a:endParaRPr>
          </a:p>
        </p:txBody>
      </p:sp>
      <p:sp>
        <p:nvSpPr>
          <p:cNvPr id="100353" name="Rectangle 1"/>
          <p:cNvSpPr>
            <a:spLocks noChangeArrowheads="1"/>
          </p:cNvSpPr>
          <p:nvPr/>
        </p:nvSpPr>
        <p:spPr bwMode="auto">
          <a:xfrm>
            <a:off x="428596" y="1785926"/>
            <a:ext cx="8316913" cy="2431435"/>
          </a:xfrm>
          <a:prstGeom prst="rect">
            <a:avLst/>
          </a:prstGeom>
          <a:noFill/>
          <a:ln w="9525">
            <a:noFill/>
            <a:miter lim="800000"/>
            <a:headEnd/>
            <a:tailEnd/>
          </a:ln>
          <a:effectLst/>
        </p:spPr>
        <p:txBody>
          <a:bodyPr anchor="ctr">
            <a:spAutoFit/>
          </a:bodyPr>
          <a:lstStyle/>
          <a:p>
            <a:pPr algn="just">
              <a:tabLst>
                <a:tab pos="539750" algn="l"/>
              </a:tabLst>
            </a:pPr>
            <a:r>
              <a:rPr lang="vi-VN" sz="3800" b="1" dirty="0">
                <a:latin typeface="Times New Roman" pitchFamily="18" charset="0"/>
                <a:cs typeface="Times New Roman" pitchFamily="18" charset="0"/>
              </a:rPr>
              <a:t>4. Không làm việc riêng, không tiếp khách trong phòng, không sử dụng điện thoại công ty vào việc riêng trong giờ làm việc.</a:t>
            </a:r>
            <a:endParaRPr lang="vi-VN" sz="3800" b="1" dirty="0">
              <a:latin typeface="Times New Roman" pitchFamily="18" charset="0"/>
            </a:endParaRPr>
          </a:p>
        </p:txBody>
      </p:sp>
      <p:sp>
        <p:nvSpPr>
          <p:cNvPr id="100354" name="Rectangle 2"/>
          <p:cNvSpPr>
            <a:spLocks noChangeArrowheads="1"/>
          </p:cNvSpPr>
          <p:nvPr/>
        </p:nvSpPr>
        <p:spPr bwMode="auto">
          <a:xfrm>
            <a:off x="285720" y="4214818"/>
            <a:ext cx="8604250" cy="1261884"/>
          </a:xfrm>
          <a:prstGeom prst="rect">
            <a:avLst/>
          </a:prstGeom>
          <a:noFill/>
          <a:ln w="9525">
            <a:noFill/>
            <a:miter lim="800000"/>
            <a:headEnd/>
            <a:tailEnd/>
          </a:ln>
          <a:effectLst/>
        </p:spPr>
        <p:txBody>
          <a:bodyPr anchor="ctr">
            <a:spAutoFit/>
          </a:bodyPr>
          <a:lstStyle/>
          <a:p>
            <a:pPr algn="just">
              <a:tabLst>
                <a:tab pos="539750" algn="l"/>
              </a:tabLst>
            </a:pPr>
            <a:r>
              <a:rPr lang="vi-VN" sz="3600" b="1" dirty="0">
                <a:latin typeface="Times New Roman" pitchFamily="18" charset="0"/>
                <a:cs typeface="Times New Roman" pitchFamily="18" charset="0"/>
              </a:rPr>
              <a:t>5</a:t>
            </a:r>
            <a:r>
              <a:rPr lang="vi-VN" sz="3800" b="1" dirty="0">
                <a:latin typeface="Times New Roman" pitchFamily="18" charset="0"/>
                <a:cs typeface="Times New Roman" pitchFamily="18" charset="0"/>
              </a:rPr>
              <a:t>. Khi đi ra ngoài phải báo cáo lãnh đạo trực tiếp quản lý phòng.</a:t>
            </a:r>
            <a:endParaRPr lang="vi-VN" sz="3800" b="1" dirty="0">
              <a:latin typeface="Times New Roman" pitchFamily="18" charset="0"/>
            </a:endParaRPr>
          </a:p>
        </p:txBody>
      </p:sp>
      <p:sp>
        <p:nvSpPr>
          <p:cNvPr id="5" name="Rectangle 1"/>
          <p:cNvSpPr>
            <a:spLocks noChangeArrowheads="1"/>
          </p:cNvSpPr>
          <p:nvPr/>
        </p:nvSpPr>
        <p:spPr bwMode="auto">
          <a:xfrm>
            <a:off x="3743325" y="6427113"/>
            <a:ext cx="5400675" cy="430887"/>
          </a:xfrm>
          <a:prstGeom prst="rect">
            <a:avLst/>
          </a:prstGeom>
          <a:noFill/>
          <a:ln w="9525">
            <a:noFill/>
            <a:miter lim="800000"/>
            <a:headEnd/>
            <a:tailEnd/>
          </a:ln>
        </p:spPr>
        <p:txBody>
          <a:bodyPr>
            <a:spAutoFit/>
          </a:bodyPr>
          <a:lstStyle/>
          <a:p>
            <a:pPr algn="r"/>
            <a:r>
              <a:rPr lang="vi-VN" sz="2200" b="1" dirty="0">
                <a:solidFill>
                  <a:schemeClr val="bg1"/>
                </a:solidFill>
                <a:latin typeface="Times New Roman" pitchFamily="18" charset="0"/>
                <a:cs typeface="Times New Roman" pitchFamily="18" charset="0"/>
              </a:rPr>
              <a:t>QUY CHẾ LÀM VIỆC</a:t>
            </a:r>
            <a:endParaRPr lang="vi-VN" sz="2200" dirty="0">
              <a:solidFill>
                <a:schemeClr val="bg1"/>
              </a:solidFill>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iterate type="lt">
                                    <p:tmPct val="0"/>
                                  </p:iterate>
                                  <p:childTnLst>
                                    <p:set>
                                      <p:cBhvr>
                                        <p:cTn id="6" dur="1" fill="hold">
                                          <p:stCondLst>
                                            <p:cond delay="0"/>
                                          </p:stCondLst>
                                        </p:cTn>
                                        <p:tgtEl>
                                          <p:spTgt spid="100353">
                                            <p:txEl>
                                              <p:pRg st="0" end="0"/>
                                            </p:txEl>
                                          </p:spTgt>
                                        </p:tgtEl>
                                        <p:attrNameLst>
                                          <p:attrName>style.visibility</p:attrName>
                                        </p:attrNameLst>
                                      </p:cBhvr>
                                      <p:to>
                                        <p:strVal val="visible"/>
                                      </p:to>
                                    </p:set>
                                    <p:animEffect transition="in" filter="slide(fromBottom)">
                                      <p:cBhvr>
                                        <p:cTn id="7" dur="500"/>
                                        <p:tgtEl>
                                          <p:spTgt spid="1003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0354">
                                            <p:txEl>
                                              <p:pRg st="0" end="0"/>
                                            </p:txEl>
                                          </p:spTgt>
                                        </p:tgtEl>
                                        <p:attrNameLst>
                                          <p:attrName>style.visibility</p:attrName>
                                        </p:attrNameLst>
                                      </p:cBhvr>
                                      <p:to>
                                        <p:strVal val="visible"/>
                                      </p:to>
                                    </p:set>
                                    <p:animEffect transition="in" filter="slide(fromBottom)">
                                      <p:cBhvr>
                                        <p:cTn id="12" dur="500"/>
                                        <p:tgtEl>
                                          <p:spTgt spid="1003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1214414" y="1071546"/>
            <a:ext cx="6913563" cy="706438"/>
          </a:xfrm>
          <a:prstGeom prst="rect">
            <a:avLst/>
          </a:prstGeom>
          <a:noFill/>
          <a:ln w="9525">
            <a:noFill/>
            <a:miter lim="800000"/>
            <a:headEnd/>
            <a:tailEnd/>
          </a:ln>
        </p:spPr>
        <p:txBody>
          <a:bodyPr>
            <a:spAutoFit/>
          </a:bodyPr>
          <a:lstStyle/>
          <a:p>
            <a:pPr algn="just"/>
            <a:r>
              <a:rPr lang="vi-VN" sz="4000" b="1" dirty="0">
                <a:solidFill>
                  <a:srgbClr val="FF0000"/>
                </a:solidFill>
                <a:latin typeface="Times New Roman" pitchFamily="18" charset="0"/>
                <a:cs typeface="Times New Roman" pitchFamily="18" charset="0"/>
              </a:rPr>
              <a:t>QUY CHẾ KHEN THƯỞNG</a:t>
            </a:r>
            <a:endParaRPr lang="vi-VN" sz="4000" dirty="0">
              <a:solidFill>
                <a:srgbClr val="FF0000"/>
              </a:solidFill>
            </a:endParaRPr>
          </a:p>
        </p:txBody>
      </p:sp>
      <p:sp>
        <p:nvSpPr>
          <p:cNvPr id="104450" name="Rectangle 2"/>
          <p:cNvSpPr>
            <a:spLocks noChangeArrowheads="1"/>
          </p:cNvSpPr>
          <p:nvPr/>
        </p:nvSpPr>
        <p:spPr bwMode="auto">
          <a:xfrm>
            <a:off x="571472" y="1857364"/>
            <a:ext cx="7954962" cy="2893100"/>
          </a:xfrm>
          <a:prstGeom prst="rect">
            <a:avLst/>
          </a:prstGeom>
          <a:noFill/>
          <a:ln w="9525">
            <a:noFill/>
            <a:miter lim="800000"/>
            <a:headEnd/>
            <a:tailEnd/>
          </a:ln>
          <a:effectLst/>
        </p:spPr>
        <p:txBody>
          <a:bodyPr anchor="ctr">
            <a:spAutoFit/>
          </a:bodyPr>
          <a:lstStyle/>
          <a:p>
            <a:pPr marL="514350" indent="-514350" algn="just">
              <a:buFontTx/>
              <a:buAutoNum type="arabicPeriod"/>
            </a:pPr>
            <a:r>
              <a:rPr lang="vi-VN" sz="3800" b="1" dirty="0">
                <a:latin typeface="Times New Roman" pitchFamily="18" charset="0"/>
                <a:ea typeface="Arial" charset="0"/>
                <a:cs typeface="Times New Roman" pitchFamily="18" charset="0"/>
              </a:rPr>
              <a:t>Hình thức khen thưởng</a:t>
            </a:r>
            <a:r>
              <a:rPr lang="vi-VN" sz="3800" dirty="0">
                <a:latin typeface="Times New Roman" pitchFamily="18" charset="0"/>
                <a:ea typeface="Arial" charset="0"/>
                <a:cs typeface="Times New Roman" pitchFamily="18" charset="0"/>
              </a:rPr>
              <a:t>:</a:t>
            </a:r>
          </a:p>
          <a:p>
            <a:pPr marL="514350" indent="-514350" algn="just" eaLnBrk="0" hangingPunct="0"/>
            <a:r>
              <a:rPr lang="vi-VN" sz="3200" dirty="0" smtClean="0">
                <a:latin typeface="Times New Roman" pitchFamily="18" charset="0"/>
                <a:ea typeface="Arial" charset="0"/>
                <a:cs typeface="Times New Roman" pitchFamily="18" charset="0"/>
              </a:rPr>
              <a:t>   </a:t>
            </a:r>
            <a:r>
              <a:rPr lang="vi-VN" sz="3600" dirty="0" smtClean="0">
                <a:latin typeface="Times New Roman" pitchFamily="18" charset="0"/>
                <a:ea typeface="Arial" charset="0"/>
                <a:cs typeface="Times New Roman" pitchFamily="18" charset="0"/>
              </a:rPr>
              <a:t>- </a:t>
            </a:r>
            <a:r>
              <a:rPr lang="vi-VN" sz="3600" dirty="0">
                <a:latin typeface="Times New Roman" pitchFamily="18" charset="0"/>
                <a:ea typeface="Arial" charset="0"/>
                <a:cs typeface="Times New Roman" pitchFamily="18" charset="0"/>
              </a:rPr>
              <a:t>Nêu gương trước toàn thể </a:t>
            </a:r>
            <a:r>
              <a:rPr lang="vi-VN" sz="3600" dirty="0" smtClean="0">
                <a:latin typeface="Times New Roman" pitchFamily="18" charset="0"/>
              </a:rPr>
              <a:t>nhân </a:t>
            </a:r>
            <a:r>
              <a:rPr lang="vi-VN" sz="3600" dirty="0">
                <a:latin typeface="Times New Roman" pitchFamily="18" charset="0"/>
              </a:rPr>
              <a:t>viên công ty </a:t>
            </a:r>
            <a:r>
              <a:rPr lang="vi-VN" sz="3600" dirty="0" smtClean="0">
                <a:latin typeface="Times New Roman" pitchFamily="18" charset="0"/>
              </a:rPr>
              <a:t>giấy </a:t>
            </a:r>
            <a:r>
              <a:rPr lang="vi-VN" sz="3600" dirty="0">
                <a:latin typeface="Times New Roman" pitchFamily="18" charset="0"/>
              </a:rPr>
              <a:t>khen: Mức thưởng do </a:t>
            </a:r>
            <a:r>
              <a:rPr lang="vi-VN" sz="3600" dirty="0" smtClean="0">
                <a:latin typeface="Times New Roman" pitchFamily="18" charset="0"/>
              </a:rPr>
              <a:t>giám </a:t>
            </a:r>
            <a:r>
              <a:rPr lang="vi-VN" sz="3600" dirty="0">
                <a:latin typeface="Times New Roman" pitchFamily="18" charset="0"/>
              </a:rPr>
              <a:t>đốc quy định.</a:t>
            </a:r>
          </a:p>
          <a:p>
            <a:pPr marL="514350" indent="-514350" algn="just" eaLnBrk="0" hangingPunct="0"/>
            <a:r>
              <a:rPr lang="vi-VN" sz="3600" dirty="0" smtClean="0">
                <a:latin typeface="Times New Roman" pitchFamily="18" charset="0"/>
              </a:rPr>
              <a:t>   - </a:t>
            </a:r>
            <a:r>
              <a:rPr lang="vi-VN" sz="3600" dirty="0">
                <a:latin typeface="Times New Roman" pitchFamily="18" charset="0"/>
              </a:rPr>
              <a:t>Tăng cấp bậc, tăng lương chức vụ.</a:t>
            </a:r>
          </a:p>
        </p:txBody>
      </p:sp>
      <p:sp>
        <p:nvSpPr>
          <p:cNvPr id="5" name="Rectangle 4"/>
          <p:cNvSpPr/>
          <p:nvPr/>
        </p:nvSpPr>
        <p:spPr>
          <a:xfrm>
            <a:off x="714348" y="4643446"/>
            <a:ext cx="7848600" cy="1231106"/>
          </a:xfrm>
          <a:prstGeom prst="rect">
            <a:avLst/>
          </a:prstGeom>
        </p:spPr>
        <p:txBody>
          <a:bodyPr>
            <a:spAutoFit/>
          </a:bodyPr>
          <a:lstStyle/>
          <a:p>
            <a:pPr>
              <a:defRPr/>
            </a:pPr>
            <a:r>
              <a:rPr lang="vi-VN" sz="3800" b="1" dirty="0">
                <a:latin typeface="Times New Roman" pitchFamily="18" charset="0"/>
                <a:cs typeface="Times New Roman" pitchFamily="18" charset="0"/>
              </a:rPr>
              <a:t>2. </a:t>
            </a:r>
            <a:r>
              <a:rPr lang="vi-VN" sz="3800" b="1" dirty="0">
                <a:latin typeface="+mn-lt"/>
              </a:rPr>
              <a:t>Đối tượng khen thưởng:</a:t>
            </a:r>
          </a:p>
          <a:p>
            <a:pPr>
              <a:defRPr/>
            </a:pPr>
            <a:r>
              <a:rPr lang="vi-VN" sz="3200" dirty="0">
                <a:latin typeface="+mn-lt"/>
              </a:rPr>
              <a:t> </a:t>
            </a:r>
            <a:r>
              <a:rPr lang="vi-VN" sz="3600" dirty="0">
                <a:latin typeface="+mn-lt"/>
              </a:rPr>
              <a:t>Là toàn thể </a:t>
            </a:r>
            <a:r>
              <a:rPr lang="vi-VN" sz="3600" dirty="0" smtClean="0">
                <a:latin typeface="+mn-lt"/>
              </a:rPr>
              <a:t>nhân </a:t>
            </a:r>
            <a:r>
              <a:rPr lang="vi-VN" sz="3600" dirty="0">
                <a:latin typeface="+mn-lt"/>
              </a:rPr>
              <a:t>viên trong công ty.</a:t>
            </a:r>
          </a:p>
        </p:txBody>
      </p:sp>
      <p:pic>
        <p:nvPicPr>
          <p:cNvPr id="13317" name="Picture 5" descr="D:\TỐNG THỦY\UNC\tapchitiepthi_nen_tang_theo_doi_thanh_tich_nhan_vien.jpg"/>
          <p:cNvPicPr>
            <a:picLocks noChangeAspect="1" noChangeArrowheads="1"/>
          </p:cNvPicPr>
          <p:nvPr/>
        </p:nvPicPr>
        <p:blipFill>
          <a:blip r:embed="rId2"/>
          <a:srcRect/>
          <a:stretch>
            <a:fillRect/>
          </a:stretch>
        </p:blipFill>
        <p:spPr bwMode="auto">
          <a:xfrm>
            <a:off x="0" y="-214338"/>
            <a:ext cx="9144000" cy="7286652"/>
          </a:xfrm>
          <a:prstGeom prst="rect">
            <a:avLst/>
          </a:prstGeom>
          <a:noFill/>
        </p:spPr>
      </p:pic>
      <p:sp>
        <p:nvSpPr>
          <p:cNvPr id="6" name="Rectangle 1"/>
          <p:cNvSpPr>
            <a:spLocks noChangeArrowheads="1"/>
          </p:cNvSpPr>
          <p:nvPr/>
        </p:nvSpPr>
        <p:spPr bwMode="auto">
          <a:xfrm>
            <a:off x="2230437" y="6427113"/>
            <a:ext cx="6913563" cy="430887"/>
          </a:xfrm>
          <a:prstGeom prst="rect">
            <a:avLst/>
          </a:prstGeom>
          <a:noFill/>
          <a:ln w="9525">
            <a:noFill/>
            <a:miter lim="800000"/>
            <a:headEnd/>
            <a:tailEnd/>
          </a:ln>
        </p:spPr>
        <p:txBody>
          <a:bodyPr wrap="square">
            <a:spAutoFit/>
          </a:bodyPr>
          <a:lstStyle/>
          <a:p>
            <a:pPr algn="r"/>
            <a:r>
              <a:rPr lang="vi-VN" sz="2200" b="1" dirty="0">
                <a:solidFill>
                  <a:schemeClr val="bg1"/>
                </a:solidFill>
                <a:latin typeface="Times New Roman" pitchFamily="18" charset="0"/>
                <a:cs typeface="Times New Roman" pitchFamily="18" charset="0"/>
              </a:rPr>
              <a:t>QUY CHẾ KHEN THƯỞNG</a:t>
            </a:r>
            <a:endParaRPr lang="vi-VN" sz="2200" dirty="0">
              <a:solidFill>
                <a:schemeClr val="bg1"/>
              </a:solidFill>
            </a:endParaRPr>
          </a:p>
        </p:txBody>
      </p:sp>
    </p:spTree>
  </p:cSld>
  <p:clrMapOvr>
    <a:masterClrMapping/>
  </p:clrMapOvr>
  <p:transition advClick="0" advTm="4000">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arn(inHorizontal)">
                                      <p:cBhvr>
                                        <p:cTn id="7" dur="500"/>
                                        <p:tgtEl>
                                          <p:spTgt spid="1331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4" fill="hold" nodeType="clickEffect">
                                  <p:stCondLst>
                                    <p:cond delay="0"/>
                                  </p:stCondLst>
                                  <p:childTnLst>
                                    <p:animEffect transition="out" filter="wheel(4)">
                                      <p:cBhvr>
                                        <p:cTn id="11" dur="2000"/>
                                        <p:tgtEl>
                                          <p:spTgt spid="13317"/>
                                        </p:tgtEl>
                                      </p:cBhvr>
                                    </p:animEffect>
                                    <p:set>
                                      <p:cBhvr>
                                        <p:cTn id="12" dur="1" fill="hold">
                                          <p:stCondLst>
                                            <p:cond delay="1999"/>
                                          </p:stCondLst>
                                        </p:cTn>
                                        <p:tgtEl>
                                          <p:spTgt spid="133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4450">
                                            <p:txEl>
                                              <p:pRg st="0" end="0"/>
                                            </p:txEl>
                                          </p:spTgt>
                                        </p:tgtEl>
                                        <p:attrNameLst>
                                          <p:attrName>style.visibility</p:attrName>
                                        </p:attrNameLst>
                                      </p:cBhvr>
                                      <p:to>
                                        <p:strVal val="visible"/>
                                      </p:to>
                                    </p:set>
                                    <p:animEffect transition="in" filter="randombar(horizontal)">
                                      <p:cBhvr>
                                        <p:cTn id="17" dur="500"/>
                                        <p:tgtEl>
                                          <p:spTgt spid="104450">
                                            <p:txEl>
                                              <p:pRg st="0" end="0"/>
                                            </p:txEl>
                                          </p:spTgt>
                                        </p:tgtEl>
                                      </p:cBhvr>
                                    </p:animEffect>
                                  </p:childTnLst>
                                </p:cTn>
                              </p:par>
                              <p:par>
                                <p:cTn id="18" presetID="14" presetClass="entr" presetSubtype="10" fill="hold" grpId="0" nodeType="withEffect">
                                  <p:stCondLst>
                                    <p:cond delay="0"/>
                                  </p:stCondLst>
                                  <p:iterate type="lt">
                                    <p:tmPct val="0"/>
                                  </p:iterate>
                                  <p:childTnLst>
                                    <p:set>
                                      <p:cBhvr>
                                        <p:cTn id="19" dur="1" fill="hold">
                                          <p:stCondLst>
                                            <p:cond delay="0"/>
                                          </p:stCondLst>
                                        </p:cTn>
                                        <p:tgtEl>
                                          <p:spTgt spid="104450">
                                            <p:txEl>
                                              <p:pRg st="1" end="1"/>
                                            </p:txEl>
                                          </p:spTgt>
                                        </p:tgtEl>
                                        <p:attrNameLst>
                                          <p:attrName>style.visibility</p:attrName>
                                        </p:attrNameLst>
                                      </p:cBhvr>
                                      <p:to>
                                        <p:strVal val="visible"/>
                                      </p:to>
                                    </p:set>
                                    <p:animEffect transition="in" filter="randombar(horizontal)">
                                      <p:cBhvr>
                                        <p:cTn id="20" dur="500"/>
                                        <p:tgtEl>
                                          <p:spTgt spid="104450">
                                            <p:txEl>
                                              <p:pRg st="1" end="1"/>
                                            </p:txEl>
                                          </p:spTgt>
                                        </p:tgtEl>
                                      </p:cBhvr>
                                    </p:animEffect>
                                  </p:childTnLst>
                                </p:cTn>
                              </p:par>
                              <p:par>
                                <p:cTn id="21" presetID="14" presetClass="entr" presetSubtype="10" fill="hold" grpId="0" nodeType="withEffect">
                                  <p:stCondLst>
                                    <p:cond delay="0"/>
                                  </p:stCondLst>
                                  <p:iterate type="lt">
                                    <p:tmPct val="0"/>
                                  </p:iterate>
                                  <p:childTnLst>
                                    <p:set>
                                      <p:cBhvr>
                                        <p:cTn id="22" dur="1" fill="hold">
                                          <p:stCondLst>
                                            <p:cond delay="0"/>
                                          </p:stCondLst>
                                        </p:cTn>
                                        <p:tgtEl>
                                          <p:spTgt spid="104450">
                                            <p:txEl>
                                              <p:pRg st="2" end="2"/>
                                            </p:txEl>
                                          </p:spTgt>
                                        </p:tgtEl>
                                        <p:attrNameLst>
                                          <p:attrName>style.visibility</p:attrName>
                                        </p:attrNameLst>
                                      </p:cBhvr>
                                      <p:to>
                                        <p:strVal val="visible"/>
                                      </p:to>
                                    </p:set>
                                    <p:animEffect transition="in" filter="randombar(horizontal)">
                                      <p:cBhvr>
                                        <p:cTn id="23" dur="500"/>
                                        <p:tgtEl>
                                          <p:spTgt spid="10445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allAtOnce"/>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HEN THUONG SONG 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KHEN THUONG SONG AN</Template>
  <TotalTime>277</TotalTime>
  <Words>1905</Words>
  <Application>Microsoft Office PowerPoint</Application>
  <PresentationFormat>On-screen Show (4:3)</PresentationFormat>
  <Paragraphs>183</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KHEN THUONG SONG 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thuy tong</dc:creator>
  <cp:lastModifiedBy>thuy tong</cp:lastModifiedBy>
  <cp:revision>60</cp:revision>
  <dcterms:created xsi:type="dcterms:W3CDTF">2016-08-15T00:35:59Z</dcterms:created>
  <dcterms:modified xsi:type="dcterms:W3CDTF">2017-07-01T01:27:32Z</dcterms:modified>
</cp:coreProperties>
</file>