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56" r:id="rId2"/>
    <p:sldId id="288" r:id="rId3"/>
    <p:sldId id="258" r:id="rId4"/>
    <p:sldId id="257" r:id="rId5"/>
    <p:sldId id="291" r:id="rId6"/>
    <p:sldId id="292" r:id="rId7"/>
    <p:sldId id="293" r:id="rId8"/>
    <p:sldId id="294" r:id="rId9"/>
    <p:sldId id="290" r:id="rId10"/>
    <p:sldId id="295" r:id="rId11"/>
    <p:sldId id="296" r:id="rId12"/>
    <p:sldId id="266" r:id="rId13"/>
    <p:sldId id="259" r:id="rId14"/>
    <p:sldId id="297" r:id="rId15"/>
    <p:sldId id="298" r:id="rId16"/>
    <p:sldId id="299" r:id="rId17"/>
  </p:sldIdLst>
  <p:sldSz cx="9144000" cy="5143500" type="screen16x9"/>
  <p:notesSz cx="6858000" cy="9144000"/>
  <p:embeddedFontLst>
    <p:embeddedFont>
      <p:font typeface="Syne" panose="020B0604020202020204" charset="0"/>
      <p:regular r:id="rId19"/>
      <p:bold r:id="rId20"/>
    </p:embeddedFont>
    <p:embeddedFont>
      <p:font typeface="Poppins SemiBold" panose="020B0604020202020204" charset="0"/>
      <p:regular r:id="rId21"/>
      <p:bold r:id="rId22"/>
      <p:italic r:id="rId23"/>
      <p:boldItalic r:id="rId24"/>
    </p:embeddedFont>
    <p:embeddedFont>
      <p:font typeface="Anaheim" panose="020B0604020202020204" charset="0"/>
      <p:regular r:id="rId25"/>
    </p:embeddedFont>
    <p:embeddedFont>
      <p:font typeface="Poppi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3C6B1C-30BD-4C61-B19B-84D8485E6610}">
  <a:tblStyle styleId="{3B3C6B1C-30BD-4C61-B19B-84D8485E66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8842077b6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8842077b6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1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e884407ab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e884407ab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e884407ab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e884407ab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549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37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887011694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887011694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8842077b6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8842077b6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8842077b6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8842077b6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0079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8842077b6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8842077b6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64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e884407ab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e884407ab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923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e884407ab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57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8842077b6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8842077b6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96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8842077b6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8842077b6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49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0" name="Google Shape;10;p2"/>
          <p:cNvSpPr txBox="1">
            <a:spLocks noGrp="1"/>
          </p:cNvSpPr>
          <p:nvPr>
            <p:ph type="ctrTitle"/>
          </p:nvPr>
        </p:nvSpPr>
        <p:spPr>
          <a:xfrm>
            <a:off x="1819800" y="1617450"/>
            <a:ext cx="5504400" cy="1908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grpSp>
        <p:nvGrpSpPr>
          <p:cNvPr id="11" name="Google Shape;11;p2"/>
          <p:cNvGrpSpPr/>
          <p:nvPr/>
        </p:nvGrpSpPr>
        <p:grpSpPr>
          <a:xfrm>
            <a:off x="-428011" y="-602250"/>
            <a:ext cx="10000023" cy="55545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 name="Google Shape;15;p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9" name="Google Shape;19;p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62"/>
        <p:cNvGrpSpPr/>
        <p:nvPr/>
      </p:nvGrpSpPr>
      <p:grpSpPr>
        <a:xfrm>
          <a:off x="0" y="0"/>
          <a:ext cx="0" cy="0"/>
          <a:chOff x="0" y="0"/>
          <a:chExt cx="0" cy="0"/>
        </a:xfrm>
      </p:grpSpPr>
      <p:sp>
        <p:nvSpPr>
          <p:cNvPr id="163" name="Google Shape;163;p14"/>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64" name="Google Shape;164;p14"/>
          <p:cNvSpPr txBox="1">
            <a:spLocks noGrp="1"/>
          </p:cNvSpPr>
          <p:nvPr>
            <p:ph type="title"/>
          </p:nvPr>
        </p:nvSpPr>
        <p:spPr>
          <a:xfrm>
            <a:off x="2057700" y="2042625"/>
            <a:ext cx="5028600" cy="1179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3500"/>
              <a:buNone/>
              <a:defRPr sz="1800" b="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5" name="Google Shape;165;p14"/>
          <p:cNvGrpSpPr/>
          <p:nvPr/>
        </p:nvGrpSpPr>
        <p:grpSpPr>
          <a:xfrm>
            <a:off x="190350" y="191250"/>
            <a:ext cx="7181900" cy="4017075"/>
            <a:chOff x="190350" y="191250"/>
            <a:chExt cx="7181900" cy="4017075"/>
          </a:xfrm>
        </p:grpSpPr>
        <p:grpSp>
          <p:nvGrpSpPr>
            <p:cNvPr id="166" name="Google Shape;166;p14"/>
            <p:cNvGrpSpPr/>
            <p:nvPr/>
          </p:nvGrpSpPr>
          <p:grpSpPr>
            <a:xfrm>
              <a:off x="6778550" y="191250"/>
              <a:ext cx="593700" cy="137100"/>
              <a:chOff x="8290500" y="4746600"/>
              <a:chExt cx="593700" cy="137100"/>
            </a:xfrm>
          </p:grpSpPr>
          <p:sp>
            <p:nvSpPr>
              <p:cNvPr id="167" name="Google Shape;167;p14"/>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8" name="Google Shape;168;p14"/>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9" name="Google Shape;169;p14"/>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70" name="Google Shape;170;p14"/>
            <p:cNvGrpSpPr/>
            <p:nvPr/>
          </p:nvGrpSpPr>
          <p:grpSpPr>
            <a:xfrm>
              <a:off x="190350" y="3614025"/>
              <a:ext cx="138900" cy="594300"/>
              <a:chOff x="259800" y="2501375"/>
              <a:chExt cx="138900" cy="594300"/>
            </a:xfrm>
          </p:grpSpPr>
          <p:sp>
            <p:nvSpPr>
              <p:cNvPr id="171" name="Google Shape;171;p1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72" name="Google Shape;172;p1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73" name="Google Shape;173;p1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74"/>
        <p:cNvGrpSpPr/>
        <p:nvPr/>
      </p:nvGrpSpPr>
      <p:grpSpPr>
        <a:xfrm>
          <a:off x="0" y="0"/>
          <a:ext cx="0" cy="0"/>
          <a:chOff x="0" y="0"/>
          <a:chExt cx="0" cy="0"/>
        </a:xfrm>
      </p:grpSpPr>
      <p:sp>
        <p:nvSpPr>
          <p:cNvPr id="175" name="Google Shape;175;p15"/>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76" name="Google Shape;176;p15"/>
          <p:cNvSpPr txBox="1">
            <a:spLocks noGrp="1"/>
          </p:cNvSpPr>
          <p:nvPr>
            <p:ph type="title"/>
          </p:nvPr>
        </p:nvSpPr>
        <p:spPr>
          <a:xfrm>
            <a:off x="1183800" y="3494675"/>
            <a:ext cx="6776400" cy="495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7" name="Google Shape;177;p15"/>
          <p:cNvGrpSpPr/>
          <p:nvPr/>
        </p:nvGrpSpPr>
        <p:grpSpPr>
          <a:xfrm>
            <a:off x="190350" y="-389439"/>
            <a:ext cx="9845775" cy="6332324"/>
            <a:chOff x="190350" y="-389439"/>
            <a:chExt cx="9845775" cy="6332324"/>
          </a:xfrm>
        </p:grpSpPr>
        <p:grpSp>
          <p:nvGrpSpPr>
            <p:cNvPr id="178" name="Google Shape;178;p15"/>
            <p:cNvGrpSpPr/>
            <p:nvPr/>
          </p:nvGrpSpPr>
          <p:grpSpPr>
            <a:xfrm rot="8999956">
              <a:off x="7975973" y="3841105"/>
              <a:ext cx="1728562" cy="1789510"/>
              <a:chOff x="-433476" y="-754650"/>
              <a:chExt cx="1728600" cy="1789549"/>
            </a:xfrm>
          </p:grpSpPr>
          <p:sp>
            <p:nvSpPr>
              <p:cNvPr id="179" name="Google Shape;179;p15"/>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0" name="Google Shape;180;p1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81" name="Google Shape;181;p15"/>
            <p:cNvGrpSpPr/>
            <p:nvPr/>
          </p:nvGrpSpPr>
          <p:grpSpPr>
            <a:xfrm>
              <a:off x="7489625" y="189400"/>
              <a:ext cx="593700" cy="137100"/>
              <a:chOff x="8290500" y="4746600"/>
              <a:chExt cx="593700" cy="137100"/>
            </a:xfrm>
          </p:grpSpPr>
          <p:sp>
            <p:nvSpPr>
              <p:cNvPr id="182" name="Google Shape;182;p15"/>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3" name="Google Shape;183;p15"/>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4" name="Google Shape;184;p15"/>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85" name="Google Shape;185;p15"/>
            <p:cNvGrpSpPr/>
            <p:nvPr/>
          </p:nvGrpSpPr>
          <p:grpSpPr>
            <a:xfrm>
              <a:off x="190350" y="3534725"/>
              <a:ext cx="138900" cy="594300"/>
              <a:chOff x="259800" y="2501375"/>
              <a:chExt cx="138900" cy="594300"/>
            </a:xfrm>
          </p:grpSpPr>
          <p:sp>
            <p:nvSpPr>
              <p:cNvPr id="186" name="Google Shape;186;p1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7" name="Google Shape;187;p1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8" name="Google Shape;188;p1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189" name="Google Shape;189;p15"/>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0"/>
        <p:cNvGrpSpPr/>
        <p:nvPr/>
      </p:nvGrpSpPr>
      <p:grpSpPr>
        <a:xfrm>
          <a:off x="0" y="0"/>
          <a:ext cx="0" cy="0"/>
          <a:chOff x="0" y="0"/>
          <a:chExt cx="0" cy="0"/>
        </a:xfrm>
      </p:grpSpPr>
      <p:sp>
        <p:nvSpPr>
          <p:cNvPr id="191" name="Google Shape;191;p1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92" name="Google Shape;192;p16"/>
          <p:cNvSpPr txBox="1">
            <a:spLocks noGrp="1"/>
          </p:cNvSpPr>
          <p:nvPr>
            <p:ph type="subTitle" idx="1"/>
          </p:nvPr>
        </p:nvSpPr>
        <p:spPr>
          <a:xfrm>
            <a:off x="713225" y="1449374"/>
            <a:ext cx="7717500" cy="15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3" name="Google Shape;193;p16"/>
          <p:cNvGrpSpPr/>
          <p:nvPr/>
        </p:nvGrpSpPr>
        <p:grpSpPr>
          <a:xfrm>
            <a:off x="-936076" y="-1003011"/>
            <a:ext cx="11061132" cy="7369163"/>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96" name="Google Shape;196;p1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99" name="Google Shape;199;p16"/>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00" name="Google Shape;200;p16"/>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03" name="Google Shape;203;p16"/>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204" name="Google Shape;204;p16"/>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0"/>
        <p:cNvGrpSpPr/>
        <p:nvPr/>
      </p:nvGrpSpPr>
      <p:grpSpPr>
        <a:xfrm>
          <a:off x="0" y="0"/>
          <a:ext cx="0" cy="0"/>
          <a:chOff x="0" y="0"/>
          <a:chExt cx="0" cy="0"/>
        </a:xfrm>
      </p:grpSpPr>
      <p:sp>
        <p:nvSpPr>
          <p:cNvPr id="221" name="Google Shape;221;p18"/>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22" name="Google Shape;222;p18"/>
          <p:cNvSpPr txBox="1">
            <a:spLocks noGrp="1"/>
          </p:cNvSpPr>
          <p:nvPr>
            <p:ph type="title"/>
          </p:nvPr>
        </p:nvSpPr>
        <p:spPr>
          <a:xfrm>
            <a:off x="5553850" y="1821450"/>
            <a:ext cx="26304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3" name="Google Shape;223;p18"/>
          <p:cNvSpPr txBox="1">
            <a:spLocks noGrp="1"/>
          </p:cNvSpPr>
          <p:nvPr>
            <p:ph type="subTitle" idx="1"/>
          </p:nvPr>
        </p:nvSpPr>
        <p:spPr>
          <a:xfrm>
            <a:off x="5553975" y="2317950"/>
            <a:ext cx="2630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24" name="Google Shape;224;p18"/>
          <p:cNvGrpSpPr/>
          <p:nvPr/>
        </p:nvGrpSpPr>
        <p:grpSpPr>
          <a:xfrm>
            <a:off x="-1054156" y="-656378"/>
            <a:ext cx="11095380" cy="6591992"/>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27" name="Google Shape;227;p1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0" name="Google Shape;230;p1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1" name="Google Shape;231;p1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4" name="Google Shape;234;p1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273"/>
        <p:cNvGrpSpPr/>
        <p:nvPr/>
      </p:nvGrpSpPr>
      <p:grpSpPr>
        <a:xfrm>
          <a:off x="0" y="0"/>
          <a:ext cx="0" cy="0"/>
          <a:chOff x="0" y="0"/>
          <a:chExt cx="0" cy="0"/>
        </a:xfrm>
      </p:grpSpPr>
      <p:sp>
        <p:nvSpPr>
          <p:cNvPr id="274" name="Google Shape;274;p21"/>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75" name="Google Shape;275;p21"/>
          <p:cNvSpPr txBox="1">
            <a:spLocks noGrp="1"/>
          </p:cNvSpPr>
          <p:nvPr>
            <p:ph type="title"/>
          </p:nvPr>
        </p:nvSpPr>
        <p:spPr>
          <a:xfrm>
            <a:off x="1769850" y="1810725"/>
            <a:ext cx="5604300" cy="1764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Font typeface="Poppins SemiBold"/>
              <a:buNone/>
              <a:defRPr sz="2500" b="0">
                <a:latin typeface="Poppins SemiBold"/>
                <a:ea typeface="Poppins SemiBold"/>
                <a:cs typeface="Poppins SemiBold"/>
                <a:sym typeface="Poppins SemiBold"/>
              </a:defRPr>
            </a:lvl1pPr>
            <a:lvl2pPr lvl="1" algn="ctr" rtl="0">
              <a:spcBef>
                <a:spcPts val="0"/>
              </a:spcBef>
              <a:spcAft>
                <a:spcPts val="0"/>
              </a:spcAft>
              <a:buSzPts val="3500"/>
              <a:buFont typeface="Poppins SemiBold"/>
              <a:buNone/>
              <a:defRPr b="0">
                <a:latin typeface="Poppins SemiBold"/>
                <a:ea typeface="Poppins SemiBold"/>
                <a:cs typeface="Poppins SemiBold"/>
                <a:sym typeface="Poppins SemiBold"/>
              </a:defRPr>
            </a:lvl2pPr>
            <a:lvl3pPr lvl="2" algn="ctr" rtl="0">
              <a:spcBef>
                <a:spcPts val="0"/>
              </a:spcBef>
              <a:spcAft>
                <a:spcPts val="0"/>
              </a:spcAft>
              <a:buSzPts val="3500"/>
              <a:buFont typeface="Poppins SemiBold"/>
              <a:buNone/>
              <a:defRPr b="0">
                <a:latin typeface="Poppins SemiBold"/>
                <a:ea typeface="Poppins SemiBold"/>
                <a:cs typeface="Poppins SemiBold"/>
                <a:sym typeface="Poppins SemiBold"/>
              </a:defRPr>
            </a:lvl3pPr>
            <a:lvl4pPr lvl="3" algn="ctr" rtl="0">
              <a:spcBef>
                <a:spcPts val="0"/>
              </a:spcBef>
              <a:spcAft>
                <a:spcPts val="0"/>
              </a:spcAft>
              <a:buSzPts val="3500"/>
              <a:buFont typeface="Poppins SemiBold"/>
              <a:buNone/>
              <a:defRPr b="0">
                <a:latin typeface="Poppins SemiBold"/>
                <a:ea typeface="Poppins SemiBold"/>
                <a:cs typeface="Poppins SemiBold"/>
                <a:sym typeface="Poppins SemiBold"/>
              </a:defRPr>
            </a:lvl4pPr>
            <a:lvl5pPr lvl="4" algn="ctr" rtl="0">
              <a:spcBef>
                <a:spcPts val="0"/>
              </a:spcBef>
              <a:spcAft>
                <a:spcPts val="0"/>
              </a:spcAft>
              <a:buSzPts val="3500"/>
              <a:buFont typeface="Poppins SemiBold"/>
              <a:buNone/>
              <a:defRPr b="0">
                <a:latin typeface="Poppins SemiBold"/>
                <a:ea typeface="Poppins SemiBold"/>
                <a:cs typeface="Poppins SemiBold"/>
                <a:sym typeface="Poppins SemiBold"/>
              </a:defRPr>
            </a:lvl5pPr>
            <a:lvl6pPr lvl="5" algn="ctr" rtl="0">
              <a:spcBef>
                <a:spcPts val="0"/>
              </a:spcBef>
              <a:spcAft>
                <a:spcPts val="0"/>
              </a:spcAft>
              <a:buSzPts val="3500"/>
              <a:buFont typeface="Poppins SemiBold"/>
              <a:buNone/>
              <a:defRPr b="0">
                <a:latin typeface="Poppins SemiBold"/>
                <a:ea typeface="Poppins SemiBold"/>
                <a:cs typeface="Poppins SemiBold"/>
                <a:sym typeface="Poppins SemiBold"/>
              </a:defRPr>
            </a:lvl6pPr>
            <a:lvl7pPr lvl="6" algn="ctr" rtl="0">
              <a:spcBef>
                <a:spcPts val="0"/>
              </a:spcBef>
              <a:spcAft>
                <a:spcPts val="0"/>
              </a:spcAft>
              <a:buSzPts val="3500"/>
              <a:buFont typeface="Poppins SemiBold"/>
              <a:buNone/>
              <a:defRPr b="0">
                <a:latin typeface="Poppins SemiBold"/>
                <a:ea typeface="Poppins SemiBold"/>
                <a:cs typeface="Poppins SemiBold"/>
                <a:sym typeface="Poppins SemiBold"/>
              </a:defRPr>
            </a:lvl7pPr>
            <a:lvl8pPr lvl="7" algn="ctr" rtl="0">
              <a:spcBef>
                <a:spcPts val="0"/>
              </a:spcBef>
              <a:spcAft>
                <a:spcPts val="0"/>
              </a:spcAft>
              <a:buSzPts val="3500"/>
              <a:buFont typeface="Poppins SemiBold"/>
              <a:buNone/>
              <a:defRPr b="0">
                <a:latin typeface="Poppins SemiBold"/>
                <a:ea typeface="Poppins SemiBold"/>
                <a:cs typeface="Poppins SemiBold"/>
                <a:sym typeface="Poppins SemiBold"/>
              </a:defRPr>
            </a:lvl8pPr>
            <a:lvl9pPr lvl="8" algn="ctr" rtl="0">
              <a:spcBef>
                <a:spcPts val="0"/>
              </a:spcBef>
              <a:spcAft>
                <a:spcPts val="0"/>
              </a:spcAft>
              <a:buSzPts val="3500"/>
              <a:buFont typeface="Poppins SemiBold"/>
              <a:buNone/>
              <a:defRPr b="0">
                <a:latin typeface="Poppins SemiBold"/>
                <a:ea typeface="Poppins SemiBold"/>
                <a:cs typeface="Poppins SemiBold"/>
                <a:sym typeface="Poppins SemiBold"/>
              </a:defRPr>
            </a:lvl9pPr>
          </a:lstStyle>
          <a:p>
            <a:endParaRPr/>
          </a:p>
        </p:txBody>
      </p:sp>
      <p:grpSp>
        <p:nvGrpSpPr>
          <p:cNvPr id="276" name="Google Shape;276;p21"/>
          <p:cNvGrpSpPr/>
          <p:nvPr/>
        </p:nvGrpSpPr>
        <p:grpSpPr>
          <a:xfrm>
            <a:off x="-604491" y="-496839"/>
            <a:ext cx="10396060" cy="6576412"/>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0" name="Google Shape;280;p2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1" name="Google Shape;281;p2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5" name="Google Shape;285;p21"/>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286" name="Google Shape;286;p21"/>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89" name="Google Shape;289;p2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2"/>
        <p:cNvGrpSpPr/>
        <p:nvPr/>
      </p:nvGrpSpPr>
      <p:grpSpPr>
        <a:xfrm>
          <a:off x="0" y="0"/>
          <a:ext cx="0" cy="0"/>
          <a:chOff x="0" y="0"/>
          <a:chExt cx="0" cy="0"/>
        </a:xfrm>
      </p:grpSpPr>
      <p:sp>
        <p:nvSpPr>
          <p:cNvPr id="313" name="Google Shape;313;p2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314" name="Google Shape;314;p23"/>
          <p:cNvGrpSpPr/>
          <p:nvPr/>
        </p:nvGrpSpPr>
        <p:grpSpPr>
          <a:xfrm>
            <a:off x="-604491" y="-496839"/>
            <a:ext cx="10396060" cy="6576412"/>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8" name="Google Shape;318;p2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9" name="Google Shape;319;p2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3" name="Google Shape;323;p2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8" name="Google Shape;328;p2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9"/>
        <p:cNvGrpSpPr/>
        <p:nvPr/>
      </p:nvGrpSpPr>
      <p:grpSpPr>
        <a:xfrm>
          <a:off x="0" y="0"/>
          <a:ext cx="0" cy="0"/>
          <a:chOff x="0" y="0"/>
          <a:chExt cx="0" cy="0"/>
        </a:xfrm>
      </p:grpSpPr>
      <p:sp>
        <p:nvSpPr>
          <p:cNvPr id="330" name="Google Shape;330;p24"/>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331" name="Google Shape;331;p24"/>
          <p:cNvGrpSpPr/>
          <p:nvPr/>
        </p:nvGrpSpPr>
        <p:grpSpPr>
          <a:xfrm>
            <a:off x="-1054156" y="-656378"/>
            <a:ext cx="11095380" cy="6591992"/>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4" name="Google Shape;334;p2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5" name="Google Shape;335;p2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9" name="Google Shape;339;p24"/>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42" name="Google Shape;342;p24"/>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28" name="Google Shape;28;p3"/>
          <p:cNvGrpSpPr/>
          <p:nvPr/>
        </p:nvGrpSpPr>
        <p:grpSpPr>
          <a:xfrm>
            <a:off x="-428011" y="-602250"/>
            <a:ext cx="10000023" cy="55545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1" name="Google Shape;31;p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 name="Google Shape;32;p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5" name="Google Shape;35;p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6" name="Google Shape;36;p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9" name="Google Shape;39;p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2" name="Google Shape;42;p3"/>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43" name="Google Shape;43;p3"/>
          <p:cNvSpPr txBox="1">
            <a:spLocks noGrp="1"/>
          </p:cNvSpPr>
          <p:nvPr>
            <p:ph type="title"/>
          </p:nvPr>
        </p:nvSpPr>
        <p:spPr>
          <a:xfrm>
            <a:off x="720000" y="1596050"/>
            <a:ext cx="5067600" cy="2212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4" name="Google Shape;44;p3"/>
          <p:cNvSpPr txBox="1">
            <a:spLocks noGrp="1"/>
          </p:cNvSpPr>
          <p:nvPr>
            <p:ph type="title" idx="2" hasCustomPrompt="1"/>
          </p:nvPr>
        </p:nvSpPr>
        <p:spPr>
          <a:xfrm>
            <a:off x="713230" y="539500"/>
            <a:ext cx="24453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 name="Google Shape;45;p3"/>
          <p:cNvSpPr txBox="1">
            <a:spLocks noGrp="1"/>
          </p:cNvSpPr>
          <p:nvPr>
            <p:ph type="subTitle" idx="1"/>
          </p:nvPr>
        </p:nvSpPr>
        <p:spPr>
          <a:xfrm>
            <a:off x="720000" y="402330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52" name="Google Shape;52;p5"/>
          <p:cNvGrpSpPr/>
          <p:nvPr/>
        </p:nvGrpSpPr>
        <p:grpSpPr>
          <a:xfrm>
            <a:off x="1049950" y="-1134178"/>
            <a:ext cx="9195591" cy="750033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5" name="Google Shape;55;p5"/>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8" name="Google Shape;58;p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9" name="Google Shape;59;p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2" name="Google Shape;62;p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63" name="Google Shape;63;p5"/>
          <p:cNvSpPr txBox="1">
            <a:spLocks noGrp="1"/>
          </p:cNvSpPr>
          <p:nvPr>
            <p:ph type="subTitle" idx="1"/>
          </p:nvPr>
        </p:nvSpPr>
        <p:spPr>
          <a:xfrm>
            <a:off x="5184012" y="3230350"/>
            <a:ext cx="3173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5"/>
          <p:cNvSpPr txBox="1">
            <a:spLocks noGrp="1"/>
          </p:cNvSpPr>
          <p:nvPr>
            <p:ph type="subTitle" idx="2"/>
          </p:nvPr>
        </p:nvSpPr>
        <p:spPr>
          <a:xfrm>
            <a:off x="786300" y="3230350"/>
            <a:ext cx="3173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 name="Google Shape;65;p5"/>
          <p:cNvSpPr txBox="1">
            <a:spLocks noGrp="1"/>
          </p:cNvSpPr>
          <p:nvPr>
            <p:ph type="subTitle" idx="3"/>
          </p:nvPr>
        </p:nvSpPr>
        <p:spPr>
          <a:xfrm>
            <a:off x="5184001" y="2205100"/>
            <a:ext cx="3173700" cy="111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2400">
                <a:latin typeface="Syne"/>
                <a:ea typeface="Syne"/>
                <a:cs typeface="Syne"/>
                <a:sym typeface="Syne"/>
              </a:defRPr>
            </a:lvl1pPr>
            <a:lvl2pPr lvl="1" algn="ctr" rtl="0">
              <a:lnSpc>
                <a:spcPct val="100000"/>
              </a:lnSpc>
              <a:spcBef>
                <a:spcPts val="0"/>
              </a:spcBef>
              <a:spcAft>
                <a:spcPts val="0"/>
              </a:spcAft>
              <a:buSzPts val="2400"/>
              <a:buFont typeface="Syne"/>
              <a:buNone/>
              <a:defRPr sz="2400">
                <a:latin typeface="Syne"/>
                <a:ea typeface="Syne"/>
                <a:cs typeface="Syne"/>
                <a:sym typeface="Syne"/>
              </a:defRPr>
            </a:lvl2pPr>
            <a:lvl3pPr lvl="2" algn="ctr" rtl="0">
              <a:lnSpc>
                <a:spcPct val="100000"/>
              </a:lnSpc>
              <a:spcBef>
                <a:spcPts val="0"/>
              </a:spcBef>
              <a:spcAft>
                <a:spcPts val="0"/>
              </a:spcAft>
              <a:buSzPts val="2400"/>
              <a:buFont typeface="Syne"/>
              <a:buNone/>
              <a:defRPr sz="2400">
                <a:latin typeface="Syne"/>
                <a:ea typeface="Syne"/>
                <a:cs typeface="Syne"/>
                <a:sym typeface="Syne"/>
              </a:defRPr>
            </a:lvl3pPr>
            <a:lvl4pPr lvl="3" algn="ctr" rtl="0">
              <a:lnSpc>
                <a:spcPct val="100000"/>
              </a:lnSpc>
              <a:spcBef>
                <a:spcPts val="0"/>
              </a:spcBef>
              <a:spcAft>
                <a:spcPts val="0"/>
              </a:spcAft>
              <a:buSzPts val="2400"/>
              <a:buFont typeface="Syne"/>
              <a:buNone/>
              <a:defRPr sz="2400">
                <a:latin typeface="Syne"/>
                <a:ea typeface="Syne"/>
                <a:cs typeface="Syne"/>
                <a:sym typeface="Syne"/>
              </a:defRPr>
            </a:lvl4pPr>
            <a:lvl5pPr lvl="4" algn="ctr" rtl="0">
              <a:lnSpc>
                <a:spcPct val="100000"/>
              </a:lnSpc>
              <a:spcBef>
                <a:spcPts val="0"/>
              </a:spcBef>
              <a:spcAft>
                <a:spcPts val="0"/>
              </a:spcAft>
              <a:buSzPts val="2400"/>
              <a:buFont typeface="Syne"/>
              <a:buNone/>
              <a:defRPr sz="2400">
                <a:latin typeface="Syne"/>
                <a:ea typeface="Syne"/>
                <a:cs typeface="Syne"/>
                <a:sym typeface="Syne"/>
              </a:defRPr>
            </a:lvl5pPr>
            <a:lvl6pPr lvl="5" algn="ctr" rtl="0">
              <a:lnSpc>
                <a:spcPct val="100000"/>
              </a:lnSpc>
              <a:spcBef>
                <a:spcPts val="0"/>
              </a:spcBef>
              <a:spcAft>
                <a:spcPts val="0"/>
              </a:spcAft>
              <a:buSzPts val="2400"/>
              <a:buFont typeface="Syne"/>
              <a:buNone/>
              <a:defRPr sz="2400">
                <a:latin typeface="Syne"/>
                <a:ea typeface="Syne"/>
                <a:cs typeface="Syne"/>
                <a:sym typeface="Syne"/>
              </a:defRPr>
            </a:lvl6pPr>
            <a:lvl7pPr lvl="6" algn="ctr" rtl="0">
              <a:lnSpc>
                <a:spcPct val="100000"/>
              </a:lnSpc>
              <a:spcBef>
                <a:spcPts val="0"/>
              </a:spcBef>
              <a:spcAft>
                <a:spcPts val="0"/>
              </a:spcAft>
              <a:buSzPts val="2400"/>
              <a:buFont typeface="Syne"/>
              <a:buNone/>
              <a:defRPr sz="2400">
                <a:latin typeface="Syne"/>
                <a:ea typeface="Syne"/>
                <a:cs typeface="Syne"/>
                <a:sym typeface="Syne"/>
              </a:defRPr>
            </a:lvl7pPr>
            <a:lvl8pPr lvl="7" algn="ctr" rtl="0">
              <a:lnSpc>
                <a:spcPct val="100000"/>
              </a:lnSpc>
              <a:spcBef>
                <a:spcPts val="0"/>
              </a:spcBef>
              <a:spcAft>
                <a:spcPts val="0"/>
              </a:spcAft>
              <a:buSzPts val="2400"/>
              <a:buFont typeface="Syne"/>
              <a:buNone/>
              <a:defRPr sz="2400">
                <a:latin typeface="Syne"/>
                <a:ea typeface="Syne"/>
                <a:cs typeface="Syne"/>
                <a:sym typeface="Syne"/>
              </a:defRPr>
            </a:lvl8pPr>
            <a:lvl9pPr lvl="8" algn="ctr" rtl="0">
              <a:lnSpc>
                <a:spcPct val="100000"/>
              </a:lnSpc>
              <a:spcBef>
                <a:spcPts val="0"/>
              </a:spcBef>
              <a:spcAft>
                <a:spcPts val="0"/>
              </a:spcAft>
              <a:buSzPts val="2400"/>
              <a:buFont typeface="Syne"/>
              <a:buNone/>
              <a:defRPr sz="2400">
                <a:latin typeface="Syne"/>
                <a:ea typeface="Syne"/>
                <a:cs typeface="Syne"/>
                <a:sym typeface="Syne"/>
              </a:defRPr>
            </a:lvl9pPr>
          </a:lstStyle>
          <a:p>
            <a:endParaRPr/>
          </a:p>
        </p:txBody>
      </p:sp>
      <p:sp>
        <p:nvSpPr>
          <p:cNvPr id="66" name="Google Shape;66;p5"/>
          <p:cNvSpPr txBox="1">
            <a:spLocks noGrp="1"/>
          </p:cNvSpPr>
          <p:nvPr>
            <p:ph type="subTitle" idx="4"/>
          </p:nvPr>
        </p:nvSpPr>
        <p:spPr>
          <a:xfrm>
            <a:off x="786300" y="2205100"/>
            <a:ext cx="3173700" cy="111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2400">
                <a:latin typeface="Syne"/>
                <a:ea typeface="Syne"/>
                <a:cs typeface="Syne"/>
                <a:sym typeface="Syne"/>
              </a:defRPr>
            </a:lvl1pPr>
            <a:lvl2pPr lvl="1" algn="ctr" rtl="0">
              <a:lnSpc>
                <a:spcPct val="100000"/>
              </a:lnSpc>
              <a:spcBef>
                <a:spcPts val="0"/>
              </a:spcBef>
              <a:spcAft>
                <a:spcPts val="0"/>
              </a:spcAft>
              <a:buSzPts val="2400"/>
              <a:buFont typeface="Syne"/>
              <a:buNone/>
              <a:defRPr sz="2400">
                <a:latin typeface="Syne"/>
                <a:ea typeface="Syne"/>
                <a:cs typeface="Syne"/>
                <a:sym typeface="Syne"/>
              </a:defRPr>
            </a:lvl2pPr>
            <a:lvl3pPr lvl="2" algn="ctr" rtl="0">
              <a:lnSpc>
                <a:spcPct val="100000"/>
              </a:lnSpc>
              <a:spcBef>
                <a:spcPts val="0"/>
              </a:spcBef>
              <a:spcAft>
                <a:spcPts val="0"/>
              </a:spcAft>
              <a:buSzPts val="2400"/>
              <a:buFont typeface="Syne"/>
              <a:buNone/>
              <a:defRPr sz="2400">
                <a:latin typeface="Syne"/>
                <a:ea typeface="Syne"/>
                <a:cs typeface="Syne"/>
                <a:sym typeface="Syne"/>
              </a:defRPr>
            </a:lvl3pPr>
            <a:lvl4pPr lvl="3" algn="ctr" rtl="0">
              <a:lnSpc>
                <a:spcPct val="100000"/>
              </a:lnSpc>
              <a:spcBef>
                <a:spcPts val="0"/>
              </a:spcBef>
              <a:spcAft>
                <a:spcPts val="0"/>
              </a:spcAft>
              <a:buSzPts val="2400"/>
              <a:buFont typeface="Syne"/>
              <a:buNone/>
              <a:defRPr sz="2400">
                <a:latin typeface="Syne"/>
                <a:ea typeface="Syne"/>
                <a:cs typeface="Syne"/>
                <a:sym typeface="Syne"/>
              </a:defRPr>
            </a:lvl4pPr>
            <a:lvl5pPr lvl="4" algn="ctr" rtl="0">
              <a:lnSpc>
                <a:spcPct val="100000"/>
              </a:lnSpc>
              <a:spcBef>
                <a:spcPts val="0"/>
              </a:spcBef>
              <a:spcAft>
                <a:spcPts val="0"/>
              </a:spcAft>
              <a:buSzPts val="2400"/>
              <a:buFont typeface="Syne"/>
              <a:buNone/>
              <a:defRPr sz="2400">
                <a:latin typeface="Syne"/>
                <a:ea typeface="Syne"/>
                <a:cs typeface="Syne"/>
                <a:sym typeface="Syne"/>
              </a:defRPr>
            </a:lvl5pPr>
            <a:lvl6pPr lvl="5" algn="ctr" rtl="0">
              <a:lnSpc>
                <a:spcPct val="100000"/>
              </a:lnSpc>
              <a:spcBef>
                <a:spcPts val="0"/>
              </a:spcBef>
              <a:spcAft>
                <a:spcPts val="0"/>
              </a:spcAft>
              <a:buSzPts val="2400"/>
              <a:buFont typeface="Syne"/>
              <a:buNone/>
              <a:defRPr sz="2400">
                <a:latin typeface="Syne"/>
                <a:ea typeface="Syne"/>
                <a:cs typeface="Syne"/>
                <a:sym typeface="Syne"/>
              </a:defRPr>
            </a:lvl6pPr>
            <a:lvl7pPr lvl="6" algn="ctr" rtl="0">
              <a:lnSpc>
                <a:spcPct val="100000"/>
              </a:lnSpc>
              <a:spcBef>
                <a:spcPts val="0"/>
              </a:spcBef>
              <a:spcAft>
                <a:spcPts val="0"/>
              </a:spcAft>
              <a:buSzPts val="2400"/>
              <a:buFont typeface="Syne"/>
              <a:buNone/>
              <a:defRPr sz="2400">
                <a:latin typeface="Syne"/>
                <a:ea typeface="Syne"/>
                <a:cs typeface="Syne"/>
                <a:sym typeface="Syne"/>
              </a:defRPr>
            </a:lvl7pPr>
            <a:lvl8pPr lvl="7" algn="ctr" rtl="0">
              <a:lnSpc>
                <a:spcPct val="100000"/>
              </a:lnSpc>
              <a:spcBef>
                <a:spcPts val="0"/>
              </a:spcBef>
              <a:spcAft>
                <a:spcPts val="0"/>
              </a:spcAft>
              <a:buSzPts val="2400"/>
              <a:buFont typeface="Syne"/>
              <a:buNone/>
              <a:defRPr sz="2400">
                <a:latin typeface="Syne"/>
                <a:ea typeface="Syne"/>
                <a:cs typeface="Syne"/>
                <a:sym typeface="Syne"/>
              </a:defRPr>
            </a:lvl8pPr>
            <a:lvl9pPr lvl="8" algn="ctr" rtl="0">
              <a:lnSpc>
                <a:spcPct val="100000"/>
              </a:lnSpc>
              <a:spcBef>
                <a:spcPts val="0"/>
              </a:spcBef>
              <a:spcAft>
                <a:spcPts val="0"/>
              </a:spcAft>
              <a:buSzPts val="2400"/>
              <a:buFont typeface="Syne"/>
              <a:buNone/>
              <a:defRPr sz="2400">
                <a:latin typeface="Syne"/>
                <a:ea typeface="Syne"/>
                <a:cs typeface="Syne"/>
                <a:sym typeface="Syne"/>
              </a:defRPr>
            </a:lvl9pPr>
          </a:lstStyle>
          <a:p>
            <a:endParaRPr/>
          </a:p>
        </p:txBody>
      </p:sp>
      <p:sp>
        <p:nvSpPr>
          <p:cNvPr id="67" name="Google Shape;67;p5"/>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70" name="Google Shape;70;p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71" name="Google Shape;71;p6"/>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2" name="Google Shape;72;p6"/>
          <p:cNvGrpSpPr/>
          <p:nvPr/>
        </p:nvGrpSpPr>
        <p:grpSpPr>
          <a:xfrm>
            <a:off x="6903525" y="-981734"/>
            <a:ext cx="3017493" cy="5933984"/>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5" name="Google Shape;75;p6"/>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6" name="Google Shape;76;p6"/>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79" name="Google Shape;79;p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8"/>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97" name="Google Shape;97;p8"/>
          <p:cNvGrpSpPr/>
          <p:nvPr/>
        </p:nvGrpSpPr>
        <p:grpSpPr>
          <a:xfrm>
            <a:off x="-398276" y="-833272"/>
            <a:ext cx="9992412" cy="6691446"/>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0" name="Google Shape;100;p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3" name="Google Shape;103;p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4" name="Google Shape;104;p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7" name="Google Shape;107;p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108" name="Google Shape;108;p8"/>
          <p:cNvSpPr txBox="1">
            <a:spLocks noGrp="1"/>
          </p:cNvSpPr>
          <p:nvPr>
            <p:ph type="title"/>
          </p:nvPr>
        </p:nvSpPr>
        <p:spPr>
          <a:xfrm>
            <a:off x="1341125" y="2047600"/>
            <a:ext cx="6461700" cy="104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100"/>
              <a:buNone/>
              <a:defRPr sz="5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9"/>
        <p:cNvGrpSpPr/>
        <p:nvPr/>
      </p:nvGrpSpPr>
      <p:grpSpPr>
        <a:xfrm>
          <a:off x="0" y="0"/>
          <a:ext cx="0" cy="0"/>
          <a:chOff x="0" y="0"/>
          <a:chExt cx="0" cy="0"/>
        </a:xfrm>
      </p:grpSpPr>
      <p:sp>
        <p:nvSpPr>
          <p:cNvPr id="110" name="Google Shape;110;p9"/>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11" name="Google Shape;111;p9"/>
          <p:cNvSpPr txBox="1">
            <a:spLocks noGrp="1"/>
          </p:cNvSpPr>
          <p:nvPr>
            <p:ph type="title"/>
          </p:nvPr>
        </p:nvSpPr>
        <p:spPr>
          <a:xfrm>
            <a:off x="1958550" y="2166900"/>
            <a:ext cx="5226900" cy="1303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sz="1800" b="0">
                <a:latin typeface="Poppins"/>
                <a:ea typeface="Poppins"/>
                <a:cs typeface="Poppins"/>
                <a:sym typeface="Poppins"/>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12" name="Google Shape;112;p9"/>
          <p:cNvGrpSpPr/>
          <p:nvPr/>
        </p:nvGrpSpPr>
        <p:grpSpPr>
          <a:xfrm>
            <a:off x="-604491" y="-496839"/>
            <a:ext cx="10396060" cy="6576412"/>
            <a:chOff x="-604491" y="-496839"/>
            <a:chExt cx="10396060" cy="6576412"/>
          </a:xfrm>
        </p:grpSpPr>
        <p:grpSp>
          <p:nvGrpSpPr>
            <p:cNvPr id="113" name="Google Shape;113;p9"/>
            <p:cNvGrpSpPr/>
            <p:nvPr/>
          </p:nvGrpSpPr>
          <p:grpSpPr>
            <a:xfrm>
              <a:off x="190350" y="2517800"/>
              <a:ext cx="138900" cy="594300"/>
              <a:chOff x="259800" y="2501375"/>
              <a:chExt cx="138900" cy="594300"/>
            </a:xfrm>
          </p:grpSpPr>
          <p:sp>
            <p:nvSpPr>
              <p:cNvPr id="114" name="Google Shape;114;p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5" name="Google Shape;115;p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17" name="Google Shape;117;p9"/>
            <p:cNvGrpSpPr/>
            <p:nvPr/>
          </p:nvGrpSpPr>
          <p:grpSpPr>
            <a:xfrm>
              <a:off x="6891900" y="191250"/>
              <a:ext cx="593700" cy="137100"/>
              <a:chOff x="8290500" y="4746600"/>
              <a:chExt cx="593700" cy="137100"/>
            </a:xfrm>
          </p:grpSpPr>
          <p:sp>
            <p:nvSpPr>
              <p:cNvPr id="118" name="Google Shape;118;p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9" name="Google Shape;119;p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20" name="Google Shape;120;p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121" name="Google Shape;121;p9"/>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122" name="Google Shape;122;p9"/>
            <p:cNvGrpSpPr/>
            <p:nvPr/>
          </p:nvGrpSpPr>
          <p:grpSpPr>
            <a:xfrm rot="7200044">
              <a:off x="7720263" y="3988947"/>
              <a:ext cx="1728562" cy="1789510"/>
              <a:chOff x="-433476" y="-754650"/>
              <a:chExt cx="1728600" cy="1789549"/>
            </a:xfrm>
          </p:grpSpPr>
          <p:sp>
            <p:nvSpPr>
              <p:cNvPr id="123" name="Google Shape;123;p9"/>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24" name="Google Shape;124;p9"/>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sp>
        <p:nvSpPr>
          <p:cNvPr id="126" name="Google Shape;126;p10"/>
          <p:cNvSpPr>
            <a:spLocks noGrp="1"/>
          </p:cNvSpPr>
          <p:nvPr>
            <p:ph type="pic" idx="2"/>
          </p:nvPr>
        </p:nvSpPr>
        <p:spPr>
          <a:xfrm>
            <a:off x="-6650" y="-6650"/>
            <a:ext cx="9150600" cy="5143500"/>
          </a:xfrm>
          <a:prstGeom prst="rect">
            <a:avLst/>
          </a:prstGeom>
          <a:noFill/>
          <a:ln>
            <a:noFill/>
          </a:ln>
        </p:spPr>
      </p:sp>
      <p:sp>
        <p:nvSpPr>
          <p:cNvPr id="127" name="Google Shape;127;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sp>
        <p:nvSpPr>
          <p:cNvPr id="129" name="Google Shape;129;p11"/>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130" name="Google Shape;130;p11"/>
          <p:cNvGrpSpPr/>
          <p:nvPr/>
        </p:nvGrpSpPr>
        <p:grpSpPr>
          <a:xfrm>
            <a:off x="-398276" y="-833272"/>
            <a:ext cx="9992412" cy="6691446"/>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3" name="Google Shape;133;p11"/>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6" name="Google Shape;136;p1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7" name="Google Shape;137;p1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0" name="Google Shape;140;p1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sp>
        <p:nvSpPr>
          <p:cNvPr id="141" name="Google Shape;141;p11"/>
          <p:cNvSpPr txBox="1">
            <a:spLocks noGrp="1"/>
          </p:cNvSpPr>
          <p:nvPr>
            <p:ph type="title" hasCustomPrompt="1"/>
          </p:nvPr>
        </p:nvSpPr>
        <p:spPr>
          <a:xfrm>
            <a:off x="2085050" y="2084125"/>
            <a:ext cx="4974000" cy="8430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42" name="Google Shape;142;p11"/>
          <p:cNvSpPr txBox="1">
            <a:spLocks noGrp="1"/>
          </p:cNvSpPr>
          <p:nvPr>
            <p:ph type="subTitle" idx="1"/>
          </p:nvPr>
        </p:nvSpPr>
        <p:spPr>
          <a:xfrm>
            <a:off x="2085050" y="2927100"/>
            <a:ext cx="4974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4" r:id="rId13"/>
    <p:sldLayoutId id="2147483667"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8"/>
          <p:cNvSpPr txBox="1">
            <a:spLocks noGrp="1"/>
          </p:cNvSpPr>
          <p:nvPr>
            <p:ph type="ctrTitle"/>
          </p:nvPr>
        </p:nvSpPr>
        <p:spPr>
          <a:xfrm>
            <a:off x="515007" y="924911"/>
            <a:ext cx="4242487" cy="23054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600" dirty="0"/>
              <a:t>Final report</a:t>
            </a:r>
            <a:endParaRPr sz="6600" dirty="0"/>
          </a:p>
        </p:txBody>
      </p:sp>
      <p:grpSp>
        <p:nvGrpSpPr>
          <p:cNvPr id="33" name="Google Shape;9210;p54"/>
          <p:cNvGrpSpPr/>
          <p:nvPr/>
        </p:nvGrpSpPr>
        <p:grpSpPr>
          <a:xfrm>
            <a:off x="2646026" y="3967118"/>
            <a:ext cx="576923" cy="515981"/>
            <a:chOff x="1749728" y="2894777"/>
            <a:chExt cx="386927" cy="363438"/>
          </a:xfrm>
        </p:grpSpPr>
        <p:sp>
          <p:nvSpPr>
            <p:cNvPr id="34" name="Google Shape;9211;p54"/>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212;p54"/>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213;p54"/>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214;p54"/>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15;p54"/>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16;p54"/>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17;p54"/>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ttps://upload.wikimedia.org/wikipedia/commons/f/f9/TMA-Solution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505" y="1418151"/>
            <a:ext cx="3574600" cy="164936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361;p29"/>
          <p:cNvSpPr txBox="1">
            <a:spLocks/>
          </p:cNvSpPr>
          <p:nvPr/>
        </p:nvSpPr>
        <p:spPr>
          <a:xfrm>
            <a:off x="3316140" y="3834572"/>
            <a:ext cx="5919300" cy="9775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nSpc>
                <a:spcPct val="100000"/>
              </a:lnSpc>
              <a:spcAft>
                <a:spcPts val="1600"/>
              </a:spcAft>
              <a:buFont typeface="Poppins"/>
              <a:buNone/>
            </a:pPr>
            <a:r>
              <a:rPr lang="vi-VN" dirty="0" smtClean="0"/>
              <a:t>Name: Nguyen Tran </a:t>
            </a:r>
            <a:r>
              <a:rPr lang="en-US" dirty="0" smtClean="0"/>
              <a:t>Dinh Quan</a:t>
            </a:r>
          </a:p>
          <a:p>
            <a:pPr marL="0" indent="0">
              <a:lnSpc>
                <a:spcPct val="100000"/>
              </a:lnSpc>
              <a:spcAft>
                <a:spcPts val="1600"/>
              </a:spcAft>
              <a:buFont typeface="Poppins"/>
              <a:buNone/>
            </a:pPr>
            <a:r>
              <a:rPr lang="en-US" dirty="0" smtClean="0"/>
              <a:t>Position: Intern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lvl="0"/>
            <a:r>
              <a:rPr lang="en-US" sz="3200" dirty="0"/>
              <a:t> Technical Learning Experience</a:t>
            </a:r>
            <a:endParaRPr sz="3200" dirty="0"/>
          </a:p>
        </p:txBody>
      </p:sp>
      <p:sp>
        <p:nvSpPr>
          <p:cNvPr id="361" name="Google Shape;361;p29"/>
          <p:cNvSpPr txBox="1">
            <a:spLocks noGrp="1"/>
          </p:cNvSpPr>
          <p:nvPr>
            <p:ph type="body" idx="4294967295"/>
          </p:nvPr>
        </p:nvSpPr>
        <p:spPr>
          <a:xfrm>
            <a:off x="769619" y="1268092"/>
            <a:ext cx="5919300" cy="431844"/>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Insights Gained while working on Spring Boot and ReactJS:</a:t>
            </a:r>
            <a:endParaRPr sz="1200" dirty="0"/>
          </a:p>
        </p:txBody>
      </p:sp>
      <p:sp>
        <p:nvSpPr>
          <p:cNvPr id="363" name="Google Shape;363;p29"/>
          <p:cNvSpPr txBox="1"/>
          <p:nvPr/>
        </p:nvSpPr>
        <p:spPr>
          <a:xfrm>
            <a:off x="769619" y="1699936"/>
            <a:ext cx="7410363" cy="132691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n-US" b="1" dirty="0">
                <a:solidFill>
                  <a:schemeClr val="dk1"/>
                </a:solidFill>
                <a:latin typeface="Poppins"/>
                <a:ea typeface="Poppins"/>
                <a:cs typeface="Poppins"/>
                <a:sym typeface="Poppins"/>
              </a:rPr>
              <a:t>Efficiency in Development: </a:t>
            </a:r>
            <a:r>
              <a:rPr lang="en-US" dirty="0">
                <a:solidFill>
                  <a:schemeClr val="dk1"/>
                </a:solidFill>
                <a:latin typeface="Poppins"/>
                <a:ea typeface="Poppins"/>
                <a:cs typeface="Poppins"/>
                <a:sym typeface="Poppins"/>
              </a:rPr>
              <a:t>Learning Spring Boot enhanced the speed of backend development by automating configurations, reducing boilerplate code, and simplifying dependency management. Meanwhile, understanding ReactJS empowered efficient frontend development through reusable components and a virtual DOM.</a:t>
            </a:r>
            <a:endParaRPr sz="1200" dirty="0">
              <a:solidFill>
                <a:schemeClr val="dk1"/>
              </a:solidFill>
              <a:latin typeface="Poppins"/>
              <a:ea typeface="Poppins"/>
              <a:cs typeface="Poppins"/>
              <a:sym typeface="Poppins"/>
            </a:endParaRPr>
          </a:p>
        </p:txBody>
      </p:sp>
      <p:sp>
        <p:nvSpPr>
          <p:cNvPr id="5" name="Google Shape;363;p29">
            <a:extLst>
              <a:ext uri="{FF2B5EF4-FFF2-40B4-BE49-F238E27FC236}">
                <a16:creationId xmlns:a16="http://schemas.microsoft.com/office/drawing/2014/main" id="{131E6C1C-A072-4486-96A7-69622D5C55B7}"/>
              </a:ext>
            </a:extLst>
          </p:cNvPr>
          <p:cNvSpPr txBox="1"/>
          <p:nvPr/>
        </p:nvSpPr>
        <p:spPr>
          <a:xfrm>
            <a:off x="769619" y="3061655"/>
            <a:ext cx="7410363" cy="132691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n-US" b="1" dirty="0">
                <a:solidFill>
                  <a:schemeClr val="dk1"/>
                </a:solidFill>
                <a:latin typeface="Poppins"/>
                <a:ea typeface="Poppins"/>
                <a:cs typeface="Poppins"/>
                <a:sym typeface="Poppins"/>
              </a:rPr>
              <a:t>Integration and Scalability: </a:t>
            </a:r>
            <a:r>
              <a:rPr lang="en-US" dirty="0">
                <a:solidFill>
                  <a:schemeClr val="dk1"/>
                </a:solidFill>
                <a:latin typeface="Poppins"/>
                <a:ea typeface="Poppins"/>
                <a:cs typeface="Poppins"/>
                <a:sym typeface="Poppins"/>
              </a:rPr>
              <a:t>Insight into integrating Spring Boot with ReactJS facilitated a cohesive full-stack development approach, enabling seamless communication between frontend and backend components. Understanding scalability considerations in both technologies was also gained.</a:t>
            </a:r>
            <a:endParaRPr sz="12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3302551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lvl="0"/>
            <a:r>
              <a:rPr lang="en-US" sz="3200" dirty="0"/>
              <a:t> Technical Learning Experience</a:t>
            </a:r>
            <a:endParaRPr sz="3200" dirty="0"/>
          </a:p>
        </p:txBody>
      </p:sp>
      <p:sp>
        <p:nvSpPr>
          <p:cNvPr id="361" name="Google Shape;361;p29"/>
          <p:cNvSpPr txBox="1">
            <a:spLocks noGrp="1"/>
          </p:cNvSpPr>
          <p:nvPr>
            <p:ph type="body" idx="4294967295"/>
          </p:nvPr>
        </p:nvSpPr>
        <p:spPr>
          <a:xfrm>
            <a:off x="720000" y="1268092"/>
            <a:ext cx="5919300" cy="431844"/>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Some </a:t>
            </a:r>
            <a:r>
              <a:rPr lang="en-US" dirty="0" smtClean="0"/>
              <a:t>features implemented </a:t>
            </a:r>
            <a:r>
              <a:rPr lang="en-US" dirty="0"/>
              <a:t>within the </a:t>
            </a:r>
            <a:r>
              <a:rPr lang="en-US" dirty="0" smtClean="0"/>
              <a:t>blog:</a:t>
            </a:r>
            <a:endParaRPr sz="1200" dirty="0"/>
          </a:p>
        </p:txBody>
      </p:sp>
      <p:sp>
        <p:nvSpPr>
          <p:cNvPr id="363" name="Google Shape;363;p29"/>
          <p:cNvSpPr txBox="1"/>
          <p:nvPr/>
        </p:nvSpPr>
        <p:spPr>
          <a:xfrm>
            <a:off x="769619" y="1699936"/>
            <a:ext cx="7410363" cy="132691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n-US" b="1" dirty="0">
                <a:solidFill>
                  <a:schemeClr val="dk1"/>
                </a:solidFill>
                <a:latin typeface="Poppins"/>
                <a:ea typeface="Poppins"/>
                <a:cs typeface="Poppins"/>
                <a:sym typeface="Poppins"/>
              </a:rPr>
              <a:t>User Authentication</a:t>
            </a:r>
            <a:r>
              <a:rPr lang="en-US" dirty="0">
                <a:solidFill>
                  <a:schemeClr val="dk1"/>
                </a:solidFill>
                <a:latin typeface="Poppins"/>
                <a:ea typeface="Poppins"/>
                <a:cs typeface="Poppins"/>
                <a:sym typeface="Poppins"/>
              </a:rPr>
              <a:t>: Developed a secure authentication system using JWT (JSON Web Tokens) and Spring Security to authenticate users.</a:t>
            </a:r>
            <a:endParaRPr sz="1200" dirty="0">
              <a:solidFill>
                <a:schemeClr val="dk1"/>
              </a:solidFill>
              <a:latin typeface="Poppins"/>
              <a:ea typeface="Poppins"/>
              <a:cs typeface="Poppins"/>
              <a:sym typeface="Poppins"/>
            </a:endParaRPr>
          </a:p>
        </p:txBody>
      </p:sp>
      <p:sp>
        <p:nvSpPr>
          <p:cNvPr id="5" name="Google Shape;363;p29">
            <a:extLst>
              <a:ext uri="{FF2B5EF4-FFF2-40B4-BE49-F238E27FC236}">
                <a16:creationId xmlns:a16="http://schemas.microsoft.com/office/drawing/2014/main" id="{131E6C1C-A072-4486-96A7-69622D5C55B7}"/>
              </a:ext>
            </a:extLst>
          </p:cNvPr>
          <p:cNvSpPr txBox="1"/>
          <p:nvPr/>
        </p:nvSpPr>
        <p:spPr>
          <a:xfrm>
            <a:off x="720000" y="2363391"/>
            <a:ext cx="7410363" cy="785131"/>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n-US" b="1" dirty="0">
                <a:solidFill>
                  <a:schemeClr val="dk1"/>
                </a:solidFill>
                <a:latin typeface="Poppins"/>
                <a:ea typeface="Poppins"/>
                <a:cs typeface="Poppins"/>
                <a:sym typeface="Poppins"/>
              </a:rPr>
              <a:t>Post Creation: </a:t>
            </a:r>
            <a:r>
              <a:rPr lang="en-US" dirty="0">
                <a:solidFill>
                  <a:schemeClr val="dk1"/>
                </a:solidFill>
                <a:latin typeface="Poppins"/>
                <a:ea typeface="Poppins"/>
                <a:cs typeface="Poppins"/>
                <a:sym typeface="Poppins"/>
              </a:rPr>
              <a:t>Implemented a feature allowing users to create, edit, and delete blog posts with a rich text editor (</a:t>
            </a:r>
            <a:r>
              <a:rPr lang="en-US" dirty="0" err="1">
                <a:solidFill>
                  <a:schemeClr val="dk1"/>
                </a:solidFill>
                <a:latin typeface="Poppins"/>
                <a:ea typeface="Poppins"/>
                <a:cs typeface="Poppins"/>
                <a:sym typeface="Poppins"/>
              </a:rPr>
              <a:t>TinyMCE</a:t>
            </a:r>
            <a:r>
              <a:rPr lang="en-US" dirty="0">
                <a:solidFill>
                  <a:schemeClr val="dk1"/>
                </a:solidFill>
                <a:latin typeface="Poppins"/>
                <a:ea typeface="Poppins"/>
                <a:cs typeface="Poppins"/>
                <a:sym typeface="Poppins"/>
              </a:rPr>
              <a:t>).</a:t>
            </a:r>
            <a:endParaRPr sz="1200" dirty="0">
              <a:solidFill>
                <a:schemeClr val="dk1"/>
              </a:solidFill>
              <a:latin typeface="Poppins"/>
              <a:ea typeface="Poppins"/>
              <a:cs typeface="Poppins"/>
              <a:sym typeface="Poppins"/>
            </a:endParaRPr>
          </a:p>
        </p:txBody>
      </p:sp>
      <p:sp>
        <p:nvSpPr>
          <p:cNvPr id="6" name="Google Shape;363;p29">
            <a:extLst>
              <a:ext uri="{FF2B5EF4-FFF2-40B4-BE49-F238E27FC236}">
                <a16:creationId xmlns:a16="http://schemas.microsoft.com/office/drawing/2014/main" id="{131E6C1C-A072-4486-96A7-69622D5C55B7}"/>
              </a:ext>
            </a:extLst>
          </p:cNvPr>
          <p:cNvSpPr txBox="1"/>
          <p:nvPr/>
        </p:nvSpPr>
        <p:spPr>
          <a:xfrm>
            <a:off x="720000" y="3066124"/>
            <a:ext cx="7410363" cy="785131"/>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n-US" b="1" dirty="0">
                <a:solidFill>
                  <a:schemeClr val="dk1"/>
                </a:solidFill>
                <a:latin typeface="Poppins"/>
                <a:ea typeface="Poppins"/>
                <a:cs typeface="Poppins"/>
                <a:sym typeface="Poppins"/>
              </a:rPr>
              <a:t>Sharing Functionality: </a:t>
            </a:r>
            <a:r>
              <a:rPr lang="en-US" dirty="0">
                <a:solidFill>
                  <a:schemeClr val="dk1"/>
                </a:solidFill>
                <a:latin typeface="Poppins"/>
                <a:ea typeface="Poppins"/>
                <a:cs typeface="Poppins"/>
                <a:sym typeface="Poppins"/>
              </a:rPr>
              <a:t>Created a feature enabling users to share blog </a:t>
            </a:r>
            <a:r>
              <a:rPr lang="en-US" dirty="0" smtClean="0">
                <a:solidFill>
                  <a:schemeClr val="dk1"/>
                </a:solidFill>
                <a:latin typeface="Poppins"/>
                <a:ea typeface="Poppins"/>
                <a:cs typeface="Poppins"/>
                <a:sym typeface="Poppins"/>
              </a:rPr>
              <a:t>posts, across </a:t>
            </a:r>
            <a:r>
              <a:rPr lang="en-US" dirty="0">
                <a:solidFill>
                  <a:schemeClr val="dk1"/>
                </a:solidFill>
                <a:latin typeface="Poppins"/>
                <a:ea typeface="Poppins"/>
                <a:cs typeface="Poppins"/>
                <a:sym typeface="Poppins"/>
              </a:rPr>
              <a:t>platforms using API integrations.</a:t>
            </a:r>
            <a:endParaRPr sz="1200" dirty="0">
              <a:solidFill>
                <a:schemeClr val="dk1"/>
              </a:solidFill>
              <a:latin typeface="Poppins"/>
              <a:ea typeface="Poppins"/>
              <a:cs typeface="Poppins"/>
              <a:sym typeface="Poppins"/>
            </a:endParaRPr>
          </a:p>
        </p:txBody>
      </p:sp>
      <p:sp>
        <p:nvSpPr>
          <p:cNvPr id="7" name="Google Shape;363;p29">
            <a:extLst>
              <a:ext uri="{FF2B5EF4-FFF2-40B4-BE49-F238E27FC236}">
                <a16:creationId xmlns:a16="http://schemas.microsoft.com/office/drawing/2014/main" id="{131E6C1C-A072-4486-96A7-69622D5C55B7}"/>
              </a:ext>
            </a:extLst>
          </p:cNvPr>
          <p:cNvSpPr txBox="1"/>
          <p:nvPr/>
        </p:nvSpPr>
        <p:spPr>
          <a:xfrm>
            <a:off x="769619" y="3768857"/>
            <a:ext cx="7410363" cy="785131"/>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n-US" b="1" dirty="0">
                <a:solidFill>
                  <a:schemeClr val="dk1"/>
                </a:solidFill>
                <a:latin typeface="Poppins"/>
                <a:ea typeface="Poppins"/>
                <a:cs typeface="Poppins"/>
                <a:sym typeface="Poppins"/>
              </a:rPr>
              <a:t>RESTful API Implementation: </a:t>
            </a:r>
            <a:r>
              <a:rPr lang="en-US" dirty="0" smtClean="0">
                <a:solidFill>
                  <a:schemeClr val="dk1"/>
                </a:solidFill>
                <a:latin typeface="Poppins"/>
                <a:ea typeface="Poppins"/>
                <a:cs typeface="Poppins"/>
                <a:sym typeface="Poppins"/>
              </a:rPr>
              <a:t>Designed and developed RESTful APIs to enable communication between frontend and </a:t>
            </a:r>
            <a:r>
              <a:rPr lang="en-US" dirty="0">
                <a:solidFill>
                  <a:schemeClr val="dk1"/>
                </a:solidFill>
                <a:latin typeface="Poppins"/>
                <a:ea typeface="Poppins"/>
                <a:cs typeface="Poppins"/>
                <a:sym typeface="Poppins"/>
              </a:rPr>
              <a:t>backend components, ensuring data retrieval and manipulation</a:t>
            </a:r>
            <a:r>
              <a:rPr lang="en-US" dirty="0" smtClean="0">
                <a:solidFill>
                  <a:schemeClr val="dk1"/>
                </a:solidFill>
                <a:latin typeface="Poppins"/>
                <a:ea typeface="Poppins"/>
                <a:cs typeface="Poppins"/>
                <a:sym typeface="Poppins"/>
              </a:rPr>
              <a:t>.</a:t>
            </a:r>
            <a:endParaRPr sz="12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2138838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Google Shape;450;p38"/>
          <p:cNvSpPr txBox="1">
            <a:spLocks noGrp="1"/>
          </p:cNvSpPr>
          <p:nvPr>
            <p:ph type="title"/>
          </p:nvPr>
        </p:nvSpPr>
        <p:spPr>
          <a:xfrm>
            <a:off x="1920400" y="2146300"/>
            <a:ext cx="5966300" cy="726375"/>
          </a:xfrm>
          <a:prstGeom prst="rect">
            <a:avLst/>
          </a:prstGeom>
        </p:spPr>
        <p:txBody>
          <a:bodyPr spcFirstLastPara="1" wrap="square" lIns="91425" tIns="91425" rIns="91425" bIns="91425" anchor="b" anchorCtr="0">
            <a:noAutofit/>
          </a:bodyPr>
          <a:lstStyle/>
          <a:p>
            <a:pPr lvl="0" algn="ctr"/>
            <a:r>
              <a:rPr lang="en-US" sz="3600" dirty="0"/>
              <a:t>Key Accomplishments</a:t>
            </a:r>
            <a:endParaRPr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Demonstrable skills polished</a:t>
            </a:r>
            <a:endParaRPr dirty="0"/>
          </a:p>
        </p:txBody>
      </p:sp>
      <p:sp>
        <p:nvSpPr>
          <p:cNvPr id="380" name="Google Shape;380;p31"/>
          <p:cNvSpPr txBox="1">
            <a:spLocks noGrp="1"/>
          </p:cNvSpPr>
          <p:nvPr>
            <p:ph type="subTitle" idx="1"/>
          </p:nvPr>
        </p:nvSpPr>
        <p:spPr>
          <a:xfrm>
            <a:off x="1050200" y="1538274"/>
            <a:ext cx="6099899" cy="2005026"/>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q"/>
            </a:pPr>
            <a:r>
              <a:rPr lang="en-US" dirty="0"/>
              <a:t>Know how to independently research documentation and </a:t>
            </a:r>
            <a:r>
              <a:rPr lang="en-US" dirty="0" smtClean="0"/>
              <a:t>find solutions </a:t>
            </a:r>
            <a:r>
              <a:rPr lang="en-US" dirty="0"/>
              <a:t>to </a:t>
            </a:r>
            <a:r>
              <a:rPr lang="en-US" dirty="0" smtClean="0"/>
              <a:t>problems.</a:t>
            </a:r>
          </a:p>
          <a:p>
            <a:pPr marL="0" lvl="0" indent="0"/>
            <a:endParaRPr lang="en-US" dirty="0" smtClean="0"/>
          </a:p>
          <a:p>
            <a:pPr marL="285750" lvl="0" indent="-285750">
              <a:buFont typeface="Wingdings" panose="05000000000000000000" pitchFamily="2" charset="2"/>
              <a:buChar char="q"/>
            </a:pPr>
            <a:r>
              <a:rPr lang="en-US" dirty="0"/>
              <a:t>Experience a real technical working environment</a:t>
            </a:r>
            <a:r>
              <a:rPr lang="en-US" dirty="0" smtClean="0"/>
              <a:t>.</a:t>
            </a:r>
          </a:p>
          <a:p>
            <a:pPr marL="0" lvl="0" indent="0"/>
            <a:endParaRPr lang="en-US" dirty="0" smtClean="0"/>
          </a:p>
          <a:p>
            <a:pPr marL="285750" lvl="0" indent="-285750">
              <a:buFont typeface="Wingdings" panose="05000000000000000000" pitchFamily="2" charset="2"/>
              <a:buChar char="q"/>
            </a:pPr>
            <a:r>
              <a:rPr lang="en-US" dirty="0"/>
              <a:t>Knowing how to troubleshoot issues encountered during project </a:t>
            </a:r>
            <a:r>
              <a:rPr lang="en-US" dirty="0" smtClean="0"/>
              <a:t>work.</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Google Shape;450;p38"/>
          <p:cNvSpPr txBox="1">
            <a:spLocks noGrp="1"/>
          </p:cNvSpPr>
          <p:nvPr>
            <p:ph type="title"/>
          </p:nvPr>
        </p:nvSpPr>
        <p:spPr>
          <a:xfrm>
            <a:off x="1762745" y="2146300"/>
            <a:ext cx="5966300" cy="726375"/>
          </a:xfrm>
          <a:prstGeom prst="rect">
            <a:avLst/>
          </a:prstGeom>
        </p:spPr>
        <p:txBody>
          <a:bodyPr spcFirstLastPara="1" wrap="square" lIns="91425" tIns="91425" rIns="91425" bIns="91425" anchor="b" anchorCtr="0">
            <a:noAutofit/>
          </a:bodyPr>
          <a:lstStyle/>
          <a:p>
            <a:pPr lvl="0" algn="ctr"/>
            <a:r>
              <a:rPr lang="vi-VN" sz="3600" dirty="0" smtClean="0"/>
              <a:t>Future Outlook</a:t>
            </a:r>
            <a:endParaRPr sz="3600" dirty="0"/>
          </a:p>
        </p:txBody>
      </p:sp>
    </p:spTree>
    <p:extLst>
      <p:ext uri="{BB962C8B-B14F-4D97-AF65-F5344CB8AC3E}">
        <p14:creationId xmlns:p14="http://schemas.microsoft.com/office/powerpoint/2010/main" val="365997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lvl="0"/>
            <a:r>
              <a:rPr lang="vi-VN" sz="3200" dirty="0"/>
              <a:t>Future Outlook</a:t>
            </a:r>
            <a:endParaRPr dirty="0"/>
          </a:p>
        </p:txBody>
      </p:sp>
      <p:sp>
        <p:nvSpPr>
          <p:cNvPr id="380" name="Google Shape;380;p31"/>
          <p:cNvSpPr txBox="1">
            <a:spLocks noGrp="1"/>
          </p:cNvSpPr>
          <p:nvPr>
            <p:ph type="subTitle" idx="1"/>
          </p:nvPr>
        </p:nvSpPr>
        <p:spPr>
          <a:xfrm>
            <a:off x="1050200" y="1538273"/>
            <a:ext cx="6099899" cy="2243151"/>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q"/>
            </a:pPr>
            <a:r>
              <a:rPr lang="en-US" dirty="0"/>
              <a:t>Continuing to enhance my skills using the knowledge acquired during the internship</a:t>
            </a:r>
            <a:r>
              <a:rPr lang="en-US" dirty="0" smtClean="0"/>
              <a:t>.</a:t>
            </a:r>
            <a:endParaRPr lang="vi-VN" dirty="0" smtClean="0"/>
          </a:p>
          <a:p>
            <a:pPr marL="285750" lvl="0" indent="-285750">
              <a:buFont typeface="Wingdings" panose="05000000000000000000" pitchFamily="2" charset="2"/>
              <a:buChar char="q"/>
            </a:pPr>
            <a:endParaRPr lang="en-US" dirty="0" smtClean="0"/>
          </a:p>
          <a:p>
            <a:pPr marL="285750" lvl="0" indent="-285750">
              <a:buFont typeface="Wingdings" panose="05000000000000000000" pitchFamily="2" charset="2"/>
              <a:buChar char="q"/>
            </a:pPr>
            <a:r>
              <a:rPr lang="en-US" dirty="0"/>
              <a:t>Augmenting my expertise within the field of Information Technology</a:t>
            </a:r>
            <a:r>
              <a:rPr lang="en-US" dirty="0" smtClean="0"/>
              <a:t>.</a:t>
            </a:r>
            <a:endParaRPr lang="vi-VN" dirty="0" smtClean="0"/>
          </a:p>
          <a:p>
            <a:pPr marL="285750" lvl="0" indent="-285750">
              <a:buFont typeface="Wingdings" panose="05000000000000000000" pitchFamily="2" charset="2"/>
              <a:buChar char="q"/>
            </a:pPr>
            <a:endParaRPr lang="en-US" dirty="0" smtClean="0"/>
          </a:p>
          <a:p>
            <a:pPr marL="285750" lvl="0" indent="-285750">
              <a:buFont typeface="Wingdings" panose="05000000000000000000" pitchFamily="2" charset="2"/>
              <a:buChar char="q"/>
            </a:pPr>
            <a:r>
              <a:rPr lang="en-US" dirty="0"/>
              <a:t>Striving to become a well-rounded engineer with a strong foundation and advanced skills.</a:t>
            </a:r>
            <a:endParaRPr dirty="0"/>
          </a:p>
        </p:txBody>
      </p:sp>
    </p:spTree>
    <p:extLst>
      <p:ext uri="{BB962C8B-B14F-4D97-AF65-F5344CB8AC3E}">
        <p14:creationId xmlns:p14="http://schemas.microsoft.com/office/powerpoint/2010/main" val="179326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8;p39"/>
          <p:cNvSpPr txBox="1">
            <a:spLocks noGrp="1"/>
          </p:cNvSpPr>
          <p:nvPr>
            <p:ph type="title"/>
          </p:nvPr>
        </p:nvSpPr>
        <p:spPr>
          <a:xfrm>
            <a:off x="1901018" y="1963575"/>
            <a:ext cx="5561326" cy="95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Thank</a:t>
            </a:r>
            <a:r>
              <a:rPr lang="vi-VN" sz="4000" dirty="0" smtClean="0"/>
              <a:t> for reading </a:t>
            </a:r>
            <a:r>
              <a:rPr lang="en" sz="4000" dirty="0" smtClean="0"/>
              <a:t>!</a:t>
            </a:r>
            <a:endParaRPr sz="4000" dirty="0"/>
          </a:p>
        </p:txBody>
      </p:sp>
    </p:spTree>
    <p:extLst>
      <p:ext uri="{BB962C8B-B14F-4D97-AF65-F5344CB8AC3E}">
        <p14:creationId xmlns:p14="http://schemas.microsoft.com/office/powerpoint/2010/main" val="256565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oogle Shape;362;p29"/>
          <p:cNvSpPr txBox="1"/>
          <p:nvPr/>
        </p:nvSpPr>
        <p:spPr>
          <a:xfrm>
            <a:off x="1880471" y="1939215"/>
            <a:ext cx="1760751" cy="39424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vi-VN" dirty="0">
                <a:solidFill>
                  <a:schemeClr val="dk1"/>
                </a:solidFill>
                <a:latin typeface="Poppins SemiBold"/>
                <a:ea typeface="Poppins SemiBold"/>
                <a:cs typeface="Poppins SemiBold"/>
                <a:sym typeface="Poppins SemiBold"/>
              </a:rPr>
              <a:t>Project Overview</a:t>
            </a:r>
            <a:endParaRPr sz="1200" dirty="0">
              <a:solidFill>
                <a:schemeClr val="dk1"/>
              </a:solidFill>
              <a:latin typeface="Poppins SemiBold"/>
              <a:ea typeface="Poppins SemiBold"/>
              <a:cs typeface="Poppins SemiBold"/>
              <a:sym typeface="Poppins SemiBold"/>
            </a:endParaRPr>
          </a:p>
        </p:txBody>
      </p:sp>
      <p:sp>
        <p:nvSpPr>
          <p:cNvPr id="28" name="Google Shape;364;p29"/>
          <p:cNvSpPr/>
          <p:nvPr/>
        </p:nvSpPr>
        <p:spPr>
          <a:xfrm>
            <a:off x="920514" y="1924990"/>
            <a:ext cx="422700" cy="422700"/>
          </a:xfrm>
          <a:prstGeom prst="ellipse">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Poppins"/>
                <a:ea typeface="Poppins"/>
                <a:cs typeface="Poppins"/>
                <a:sym typeface="Poppins"/>
              </a:rPr>
              <a:t>1</a:t>
            </a:r>
            <a:endParaRPr dirty="0">
              <a:latin typeface="Poppins"/>
              <a:ea typeface="Poppins"/>
              <a:cs typeface="Poppins"/>
              <a:sym typeface="Poppins"/>
            </a:endParaRPr>
          </a:p>
        </p:txBody>
      </p:sp>
      <p:cxnSp>
        <p:nvCxnSpPr>
          <p:cNvPr id="29" name="Google Shape;365;p29"/>
          <p:cNvCxnSpPr>
            <a:stCxn id="28" idx="6"/>
            <a:endCxn id="27" idx="1"/>
          </p:cNvCxnSpPr>
          <p:nvPr/>
        </p:nvCxnSpPr>
        <p:spPr>
          <a:xfrm>
            <a:off x="1343214" y="2136340"/>
            <a:ext cx="537257" cy="0"/>
          </a:xfrm>
          <a:prstGeom prst="straightConnector1">
            <a:avLst/>
          </a:prstGeom>
          <a:noFill/>
          <a:ln w="9525" cap="flat" cmpd="sng">
            <a:solidFill>
              <a:schemeClr val="dk1"/>
            </a:solidFill>
            <a:prstDash val="solid"/>
            <a:round/>
            <a:headEnd type="none" w="sm" len="sm"/>
            <a:tailEnd type="triangle" w="sm" len="sm"/>
          </a:ln>
        </p:spPr>
      </p:cxnSp>
      <p:sp>
        <p:nvSpPr>
          <p:cNvPr id="36" name="Google Shape;362;p29"/>
          <p:cNvSpPr txBox="1"/>
          <p:nvPr/>
        </p:nvSpPr>
        <p:spPr>
          <a:xfrm>
            <a:off x="1880471" y="3158255"/>
            <a:ext cx="1760751" cy="39424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a:solidFill>
                  <a:schemeClr val="dk1"/>
                </a:solidFill>
                <a:latin typeface="Poppins SemiBold"/>
                <a:ea typeface="Poppins SemiBold"/>
                <a:cs typeface="Poppins SemiBold"/>
                <a:sym typeface="Poppins SemiBold"/>
              </a:rPr>
              <a:t>Lessions Learned</a:t>
            </a:r>
            <a:endParaRPr sz="1200" dirty="0">
              <a:solidFill>
                <a:schemeClr val="dk1"/>
              </a:solidFill>
              <a:latin typeface="Poppins SemiBold"/>
              <a:ea typeface="Poppins SemiBold"/>
              <a:cs typeface="Poppins SemiBold"/>
              <a:sym typeface="Poppins SemiBold"/>
            </a:endParaRPr>
          </a:p>
        </p:txBody>
      </p:sp>
      <p:sp>
        <p:nvSpPr>
          <p:cNvPr id="37" name="Google Shape;364;p29"/>
          <p:cNvSpPr/>
          <p:nvPr/>
        </p:nvSpPr>
        <p:spPr>
          <a:xfrm>
            <a:off x="920515" y="3144029"/>
            <a:ext cx="422700" cy="422700"/>
          </a:xfrm>
          <a:prstGeom prst="ellipse">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Poppins"/>
                <a:ea typeface="Poppins"/>
                <a:cs typeface="Poppins"/>
                <a:sym typeface="Poppins"/>
              </a:rPr>
              <a:t>2</a:t>
            </a:r>
            <a:endParaRPr dirty="0">
              <a:latin typeface="Poppins"/>
              <a:ea typeface="Poppins"/>
              <a:cs typeface="Poppins"/>
              <a:sym typeface="Poppins"/>
            </a:endParaRPr>
          </a:p>
        </p:txBody>
      </p:sp>
      <p:cxnSp>
        <p:nvCxnSpPr>
          <p:cNvPr id="38" name="Google Shape;365;p29"/>
          <p:cNvCxnSpPr>
            <a:stCxn id="37" idx="6"/>
            <a:endCxn id="36" idx="1"/>
          </p:cNvCxnSpPr>
          <p:nvPr/>
        </p:nvCxnSpPr>
        <p:spPr>
          <a:xfrm>
            <a:off x="1343215" y="3355379"/>
            <a:ext cx="537256" cy="1"/>
          </a:xfrm>
          <a:prstGeom prst="straightConnector1">
            <a:avLst/>
          </a:prstGeom>
          <a:noFill/>
          <a:ln w="9525" cap="flat" cmpd="sng">
            <a:solidFill>
              <a:schemeClr val="dk1"/>
            </a:solidFill>
            <a:prstDash val="solid"/>
            <a:round/>
            <a:headEnd type="none" w="sm" len="sm"/>
            <a:tailEnd type="triangle" w="sm" len="sm"/>
          </a:ln>
        </p:spPr>
      </p:cxnSp>
      <p:sp>
        <p:nvSpPr>
          <p:cNvPr id="40" name="Google Shape;362;p29"/>
          <p:cNvSpPr txBox="1"/>
          <p:nvPr/>
        </p:nvSpPr>
        <p:spPr>
          <a:xfrm>
            <a:off x="6046854" y="1939215"/>
            <a:ext cx="2286899" cy="39424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vi-VN" dirty="0">
                <a:solidFill>
                  <a:schemeClr val="dk1"/>
                </a:solidFill>
                <a:latin typeface="Poppins SemiBold"/>
                <a:ea typeface="Poppins SemiBold"/>
                <a:cs typeface="Poppins SemiBold"/>
                <a:sym typeface="Poppins SemiBold"/>
              </a:rPr>
              <a:t>Key Accomplishments</a:t>
            </a:r>
            <a:endParaRPr sz="1200" dirty="0">
              <a:solidFill>
                <a:schemeClr val="dk1"/>
              </a:solidFill>
              <a:latin typeface="Poppins SemiBold"/>
              <a:ea typeface="Poppins SemiBold"/>
              <a:cs typeface="Poppins SemiBold"/>
              <a:sym typeface="Poppins SemiBold"/>
            </a:endParaRPr>
          </a:p>
        </p:txBody>
      </p:sp>
      <p:sp>
        <p:nvSpPr>
          <p:cNvPr id="41" name="Google Shape;364;p29"/>
          <p:cNvSpPr/>
          <p:nvPr/>
        </p:nvSpPr>
        <p:spPr>
          <a:xfrm>
            <a:off x="5086897" y="1924990"/>
            <a:ext cx="422700" cy="422700"/>
          </a:xfrm>
          <a:prstGeom prst="ellipse">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Poppins"/>
                <a:ea typeface="Poppins"/>
                <a:cs typeface="Poppins"/>
                <a:sym typeface="Poppins"/>
              </a:rPr>
              <a:t>3</a:t>
            </a:r>
            <a:endParaRPr dirty="0">
              <a:latin typeface="Poppins"/>
              <a:ea typeface="Poppins"/>
              <a:cs typeface="Poppins"/>
              <a:sym typeface="Poppins"/>
            </a:endParaRPr>
          </a:p>
        </p:txBody>
      </p:sp>
      <p:cxnSp>
        <p:nvCxnSpPr>
          <p:cNvPr id="42" name="Google Shape;365;p29"/>
          <p:cNvCxnSpPr>
            <a:stCxn id="41" idx="6"/>
            <a:endCxn id="40" idx="1"/>
          </p:cNvCxnSpPr>
          <p:nvPr/>
        </p:nvCxnSpPr>
        <p:spPr>
          <a:xfrm>
            <a:off x="5509597" y="2136340"/>
            <a:ext cx="537257" cy="0"/>
          </a:xfrm>
          <a:prstGeom prst="straightConnector1">
            <a:avLst/>
          </a:prstGeom>
          <a:noFill/>
          <a:ln w="9525" cap="flat" cmpd="sng">
            <a:solidFill>
              <a:schemeClr val="dk1"/>
            </a:solidFill>
            <a:prstDash val="solid"/>
            <a:round/>
            <a:headEnd type="none" w="sm" len="sm"/>
            <a:tailEnd type="triangle" w="sm" len="sm"/>
          </a:ln>
        </p:spPr>
      </p:cxnSp>
      <p:sp>
        <p:nvSpPr>
          <p:cNvPr id="46" name="Google Shape;381;p31"/>
          <p:cNvSpPr txBox="1"/>
          <p:nvPr/>
        </p:nvSpPr>
        <p:spPr>
          <a:xfrm>
            <a:off x="6046854" y="3136555"/>
            <a:ext cx="1590133" cy="40847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dirty="0" smtClean="0">
                <a:solidFill>
                  <a:schemeClr val="dk1"/>
                </a:solidFill>
                <a:latin typeface="Poppins SemiBold"/>
                <a:ea typeface="Poppins SemiBold"/>
                <a:cs typeface="Poppins SemiBold"/>
                <a:sym typeface="Poppins SemiBold"/>
              </a:rPr>
              <a:t>Future </a:t>
            </a:r>
            <a:r>
              <a:rPr lang="en-US" dirty="0">
                <a:solidFill>
                  <a:schemeClr val="dk1"/>
                </a:solidFill>
                <a:latin typeface="Poppins SemiBold"/>
                <a:ea typeface="Poppins SemiBold"/>
                <a:cs typeface="Poppins SemiBold"/>
                <a:sym typeface="Poppins SemiBold"/>
              </a:rPr>
              <a:t>Outlook</a:t>
            </a:r>
            <a:endParaRPr dirty="0">
              <a:solidFill>
                <a:schemeClr val="dk1"/>
              </a:solidFill>
              <a:latin typeface="Poppins SemiBold"/>
              <a:ea typeface="Poppins SemiBold"/>
              <a:cs typeface="Poppins SemiBold"/>
              <a:sym typeface="Poppins SemiBold"/>
            </a:endParaRPr>
          </a:p>
        </p:txBody>
      </p:sp>
      <p:sp>
        <p:nvSpPr>
          <p:cNvPr id="59" name="Google Shape;353;p28"/>
          <p:cNvSpPr txBox="1">
            <a:spLocks/>
          </p:cNvSpPr>
          <p:nvPr/>
        </p:nvSpPr>
        <p:spPr>
          <a:xfrm>
            <a:off x="3070767" y="356008"/>
            <a:ext cx="2579765" cy="773004"/>
          </a:xfrm>
          <a:prstGeom prst="rect">
            <a:avLst/>
          </a:prstGeom>
          <a:noFill/>
          <a:ln w="9525" cap="flat" cmpd="sng">
            <a:no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Syne"/>
              <a:buNone/>
              <a:defRPr sz="1800" b="0"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r>
              <a:rPr lang="vi-VN" sz="3600" dirty="0"/>
              <a:t>Content</a:t>
            </a:r>
          </a:p>
        </p:txBody>
      </p:sp>
      <p:sp>
        <p:nvSpPr>
          <p:cNvPr id="30" name="Google Shape;364;p29"/>
          <p:cNvSpPr/>
          <p:nvPr/>
        </p:nvSpPr>
        <p:spPr>
          <a:xfrm>
            <a:off x="5086897" y="3129442"/>
            <a:ext cx="422700" cy="422700"/>
          </a:xfrm>
          <a:prstGeom prst="ellipse">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Poppins"/>
                <a:ea typeface="Poppins"/>
                <a:cs typeface="Poppins"/>
                <a:sym typeface="Poppins"/>
              </a:rPr>
              <a:t>4</a:t>
            </a:r>
            <a:endParaRPr dirty="0">
              <a:latin typeface="Poppins"/>
              <a:ea typeface="Poppins"/>
              <a:cs typeface="Poppins"/>
              <a:sym typeface="Poppins"/>
            </a:endParaRPr>
          </a:p>
        </p:txBody>
      </p:sp>
      <p:cxnSp>
        <p:nvCxnSpPr>
          <p:cNvPr id="31" name="Google Shape;365;p29"/>
          <p:cNvCxnSpPr>
            <a:stCxn id="30" idx="6"/>
            <a:endCxn id="46" idx="1"/>
          </p:cNvCxnSpPr>
          <p:nvPr/>
        </p:nvCxnSpPr>
        <p:spPr>
          <a:xfrm>
            <a:off x="5509597" y="3340792"/>
            <a:ext cx="537257" cy="0"/>
          </a:xfrm>
          <a:prstGeom prst="straightConnector1">
            <a:avLst/>
          </a:prstGeom>
          <a:noFill/>
          <a:ln w="9525" cap="flat" cmpd="sng">
            <a:solidFill>
              <a:schemeClr val="dk1"/>
            </a:solidFill>
            <a:prstDash val="solid"/>
            <a:round/>
            <a:headEnd type="none" w="sm" len="sm"/>
            <a:tailEnd type="triangle" w="sm" len="sm"/>
          </a:ln>
        </p:spPr>
      </p:cxnSp>
    </p:spTree>
    <p:extLst>
      <p:ext uri="{BB962C8B-B14F-4D97-AF65-F5344CB8AC3E}">
        <p14:creationId xmlns:p14="http://schemas.microsoft.com/office/powerpoint/2010/main" val="2997060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title"/>
          </p:nvPr>
        </p:nvSpPr>
        <p:spPr>
          <a:xfrm>
            <a:off x="2137226" y="2099567"/>
            <a:ext cx="5226900" cy="745314"/>
          </a:xfrm>
          <a:prstGeom prst="rect">
            <a:avLst/>
          </a:prstGeom>
          <a:ln>
            <a:noFill/>
          </a:ln>
        </p:spPr>
        <p:txBody>
          <a:bodyPr spcFirstLastPara="1" wrap="square" lIns="91425" tIns="91425" rIns="91425" bIns="91425" anchor="t" anchorCtr="0">
            <a:noAutofit/>
          </a:bodyPr>
          <a:lstStyle/>
          <a:p>
            <a:pPr lvl="0"/>
            <a:r>
              <a:rPr lang="en-US" sz="3600" b="1" dirty="0">
                <a:latin typeface="Syne" panose="020B0604020202020204" charset="0"/>
                <a:ea typeface="Poppins SemiBold"/>
                <a:cs typeface="Poppins SemiBold"/>
                <a:sym typeface="Poppins SemiBold"/>
              </a:rPr>
              <a:t>Project Overview</a:t>
            </a:r>
            <a:endParaRPr lang="vi-VN" sz="2800" b="1" dirty="0">
              <a:latin typeface="Poppins SemiBold"/>
              <a:ea typeface="Poppins SemiBold"/>
              <a:cs typeface="Poppins SemiBold"/>
              <a:sym typeface="Poppi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lvl="0"/>
            <a:r>
              <a:rPr lang="en-US" sz="3200" dirty="0"/>
              <a:t>Purpose of the website.</a:t>
            </a:r>
            <a:endParaRPr sz="3200" dirty="0"/>
          </a:p>
        </p:txBody>
      </p:sp>
      <p:sp>
        <p:nvSpPr>
          <p:cNvPr id="361" name="Google Shape;361;p29"/>
          <p:cNvSpPr txBox="1">
            <a:spLocks noGrp="1"/>
          </p:cNvSpPr>
          <p:nvPr>
            <p:ph type="body" idx="4294967295"/>
          </p:nvPr>
        </p:nvSpPr>
        <p:spPr>
          <a:xfrm>
            <a:off x="720000" y="1196356"/>
            <a:ext cx="5919300" cy="488437"/>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Description of the project: "Blogging Platform"</a:t>
            </a:r>
            <a:endParaRPr dirty="0"/>
          </a:p>
        </p:txBody>
      </p:sp>
      <p:sp>
        <p:nvSpPr>
          <p:cNvPr id="362" name="Google Shape;362;p29"/>
          <p:cNvSpPr txBox="1"/>
          <p:nvPr/>
        </p:nvSpPr>
        <p:spPr>
          <a:xfrm>
            <a:off x="1429408" y="1879477"/>
            <a:ext cx="6119976" cy="194628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lvl="0" algn="just">
              <a:lnSpc>
                <a:spcPct val="115000"/>
              </a:lnSpc>
            </a:pPr>
            <a:r>
              <a:rPr lang="en-US" dirty="0">
                <a:solidFill>
                  <a:schemeClr val="dk1"/>
                </a:solidFill>
                <a:latin typeface="Poppins SemiBold"/>
                <a:ea typeface="Poppins SemiBold"/>
                <a:cs typeface="Poppins SemiBold"/>
                <a:sym typeface="Poppins SemiBold"/>
              </a:rPr>
              <a:t>The ultimate goal of learning Spring Boot and React.js is to apply them in future projects. To become more proficient, the aim within this project is to build a blog website where users can share their posts and publish content to share with others within the site's limitations. With goals like these, utilizing Spring Boot to manage the backend through APIs and employing React.js for creating an interactive user interface becomes applicable.</a:t>
            </a:r>
            <a:endParaRPr sz="1200" dirty="0">
              <a:solidFill>
                <a:schemeClr val="dk1"/>
              </a:solidFill>
              <a:latin typeface="Poppins SemiBold"/>
              <a:ea typeface="Poppins SemiBold"/>
              <a:cs typeface="Poppins SemiBold"/>
              <a:sym typeface="Poppins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720000" y="428972"/>
            <a:ext cx="7704000" cy="605930"/>
          </a:xfrm>
          <a:prstGeom prst="rect">
            <a:avLst/>
          </a:prstGeom>
        </p:spPr>
        <p:txBody>
          <a:bodyPr spcFirstLastPara="1" wrap="square" lIns="91425" tIns="91425" rIns="91425" bIns="91425" anchor="t" anchorCtr="0">
            <a:noAutofit/>
          </a:bodyPr>
          <a:lstStyle/>
          <a:p>
            <a:pPr lvl="0"/>
            <a:r>
              <a:rPr lang="en-US" sz="3200" dirty="0"/>
              <a:t>Technologies used</a:t>
            </a:r>
            <a:endParaRPr sz="3200" dirty="0"/>
          </a:p>
        </p:txBody>
      </p:sp>
      <p:sp>
        <p:nvSpPr>
          <p:cNvPr id="5" name="Google Shape;362;p29">
            <a:extLst>
              <a:ext uri="{FF2B5EF4-FFF2-40B4-BE49-F238E27FC236}">
                <a16:creationId xmlns:a16="http://schemas.microsoft.com/office/drawing/2014/main" id="{06E2E3E2-8AAD-4C0D-A6F6-998E50FE7B8D}"/>
              </a:ext>
            </a:extLst>
          </p:cNvPr>
          <p:cNvSpPr txBox="1"/>
          <p:nvPr/>
        </p:nvSpPr>
        <p:spPr>
          <a:xfrm>
            <a:off x="720000" y="1297494"/>
            <a:ext cx="7257352" cy="274214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171450" lvl="0" indent="-171450" algn="just">
              <a:lnSpc>
                <a:spcPct val="115000"/>
              </a:lnSpc>
              <a:buSzPct val="80000"/>
              <a:buFont typeface="Wingdings" panose="05000000000000000000" pitchFamily="2" charset="2"/>
              <a:buChar char="q"/>
            </a:pPr>
            <a:r>
              <a:rPr lang="en-US" b="1" dirty="0">
                <a:solidFill>
                  <a:schemeClr val="dk1"/>
                </a:solidFill>
                <a:latin typeface="Poppins SemiBold"/>
                <a:ea typeface="Poppins SemiBold"/>
                <a:cs typeface="Poppins SemiBold"/>
                <a:sym typeface="Poppins SemiBold"/>
              </a:rPr>
              <a:t>Spring boot</a:t>
            </a:r>
          </a:p>
          <a:p>
            <a:pPr marL="171450" lvl="0" indent="-171450" algn="just">
              <a:lnSpc>
                <a:spcPct val="115000"/>
              </a:lnSpc>
              <a:buSzPct val="80000"/>
              <a:buFont typeface="Wingdings" panose="05000000000000000000" pitchFamily="2" charset="2"/>
              <a:buChar char="q"/>
            </a:pPr>
            <a:endParaRPr lang="en-US" sz="400" b="1" dirty="0">
              <a:solidFill>
                <a:schemeClr val="dk1"/>
              </a:solidFill>
              <a:latin typeface="Poppins SemiBold"/>
              <a:ea typeface="Poppins SemiBold"/>
              <a:cs typeface="Poppins SemiBold"/>
              <a:sym typeface="Poppins SemiBold"/>
            </a:endParaRPr>
          </a:p>
          <a:p>
            <a:pPr marL="171450" lvl="0" indent="-171450" algn="just">
              <a:lnSpc>
                <a:spcPct val="115000"/>
              </a:lnSpc>
              <a:buSzPct val="80000"/>
              <a:buFont typeface="Wingdings" panose="05000000000000000000" pitchFamily="2" charset="2"/>
              <a:buChar char="q"/>
            </a:pPr>
            <a:r>
              <a:rPr lang="en-US" b="1" dirty="0" err="1">
                <a:solidFill>
                  <a:schemeClr val="dk1"/>
                </a:solidFill>
                <a:latin typeface="Poppins SemiBold"/>
                <a:ea typeface="Poppins SemiBold"/>
                <a:cs typeface="Poppins SemiBold"/>
                <a:sym typeface="Poppins SemiBold"/>
              </a:rPr>
              <a:t>Jwt</a:t>
            </a:r>
            <a:r>
              <a:rPr lang="en-US" b="1" dirty="0">
                <a:solidFill>
                  <a:schemeClr val="dk1"/>
                </a:solidFill>
                <a:latin typeface="Poppins SemiBold"/>
                <a:ea typeface="Poppins SemiBold"/>
                <a:cs typeface="Poppins SemiBold"/>
                <a:sym typeface="Poppins SemiBold"/>
              </a:rPr>
              <a:t> (JSON Web Token): </a:t>
            </a:r>
            <a:r>
              <a:rPr lang="en-US" dirty="0">
                <a:solidFill>
                  <a:schemeClr val="dk1"/>
                </a:solidFill>
                <a:latin typeface="Poppins SemiBold"/>
                <a:ea typeface="Poppins SemiBold"/>
                <a:cs typeface="Poppins SemiBold"/>
                <a:sym typeface="Poppins SemiBold"/>
              </a:rPr>
              <a:t>Used for secure authentication and authorization of users within the web environment.</a:t>
            </a:r>
          </a:p>
          <a:p>
            <a:pPr marL="171450" lvl="0" indent="-171450" algn="just">
              <a:lnSpc>
                <a:spcPct val="115000"/>
              </a:lnSpc>
              <a:buSzPct val="80000"/>
              <a:buFont typeface="Wingdings" panose="05000000000000000000" pitchFamily="2" charset="2"/>
              <a:buChar char="q"/>
            </a:pPr>
            <a:endParaRPr lang="en-US" sz="300" dirty="0">
              <a:solidFill>
                <a:schemeClr val="dk1"/>
              </a:solidFill>
              <a:latin typeface="Poppins SemiBold"/>
              <a:ea typeface="Poppins SemiBold"/>
              <a:cs typeface="Poppins SemiBold"/>
              <a:sym typeface="Poppins SemiBold"/>
            </a:endParaRPr>
          </a:p>
          <a:p>
            <a:pPr marL="171450" lvl="0" indent="-171450" algn="just">
              <a:lnSpc>
                <a:spcPct val="115000"/>
              </a:lnSpc>
              <a:buSzPct val="80000"/>
              <a:buFont typeface="Wingdings" panose="05000000000000000000" pitchFamily="2" charset="2"/>
              <a:buChar char="q"/>
            </a:pPr>
            <a:r>
              <a:rPr lang="en-US" b="1" dirty="0">
                <a:solidFill>
                  <a:schemeClr val="dk1"/>
                </a:solidFill>
                <a:latin typeface="Poppins SemiBold"/>
                <a:ea typeface="Poppins SemiBold"/>
                <a:cs typeface="Poppins SemiBold"/>
                <a:sym typeface="Poppins SemiBold"/>
              </a:rPr>
              <a:t>Security Spring: </a:t>
            </a:r>
            <a:r>
              <a:rPr lang="en-US" dirty="0">
                <a:solidFill>
                  <a:schemeClr val="dk1"/>
                </a:solidFill>
                <a:latin typeface="Poppins SemiBold"/>
                <a:ea typeface="Poppins SemiBold"/>
                <a:cs typeface="Poppins SemiBold"/>
                <a:sym typeface="Poppins SemiBold"/>
              </a:rPr>
              <a:t>Ensures application security through authentication management, authorization, and protection against common security vulnerabilities</a:t>
            </a:r>
            <a:r>
              <a:rPr lang="en-US" dirty="0" smtClean="0">
                <a:solidFill>
                  <a:schemeClr val="dk1"/>
                </a:solidFill>
                <a:latin typeface="Poppins SemiBold"/>
                <a:ea typeface="Poppins SemiBold"/>
                <a:cs typeface="Poppins SemiBold"/>
                <a:sym typeface="Poppins SemiBold"/>
              </a:rPr>
              <a:t>.</a:t>
            </a:r>
          </a:p>
          <a:p>
            <a:pPr marL="171450" lvl="0" indent="-171450" algn="just">
              <a:lnSpc>
                <a:spcPct val="115000"/>
              </a:lnSpc>
              <a:buSzPct val="80000"/>
              <a:buFont typeface="Wingdings" panose="05000000000000000000" pitchFamily="2" charset="2"/>
              <a:buChar char="q"/>
            </a:pPr>
            <a:endParaRPr lang="en-US" sz="300" dirty="0">
              <a:solidFill>
                <a:schemeClr val="dk1"/>
              </a:solidFill>
              <a:latin typeface="Poppins SemiBold"/>
              <a:ea typeface="Poppins SemiBold"/>
              <a:cs typeface="Poppins SemiBold"/>
              <a:sym typeface="Poppins SemiBold"/>
            </a:endParaRPr>
          </a:p>
          <a:p>
            <a:pPr marL="171450" lvl="0" indent="-171450" algn="just">
              <a:lnSpc>
                <a:spcPct val="115000"/>
              </a:lnSpc>
              <a:buSzPct val="80000"/>
              <a:buFont typeface="Wingdings" panose="05000000000000000000" pitchFamily="2" charset="2"/>
              <a:buChar char="q"/>
            </a:pPr>
            <a:r>
              <a:rPr lang="en-US" b="1" dirty="0">
                <a:solidFill>
                  <a:schemeClr val="dk1"/>
                </a:solidFill>
                <a:latin typeface="Poppins SemiBold"/>
                <a:ea typeface="Poppins SemiBold"/>
                <a:cs typeface="Poppins SemiBold"/>
                <a:sym typeface="Poppins SemiBold"/>
              </a:rPr>
              <a:t>Hibernate: </a:t>
            </a:r>
            <a:r>
              <a:rPr lang="en-US" dirty="0">
                <a:solidFill>
                  <a:schemeClr val="dk1"/>
                </a:solidFill>
                <a:latin typeface="Poppins SemiBold"/>
                <a:ea typeface="Poppins SemiBold"/>
                <a:cs typeface="Poppins SemiBold"/>
                <a:sym typeface="Poppins SemiBold"/>
              </a:rPr>
              <a:t>Utilized for convenient and flexible interaction with the database by mapping Java objects to database tables.</a:t>
            </a:r>
          </a:p>
          <a:p>
            <a:pPr marL="171450" lvl="0" indent="-171450" algn="just">
              <a:lnSpc>
                <a:spcPct val="115000"/>
              </a:lnSpc>
              <a:buSzPct val="80000"/>
              <a:buFont typeface="Wingdings" panose="05000000000000000000" pitchFamily="2" charset="2"/>
              <a:buChar char="q"/>
            </a:pPr>
            <a:endParaRPr lang="en-US" sz="300" dirty="0">
              <a:solidFill>
                <a:schemeClr val="dk1"/>
              </a:solidFill>
              <a:latin typeface="Poppins SemiBold"/>
              <a:ea typeface="Poppins SemiBold"/>
              <a:cs typeface="Poppins SemiBold"/>
              <a:sym typeface="Poppins SemiBold"/>
            </a:endParaRPr>
          </a:p>
          <a:p>
            <a:pPr marL="171450" lvl="0" indent="-171450" algn="just">
              <a:lnSpc>
                <a:spcPct val="115000"/>
              </a:lnSpc>
              <a:buSzPct val="80000"/>
              <a:buFont typeface="Wingdings" panose="05000000000000000000" pitchFamily="2" charset="2"/>
              <a:buChar char="q"/>
            </a:pPr>
            <a:r>
              <a:rPr lang="en-US" b="1" dirty="0" err="1">
                <a:solidFill>
                  <a:schemeClr val="dk1"/>
                </a:solidFill>
                <a:latin typeface="Poppins SemiBold"/>
                <a:ea typeface="Poppins SemiBold"/>
                <a:cs typeface="Poppins SemiBold"/>
                <a:sym typeface="Poppins SemiBold"/>
              </a:rPr>
              <a:t>MySql</a:t>
            </a:r>
            <a:r>
              <a:rPr lang="en-US" b="1" dirty="0">
                <a:solidFill>
                  <a:schemeClr val="dk1"/>
                </a:solidFill>
                <a:latin typeface="Poppins SemiBold"/>
                <a:ea typeface="Poppins SemiBold"/>
                <a:cs typeface="Poppins SemiBold"/>
                <a:sym typeface="Poppins SemiBold"/>
              </a:rPr>
              <a:t>: </a:t>
            </a:r>
            <a:r>
              <a:rPr lang="en-US" dirty="0">
                <a:solidFill>
                  <a:schemeClr val="dk1"/>
                </a:solidFill>
                <a:latin typeface="Poppins SemiBold"/>
                <a:ea typeface="Poppins SemiBold"/>
                <a:cs typeface="Poppins SemiBold"/>
                <a:sym typeface="Poppins SemiBold"/>
              </a:rPr>
              <a:t>MySQL integrates seamlessly with Spring Boot and Hibernate, allowing for smooth interaction between the application and the database.</a:t>
            </a:r>
          </a:p>
          <a:p>
            <a:pPr marL="171450" lvl="0" indent="-171450" algn="just">
              <a:lnSpc>
                <a:spcPct val="115000"/>
              </a:lnSpc>
              <a:buFont typeface="Wingdings" panose="05000000000000000000" pitchFamily="2" charset="2"/>
              <a:buChar char="q"/>
            </a:pPr>
            <a:endParaRPr sz="1200" dirty="0">
              <a:solidFill>
                <a:schemeClr val="dk1"/>
              </a:solidFill>
              <a:latin typeface="Poppins SemiBold"/>
              <a:ea typeface="Poppins SemiBold"/>
              <a:cs typeface="Poppins SemiBold"/>
              <a:sym typeface="Poppins SemiBold"/>
            </a:endParaRPr>
          </a:p>
        </p:txBody>
      </p:sp>
    </p:spTree>
    <p:extLst>
      <p:ext uri="{BB962C8B-B14F-4D97-AF65-F5344CB8AC3E}">
        <p14:creationId xmlns:p14="http://schemas.microsoft.com/office/powerpoint/2010/main" val="135022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720000" y="428972"/>
            <a:ext cx="7704000" cy="605930"/>
          </a:xfrm>
          <a:prstGeom prst="rect">
            <a:avLst/>
          </a:prstGeom>
        </p:spPr>
        <p:txBody>
          <a:bodyPr spcFirstLastPara="1" wrap="square" lIns="91425" tIns="91425" rIns="91425" bIns="91425" anchor="t" anchorCtr="0">
            <a:noAutofit/>
          </a:bodyPr>
          <a:lstStyle/>
          <a:p>
            <a:pPr lvl="0"/>
            <a:r>
              <a:rPr lang="en-US" sz="3200" dirty="0"/>
              <a:t>Technologies used</a:t>
            </a:r>
            <a:endParaRPr sz="3200" dirty="0"/>
          </a:p>
        </p:txBody>
      </p:sp>
      <p:sp>
        <p:nvSpPr>
          <p:cNvPr id="5" name="Google Shape;362;p29">
            <a:extLst>
              <a:ext uri="{FF2B5EF4-FFF2-40B4-BE49-F238E27FC236}">
                <a16:creationId xmlns:a16="http://schemas.microsoft.com/office/drawing/2014/main" id="{06E2E3E2-8AAD-4C0D-A6F6-998E50FE7B8D}"/>
              </a:ext>
            </a:extLst>
          </p:cNvPr>
          <p:cNvSpPr txBox="1"/>
          <p:nvPr/>
        </p:nvSpPr>
        <p:spPr>
          <a:xfrm>
            <a:off x="720000" y="1494670"/>
            <a:ext cx="7015319" cy="237313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171450" lvl="0" indent="-171450" algn="just">
              <a:lnSpc>
                <a:spcPct val="115000"/>
              </a:lnSpc>
              <a:buSzPct val="80000"/>
              <a:buFont typeface="Wingdings" panose="05000000000000000000" pitchFamily="2" charset="2"/>
              <a:buChar char="q"/>
            </a:pPr>
            <a:r>
              <a:rPr lang="en-US" b="1" dirty="0" err="1">
                <a:solidFill>
                  <a:schemeClr val="dk1"/>
                </a:solidFill>
                <a:latin typeface="Poppins SemiBold"/>
                <a:ea typeface="Poppins SemiBold"/>
                <a:cs typeface="Poppins SemiBold"/>
                <a:sym typeface="Poppins SemiBold"/>
              </a:rPr>
              <a:t>ReactJs</a:t>
            </a:r>
            <a:endParaRPr lang="en-US" b="1" dirty="0">
              <a:solidFill>
                <a:schemeClr val="dk1"/>
              </a:solidFill>
              <a:latin typeface="Poppins SemiBold"/>
              <a:ea typeface="Poppins SemiBold"/>
              <a:cs typeface="Poppins SemiBold"/>
              <a:sym typeface="Poppins SemiBold"/>
            </a:endParaRPr>
          </a:p>
          <a:p>
            <a:pPr marL="171450" lvl="0" indent="-171450" algn="just">
              <a:lnSpc>
                <a:spcPct val="115000"/>
              </a:lnSpc>
              <a:buSzPct val="80000"/>
              <a:buFont typeface="Wingdings" panose="05000000000000000000" pitchFamily="2" charset="2"/>
              <a:buChar char="q"/>
            </a:pPr>
            <a:endParaRPr lang="en-US" sz="400" b="1" dirty="0">
              <a:solidFill>
                <a:schemeClr val="dk1"/>
              </a:solidFill>
              <a:latin typeface="Poppins SemiBold"/>
              <a:ea typeface="Poppins SemiBold"/>
              <a:cs typeface="Poppins SemiBold"/>
              <a:sym typeface="Poppins SemiBold"/>
            </a:endParaRPr>
          </a:p>
          <a:p>
            <a:pPr marL="171450" lvl="0" indent="-171450" algn="just">
              <a:lnSpc>
                <a:spcPct val="115000"/>
              </a:lnSpc>
              <a:buSzPct val="80000"/>
              <a:buFont typeface="Wingdings" panose="05000000000000000000" pitchFamily="2" charset="2"/>
              <a:buChar char="q"/>
            </a:pPr>
            <a:r>
              <a:rPr lang="en-US" b="1" dirty="0" err="1">
                <a:solidFill>
                  <a:schemeClr val="dk1"/>
                </a:solidFill>
                <a:latin typeface="Poppins SemiBold"/>
                <a:ea typeface="Poppins SemiBold"/>
                <a:cs typeface="Poppins SemiBold"/>
                <a:sym typeface="Poppins SemiBold"/>
              </a:rPr>
              <a:t>Tinymce</a:t>
            </a:r>
            <a:r>
              <a:rPr lang="en-US" b="1" dirty="0">
                <a:solidFill>
                  <a:schemeClr val="dk1"/>
                </a:solidFill>
                <a:latin typeface="Poppins SemiBold"/>
                <a:ea typeface="Poppins SemiBold"/>
                <a:cs typeface="Poppins SemiBold"/>
                <a:sym typeface="Poppins SemiBold"/>
              </a:rPr>
              <a:t>: </a:t>
            </a:r>
            <a:r>
              <a:rPr lang="en-US" dirty="0">
                <a:solidFill>
                  <a:schemeClr val="dk1"/>
                </a:solidFill>
                <a:latin typeface="Poppins SemiBold"/>
                <a:ea typeface="Poppins SemiBold"/>
                <a:cs typeface="Poppins SemiBold"/>
                <a:sym typeface="Poppins SemiBold"/>
              </a:rPr>
              <a:t>Used to provide users with a powerful and user-friendly text editor, enabling flexible content creation</a:t>
            </a:r>
            <a:r>
              <a:rPr lang="en-US" dirty="0" smtClean="0">
                <a:solidFill>
                  <a:schemeClr val="dk1"/>
                </a:solidFill>
                <a:latin typeface="Poppins SemiBold"/>
                <a:ea typeface="Poppins SemiBold"/>
                <a:cs typeface="Poppins SemiBold"/>
                <a:sym typeface="Poppins SemiBold"/>
              </a:rPr>
              <a:t>.</a:t>
            </a:r>
          </a:p>
          <a:p>
            <a:pPr marL="171450" lvl="0" indent="-171450" algn="just">
              <a:lnSpc>
                <a:spcPct val="115000"/>
              </a:lnSpc>
              <a:buSzPct val="80000"/>
              <a:buFont typeface="Wingdings" panose="05000000000000000000" pitchFamily="2" charset="2"/>
              <a:buChar char="q"/>
            </a:pPr>
            <a:endParaRPr lang="en-US" sz="300" dirty="0">
              <a:solidFill>
                <a:schemeClr val="dk1"/>
              </a:solidFill>
              <a:latin typeface="Poppins SemiBold"/>
              <a:ea typeface="Poppins SemiBold"/>
              <a:cs typeface="Poppins SemiBold"/>
              <a:sym typeface="Poppins SemiBold"/>
            </a:endParaRPr>
          </a:p>
          <a:p>
            <a:pPr marL="171450" lvl="0" indent="-171450" algn="just">
              <a:lnSpc>
                <a:spcPct val="115000"/>
              </a:lnSpc>
              <a:buSzPct val="80000"/>
              <a:buFont typeface="Wingdings" panose="05000000000000000000" pitchFamily="2" charset="2"/>
              <a:buChar char="q"/>
            </a:pPr>
            <a:r>
              <a:rPr lang="en-US" b="1" dirty="0" err="1">
                <a:solidFill>
                  <a:schemeClr val="dk1"/>
                </a:solidFill>
                <a:latin typeface="Poppins SemiBold"/>
                <a:ea typeface="Poppins SemiBold"/>
                <a:cs typeface="Poppins SemiBold"/>
                <a:sym typeface="Poppins SemiBold"/>
              </a:rPr>
              <a:t>Cloudiary</a:t>
            </a:r>
            <a:r>
              <a:rPr lang="en-US" b="1" dirty="0">
                <a:solidFill>
                  <a:schemeClr val="dk1"/>
                </a:solidFill>
                <a:latin typeface="Poppins SemiBold"/>
                <a:ea typeface="Poppins SemiBold"/>
                <a:cs typeface="Poppins SemiBold"/>
                <a:sym typeface="Poppins SemiBold"/>
              </a:rPr>
              <a:t>: </a:t>
            </a:r>
            <a:r>
              <a:rPr lang="en-US" dirty="0">
                <a:solidFill>
                  <a:schemeClr val="dk1"/>
                </a:solidFill>
                <a:latin typeface="Poppins SemiBold"/>
                <a:ea typeface="Poppins SemiBold"/>
                <a:cs typeface="Poppins SemiBold"/>
                <a:sym typeface="Poppins SemiBold"/>
              </a:rPr>
              <a:t>Employed for managing and storing images and multimedia securely on the cloud, optimizing the user experience with images</a:t>
            </a:r>
            <a:r>
              <a:rPr lang="en-US" dirty="0" smtClean="0">
                <a:solidFill>
                  <a:schemeClr val="dk1"/>
                </a:solidFill>
                <a:latin typeface="Poppins SemiBold"/>
                <a:ea typeface="Poppins SemiBold"/>
                <a:cs typeface="Poppins SemiBold"/>
                <a:sym typeface="Poppins SemiBold"/>
              </a:rPr>
              <a:t>.</a:t>
            </a:r>
          </a:p>
          <a:p>
            <a:pPr marL="171450" lvl="0" indent="-171450" algn="just">
              <a:lnSpc>
                <a:spcPct val="115000"/>
              </a:lnSpc>
              <a:buSzPct val="80000"/>
              <a:buFont typeface="Wingdings" panose="05000000000000000000" pitchFamily="2" charset="2"/>
              <a:buChar char="q"/>
            </a:pPr>
            <a:endParaRPr lang="en-US" sz="300" dirty="0">
              <a:solidFill>
                <a:schemeClr val="dk1"/>
              </a:solidFill>
              <a:latin typeface="Poppins SemiBold"/>
              <a:ea typeface="Poppins SemiBold"/>
              <a:cs typeface="Poppins SemiBold"/>
              <a:sym typeface="Poppins SemiBold"/>
            </a:endParaRPr>
          </a:p>
          <a:p>
            <a:pPr marL="171450" lvl="0" indent="-171450" algn="just">
              <a:lnSpc>
                <a:spcPct val="115000"/>
              </a:lnSpc>
              <a:buSzPct val="80000"/>
              <a:buFont typeface="Wingdings" panose="05000000000000000000" pitchFamily="2" charset="2"/>
              <a:buChar char="q"/>
            </a:pPr>
            <a:r>
              <a:rPr lang="en-US" b="1" dirty="0">
                <a:solidFill>
                  <a:schemeClr val="dk1"/>
                </a:solidFill>
                <a:latin typeface="Poppins SemiBold"/>
                <a:ea typeface="Poppins SemiBold"/>
                <a:cs typeface="Poppins SemiBold"/>
                <a:sym typeface="Poppins SemiBold"/>
              </a:rPr>
              <a:t>Bootstrap: </a:t>
            </a:r>
            <a:r>
              <a:rPr lang="en-US" dirty="0">
                <a:solidFill>
                  <a:schemeClr val="dk1"/>
                </a:solidFill>
                <a:latin typeface="Poppins SemiBold"/>
                <a:ea typeface="Poppins SemiBold"/>
                <a:cs typeface="Poppins SemiBold"/>
                <a:sym typeface="Poppins SemiBold"/>
              </a:rPr>
              <a:t>Bootstrap was incorporated into the frontend development for its responsive design components and extensive library of CSS and JavaScript tools.</a:t>
            </a:r>
          </a:p>
        </p:txBody>
      </p:sp>
    </p:spTree>
    <p:extLst>
      <p:ext uri="{BB962C8B-B14F-4D97-AF65-F5344CB8AC3E}">
        <p14:creationId xmlns:p14="http://schemas.microsoft.com/office/powerpoint/2010/main" val="326492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4"/>
          <p:cNvSpPr txBox="1">
            <a:spLocks noGrp="1"/>
          </p:cNvSpPr>
          <p:nvPr>
            <p:ph type="title"/>
          </p:nvPr>
        </p:nvSpPr>
        <p:spPr>
          <a:xfrm>
            <a:off x="2104441" y="1958542"/>
            <a:ext cx="4771736" cy="1179000"/>
          </a:xfrm>
          <a:prstGeom prst="rect">
            <a:avLst/>
          </a:prstGeom>
          <a:ln>
            <a:noFill/>
          </a:ln>
        </p:spPr>
        <p:txBody>
          <a:bodyPr spcFirstLastPara="1" wrap="square" lIns="91425" tIns="91425" rIns="91425" bIns="91425" anchor="ctr" anchorCtr="0">
            <a:noAutofit/>
          </a:bodyPr>
          <a:lstStyle/>
          <a:p>
            <a:pPr lvl="0"/>
            <a:r>
              <a:rPr lang="en-US" sz="3600" b="1" dirty="0">
                <a:latin typeface="Syne" panose="020B0604020202020204" charset="0"/>
              </a:rPr>
              <a:t>   Lessons Learned</a:t>
            </a:r>
            <a:endParaRPr sz="3600" b="1" dirty="0">
              <a:latin typeface="Syne" panose="020B0604020202020204" charset="0"/>
            </a:endParaRPr>
          </a:p>
        </p:txBody>
      </p:sp>
      <p:grpSp>
        <p:nvGrpSpPr>
          <p:cNvPr id="410" name="Google Shape;410;p34"/>
          <p:cNvGrpSpPr/>
          <p:nvPr/>
        </p:nvGrpSpPr>
        <p:grpSpPr>
          <a:xfrm rot="8999956">
            <a:off x="7975973" y="3841105"/>
            <a:ext cx="1728562" cy="1789510"/>
            <a:chOff x="-433476" y="-754650"/>
            <a:chExt cx="1728600" cy="1789549"/>
          </a:xfrm>
        </p:grpSpPr>
        <p:sp>
          <p:nvSpPr>
            <p:cNvPr id="411" name="Google Shape;411;p34"/>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12" name="Google Shape;412;p34"/>
            <p:cNvSpPr/>
            <p:nvPr/>
          </p:nvSpPr>
          <p:spPr>
            <a:xfrm>
              <a:off x="361376" y="895999"/>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
        <p:nvSpPr>
          <p:cNvPr id="413" name="Google Shape;413;p34"/>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extLst>
      <p:ext uri="{BB962C8B-B14F-4D97-AF65-F5344CB8AC3E}">
        <p14:creationId xmlns:p14="http://schemas.microsoft.com/office/powerpoint/2010/main" val="113994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Soft Skill</a:t>
            </a:r>
            <a:endParaRPr dirty="0"/>
          </a:p>
        </p:txBody>
      </p:sp>
      <p:sp>
        <p:nvSpPr>
          <p:cNvPr id="381" name="Google Shape;381;p31"/>
          <p:cNvSpPr txBox="1"/>
          <p:nvPr/>
        </p:nvSpPr>
        <p:spPr>
          <a:xfrm>
            <a:off x="1827614" y="1494386"/>
            <a:ext cx="3277200" cy="75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solidFill>
                  <a:schemeClr val="dk1"/>
                </a:solidFill>
                <a:latin typeface="Poppins SemiBold"/>
                <a:ea typeface="Poppins SemiBold"/>
                <a:cs typeface="Poppins SemiBold"/>
                <a:sym typeface="Poppins SemiBold"/>
              </a:rPr>
              <a:t>Agile development process</a:t>
            </a:r>
            <a:endParaRPr dirty="0">
              <a:solidFill>
                <a:schemeClr val="dk1"/>
              </a:solidFill>
              <a:latin typeface="Poppins SemiBold"/>
              <a:ea typeface="Poppins SemiBold"/>
              <a:cs typeface="Poppins SemiBold"/>
              <a:sym typeface="Poppins SemiBold"/>
            </a:endParaRPr>
          </a:p>
        </p:txBody>
      </p:sp>
      <p:sp>
        <p:nvSpPr>
          <p:cNvPr id="382" name="Google Shape;382;p31"/>
          <p:cNvSpPr/>
          <p:nvPr/>
        </p:nvSpPr>
        <p:spPr>
          <a:xfrm rot="16200000">
            <a:off x="823552" y="1660736"/>
            <a:ext cx="422700" cy="422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383" name="Google Shape;383;p31"/>
          <p:cNvCxnSpPr>
            <a:cxnSpLocks/>
            <a:stCxn id="382" idx="4"/>
            <a:endCxn id="381" idx="1"/>
          </p:cNvCxnSpPr>
          <p:nvPr/>
        </p:nvCxnSpPr>
        <p:spPr>
          <a:xfrm>
            <a:off x="1246252" y="1872086"/>
            <a:ext cx="581362" cy="0"/>
          </a:xfrm>
          <a:prstGeom prst="straightConnector1">
            <a:avLst/>
          </a:prstGeom>
          <a:noFill/>
          <a:ln w="9525" cap="flat" cmpd="sng">
            <a:solidFill>
              <a:schemeClr val="dk1"/>
            </a:solidFill>
            <a:prstDash val="solid"/>
            <a:round/>
            <a:headEnd type="none" w="sm" len="sm"/>
            <a:tailEnd type="triangle" w="sm" len="sm"/>
          </a:ln>
        </p:spPr>
      </p:cxnSp>
      <p:sp>
        <p:nvSpPr>
          <p:cNvPr id="13" name="Google Shape;381;p31">
            <a:extLst>
              <a:ext uri="{FF2B5EF4-FFF2-40B4-BE49-F238E27FC236}">
                <a16:creationId xmlns:a16="http://schemas.microsoft.com/office/drawing/2014/main" id="{75FA97EF-6142-440D-A641-A95906595E0E}"/>
              </a:ext>
            </a:extLst>
          </p:cNvPr>
          <p:cNvSpPr txBox="1"/>
          <p:nvPr/>
        </p:nvSpPr>
        <p:spPr>
          <a:xfrm>
            <a:off x="1827614" y="2461136"/>
            <a:ext cx="3277200" cy="75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solidFill>
                  <a:schemeClr val="dk1"/>
                </a:solidFill>
                <a:latin typeface="Poppins SemiBold"/>
                <a:ea typeface="Poppins SemiBold"/>
                <a:cs typeface="Poppins SemiBold"/>
                <a:sym typeface="Poppins SemiBold"/>
              </a:rPr>
              <a:t>Teamwork &amp; Work Etiquette</a:t>
            </a:r>
            <a:endParaRPr dirty="0">
              <a:solidFill>
                <a:schemeClr val="dk1"/>
              </a:solidFill>
              <a:latin typeface="Poppins SemiBold"/>
              <a:ea typeface="Poppins SemiBold"/>
              <a:cs typeface="Poppins SemiBold"/>
              <a:sym typeface="Poppins SemiBold"/>
            </a:endParaRPr>
          </a:p>
        </p:txBody>
      </p:sp>
      <p:sp>
        <p:nvSpPr>
          <p:cNvPr id="14" name="Google Shape;382;p31">
            <a:extLst>
              <a:ext uri="{FF2B5EF4-FFF2-40B4-BE49-F238E27FC236}">
                <a16:creationId xmlns:a16="http://schemas.microsoft.com/office/drawing/2014/main" id="{A3E59A28-9B50-4AA5-BC30-DCD188C9F5A5}"/>
              </a:ext>
            </a:extLst>
          </p:cNvPr>
          <p:cNvSpPr/>
          <p:nvPr/>
        </p:nvSpPr>
        <p:spPr>
          <a:xfrm rot="16200000">
            <a:off x="823552" y="2627486"/>
            <a:ext cx="422700" cy="422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15" name="Google Shape;383;p31">
            <a:extLst>
              <a:ext uri="{FF2B5EF4-FFF2-40B4-BE49-F238E27FC236}">
                <a16:creationId xmlns:a16="http://schemas.microsoft.com/office/drawing/2014/main" id="{1A80FD47-B59F-43DC-A95A-7A74D7C8FBD2}"/>
              </a:ext>
            </a:extLst>
          </p:cNvPr>
          <p:cNvCxnSpPr>
            <a:cxnSpLocks/>
            <a:stCxn id="14" idx="4"/>
            <a:endCxn id="13" idx="1"/>
          </p:cNvCxnSpPr>
          <p:nvPr/>
        </p:nvCxnSpPr>
        <p:spPr>
          <a:xfrm>
            <a:off x="1246252" y="2838836"/>
            <a:ext cx="581362" cy="0"/>
          </a:xfrm>
          <a:prstGeom prst="straightConnector1">
            <a:avLst/>
          </a:prstGeom>
          <a:noFill/>
          <a:ln w="9525" cap="flat" cmpd="sng">
            <a:solidFill>
              <a:schemeClr val="dk1"/>
            </a:solidFill>
            <a:prstDash val="solid"/>
            <a:round/>
            <a:headEnd type="none" w="sm" len="sm"/>
            <a:tailEnd type="triangle" w="sm" len="sm"/>
          </a:ln>
        </p:spPr>
      </p:cxnSp>
      <p:sp>
        <p:nvSpPr>
          <p:cNvPr id="16" name="Google Shape;381;p31">
            <a:extLst>
              <a:ext uri="{FF2B5EF4-FFF2-40B4-BE49-F238E27FC236}">
                <a16:creationId xmlns:a16="http://schemas.microsoft.com/office/drawing/2014/main" id="{6E5F3123-1F13-4D21-8950-554AB3AD7F2F}"/>
              </a:ext>
            </a:extLst>
          </p:cNvPr>
          <p:cNvSpPr txBox="1"/>
          <p:nvPr/>
        </p:nvSpPr>
        <p:spPr>
          <a:xfrm>
            <a:off x="1827614" y="3427885"/>
            <a:ext cx="3277200" cy="75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solidFill>
                  <a:schemeClr val="dk1"/>
                </a:solidFill>
                <a:latin typeface="Poppins SemiBold"/>
                <a:ea typeface="Poppins SemiBold"/>
                <a:cs typeface="Poppins SemiBold"/>
                <a:sym typeface="Poppins SemiBold"/>
              </a:rPr>
              <a:t>Email writing &amp; Communication</a:t>
            </a:r>
            <a:endParaRPr dirty="0">
              <a:solidFill>
                <a:schemeClr val="dk1"/>
              </a:solidFill>
              <a:latin typeface="Poppins SemiBold"/>
              <a:ea typeface="Poppins SemiBold"/>
              <a:cs typeface="Poppins SemiBold"/>
              <a:sym typeface="Poppins SemiBold"/>
            </a:endParaRPr>
          </a:p>
        </p:txBody>
      </p:sp>
      <p:sp>
        <p:nvSpPr>
          <p:cNvPr id="17" name="Google Shape;382;p31">
            <a:extLst>
              <a:ext uri="{FF2B5EF4-FFF2-40B4-BE49-F238E27FC236}">
                <a16:creationId xmlns:a16="http://schemas.microsoft.com/office/drawing/2014/main" id="{DE35341B-A192-4697-8B80-1C5817EC4EFB}"/>
              </a:ext>
            </a:extLst>
          </p:cNvPr>
          <p:cNvSpPr/>
          <p:nvPr/>
        </p:nvSpPr>
        <p:spPr>
          <a:xfrm rot="16200000">
            <a:off x="823552" y="3594235"/>
            <a:ext cx="422700" cy="422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cxnSp>
        <p:nvCxnSpPr>
          <p:cNvPr id="18" name="Google Shape;383;p31">
            <a:extLst>
              <a:ext uri="{FF2B5EF4-FFF2-40B4-BE49-F238E27FC236}">
                <a16:creationId xmlns:a16="http://schemas.microsoft.com/office/drawing/2014/main" id="{9D9AA1E9-31EE-47A6-84F5-B3DC4F04A962}"/>
              </a:ext>
            </a:extLst>
          </p:cNvPr>
          <p:cNvCxnSpPr>
            <a:cxnSpLocks/>
            <a:stCxn id="17" idx="4"/>
            <a:endCxn id="16" idx="1"/>
          </p:cNvCxnSpPr>
          <p:nvPr/>
        </p:nvCxnSpPr>
        <p:spPr>
          <a:xfrm>
            <a:off x="1246252" y="3805585"/>
            <a:ext cx="581362" cy="0"/>
          </a:xfrm>
          <a:prstGeom prst="straightConnector1">
            <a:avLst/>
          </a:prstGeom>
          <a:noFill/>
          <a:ln w="9525" cap="flat" cmpd="sng">
            <a:solidFill>
              <a:schemeClr val="dk1"/>
            </a:solidFill>
            <a:prstDash val="solid"/>
            <a:round/>
            <a:headEnd type="none" w="sm" len="sm"/>
            <a:tailEnd type="triangle" w="sm" len="sm"/>
          </a:ln>
        </p:spPr>
      </p:cxnSp>
    </p:spTree>
    <p:extLst>
      <p:ext uri="{BB962C8B-B14F-4D97-AF65-F5344CB8AC3E}">
        <p14:creationId xmlns:p14="http://schemas.microsoft.com/office/powerpoint/2010/main" val="164172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lvl="0"/>
            <a:r>
              <a:rPr lang="en-US" sz="3200" dirty="0"/>
              <a:t> Technical Learning Experience</a:t>
            </a:r>
            <a:endParaRPr sz="3200" dirty="0"/>
          </a:p>
        </p:txBody>
      </p:sp>
      <p:sp>
        <p:nvSpPr>
          <p:cNvPr id="361" name="Google Shape;361;p29"/>
          <p:cNvSpPr txBox="1">
            <a:spLocks noGrp="1"/>
          </p:cNvSpPr>
          <p:nvPr>
            <p:ph type="body" idx="4294967295"/>
          </p:nvPr>
        </p:nvSpPr>
        <p:spPr>
          <a:xfrm>
            <a:off x="769619" y="1268092"/>
            <a:ext cx="5919300" cy="2175472"/>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Learning curve and challenges faced during the internship.</a:t>
            </a:r>
          </a:p>
          <a:p>
            <a:pPr marL="285750" lvl="0" indent="-285750">
              <a:lnSpc>
                <a:spcPct val="100000"/>
              </a:lnSpc>
              <a:spcAft>
                <a:spcPts val="1600"/>
              </a:spcAft>
              <a:buSzPct val="80000"/>
              <a:buFont typeface="Wingdings" panose="05000000000000000000" pitchFamily="2" charset="2"/>
              <a:buChar char="q"/>
            </a:pPr>
            <a:r>
              <a:rPr lang="en-US" dirty="0"/>
              <a:t>Restful </a:t>
            </a:r>
            <a:r>
              <a:rPr lang="en-US" dirty="0" err="1"/>
              <a:t>Api</a:t>
            </a:r>
            <a:endParaRPr lang="en-US" dirty="0"/>
          </a:p>
          <a:p>
            <a:pPr marL="285750" lvl="0" indent="-285750">
              <a:lnSpc>
                <a:spcPct val="100000"/>
              </a:lnSpc>
              <a:spcAft>
                <a:spcPts val="1600"/>
              </a:spcAft>
              <a:buSzPct val="80000"/>
              <a:buFont typeface="Wingdings" panose="05000000000000000000" pitchFamily="2" charset="2"/>
              <a:buChar char="q"/>
            </a:pPr>
            <a:r>
              <a:rPr lang="en-US" dirty="0"/>
              <a:t>Logic code</a:t>
            </a:r>
          </a:p>
          <a:p>
            <a:pPr marL="285750" lvl="0" indent="-285750">
              <a:lnSpc>
                <a:spcPct val="100000"/>
              </a:lnSpc>
              <a:spcAft>
                <a:spcPts val="1600"/>
              </a:spcAft>
              <a:buSzPct val="80000"/>
              <a:buFont typeface="Wingdings" panose="05000000000000000000" pitchFamily="2" charset="2"/>
              <a:buChar char="q"/>
            </a:pPr>
            <a:r>
              <a:rPr lang="en-US" dirty="0"/>
              <a:t>Package and deploy server</a:t>
            </a:r>
          </a:p>
          <a:p>
            <a:pPr marL="285750" lvl="0" indent="-285750">
              <a:lnSpc>
                <a:spcPct val="100000"/>
              </a:lnSpc>
              <a:spcAft>
                <a:spcPts val="1600"/>
              </a:spcAft>
              <a:buSzPct val="80000"/>
              <a:buFont typeface="Wingdings" panose="05000000000000000000" pitchFamily="2" charset="2"/>
              <a:buChar char="q"/>
            </a:pPr>
            <a:r>
              <a:rPr lang="en-US" dirty="0"/>
              <a:t>Pages router</a:t>
            </a:r>
            <a:endParaRPr dirty="0"/>
          </a:p>
        </p:txBody>
      </p:sp>
      <p:sp>
        <p:nvSpPr>
          <p:cNvPr id="363" name="Google Shape;363;p29"/>
          <p:cNvSpPr txBox="1"/>
          <p:nvPr/>
        </p:nvSpPr>
        <p:spPr>
          <a:xfrm>
            <a:off x="649116" y="3443564"/>
            <a:ext cx="7410363" cy="1326910"/>
          </a:xfrm>
          <a:prstGeom prst="rect">
            <a:avLst/>
          </a:prstGeom>
          <a:noFill/>
          <a:ln>
            <a:noFill/>
          </a:ln>
        </p:spPr>
        <p:txBody>
          <a:bodyPr spcFirstLastPara="1" wrap="square" lIns="91425" tIns="91425" rIns="91425" bIns="91425" anchor="t" anchorCtr="0">
            <a:noAutofit/>
          </a:bodyPr>
          <a:lstStyle/>
          <a:p>
            <a:pPr lvl="0" algn="just">
              <a:lnSpc>
                <a:spcPct val="115000"/>
              </a:lnSpc>
              <a:spcAft>
                <a:spcPts val="1600"/>
              </a:spcAft>
            </a:pPr>
            <a:r>
              <a:rPr lang="en-US" dirty="0">
                <a:solidFill>
                  <a:schemeClr val="dk1"/>
                </a:solidFill>
                <a:latin typeface="Poppins"/>
                <a:ea typeface="Poppins"/>
                <a:cs typeface="Poppins"/>
                <a:sym typeface="Poppins"/>
              </a:rPr>
              <a:t>With the guidance of a mentor and additional self-learning, I successfully addressed the following challenges during the internship: understanding RESTful APIs, writing efficient logic code, packaging and deploying the server, and implementing page routing. These hurdles were overcome through mentorship and a proactive approach to further learning</a:t>
            </a:r>
            <a:endParaRPr sz="12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953882217"/>
      </p:ext>
    </p:extLst>
  </p:cSld>
  <p:clrMapOvr>
    <a:masterClrMapping/>
  </p:clrMapOvr>
</p:sld>
</file>

<file path=ppt/theme/theme1.xml><?xml version="1.0" encoding="utf-8"?>
<a:theme xmlns:a="http://schemas.openxmlformats.org/drawingml/2006/main" name="Intro to Iteration by Slidesgo">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632</Words>
  <Application>Microsoft Office PowerPoint</Application>
  <PresentationFormat>On-screen Show (16:9)</PresentationFormat>
  <Paragraphs>71</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Wingdings</vt:lpstr>
      <vt:lpstr>Syne</vt:lpstr>
      <vt:lpstr>Poppins SemiBold</vt:lpstr>
      <vt:lpstr>Anaheim</vt:lpstr>
      <vt:lpstr>Poppins</vt:lpstr>
      <vt:lpstr>Intro to Iteration by Slidesgo</vt:lpstr>
      <vt:lpstr>Final report</vt:lpstr>
      <vt:lpstr>PowerPoint Presentation</vt:lpstr>
      <vt:lpstr>Project Overview</vt:lpstr>
      <vt:lpstr>Purpose of the website.</vt:lpstr>
      <vt:lpstr>Technologies used</vt:lpstr>
      <vt:lpstr>Technologies used</vt:lpstr>
      <vt:lpstr>   Lessons Learned</vt:lpstr>
      <vt:lpstr>Soft Skill</vt:lpstr>
      <vt:lpstr> Technical Learning Experience</vt:lpstr>
      <vt:lpstr> Technical Learning Experience</vt:lpstr>
      <vt:lpstr> Technical Learning Experience</vt:lpstr>
      <vt:lpstr>Key Accomplishments</vt:lpstr>
      <vt:lpstr>Demonstrable skills polished</vt:lpstr>
      <vt:lpstr>Future Outlook</vt:lpstr>
      <vt:lpstr>Future Outlook</vt:lpstr>
      <vt:lpstr>Thank for reading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dc:title>
  <cp:lastModifiedBy>Quan Nguyen Tran Dinh</cp:lastModifiedBy>
  <cp:revision>24</cp:revision>
  <dcterms:modified xsi:type="dcterms:W3CDTF">2023-12-13T04:00:16Z</dcterms:modified>
</cp:coreProperties>
</file>