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321" r:id="rId4"/>
    <p:sldId id="257" r:id="rId5"/>
    <p:sldId id="318" r:id="rId6"/>
    <p:sldId id="317" r:id="rId7"/>
    <p:sldId id="319" r:id="rId8"/>
    <p:sldId id="320" r:id="rId9"/>
  </p:sldIdLst>
  <p:sldSz cx="12192000" cy="6858000"/>
  <p:notesSz cx="6858000" cy="9144000"/>
  <p:embeddedFontLst>
    <p:embeddedFont>
      <p:font typeface="A2.Jovis-Doanvandai-San" panose="020B0604020202020204" charset="0"/>
      <p:regular r:id="rId11"/>
    </p:embeddedFont>
    <p:embeddedFont>
      <p:font typeface="A3.Jovis-BebasNeueBold-San" panose="020B0604020202020204" charset="0"/>
      <p:bold r:id="rId12"/>
    </p:embeddedFont>
    <p:embeddedFont>
      <p:font typeface="A3.Jovis-BeVietnamSemiBold-San" panose="020B060402020202020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6"/>
    <a:srgbClr val="EEAC0D"/>
    <a:srgbClr val="E6E6E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F74367-745D-4421-B244-F11FADD97B38}"/>
              </a:ext>
            </a:extLst>
          </p:cNvPr>
          <p:cNvSpPr/>
          <p:nvPr/>
        </p:nvSpPr>
        <p:spPr>
          <a:xfrm>
            <a:off x="2875280" y="-10160"/>
            <a:ext cx="9316720" cy="6878320"/>
          </a:xfrm>
          <a:custGeom>
            <a:avLst/>
            <a:gdLst>
              <a:gd name="connsiteX0" fmla="*/ 0 w 8534400"/>
              <a:gd name="connsiteY0" fmla="*/ 0 h 6858000"/>
              <a:gd name="connsiteX1" fmla="*/ 8534400 w 8534400"/>
              <a:gd name="connsiteY1" fmla="*/ 0 h 6858000"/>
              <a:gd name="connsiteX2" fmla="*/ 8534400 w 8534400"/>
              <a:gd name="connsiteY2" fmla="*/ 6858000 h 6858000"/>
              <a:gd name="connsiteX3" fmla="*/ 0 w 8534400"/>
              <a:gd name="connsiteY3" fmla="*/ 6858000 h 6858000"/>
              <a:gd name="connsiteX4" fmla="*/ 0 w 8534400"/>
              <a:gd name="connsiteY4" fmla="*/ 0 h 6858000"/>
              <a:gd name="connsiteX0" fmla="*/ 6126480 w 8534400"/>
              <a:gd name="connsiteY0" fmla="*/ 10160 h 6858000"/>
              <a:gd name="connsiteX1" fmla="*/ 8534400 w 8534400"/>
              <a:gd name="connsiteY1" fmla="*/ 0 h 6858000"/>
              <a:gd name="connsiteX2" fmla="*/ 8534400 w 8534400"/>
              <a:gd name="connsiteY2" fmla="*/ 6858000 h 6858000"/>
              <a:gd name="connsiteX3" fmla="*/ 0 w 8534400"/>
              <a:gd name="connsiteY3" fmla="*/ 6858000 h 6858000"/>
              <a:gd name="connsiteX4" fmla="*/ 6126480 w 8534400"/>
              <a:gd name="connsiteY4" fmla="*/ 10160 h 6858000"/>
              <a:gd name="connsiteX0" fmla="*/ 6126480 w 8534400"/>
              <a:gd name="connsiteY0" fmla="*/ 0 h 6868160"/>
              <a:gd name="connsiteX1" fmla="*/ 8534400 w 8534400"/>
              <a:gd name="connsiteY1" fmla="*/ 10160 h 6868160"/>
              <a:gd name="connsiteX2" fmla="*/ 8534400 w 8534400"/>
              <a:gd name="connsiteY2" fmla="*/ 6868160 h 6868160"/>
              <a:gd name="connsiteX3" fmla="*/ 0 w 8534400"/>
              <a:gd name="connsiteY3" fmla="*/ 6868160 h 6868160"/>
              <a:gd name="connsiteX4" fmla="*/ 6126480 w 8534400"/>
              <a:gd name="connsiteY4" fmla="*/ 0 h 6868160"/>
              <a:gd name="connsiteX0" fmla="*/ 6908800 w 9316720"/>
              <a:gd name="connsiteY0" fmla="*/ 0 h 6878320"/>
              <a:gd name="connsiteX1" fmla="*/ 9316720 w 9316720"/>
              <a:gd name="connsiteY1" fmla="*/ 10160 h 6878320"/>
              <a:gd name="connsiteX2" fmla="*/ 9316720 w 9316720"/>
              <a:gd name="connsiteY2" fmla="*/ 6868160 h 6878320"/>
              <a:gd name="connsiteX3" fmla="*/ 0 w 9316720"/>
              <a:gd name="connsiteY3" fmla="*/ 6878320 h 6878320"/>
              <a:gd name="connsiteX4" fmla="*/ 6908800 w 9316720"/>
              <a:gd name="connsiteY4" fmla="*/ 0 h 687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720" h="6878320">
                <a:moveTo>
                  <a:pt x="6908800" y="0"/>
                </a:moveTo>
                <a:lnTo>
                  <a:pt x="9316720" y="10160"/>
                </a:lnTo>
                <a:lnTo>
                  <a:pt x="9316720" y="6868160"/>
                </a:lnTo>
                <a:lnTo>
                  <a:pt x="0" y="6878320"/>
                </a:lnTo>
                <a:lnTo>
                  <a:pt x="690880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41E8DCD-6CEB-4D76-9721-4BC126B122BA}"/>
              </a:ext>
            </a:extLst>
          </p:cNvPr>
          <p:cNvSpPr/>
          <p:nvPr/>
        </p:nvSpPr>
        <p:spPr>
          <a:xfrm>
            <a:off x="6766560" y="-1498600"/>
            <a:ext cx="2997200" cy="2997200"/>
          </a:xfrm>
          <a:prstGeom prst="diamond">
            <a:avLst/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C178E74-74BA-4758-8BFD-3B6783A9C4AA}"/>
              </a:ext>
            </a:extLst>
          </p:cNvPr>
          <p:cNvSpPr/>
          <p:nvPr/>
        </p:nvSpPr>
        <p:spPr>
          <a:xfrm>
            <a:off x="-896011" y="5972149"/>
            <a:ext cx="1792022" cy="1792022"/>
          </a:xfrm>
          <a:prstGeom prst="diamond">
            <a:avLst/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546E6-B3FC-4D5B-9AAB-CF7DF57DBA09}"/>
              </a:ext>
            </a:extLst>
          </p:cNvPr>
          <p:cNvSpPr txBox="1"/>
          <p:nvPr/>
        </p:nvSpPr>
        <p:spPr>
          <a:xfrm>
            <a:off x="-133930" y="1067713"/>
            <a:ext cx="8078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 err="1">
                <a:solidFill>
                  <a:srgbClr val="161616"/>
                </a:solidFill>
                <a:latin typeface="+mj-lt"/>
              </a:rPr>
              <a:t>Khoá</a:t>
            </a:r>
            <a:r>
              <a:rPr lang="en-US" sz="5000" b="1" dirty="0">
                <a:solidFill>
                  <a:srgbClr val="161616"/>
                </a:solidFill>
                <a:latin typeface="+mj-lt"/>
              </a:rPr>
              <a:t> </a:t>
            </a:r>
            <a:r>
              <a:rPr lang="en-US" sz="5000" b="1" dirty="0" err="1">
                <a:solidFill>
                  <a:srgbClr val="161616"/>
                </a:solidFill>
                <a:latin typeface="+mj-lt"/>
              </a:rPr>
              <a:t>đào</a:t>
            </a:r>
            <a:r>
              <a:rPr lang="en-US" sz="5000" b="1" dirty="0">
                <a:solidFill>
                  <a:srgbClr val="161616"/>
                </a:solidFill>
                <a:latin typeface="+mj-lt"/>
              </a:rPr>
              <a:t> </a:t>
            </a:r>
            <a:r>
              <a:rPr lang="en-US" sz="5000" b="1" dirty="0" err="1">
                <a:solidFill>
                  <a:srgbClr val="161616"/>
                </a:solidFill>
                <a:latin typeface="+mj-lt"/>
              </a:rPr>
              <a:t>tạo</a:t>
            </a:r>
            <a:r>
              <a:rPr lang="en-US" sz="5000" b="1" dirty="0">
                <a:solidFill>
                  <a:srgbClr val="161616"/>
                </a:solidFill>
                <a:latin typeface="+mj-lt"/>
              </a:rPr>
              <a:t> 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LẬP TRÌNH C#.NET</a:t>
            </a:r>
            <a:endParaRPr lang="en-US" sz="5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8314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>
            <a:extLst>
              <a:ext uri="{FF2B5EF4-FFF2-40B4-BE49-F238E27FC236}">
                <a16:creationId xmlns:a16="http://schemas.microsoft.com/office/drawing/2014/main" id="{56E69091-29AD-4E45-B3B9-B120D0961E7E}"/>
              </a:ext>
            </a:extLst>
          </p:cNvPr>
          <p:cNvSpPr/>
          <p:nvPr/>
        </p:nvSpPr>
        <p:spPr>
          <a:xfrm>
            <a:off x="6247721" y="0"/>
            <a:ext cx="274114" cy="731334"/>
          </a:xfrm>
          <a:prstGeom prst="parallelogram">
            <a:avLst>
              <a:gd name="adj" fmla="val 75005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80DD8307-7D8E-475D-A944-7C8EECB4C22F}"/>
              </a:ext>
            </a:extLst>
          </p:cNvPr>
          <p:cNvSpPr/>
          <p:nvPr/>
        </p:nvSpPr>
        <p:spPr>
          <a:xfrm>
            <a:off x="10698355" y="3057646"/>
            <a:ext cx="2570476" cy="6858000"/>
          </a:xfrm>
          <a:prstGeom prst="parallelogram">
            <a:avLst>
              <a:gd name="adj" fmla="val 75005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25FAE51-E85D-477E-9B56-CA60F01E4C9E}"/>
              </a:ext>
            </a:extLst>
          </p:cNvPr>
          <p:cNvSpPr/>
          <p:nvPr/>
        </p:nvSpPr>
        <p:spPr>
          <a:xfrm>
            <a:off x="-879675" y="117950"/>
            <a:ext cx="10263518" cy="795267"/>
          </a:xfrm>
          <a:prstGeom prst="parallelogram">
            <a:avLst>
              <a:gd name="adj" fmla="val 29403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5A507-FD4D-4449-AFC4-A62474C964B7}"/>
              </a:ext>
            </a:extLst>
          </p:cNvPr>
          <p:cNvSpPr txBox="1"/>
          <p:nvPr/>
        </p:nvSpPr>
        <p:spPr>
          <a:xfrm>
            <a:off x="212317" y="130862"/>
            <a:ext cx="8836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161616"/>
                </a:solidFill>
                <a:latin typeface="+mj-lt"/>
              </a:rPr>
              <a:t>Các kiểu dữ liệu hay sử dụng trong sql server</a:t>
            </a:r>
            <a:endParaRPr lang="en-US" sz="4400" dirty="0">
              <a:solidFill>
                <a:srgbClr val="161616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26" y="1763000"/>
            <a:ext cx="8393101" cy="30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4691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E88839-7AA2-4163-8315-82C480519B11}"/>
              </a:ext>
            </a:extLst>
          </p:cNvPr>
          <p:cNvSpPr/>
          <p:nvPr/>
        </p:nvSpPr>
        <p:spPr>
          <a:xfrm>
            <a:off x="-1" y="0"/>
            <a:ext cx="5790425" cy="6858000"/>
          </a:xfrm>
          <a:custGeom>
            <a:avLst/>
            <a:gdLst>
              <a:gd name="connsiteX0" fmla="*/ 0 w 5598160"/>
              <a:gd name="connsiteY0" fmla="*/ 0 h 6858000"/>
              <a:gd name="connsiteX1" fmla="*/ 5598160 w 5598160"/>
              <a:gd name="connsiteY1" fmla="*/ 0 h 6858000"/>
              <a:gd name="connsiteX2" fmla="*/ 5598160 w 5598160"/>
              <a:gd name="connsiteY2" fmla="*/ 6858000 h 6858000"/>
              <a:gd name="connsiteX3" fmla="*/ 0 w 5598160"/>
              <a:gd name="connsiteY3" fmla="*/ 6858000 h 6858000"/>
              <a:gd name="connsiteX4" fmla="*/ 0 w 5598160"/>
              <a:gd name="connsiteY4" fmla="*/ 0 h 6858000"/>
              <a:gd name="connsiteX0" fmla="*/ 0 w 5598160"/>
              <a:gd name="connsiteY0" fmla="*/ 0 h 6858000"/>
              <a:gd name="connsiteX1" fmla="*/ 5598160 w 5598160"/>
              <a:gd name="connsiteY1" fmla="*/ 0 h 6858000"/>
              <a:gd name="connsiteX2" fmla="*/ 3728720 w 5598160"/>
              <a:gd name="connsiteY2" fmla="*/ 6858000 h 6858000"/>
              <a:gd name="connsiteX3" fmla="*/ 0 w 5598160"/>
              <a:gd name="connsiteY3" fmla="*/ 6858000 h 6858000"/>
              <a:gd name="connsiteX4" fmla="*/ 0 w 5598160"/>
              <a:gd name="connsiteY4" fmla="*/ 0 h 6858000"/>
              <a:gd name="connsiteX0" fmla="*/ 0 w 5598160"/>
              <a:gd name="connsiteY0" fmla="*/ 0 h 6858000"/>
              <a:gd name="connsiteX1" fmla="*/ 5598160 w 5598160"/>
              <a:gd name="connsiteY1" fmla="*/ 0 h 6858000"/>
              <a:gd name="connsiteX2" fmla="*/ 3657600 w 5598160"/>
              <a:gd name="connsiteY2" fmla="*/ 6858000 h 6858000"/>
              <a:gd name="connsiteX3" fmla="*/ 0 w 5598160"/>
              <a:gd name="connsiteY3" fmla="*/ 6858000 h 6858000"/>
              <a:gd name="connsiteX4" fmla="*/ 0 w 559816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6858000">
                <a:moveTo>
                  <a:pt x="0" y="0"/>
                </a:moveTo>
                <a:lnTo>
                  <a:pt x="5598160" y="0"/>
                </a:lnTo>
                <a:lnTo>
                  <a:pt x="3657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E6D7FD6-020B-46D7-B858-F902ED23F54C}"/>
              </a:ext>
            </a:extLst>
          </p:cNvPr>
          <p:cNvSpPr/>
          <p:nvPr/>
        </p:nvSpPr>
        <p:spPr>
          <a:xfrm>
            <a:off x="3647444" y="0"/>
            <a:ext cx="2570476" cy="6858000"/>
          </a:xfrm>
          <a:prstGeom prst="parallelogram">
            <a:avLst>
              <a:gd name="adj" fmla="val 75005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124FD335-7195-47F3-97AD-BBACE023966D}"/>
              </a:ext>
            </a:extLst>
          </p:cNvPr>
          <p:cNvSpPr/>
          <p:nvPr/>
        </p:nvSpPr>
        <p:spPr>
          <a:xfrm rot="9000000">
            <a:off x="3256344" y="4687746"/>
            <a:ext cx="2821908" cy="2754775"/>
          </a:xfrm>
          <a:prstGeom prst="diagStripe">
            <a:avLst>
              <a:gd name="adj" fmla="val 65865"/>
            </a:avLst>
          </a:prstGeom>
          <a:solidFill>
            <a:srgbClr val="16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6779943" y="1085078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616669-797B-4BC6-BF60-441F577ADFE8}"/>
              </a:ext>
            </a:extLst>
          </p:cNvPr>
          <p:cNvSpPr/>
          <p:nvPr/>
        </p:nvSpPr>
        <p:spPr>
          <a:xfrm>
            <a:off x="6491317" y="2327769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8FC202-BAE4-485B-AB03-9A675AE7AA99}"/>
              </a:ext>
            </a:extLst>
          </p:cNvPr>
          <p:cNvSpPr/>
          <p:nvPr/>
        </p:nvSpPr>
        <p:spPr>
          <a:xfrm>
            <a:off x="6145658" y="3397024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7654600" y="1196940"/>
            <a:ext cx="442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Kiểu dữ liệu dạng số 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0329B-BB5D-41AA-9D17-BEC5D18CCFC7}"/>
              </a:ext>
            </a:extLst>
          </p:cNvPr>
          <p:cNvSpPr txBox="1"/>
          <p:nvPr/>
        </p:nvSpPr>
        <p:spPr>
          <a:xfrm>
            <a:off x="7442282" y="2412030"/>
            <a:ext cx="442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Kiểu dữ liệu chuỗi, ký tự</a:t>
            </a:r>
            <a:endParaRPr lang="vi-VN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4764EC-6CC3-447F-A470-DFABE592B280}"/>
              </a:ext>
            </a:extLst>
          </p:cNvPr>
          <p:cNvSpPr txBox="1"/>
          <p:nvPr/>
        </p:nvSpPr>
        <p:spPr>
          <a:xfrm>
            <a:off x="7108682" y="3542383"/>
            <a:ext cx="47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Kiểu dữ liệu ngày tháng</a:t>
            </a:r>
            <a:endParaRPr lang="vi-VN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5852D0E5-53B8-4142-A8BC-9A654344D414}"/>
              </a:ext>
            </a:extLst>
          </p:cNvPr>
          <p:cNvSpPr/>
          <p:nvPr/>
        </p:nvSpPr>
        <p:spPr>
          <a:xfrm>
            <a:off x="5879980" y="0"/>
            <a:ext cx="515466" cy="1375258"/>
          </a:xfrm>
          <a:prstGeom prst="parallelogram">
            <a:avLst>
              <a:gd name="adj" fmla="val 7500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56E69091-29AD-4E45-B3B9-B120D0961E7E}"/>
              </a:ext>
            </a:extLst>
          </p:cNvPr>
          <p:cNvSpPr/>
          <p:nvPr/>
        </p:nvSpPr>
        <p:spPr>
          <a:xfrm>
            <a:off x="6247721" y="0"/>
            <a:ext cx="274114" cy="731334"/>
          </a:xfrm>
          <a:prstGeom prst="parallelogram">
            <a:avLst>
              <a:gd name="adj" fmla="val 75005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80DD8307-7D8E-475D-A944-7C8EECB4C22F}"/>
              </a:ext>
            </a:extLst>
          </p:cNvPr>
          <p:cNvSpPr/>
          <p:nvPr/>
        </p:nvSpPr>
        <p:spPr>
          <a:xfrm>
            <a:off x="10698355" y="3057646"/>
            <a:ext cx="2570476" cy="6858000"/>
          </a:xfrm>
          <a:prstGeom prst="parallelogram">
            <a:avLst>
              <a:gd name="adj" fmla="val 75005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25FAE51-E85D-477E-9B56-CA60F01E4C9E}"/>
              </a:ext>
            </a:extLst>
          </p:cNvPr>
          <p:cNvSpPr/>
          <p:nvPr/>
        </p:nvSpPr>
        <p:spPr>
          <a:xfrm>
            <a:off x="-879675" y="117950"/>
            <a:ext cx="10263518" cy="795267"/>
          </a:xfrm>
          <a:prstGeom prst="parallelogram">
            <a:avLst>
              <a:gd name="adj" fmla="val 29403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5A507-FD4D-4449-AFC4-A62474C964B7}"/>
              </a:ext>
            </a:extLst>
          </p:cNvPr>
          <p:cNvSpPr txBox="1"/>
          <p:nvPr/>
        </p:nvSpPr>
        <p:spPr>
          <a:xfrm>
            <a:off x="212317" y="130862"/>
            <a:ext cx="8836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161616"/>
                </a:solidFill>
                <a:latin typeface="+mj-lt"/>
              </a:rPr>
              <a:t>Các kiểu dữ liệu hay sử dụng trong sql server</a:t>
            </a:r>
            <a:endParaRPr lang="en-US" sz="4400" dirty="0">
              <a:solidFill>
                <a:srgbClr val="161616"/>
              </a:solidFill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8FC202-BAE4-485B-AB03-9A675AE7AA99}"/>
              </a:ext>
            </a:extLst>
          </p:cNvPr>
          <p:cNvSpPr/>
          <p:nvPr/>
        </p:nvSpPr>
        <p:spPr>
          <a:xfrm>
            <a:off x="5879671" y="4535325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764EC-6CC3-447F-A470-DFABE592B280}"/>
              </a:ext>
            </a:extLst>
          </p:cNvPr>
          <p:cNvSpPr txBox="1"/>
          <p:nvPr/>
        </p:nvSpPr>
        <p:spPr>
          <a:xfrm>
            <a:off x="6898012" y="4707359"/>
            <a:ext cx="533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Kiểu dữ liệu true, false và uniqueidentifier</a:t>
            </a:r>
            <a:endParaRPr lang="vi-VN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1127421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55648" y="1262513"/>
            <a:ext cx="92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TINYINT: Số nguyên từ 0-255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80DD8307-7D8E-475D-A944-7C8EECB4C22F}"/>
              </a:ext>
            </a:extLst>
          </p:cNvPr>
          <p:cNvSpPr/>
          <p:nvPr/>
        </p:nvSpPr>
        <p:spPr>
          <a:xfrm>
            <a:off x="10698355" y="3057646"/>
            <a:ext cx="2570476" cy="6858000"/>
          </a:xfrm>
          <a:prstGeom prst="parallelogram">
            <a:avLst>
              <a:gd name="adj" fmla="val 75005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25FAE51-E85D-477E-9B56-CA60F01E4C9E}"/>
              </a:ext>
            </a:extLst>
          </p:cNvPr>
          <p:cNvSpPr/>
          <p:nvPr/>
        </p:nvSpPr>
        <p:spPr>
          <a:xfrm>
            <a:off x="-879675" y="117950"/>
            <a:ext cx="5226823" cy="795267"/>
          </a:xfrm>
          <a:prstGeom prst="parallelogram">
            <a:avLst>
              <a:gd name="adj" fmla="val 29403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5A507-FD4D-4449-AFC4-A62474C964B7}"/>
              </a:ext>
            </a:extLst>
          </p:cNvPr>
          <p:cNvSpPr txBox="1"/>
          <p:nvPr/>
        </p:nvSpPr>
        <p:spPr>
          <a:xfrm>
            <a:off x="212317" y="130862"/>
            <a:ext cx="2995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161616"/>
                </a:solidFill>
                <a:latin typeface="+mj-lt"/>
              </a:rPr>
              <a:t>Kiểu dữ liệu số</a:t>
            </a:r>
            <a:endParaRPr lang="en-US" sz="4400" dirty="0">
              <a:solidFill>
                <a:srgbClr val="161616"/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1975971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55648" y="2152093"/>
            <a:ext cx="92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INT: Số nguyên từ  </a:t>
            </a:r>
            <a:r>
              <a:rPr lang="en-US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-2,147,483,648 đến 2,147,483,647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2836915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3697178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15677" y="3800817"/>
            <a:ext cx="963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DECIMAL(m,d): Số thực </a:t>
            </a:r>
            <a:r>
              <a:rPr lang="vi-VN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m là tổng số lượng các số còn d là số lượng các số nằm sau dấu phẩy.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4540903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73318" y="4690397"/>
            <a:ext cx="963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FLOAT: Số thực 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73318" y="2947931"/>
            <a:ext cx="992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BIGINT: Số nguyên từ </a:t>
            </a:r>
            <a:r>
              <a:rPr lang="en-US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-9,223,372,036,854,775,808 - 9,223,372,036,854,775,807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3572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1127421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55648" y="1262513"/>
            <a:ext cx="92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CHAR(giới hạn số ký tự): Số ký tự cố định, không chứa Unicode  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56E69091-29AD-4E45-B3B9-B120D0961E7E}"/>
              </a:ext>
            </a:extLst>
          </p:cNvPr>
          <p:cNvSpPr/>
          <p:nvPr/>
        </p:nvSpPr>
        <p:spPr>
          <a:xfrm>
            <a:off x="6247721" y="0"/>
            <a:ext cx="274114" cy="731334"/>
          </a:xfrm>
          <a:prstGeom prst="parallelogram">
            <a:avLst>
              <a:gd name="adj" fmla="val 75005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80DD8307-7D8E-475D-A944-7C8EECB4C22F}"/>
              </a:ext>
            </a:extLst>
          </p:cNvPr>
          <p:cNvSpPr/>
          <p:nvPr/>
        </p:nvSpPr>
        <p:spPr>
          <a:xfrm>
            <a:off x="10698355" y="3057646"/>
            <a:ext cx="2570476" cy="6858000"/>
          </a:xfrm>
          <a:prstGeom prst="parallelogram">
            <a:avLst>
              <a:gd name="adj" fmla="val 75005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25FAE51-E85D-477E-9B56-CA60F01E4C9E}"/>
              </a:ext>
            </a:extLst>
          </p:cNvPr>
          <p:cNvSpPr/>
          <p:nvPr/>
        </p:nvSpPr>
        <p:spPr>
          <a:xfrm>
            <a:off x="-879675" y="117950"/>
            <a:ext cx="10263518" cy="795267"/>
          </a:xfrm>
          <a:prstGeom prst="parallelogram">
            <a:avLst>
              <a:gd name="adj" fmla="val 29403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5A507-FD4D-4449-AFC4-A62474C964B7}"/>
              </a:ext>
            </a:extLst>
          </p:cNvPr>
          <p:cNvSpPr txBox="1"/>
          <p:nvPr/>
        </p:nvSpPr>
        <p:spPr>
          <a:xfrm>
            <a:off x="212317" y="130862"/>
            <a:ext cx="8836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161616"/>
                </a:solidFill>
                <a:latin typeface="+mj-lt"/>
              </a:rPr>
              <a:t>Kiểu dữ liệu dạng chuỗi, ký tự</a:t>
            </a:r>
            <a:endParaRPr lang="en-US" sz="4400" dirty="0">
              <a:solidFill>
                <a:srgbClr val="161616"/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1975971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73318" y="2152093"/>
            <a:ext cx="92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NCHAR(giới hạn số ký tự): Số ký tự cố định, có thể chứa unicode 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2836915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55648" y="2881383"/>
            <a:ext cx="963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VARCHAR(giới hạn số ký tự) hoặc VARCHAR(MAX) : số ký tự không cố định, không chứa unicode 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3697178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15677" y="3800817"/>
            <a:ext cx="963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NVARCHAR(giới hạn số ký tự) hoặc VARCHAR(MAX) : số ký tự không cố định, có thể chứa unicode 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4540903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15677" y="4658535"/>
            <a:ext cx="963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TEXT: Không có giới hạn số ký tự, không chứa unicode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5401847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15677" y="5531857"/>
            <a:ext cx="963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NTEXT: Không có giới hạn số ký tự, có chứa unicode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8477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1127421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55648" y="1262513"/>
            <a:ext cx="92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DATE: Chứa ngày, tháng, năm, hiển thị dưới dạng: </a:t>
            </a:r>
            <a:r>
              <a:rPr lang="vi-VN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‘YYYY-MM-DD’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80DD8307-7D8E-475D-A944-7C8EECB4C22F}"/>
              </a:ext>
            </a:extLst>
          </p:cNvPr>
          <p:cNvSpPr/>
          <p:nvPr/>
        </p:nvSpPr>
        <p:spPr>
          <a:xfrm>
            <a:off x="10698355" y="3057646"/>
            <a:ext cx="2570476" cy="6858000"/>
          </a:xfrm>
          <a:prstGeom prst="parallelogram">
            <a:avLst>
              <a:gd name="adj" fmla="val 75005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25FAE51-E85D-477E-9B56-CA60F01E4C9E}"/>
              </a:ext>
            </a:extLst>
          </p:cNvPr>
          <p:cNvSpPr/>
          <p:nvPr/>
        </p:nvSpPr>
        <p:spPr>
          <a:xfrm>
            <a:off x="-879675" y="117950"/>
            <a:ext cx="5226823" cy="795267"/>
          </a:xfrm>
          <a:prstGeom prst="parallelogram">
            <a:avLst>
              <a:gd name="adj" fmla="val 29403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5A507-FD4D-4449-AFC4-A62474C964B7}"/>
              </a:ext>
            </a:extLst>
          </p:cNvPr>
          <p:cNvSpPr txBox="1"/>
          <p:nvPr/>
        </p:nvSpPr>
        <p:spPr>
          <a:xfrm>
            <a:off x="212316" y="130862"/>
            <a:ext cx="4134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161616"/>
                </a:solidFill>
                <a:latin typeface="+mj-lt"/>
              </a:rPr>
              <a:t>Kiểu dữ ngày tháng</a:t>
            </a:r>
            <a:endParaRPr lang="en-US" sz="4400" dirty="0">
              <a:solidFill>
                <a:srgbClr val="161616"/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2107625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55648" y="2152093"/>
            <a:ext cx="929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DATETIME: Chứa ngày, tháng, năm, giờ, phút, giây, mili giây. Hiển thị dưới dạng </a:t>
            </a:r>
            <a:r>
              <a:rPr lang="en-US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YYYY-MM-DD hh:mm:ss[.mmm]</a:t>
            </a:r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 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5574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1127421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55648" y="1262513"/>
            <a:ext cx="92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BIT: Chỉ chứa giá trị 0 và 1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80DD8307-7D8E-475D-A944-7C8EECB4C22F}"/>
              </a:ext>
            </a:extLst>
          </p:cNvPr>
          <p:cNvSpPr/>
          <p:nvPr/>
        </p:nvSpPr>
        <p:spPr>
          <a:xfrm>
            <a:off x="10698355" y="3057646"/>
            <a:ext cx="2570476" cy="6858000"/>
          </a:xfrm>
          <a:prstGeom prst="parallelogram">
            <a:avLst>
              <a:gd name="adj" fmla="val 75005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25FAE51-E85D-477E-9B56-CA60F01E4C9E}"/>
              </a:ext>
            </a:extLst>
          </p:cNvPr>
          <p:cNvSpPr/>
          <p:nvPr/>
        </p:nvSpPr>
        <p:spPr>
          <a:xfrm>
            <a:off x="-879675" y="117950"/>
            <a:ext cx="5226823" cy="795267"/>
          </a:xfrm>
          <a:prstGeom prst="parallelogram">
            <a:avLst>
              <a:gd name="adj" fmla="val 29403"/>
            </a:avLst>
          </a:prstGeom>
          <a:solidFill>
            <a:srgbClr val="EEA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5A507-FD4D-4449-AFC4-A62474C964B7}"/>
              </a:ext>
            </a:extLst>
          </p:cNvPr>
          <p:cNvSpPr txBox="1"/>
          <p:nvPr/>
        </p:nvSpPr>
        <p:spPr>
          <a:xfrm>
            <a:off x="212316" y="130862"/>
            <a:ext cx="4134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161616"/>
                </a:solidFill>
                <a:latin typeface="+mj-lt"/>
              </a:rPr>
              <a:t>Các kiểu dữ liệu khác</a:t>
            </a:r>
            <a:endParaRPr lang="en-US" sz="4400" dirty="0">
              <a:solidFill>
                <a:srgbClr val="161616"/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C665A6-3DC8-4F71-8BE7-2E5108ADC130}"/>
              </a:ext>
            </a:extLst>
          </p:cNvPr>
          <p:cNvSpPr/>
          <p:nvPr/>
        </p:nvSpPr>
        <p:spPr>
          <a:xfrm>
            <a:off x="735172" y="2107625"/>
            <a:ext cx="752354" cy="752354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161616"/>
                </a:solidFill>
                <a:latin typeface="+mj-lt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F4DF9-47EB-4324-AF69-CF13B7578DE9}"/>
              </a:ext>
            </a:extLst>
          </p:cNvPr>
          <p:cNvSpPr txBox="1"/>
          <p:nvPr/>
        </p:nvSpPr>
        <p:spPr>
          <a:xfrm>
            <a:off x="1855648" y="2152093"/>
            <a:ext cx="929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Kiểu uniqueidentifier: Là một chuỗi có dạng</a:t>
            </a:r>
          </a:p>
          <a:p>
            <a:pPr algn="just"/>
            <a:r>
              <a:rPr lang="en-GB" sz="2000">
                <a:solidFill>
                  <a:sysClr val="windowText" lastClr="000000"/>
                </a:solidFill>
                <a:latin typeface="A3.Jovis-BeVietnamSemiBold-San" panose="00000700000000000000" pitchFamily="2" charset="0"/>
              </a:rPr>
              <a:t> 65BACD77-4FCC-4788-A629-6C05B90C5A3C, mỗi lần tạo ra là duy nhất</a:t>
            </a:r>
            <a:endParaRPr lang="en-US" sz="2000" dirty="0">
              <a:solidFill>
                <a:sysClr val="windowText" lastClr="000000"/>
              </a:solidFill>
              <a:latin typeface="A3.Jovis-BeVietnamSemiBold-San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0203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Color of 2020">
      <a:dk1>
        <a:srgbClr val="3F3F3F"/>
      </a:dk1>
      <a:lt1>
        <a:sysClr val="window" lastClr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Slide doanh nghiệp">
      <a:majorFont>
        <a:latin typeface="A3.Jovis-BebasNeueBold-San"/>
        <a:ea typeface=""/>
        <a:cs typeface=""/>
      </a:majorFont>
      <a:minorFont>
        <a:latin typeface="A2.Jovis-Doanvandai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ADAD1A1-CEC9-4312-AC2A-7A3DCE0B6CC7}" vid="{FE0E3839-66CC-412B-BD39-DBA3FC809DE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DAD1A1-CEC9-4312-AC2A-7A3DCE0B6CC7}" vid="{FA5E0140-275E-4150-8DFF-D512CC947EB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1641</TotalTime>
  <Words>333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A2.Jovis-Doanvandai-San</vt:lpstr>
      <vt:lpstr>Calibri Light</vt:lpstr>
      <vt:lpstr>A3.Jovis-BeVietnamSemiBold-San</vt:lpstr>
      <vt:lpstr>A3.Jovis-BebasNeueBold-San</vt:lpstr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Hoang</dc:creator>
  <cp:lastModifiedBy>Tran Ngoc Tu</cp:lastModifiedBy>
  <cp:revision>123</cp:revision>
  <dcterms:created xsi:type="dcterms:W3CDTF">2020-06-16T02:47:56Z</dcterms:created>
  <dcterms:modified xsi:type="dcterms:W3CDTF">2023-07-02T12:03:17Z</dcterms:modified>
</cp:coreProperties>
</file>