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261CF7-3A93-3C2A-F96B-C92BF48F16C6}" v="87" dt="2022-12-22T07:22:02.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an Khuong" userId="S::ngoan.khuong@hcl.com::7d3654b4-f5d6-42c5-8af8-30e59c80924c" providerId="AD" clId="Web-{8E261CF7-3A93-3C2A-F96B-C92BF48F16C6}"/>
    <pc:docChg chg="modSld">
      <pc:chgData name="Ngoan Khuong" userId="S::ngoan.khuong@hcl.com::7d3654b4-f5d6-42c5-8af8-30e59c80924c" providerId="AD" clId="Web-{8E261CF7-3A93-3C2A-F96B-C92BF48F16C6}" dt="2022-12-22T07:22:02.392" v="90" actId="20577"/>
      <pc:docMkLst>
        <pc:docMk/>
      </pc:docMkLst>
      <pc:sldChg chg="modSp">
        <pc:chgData name="Ngoan Khuong" userId="S::ngoan.khuong@hcl.com::7d3654b4-f5d6-42c5-8af8-30e59c80924c" providerId="AD" clId="Web-{8E261CF7-3A93-3C2A-F96B-C92BF48F16C6}" dt="2022-12-22T07:22:02.392" v="90" actId="20577"/>
        <pc:sldMkLst>
          <pc:docMk/>
          <pc:sldMk cId="925003793" sldId="262"/>
        </pc:sldMkLst>
        <pc:spChg chg="mod">
          <ac:chgData name="Ngoan Khuong" userId="S::ngoan.khuong@hcl.com::7d3654b4-f5d6-42c5-8af8-30e59c80924c" providerId="AD" clId="Web-{8E261CF7-3A93-3C2A-F96B-C92BF48F16C6}" dt="2022-12-22T07:22:02.392" v="90" actId="20577"/>
          <ac:spMkLst>
            <pc:docMk/>
            <pc:sldMk cId="925003793" sldId="262"/>
            <ac:spMk id="3" creationId="{9520ED99-F9A9-6BC8-B410-47D3937529F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EB2913B-0837-4722-87D9-102D27919477}" type="datetimeFigureOut">
              <a:rPr lang="en-US" smtClean="0"/>
              <a:t>12/21/2022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86429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122032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3111292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FBCA4F-9B76-4BCC-A083-EBE7DCEAB3F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7632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62743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B2913B-0837-4722-87D9-102D27919477}"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95675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B2913B-0837-4722-87D9-102D27919477}"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426601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913B-0837-4722-87D9-102D27919477}"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97891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EB2913B-0837-4722-87D9-102D27919477}" type="datetimeFigureOut">
              <a:rPr lang="en-US" smtClean="0"/>
              <a:t>12/21/2022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269909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913B-0837-4722-87D9-102D27919477}"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3126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EB2913B-0837-4722-87D9-102D27919477}" type="datetimeFigureOut">
              <a:rPr lang="en-US" smtClean="0"/>
              <a:t>12/21/2022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206800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34554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2913B-0837-4722-87D9-102D27919477}"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58757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2913B-0837-4722-87D9-102D27919477}"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395198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2913B-0837-4722-87D9-102D27919477}"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289253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143368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2913B-0837-4722-87D9-102D27919477}"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BCA4F-9B76-4BCC-A083-EBE7DCEAB3F2}" type="slidenum">
              <a:rPr lang="en-US" smtClean="0"/>
              <a:t>‹#›</a:t>
            </a:fld>
            <a:endParaRPr lang="en-US"/>
          </a:p>
        </p:txBody>
      </p:sp>
    </p:spTree>
    <p:extLst>
      <p:ext uri="{BB962C8B-B14F-4D97-AF65-F5344CB8AC3E}">
        <p14:creationId xmlns:p14="http://schemas.microsoft.com/office/powerpoint/2010/main" val="230412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B2913B-0837-4722-87D9-102D27919477}" type="datetimeFigureOut">
              <a:rPr lang="en-US" smtClean="0"/>
              <a:t>12/21/2022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FBCA4F-9B76-4BCC-A083-EBE7DCEAB3F2}" type="slidenum">
              <a:rPr lang="en-US" smtClean="0"/>
              <a:t>‹#›</a:t>
            </a:fld>
            <a:endParaRPr lang="en-US"/>
          </a:p>
        </p:txBody>
      </p:sp>
    </p:spTree>
    <p:extLst>
      <p:ext uri="{BB962C8B-B14F-4D97-AF65-F5344CB8AC3E}">
        <p14:creationId xmlns:p14="http://schemas.microsoft.com/office/powerpoint/2010/main" val="306313173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EBCB-2F75-A1AD-44C6-0F0223A416FA}"/>
              </a:ext>
            </a:extLst>
          </p:cNvPr>
          <p:cNvSpPr>
            <a:spLocks noGrp="1"/>
          </p:cNvSpPr>
          <p:nvPr>
            <p:ph type="ctrTitle"/>
          </p:nvPr>
        </p:nvSpPr>
        <p:spPr/>
        <p:txBody>
          <a:bodyPr/>
          <a:lstStyle/>
          <a:p>
            <a:r>
              <a:rPr lang="en-US" dirty="0"/>
              <a:t>System Testing</a:t>
            </a:r>
          </a:p>
        </p:txBody>
      </p:sp>
    </p:spTree>
    <p:extLst>
      <p:ext uri="{BB962C8B-B14F-4D97-AF65-F5344CB8AC3E}">
        <p14:creationId xmlns:p14="http://schemas.microsoft.com/office/powerpoint/2010/main" val="413177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8AAD-819E-208D-5BCF-E3D59B6B521A}"/>
              </a:ext>
            </a:extLst>
          </p:cNvPr>
          <p:cNvSpPr>
            <a:spLocks noGrp="1"/>
          </p:cNvSpPr>
          <p:nvPr>
            <p:ph type="title"/>
          </p:nvPr>
        </p:nvSpPr>
        <p:spPr>
          <a:xfrm>
            <a:off x="939800" y="764373"/>
            <a:ext cx="10566400" cy="1293028"/>
          </a:xfrm>
        </p:spPr>
        <p:txBody>
          <a:bodyPr/>
          <a:lstStyle/>
          <a:p>
            <a:pPr algn="l"/>
            <a:r>
              <a:rPr lang="en-US" dirty="0"/>
              <a:t>WHAT IS SYSTEM Testing</a:t>
            </a:r>
            <a:r>
              <a:rPr lang="en-US"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9520ED99-F9A9-6BC8-B410-47D3937529F9}"/>
              </a:ext>
            </a:extLst>
          </p:cNvPr>
          <p:cNvSpPr>
            <a:spLocks noGrp="1"/>
          </p:cNvSpPr>
          <p:nvPr>
            <p:ph idx="1"/>
          </p:nvPr>
        </p:nvSpPr>
        <p:spPr>
          <a:xfrm>
            <a:off x="685800" y="1946160"/>
            <a:ext cx="10820400" cy="2024514"/>
          </a:xfrm>
        </p:spPr>
        <p:txBody>
          <a:bodyPr>
            <a:normAutofit/>
          </a:bodyPr>
          <a:lstStyle/>
          <a:p>
            <a:r>
              <a:rPr lang="vi-VN" sz="2400" dirty="0"/>
              <a:t>System Testing nghĩa là test toàn bộ hệ thống. Tất cả các module/components được tích hợp theo thứ tự để xác minh rằng hệ thống làm việc đúng hay không.</a:t>
            </a:r>
            <a:endParaRPr lang="en-US" sz="2400" dirty="0"/>
          </a:p>
          <a:p>
            <a:r>
              <a:rPr lang="vi-VN" sz="2400" dirty="0"/>
              <a:t>System Testing được thực hiện sau Integration Testing. Nó đóng vai trò quan trọng trong việc phát hành một sản phẩm chất lượng cao.</a:t>
            </a:r>
            <a:endParaRPr lang="en-US" sz="2400" dirty="0"/>
          </a:p>
        </p:txBody>
      </p:sp>
      <p:pic>
        <p:nvPicPr>
          <p:cNvPr id="5" name="Picture 4">
            <a:extLst>
              <a:ext uri="{FF2B5EF4-FFF2-40B4-BE49-F238E27FC236}">
                <a16:creationId xmlns:a16="http://schemas.microsoft.com/office/drawing/2014/main" id="{5389098A-6E49-B374-5A98-648A5F9CE381}"/>
              </a:ext>
            </a:extLst>
          </p:cNvPr>
          <p:cNvPicPr>
            <a:picLocks noChangeAspect="1"/>
          </p:cNvPicPr>
          <p:nvPr/>
        </p:nvPicPr>
        <p:blipFill>
          <a:blip r:embed="rId2"/>
          <a:stretch>
            <a:fillRect/>
          </a:stretch>
        </p:blipFill>
        <p:spPr>
          <a:xfrm>
            <a:off x="3785936" y="4079943"/>
            <a:ext cx="3841332" cy="2383521"/>
          </a:xfrm>
          <a:prstGeom prst="rect">
            <a:avLst/>
          </a:prstGeom>
        </p:spPr>
      </p:pic>
    </p:spTree>
    <p:extLst>
      <p:ext uri="{BB962C8B-B14F-4D97-AF65-F5344CB8AC3E}">
        <p14:creationId xmlns:p14="http://schemas.microsoft.com/office/powerpoint/2010/main" val="299705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8AAD-819E-208D-5BCF-E3D59B6B521A}"/>
              </a:ext>
            </a:extLst>
          </p:cNvPr>
          <p:cNvSpPr>
            <a:spLocks noGrp="1"/>
          </p:cNvSpPr>
          <p:nvPr>
            <p:ph type="title"/>
          </p:nvPr>
        </p:nvSpPr>
        <p:spPr>
          <a:xfrm>
            <a:off x="939800" y="764373"/>
            <a:ext cx="10566400" cy="1293028"/>
          </a:xfrm>
        </p:spPr>
        <p:txBody>
          <a:bodyPr/>
          <a:lstStyle/>
          <a:p>
            <a:pPr algn="l"/>
            <a:r>
              <a:rPr lang="en-US" dirty="0"/>
              <a:t>WHAT IS SYSTEM Testing</a:t>
            </a:r>
            <a:r>
              <a:rPr lang="en-US"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9520ED99-F9A9-6BC8-B410-47D3937529F9}"/>
              </a:ext>
            </a:extLst>
          </p:cNvPr>
          <p:cNvSpPr>
            <a:spLocks noGrp="1"/>
          </p:cNvSpPr>
          <p:nvPr>
            <p:ph idx="1"/>
          </p:nvPr>
        </p:nvSpPr>
        <p:spPr>
          <a:xfrm>
            <a:off x="798095" y="2267002"/>
            <a:ext cx="5297905" cy="3057524"/>
          </a:xfrm>
        </p:spPr>
        <p:txBody>
          <a:bodyPr>
            <a:normAutofit/>
          </a:bodyPr>
          <a:lstStyle/>
          <a:p>
            <a:r>
              <a:rPr lang="vi-VN" sz="2400" dirty="0"/>
              <a:t>Nếu một ứng dụng có 3 module A, B, C, thì việc test kết hợp module A &amp; B, hoặc B &amp; C, hoặc A &amp; C được biết là Integration testing. Còn việc tích hợp cả 3 module và test nó như một hệ thống hoàn chỉnh được gọi là System Testing.</a:t>
            </a:r>
          </a:p>
        </p:txBody>
      </p:sp>
      <p:pic>
        <p:nvPicPr>
          <p:cNvPr id="4" name="Picture 3">
            <a:extLst>
              <a:ext uri="{FF2B5EF4-FFF2-40B4-BE49-F238E27FC236}">
                <a16:creationId xmlns:a16="http://schemas.microsoft.com/office/drawing/2014/main" id="{0532FBBE-8CDB-A4D3-B4E2-5263F74ACA6E}"/>
              </a:ext>
            </a:extLst>
          </p:cNvPr>
          <p:cNvPicPr>
            <a:picLocks noChangeAspect="1"/>
          </p:cNvPicPr>
          <p:nvPr/>
        </p:nvPicPr>
        <p:blipFill>
          <a:blip r:embed="rId2"/>
          <a:stretch>
            <a:fillRect/>
          </a:stretch>
        </p:blipFill>
        <p:spPr>
          <a:xfrm>
            <a:off x="6934200" y="2267002"/>
            <a:ext cx="4572000" cy="3057525"/>
          </a:xfrm>
          <a:prstGeom prst="rect">
            <a:avLst/>
          </a:prstGeom>
        </p:spPr>
      </p:pic>
    </p:spTree>
    <p:extLst>
      <p:ext uri="{BB962C8B-B14F-4D97-AF65-F5344CB8AC3E}">
        <p14:creationId xmlns:p14="http://schemas.microsoft.com/office/powerpoint/2010/main" val="104618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8AAD-819E-208D-5BCF-E3D59B6B521A}"/>
              </a:ext>
            </a:extLst>
          </p:cNvPr>
          <p:cNvSpPr>
            <a:spLocks noGrp="1"/>
          </p:cNvSpPr>
          <p:nvPr>
            <p:ph type="title"/>
          </p:nvPr>
        </p:nvSpPr>
        <p:spPr>
          <a:xfrm>
            <a:off x="939800" y="764373"/>
            <a:ext cx="10566400" cy="1293028"/>
          </a:xfrm>
        </p:spPr>
        <p:txBody>
          <a:bodyPr/>
          <a:lstStyle/>
          <a:p>
            <a:pPr algn="l"/>
            <a:r>
              <a:rPr lang="en-US" dirty="0">
                <a:latin typeface="Arial" panose="020B0604020202020204" pitchFamily="34" charset="0"/>
                <a:cs typeface="Arial" panose="020B0604020202020204" pitchFamily="34" charset="0"/>
              </a:rPr>
              <a:t>What will we test in system testing</a:t>
            </a:r>
          </a:p>
        </p:txBody>
      </p:sp>
      <p:sp>
        <p:nvSpPr>
          <p:cNvPr id="3" name="Content Placeholder 2">
            <a:extLst>
              <a:ext uri="{FF2B5EF4-FFF2-40B4-BE49-F238E27FC236}">
                <a16:creationId xmlns:a16="http://schemas.microsoft.com/office/drawing/2014/main" id="{9520ED99-F9A9-6BC8-B410-47D3937529F9}"/>
              </a:ext>
            </a:extLst>
          </p:cNvPr>
          <p:cNvSpPr>
            <a:spLocks noGrp="1"/>
          </p:cNvSpPr>
          <p:nvPr>
            <p:ph idx="1"/>
          </p:nvPr>
        </p:nvSpPr>
        <p:spPr>
          <a:xfrm>
            <a:off x="798095" y="2057401"/>
            <a:ext cx="10708105" cy="4327357"/>
          </a:xfrm>
        </p:spPr>
        <p:txBody>
          <a:bodyPr>
            <a:normAutofit/>
          </a:bodyPr>
          <a:lstStyle/>
          <a:p>
            <a:r>
              <a:rPr lang="vi-VN" sz="2400" dirty="0"/>
              <a:t>End to end testing: bao gồm xác minh tương tác giữa tất cả các thành phần và cùng với các thiết bị ngoại vi bên ngoài để đảm bảo rằng hệ thống làm việc đúng trong bất kỳ kịch bản nào được đề cập trong thử nghiệm này.</a:t>
            </a:r>
          </a:p>
          <a:p>
            <a:r>
              <a:rPr lang="vi-VN" sz="2400" dirty="0"/>
              <a:t>Xác minh các đầu vào được cung cấp cho hệ thống sẽ cung cấp kết quả mong đợi</a:t>
            </a:r>
          </a:p>
          <a:p>
            <a:r>
              <a:rPr lang="vi-VN" sz="2400" dirty="0"/>
              <a:t>Xác minh tất cả các yêu cầu chức năng và phi chức năng đều được test để xem nó hoạt động đúng như mong đợi hay không</a:t>
            </a:r>
          </a:p>
          <a:p>
            <a:r>
              <a:rPr lang="vi-VN" sz="2400" dirty="0"/>
              <a:t>Ad-hoc và exploratory testing có thể được thực hiện trong loại test này sau khi kịch bản test được thực hiện. Exploratory testing và ad-hoc testing giúp tìm thấy các bug cái mà không thể tìm thấy trong kịch bản test vì nó mang lại sự tự do cho tester để test dựa trên kinh nghiệm và trực giác của họ.</a:t>
            </a:r>
          </a:p>
        </p:txBody>
      </p:sp>
    </p:spTree>
    <p:extLst>
      <p:ext uri="{BB962C8B-B14F-4D97-AF65-F5344CB8AC3E}">
        <p14:creationId xmlns:p14="http://schemas.microsoft.com/office/powerpoint/2010/main" val="355923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8AAD-819E-208D-5BCF-E3D59B6B521A}"/>
              </a:ext>
            </a:extLst>
          </p:cNvPr>
          <p:cNvSpPr>
            <a:spLocks noGrp="1"/>
          </p:cNvSpPr>
          <p:nvPr>
            <p:ph type="title"/>
          </p:nvPr>
        </p:nvSpPr>
        <p:spPr>
          <a:xfrm>
            <a:off x="939800" y="764373"/>
            <a:ext cx="10566400" cy="1293028"/>
          </a:xfrm>
        </p:spPr>
        <p:txBody>
          <a:bodyPr/>
          <a:lstStyle/>
          <a:p>
            <a:pPr algn="l"/>
            <a:r>
              <a:rPr lang="en-US" dirty="0"/>
              <a:t>GURU BANKING - Example</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20ED99-F9A9-6BC8-B410-47D3937529F9}"/>
              </a:ext>
            </a:extLst>
          </p:cNvPr>
          <p:cNvSpPr>
            <a:spLocks noGrp="1"/>
          </p:cNvSpPr>
          <p:nvPr>
            <p:ph idx="1"/>
          </p:nvPr>
        </p:nvSpPr>
        <p:spPr>
          <a:xfrm>
            <a:off x="798095" y="2267001"/>
            <a:ext cx="10566400" cy="3826625"/>
          </a:xfrm>
        </p:spPr>
        <p:txBody>
          <a:bodyPr vert="horz" lIns="91440" tIns="45720" rIns="91440" bIns="45720" rtlCol="0" anchor="t">
            <a:normAutofit lnSpcReduction="10000"/>
          </a:bodyPr>
          <a:lstStyle/>
          <a:p>
            <a:pPr marL="0" indent="0">
              <a:buNone/>
            </a:pPr>
            <a:r>
              <a:rPr lang="en-US" sz="2400" b="1" dirty="0"/>
              <a:t>Case 1:</a:t>
            </a:r>
          </a:p>
          <a:p>
            <a:pPr marL="0" indent="0">
              <a:buNone/>
            </a:pPr>
            <a:r>
              <a:rPr lang="en-US" sz="2400" dirty="0"/>
              <a:t>Login =&gt; New Customer =&gt; New Account =&gt; Withdraw =&gt; </a:t>
            </a:r>
            <a:r>
              <a:rPr lang="en-US" sz="2400" dirty="0">
                <a:ea typeface="+mn-lt"/>
                <a:cs typeface="+mn-lt"/>
              </a:rPr>
              <a:t>Balance Enquiry of Accounts</a:t>
            </a:r>
            <a:r>
              <a:rPr lang="en-US" sz="2400" dirty="0"/>
              <a:t> =&gt; Logout</a:t>
            </a:r>
            <a:endParaRPr lang="en-US" dirty="0"/>
          </a:p>
          <a:p>
            <a:pPr marL="0" indent="0">
              <a:buNone/>
            </a:pPr>
            <a:r>
              <a:rPr lang="en-US" sz="2400" b="1" dirty="0"/>
              <a:t>Case 2: </a:t>
            </a:r>
          </a:p>
          <a:p>
            <a:pPr marL="457200" indent="-457200">
              <a:buFont typeface="+mj-lt"/>
              <a:buAutoNum type="arabicPeriod"/>
            </a:pPr>
            <a:r>
              <a:rPr lang="en-US" sz="2400" dirty="0"/>
              <a:t>Login as Manager A =&gt; New Customer A =&gt; New Account (Manager A – Customer A) =&gt; Logout</a:t>
            </a:r>
          </a:p>
          <a:p>
            <a:pPr marL="457200" indent="-457200">
              <a:buFont typeface="+mj-lt"/>
              <a:buAutoNum type="arabicPeriod"/>
            </a:pPr>
            <a:r>
              <a:rPr lang="en-US" sz="2400" dirty="0"/>
              <a:t>Login as Manager B =&gt; New Customer A' =&gt; New Account (Manager B – Customer A') =&gt; Fund Transfer from manger B-&gt; A' (valid case)</a:t>
            </a:r>
          </a:p>
          <a:p>
            <a:pPr marL="457200" indent="-457200">
              <a:buAutoNum type="arabicPeriod"/>
            </a:pPr>
            <a:r>
              <a:rPr lang="en-US" sz="2400" dirty="0"/>
              <a:t> Then confirm/verify that Balance Enquiry of Accounts (?) &gt; Log out</a:t>
            </a:r>
          </a:p>
        </p:txBody>
      </p:sp>
    </p:spTree>
    <p:extLst>
      <p:ext uri="{BB962C8B-B14F-4D97-AF65-F5344CB8AC3E}">
        <p14:creationId xmlns:p14="http://schemas.microsoft.com/office/powerpoint/2010/main" val="9250037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TotalTime>
  <Words>372</Words>
  <Application>Microsoft Office PowerPoint</Application>
  <PresentationFormat>Widescreen</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Vapor Trail</vt:lpstr>
      <vt:lpstr>System Testing</vt:lpstr>
      <vt:lpstr>WHAT IS SYSTEM Testing?</vt:lpstr>
      <vt:lpstr>WHAT IS SYSTEM Testing?</vt:lpstr>
      <vt:lpstr>What will we test in system testing</vt:lpstr>
      <vt:lpstr>GURU BANKING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dc:title>
  <dc:creator>Vu, Thuy</dc:creator>
  <cp:lastModifiedBy>Vu, Thuy</cp:lastModifiedBy>
  <cp:revision>35</cp:revision>
  <dcterms:created xsi:type="dcterms:W3CDTF">2022-12-22T06:00:30Z</dcterms:created>
  <dcterms:modified xsi:type="dcterms:W3CDTF">2022-12-22T07:22:13Z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c564f961-3468-4185-97e2-c35f687a70f9</vt:lpwstr>
  </property>
  <property fmtid="{D5CDD505-2E9C-101B-9397-08002B2CF9AE}" pid="3" name="HCLClassification">
    <vt:lpwstr>HCL_Cla5s_C0nf1dent1al</vt:lpwstr>
  </property>
</Properties>
</file>