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sldIdLst>
    <p:sldId id="256" r:id="rId2"/>
    <p:sldId id="258" r:id="rId3"/>
    <p:sldId id="269" r:id="rId4"/>
    <p:sldId id="259" r:id="rId5"/>
    <p:sldId id="260" r:id="rId6"/>
    <p:sldId id="262" r:id="rId7"/>
    <p:sldId id="263" r:id="rId8"/>
    <p:sldId id="264" r:id="rId9"/>
    <p:sldId id="265" r:id="rId10"/>
    <p:sldId id="266" r:id="rId11"/>
    <p:sldId id="268" r:id="rId12"/>
    <p:sldId id="280" r:id="rId13"/>
    <p:sldId id="273" r:id="rId14"/>
    <p:sldId id="267" r:id="rId15"/>
    <p:sldId id="271" r:id="rId16"/>
    <p:sldId id="274" r:id="rId17"/>
    <p:sldId id="275" r:id="rId18"/>
    <p:sldId id="277" r:id="rId19"/>
    <p:sldId id="261" r:id="rId20"/>
    <p:sldId id="276" r:id="rId21"/>
    <p:sldId id="270" r:id="rId22"/>
    <p:sldId id="27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E79D"/>
    <a:srgbClr val="FF99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2551" autoAdjust="0"/>
  </p:normalViewPr>
  <p:slideViewPr>
    <p:cSldViewPr snapToGrid="0">
      <p:cViewPr varScale="1">
        <p:scale>
          <a:sx n="97" d="100"/>
          <a:sy n="97" d="100"/>
        </p:scale>
        <p:origin x="176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Doctors</a:t>
            </a:r>
            <a:r>
              <a:rPr lang="en-US" baseline="0" dirty="0"/>
              <a:t> by Specialty in the 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Healthgrades</c:v>
                </c:pt>
              </c:strCache>
            </c:strRef>
          </c:tx>
          <c:spPr>
            <a:solidFill>
              <a:schemeClr val="bg2">
                <a:lumMod val="50000"/>
              </a:schemeClr>
            </a:solidFill>
            <a:ln>
              <a:noFill/>
            </a:ln>
            <a:effectLst/>
          </c:spPr>
          <c:invertIfNegative val="0"/>
          <c:cat>
            <c:strRef>
              <c:f>Sheet1!$A$2:$A$5</c:f>
              <c:strCache>
                <c:ptCount val="4"/>
                <c:pt idx="0">
                  <c:v>Gastroenterology</c:v>
                </c:pt>
                <c:pt idx="1">
                  <c:v>Cardiology</c:v>
                </c:pt>
                <c:pt idx="2">
                  <c:v>Psychiatry</c:v>
                </c:pt>
                <c:pt idx="3">
                  <c:v>OBGYN</c:v>
                </c:pt>
              </c:strCache>
            </c:strRef>
          </c:cat>
          <c:val>
            <c:numRef>
              <c:f>Sheet1!$B$2:$B$5</c:f>
              <c:numCache>
                <c:formatCode>General</c:formatCode>
                <c:ptCount val="4"/>
                <c:pt idx="0">
                  <c:v>19941</c:v>
                </c:pt>
                <c:pt idx="1">
                  <c:v>35410</c:v>
                </c:pt>
                <c:pt idx="2">
                  <c:v>64152</c:v>
                </c:pt>
                <c:pt idx="3">
                  <c:v>58297</c:v>
                </c:pt>
              </c:numCache>
            </c:numRef>
          </c:val>
          <c:extLst>
            <c:ext xmlns:c16="http://schemas.microsoft.com/office/drawing/2014/chart" uri="{C3380CC4-5D6E-409C-BE32-E72D297353CC}">
              <c16:uniqueId val="{00000000-6E5A-4EFF-A1B0-904DB6A336B4}"/>
            </c:ext>
          </c:extLst>
        </c:ser>
        <c:ser>
          <c:idx val="1"/>
          <c:order val="1"/>
          <c:tx>
            <c:strRef>
              <c:f>Sheet1!$C$1</c:f>
              <c:strCache>
                <c:ptCount val="1"/>
                <c:pt idx="0">
                  <c:v>AAMC* Reported Active Physicians in 2017</c:v>
                </c:pt>
              </c:strCache>
            </c:strRef>
          </c:tx>
          <c:spPr>
            <a:solidFill>
              <a:schemeClr val="accent1"/>
            </a:solidFill>
            <a:ln>
              <a:noFill/>
            </a:ln>
            <a:effectLst/>
          </c:spPr>
          <c:invertIfNegative val="0"/>
          <c:cat>
            <c:strRef>
              <c:f>Sheet1!$A$2:$A$5</c:f>
              <c:strCache>
                <c:ptCount val="4"/>
                <c:pt idx="0">
                  <c:v>Gastroenterology</c:v>
                </c:pt>
                <c:pt idx="1">
                  <c:v>Cardiology</c:v>
                </c:pt>
                <c:pt idx="2">
                  <c:v>Psychiatry</c:v>
                </c:pt>
                <c:pt idx="3">
                  <c:v>OBGYN</c:v>
                </c:pt>
              </c:strCache>
            </c:strRef>
          </c:cat>
          <c:val>
            <c:numRef>
              <c:f>Sheet1!$C$2:$C$5</c:f>
              <c:numCache>
                <c:formatCode>General</c:formatCode>
                <c:ptCount val="4"/>
                <c:pt idx="0" formatCode="#,##0">
                  <c:v>14728</c:v>
                </c:pt>
                <c:pt idx="1">
                  <c:v>26032</c:v>
                </c:pt>
                <c:pt idx="2" formatCode="#,##0">
                  <c:v>38185</c:v>
                </c:pt>
                <c:pt idx="3">
                  <c:v>41619</c:v>
                </c:pt>
              </c:numCache>
            </c:numRef>
          </c:val>
          <c:extLst>
            <c:ext xmlns:c16="http://schemas.microsoft.com/office/drawing/2014/chart" uri="{C3380CC4-5D6E-409C-BE32-E72D297353CC}">
              <c16:uniqueId val="{00000001-6E5A-4EFF-A1B0-904DB6A336B4}"/>
            </c:ext>
          </c:extLst>
        </c:ser>
        <c:dLbls>
          <c:showLegendKey val="0"/>
          <c:showVal val="0"/>
          <c:showCatName val="0"/>
          <c:showSerName val="0"/>
          <c:showPercent val="0"/>
          <c:showBubbleSize val="0"/>
        </c:dLbls>
        <c:gapWidth val="219"/>
        <c:overlap val="-27"/>
        <c:axId val="615350824"/>
        <c:axId val="615349184"/>
      </c:barChart>
      <c:catAx>
        <c:axId val="615350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349184"/>
        <c:crosses val="autoZero"/>
        <c:auto val="1"/>
        <c:lblAlgn val="ctr"/>
        <c:lblOffset val="100"/>
        <c:noMultiLvlLbl val="0"/>
      </c:catAx>
      <c:valAx>
        <c:axId val="61534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350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54366-437A-48A0-AD87-86B9458E7F30}" type="datetimeFigureOut">
              <a:rPr lang="en-US" smtClean="0"/>
              <a:t>1/30/2019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075B1-C92D-4901-8DCA-D1B14A8C9B6D}" type="slidenum">
              <a:rPr lang="en-US" smtClean="0"/>
              <a:t>‹#›</a:t>
            </a:fld>
            <a:endParaRPr lang="en-US"/>
          </a:p>
        </p:txBody>
      </p:sp>
    </p:spTree>
    <p:extLst>
      <p:ext uri="{BB962C8B-B14F-4D97-AF65-F5344CB8AC3E}">
        <p14:creationId xmlns:p14="http://schemas.microsoft.com/office/powerpoint/2010/main" val="391832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Cardiology stats (total 1572): comparable</a:t>
            </a:r>
          </a:p>
          <a:p>
            <a:r>
              <a:rPr lang="en-US" dirty="0"/>
              <a:t>age 19% </a:t>
            </a:r>
          </a:p>
          <a:p>
            <a:r>
              <a:rPr lang="en-US" dirty="0"/>
              <a:t>gender 9% </a:t>
            </a:r>
          </a:p>
          <a:p>
            <a:r>
              <a:rPr lang="en-US" dirty="0"/>
              <a:t>rating 37% </a:t>
            </a:r>
          </a:p>
          <a:p>
            <a:r>
              <a:rPr lang="en-US" dirty="0" err="1"/>
              <a:t>practice_name</a:t>
            </a:r>
            <a:r>
              <a:rPr lang="en-US" dirty="0"/>
              <a:t> 13% </a:t>
            </a:r>
          </a:p>
          <a:p>
            <a:r>
              <a:rPr lang="en-US" dirty="0" err="1"/>
              <a:t>hosp_fellow</a:t>
            </a:r>
            <a:r>
              <a:rPr lang="en-US" dirty="0"/>
              <a:t> 40% </a:t>
            </a:r>
          </a:p>
          <a:p>
            <a:r>
              <a:rPr lang="en-US" dirty="0" err="1"/>
              <a:t>hosp_md</a:t>
            </a:r>
            <a:r>
              <a:rPr lang="en-US" dirty="0"/>
              <a:t> 23% </a:t>
            </a:r>
          </a:p>
          <a:p>
            <a:r>
              <a:rPr lang="en-US" dirty="0" err="1"/>
              <a:t>hosp_res</a:t>
            </a:r>
            <a:r>
              <a:rPr lang="en-US" dirty="0"/>
              <a:t> 32%</a:t>
            </a:r>
          </a:p>
        </p:txBody>
      </p:sp>
      <p:sp>
        <p:nvSpPr>
          <p:cNvPr id="4" name="Slide Number Placeholder 3"/>
          <p:cNvSpPr>
            <a:spLocks noGrp="1"/>
          </p:cNvSpPr>
          <p:nvPr>
            <p:ph type="sldNum" sz="quarter" idx="5"/>
          </p:nvPr>
        </p:nvSpPr>
        <p:spPr/>
        <p:txBody>
          <a:bodyPr/>
          <a:lstStyle/>
          <a:p>
            <a:fld id="{1EA075B1-C92D-4901-8DCA-D1B14A8C9B6D}" type="slidenum">
              <a:rPr lang="en-US" smtClean="0"/>
              <a:t>6</a:t>
            </a:fld>
            <a:endParaRPr lang="en-US"/>
          </a:p>
        </p:txBody>
      </p:sp>
    </p:spTree>
    <p:extLst>
      <p:ext uri="{BB962C8B-B14F-4D97-AF65-F5344CB8AC3E}">
        <p14:creationId xmlns:p14="http://schemas.microsoft.com/office/powerpoint/2010/main" val="950208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21</a:t>
            </a:fld>
            <a:endParaRPr lang="en-US"/>
          </a:p>
        </p:txBody>
      </p:sp>
    </p:spTree>
    <p:extLst>
      <p:ext uri="{BB962C8B-B14F-4D97-AF65-F5344CB8AC3E}">
        <p14:creationId xmlns:p14="http://schemas.microsoft.com/office/powerpoint/2010/main" val="375186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7</a:t>
            </a:fld>
            <a:endParaRPr lang="en-US"/>
          </a:p>
        </p:txBody>
      </p:sp>
    </p:spTree>
    <p:extLst>
      <p:ext uri="{BB962C8B-B14F-4D97-AF65-F5344CB8AC3E}">
        <p14:creationId xmlns:p14="http://schemas.microsoft.com/office/powerpoint/2010/main" val="92203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947 doctors: </a:t>
            </a:r>
          </a:p>
          <a:p>
            <a:r>
              <a:rPr lang="en-US" dirty="0"/>
              <a:t>Mean: 7.4</a:t>
            </a:r>
          </a:p>
          <a:p>
            <a:r>
              <a:rPr lang="en-US" dirty="0"/>
              <a:t>Std: 11.6 </a:t>
            </a:r>
          </a:p>
          <a:p>
            <a:r>
              <a:rPr lang="en-US" dirty="0"/>
              <a:t>Median: 4 </a:t>
            </a:r>
          </a:p>
          <a:p>
            <a:r>
              <a:rPr lang="en-US" dirty="0"/>
              <a:t>75%: 11 </a:t>
            </a:r>
          </a:p>
          <a:p>
            <a:r>
              <a:rPr lang="en-US" dirty="0"/>
              <a:t>Max: 158</a:t>
            </a:r>
          </a:p>
          <a:p>
            <a:endParaRPr lang="en-US" dirty="0"/>
          </a:p>
          <a:p>
            <a:r>
              <a:rPr lang="en-US" dirty="0"/>
              <a:t>Results for Cardiologists: even more skewed. </a:t>
            </a:r>
          </a:p>
        </p:txBody>
      </p:sp>
      <p:sp>
        <p:nvSpPr>
          <p:cNvPr id="4" name="Slide Number Placeholder 3"/>
          <p:cNvSpPr>
            <a:spLocks noGrp="1"/>
          </p:cNvSpPr>
          <p:nvPr>
            <p:ph type="sldNum" sz="quarter" idx="5"/>
          </p:nvPr>
        </p:nvSpPr>
        <p:spPr/>
        <p:txBody>
          <a:bodyPr/>
          <a:lstStyle/>
          <a:p>
            <a:fld id="{1EA075B1-C92D-4901-8DCA-D1B14A8C9B6D}" type="slidenum">
              <a:rPr lang="en-US" smtClean="0"/>
              <a:t>8</a:t>
            </a:fld>
            <a:endParaRPr lang="en-US"/>
          </a:p>
        </p:txBody>
      </p:sp>
    </p:spTree>
    <p:extLst>
      <p:ext uri="{BB962C8B-B14F-4D97-AF65-F5344CB8AC3E}">
        <p14:creationId xmlns:p14="http://schemas.microsoft.com/office/powerpoint/2010/main" val="288950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trends for cardiologists</a:t>
            </a:r>
          </a:p>
          <a:p>
            <a:r>
              <a:rPr lang="en-US" dirty="0"/>
              <a:t>Check exceptional group</a:t>
            </a:r>
          </a:p>
        </p:txBody>
      </p:sp>
      <p:sp>
        <p:nvSpPr>
          <p:cNvPr id="4" name="Slide Number Placeholder 3"/>
          <p:cNvSpPr>
            <a:spLocks noGrp="1"/>
          </p:cNvSpPr>
          <p:nvPr>
            <p:ph type="sldNum" sz="quarter" idx="5"/>
          </p:nvPr>
        </p:nvSpPr>
        <p:spPr/>
        <p:txBody>
          <a:bodyPr/>
          <a:lstStyle/>
          <a:p>
            <a:fld id="{1EA075B1-C92D-4901-8DCA-D1B14A8C9B6D}" type="slidenum">
              <a:rPr lang="en-US" smtClean="0"/>
              <a:t>9</a:t>
            </a:fld>
            <a:endParaRPr lang="en-US"/>
          </a:p>
        </p:txBody>
      </p:sp>
    </p:spTree>
    <p:extLst>
      <p:ext uri="{BB962C8B-B14F-4D97-AF65-F5344CB8AC3E}">
        <p14:creationId xmlns:p14="http://schemas.microsoft.com/office/powerpoint/2010/main" val="286182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4.0</a:t>
            </a:r>
          </a:p>
          <a:p>
            <a:r>
              <a:rPr lang="en-US" dirty="0"/>
              <a:t>Std = 0.8</a:t>
            </a:r>
          </a:p>
        </p:txBody>
      </p:sp>
      <p:sp>
        <p:nvSpPr>
          <p:cNvPr id="4" name="Slide Number Placeholder 3"/>
          <p:cNvSpPr>
            <a:spLocks noGrp="1"/>
          </p:cNvSpPr>
          <p:nvPr>
            <p:ph type="sldNum" sz="quarter" idx="5"/>
          </p:nvPr>
        </p:nvSpPr>
        <p:spPr/>
        <p:txBody>
          <a:bodyPr/>
          <a:lstStyle/>
          <a:p>
            <a:fld id="{1EA075B1-C92D-4901-8DCA-D1B14A8C9B6D}" type="slidenum">
              <a:rPr lang="en-US" smtClean="0"/>
              <a:t>10</a:t>
            </a:fld>
            <a:endParaRPr lang="en-US"/>
          </a:p>
        </p:txBody>
      </p:sp>
    </p:spTree>
    <p:extLst>
      <p:ext uri="{BB962C8B-B14F-4D97-AF65-F5344CB8AC3E}">
        <p14:creationId xmlns:p14="http://schemas.microsoft.com/office/powerpoint/2010/main" val="109586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Doctor score – Staff score: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Mean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Std: 0.4 </a:t>
            </a:r>
          </a:p>
          <a:p>
            <a:endParaRPr lang="en-US" dirty="0"/>
          </a:p>
        </p:txBody>
      </p:sp>
      <p:sp>
        <p:nvSpPr>
          <p:cNvPr id="4" name="Slide Number Placeholder 3"/>
          <p:cNvSpPr>
            <a:spLocks noGrp="1"/>
          </p:cNvSpPr>
          <p:nvPr>
            <p:ph type="sldNum" sz="quarter" idx="5"/>
          </p:nvPr>
        </p:nvSpPr>
        <p:spPr/>
        <p:txBody>
          <a:bodyPr/>
          <a:lstStyle/>
          <a:p>
            <a:fld id="{1EA075B1-C92D-4901-8DCA-D1B14A8C9B6D}" type="slidenum">
              <a:rPr lang="en-US" smtClean="0"/>
              <a:t>12</a:t>
            </a:fld>
            <a:endParaRPr lang="en-US"/>
          </a:p>
        </p:txBody>
      </p:sp>
    </p:spTree>
    <p:extLst>
      <p:ext uri="{BB962C8B-B14F-4D97-AF65-F5344CB8AC3E}">
        <p14:creationId xmlns:p14="http://schemas.microsoft.com/office/powerpoint/2010/main" val="47491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Rating – doc score: distribution skewed to the negative side</a:t>
            </a:r>
          </a:p>
          <a:p>
            <a:r>
              <a:rPr lang="en-US" dirty="0"/>
              <a:t>Mean: -0.1 </a:t>
            </a:r>
          </a:p>
          <a:p>
            <a:r>
              <a:rPr lang="en-US" dirty="0"/>
              <a:t>Std: 0.23</a:t>
            </a:r>
          </a:p>
        </p:txBody>
      </p:sp>
      <p:sp>
        <p:nvSpPr>
          <p:cNvPr id="4" name="Slide Number Placeholder 3"/>
          <p:cNvSpPr>
            <a:spLocks noGrp="1"/>
          </p:cNvSpPr>
          <p:nvPr>
            <p:ph type="sldNum" sz="quarter" idx="5"/>
          </p:nvPr>
        </p:nvSpPr>
        <p:spPr/>
        <p:txBody>
          <a:bodyPr/>
          <a:lstStyle/>
          <a:p>
            <a:fld id="{1EA075B1-C92D-4901-8DCA-D1B14A8C9B6D}" type="slidenum">
              <a:rPr lang="en-US" smtClean="0"/>
              <a:t>13</a:t>
            </a:fld>
            <a:endParaRPr lang="en-US"/>
          </a:p>
        </p:txBody>
      </p:sp>
    </p:spTree>
    <p:extLst>
      <p:ext uri="{BB962C8B-B14F-4D97-AF65-F5344CB8AC3E}">
        <p14:creationId xmlns:p14="http://schemas.microsoft.com/office/powerpoint/2010/main" val="393374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for [30,40) = 17</a:t>
            </a:r>
          </a:p>
          <a:p>
            <a:r>
              <a:rPr lang="en-US" dirty="0"/>
              <a:t>Age does seem to have an impact on doctor’s rating for cardiologists (correlation = -0.15), </a:t>
            </a:r>
          </a:p>
        </p:txBody>
      </p:sp>
      <p:sp>
        <p:nvSpPr>
          <p:cNvPr id="4" name="Slide Number Placeholder 3"/>
          <p:cNvSpPr>
            <a:spLocks noGrp="1"/>
          </p:cNvSpPr>
          <p:nvPr>
            <p:ph type="sldNum" sz="quarter" idx="5"/>
          </p:nvPr>
        </p:nvSpPr>
        <p:spPr/>
        <p:txBody>
          <a:bodyPr/>
          <a:lstStyle/>
          <a:p>
            <a:fld id="{1EA075B1-C92D-4901-8DCA-D1B14A8C9B6D}" type="slidenum">
              <a:rPr lang="en-US" smtClean="0"/>
              <a:t>14</a:t>
            </a:fld>
            <a:endParaRPr lang="en-US"/>
          </a:p>
        </p:txBody>
      </p:sp>
    </p:spTree>
    <p:extLst>
      <p:ext uri="{BB962C8B-B14F-4D97-AF65-F5344CB8AC3E}">
        <p14:creationId xmlns:p14="http://schemas.microsoft.com/office/powerpoint/2010/main" val="84566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trend holds true for cardiologists both in terms of number of reviews and rating distribution</a:t>
            </a:r>
          </a:p>
          <a:p>
            <a:r>
              <a:rPr lang="en-US" dirty="0"/>
              <a:t>GI mean Female: 4; Male: 8</a:t>
            </a:r>
          </a:p>
          <a:p>
            <a:r>
              <a:rPr lang="en-US" dirty="0"/>
              <a:t>Cardio mean Female: 2.8; Male 5.3</a:t>
            </a:r>
          </a:p>
        </p:txBody>
      </p:sp>
      <p:sp>
        <p:nvSpPr>
          <p:cNvPr id="4" name="Slide Number Placeholder 3"/>
          <p:cNvSpPr>
            <a:spLocks noGrp="1"/>
          </p:cNvSpPr>
          <p:nvPr>
            <p:ph type="sldNum" sz="quarter" idx="5"/>
          </p:nvPr>
        </p:nvSpPr>
        <p:spPr/>
        <p:txBody>
          <a:bodyPr/>
          <a:lstStyle/>
          <a:p>
            <a:fld id="{1EA075B1-C92D-4901-8DCA-D1B14A8C9B6D}" type="slidenum">
              <a:rPr lang="en-US" smtClean="0"/>
              <a:t>15</a:t>
            </a:fld>
            <a:endParaRPr lang="en-US"/>
          </a:p>
        </p:txBody>
      </p:sp>
    </p:spTree>
    <p:extLst>
      <p:ext uri="{BB962C8B-B14F-4D97-AF65-F5344CB8AC3E}">
        <p14:creationId xmlns:p14="http://schemas.microsoft.com/office/powerpoint/2010/main" val="375513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3600"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3848E1C-89ED-4A9D-B82B-A79B27F37B5E}" type="datetime2">
              <a:rPr lang="en-US" smtClean="0"/>
              <a:t>Wednesday, January 30, 2019</a:t>
            </a:fld>
            <a:endParaRPr lang="en-US"/>
          </a:p>
        </p:txBody>
      </p:sp>
      <p:sp>
        <p:nvSpPr>
          <p:cNvPr id="5" name="Footer Placeholder 4"/>
          <p:cNvSpPr>
            <a:spLocks noGrp="1"/>
          </p:cNvSpPr>
          <p:nvPr>
            <p:ph type="ftr" sz="quarter" idx="11"/>
          </p:nvPr>
        </p:nvSpPr>
        <p:spPr>
          <a:xfrm>
            <a:off x="3429000" y="18288"/>
            <a:ext cx="4114800" cy="329184"/>
          </a:xfrm>
        </p:spPr>
        <p:txBody>
          <a:bodyPr/>
          <a:lstStyle/>
          <a:p>
            <a:pPr algn="r"/>
            <a:endParaRPr lang="en-US" dirty="0"/>
          </a:p>
        </p:txBody>
      </p:sp>
      <p:sp>
        <p:nvSpPr>
          <p:cNvPr id="6" name="Slide Number Placeholder 5"/>
          <p:cNvSpPr>
            <a:spLocks noGrp="1"/>
          </p:cNvSpPr>
          <p:nvPr>
            <p:ph type="sldNum" sz="quarter" idx="12"/>
          </p:nvPr>
        </p:nvSpPr>
        <p:spPr>
          <a:xfrm>
            <a:off x="8579580" y="6491916"/>
            <a:ext cx="533400" cy="329184"/>
          </a:xfrm>
        </p:spPr>
        <p:txBody>
          <a:bodyPr/>
          <a:lstStyle>
            <a:lvl1pPr>
              <a:defRPr>
                <a:solidFill>
                  <a:schemeClr val="tx1"/>
                </a:solidFill>
              </a:defRPr>
            </a:lvl1p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0E15E-AC25-4311-A8BD-7236DC688F73}" type="datetime2">
              <a:rPr lang="en-US" smtClean="0"/>
              <a:t>Wednesday, January 30, 2019</a:t>
            </a:fld>
            <a:endParaRPr lang="en-US"/>
          </a:p>
        </p:txBody>
      </p:sp>
      <p:sp>
        <p:nvSpPr>
          <p:cNvPr id="5" name="Footer Placeholder 4"/>
          <p:cNvSpPr>
            <a:spLocks noGrp="1"/>
          </p:cNvSpPr>
          <p:nvPr>
            <p:ph type="ftr" sz="quarter" idx="11"/>
          </p:nvPr>
        </p:nvSpPr>
        <p:spPr/>
        <p:txBody>
          <a:bodyPr/>
          <a:lstStyle/>
          <a:p>
            <a:pPr algn="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1AA39-4B19-48F8-B7BC-C966F91EBDA3}" type="datetime2">
              <a:rPr lang="en-US" smtClean="0"/>
              <a:t>Wednesday, January 30, 2019</a:t>
            </a:fld>
            <a:endParaRPr lang="en-US"/>
          </a:p>
        </p:txBody>
      </p:sp>
      <p:sp>
        <p:nvSpPr>
          <p:cNvPr id="5" name="Footer Placeholder 4"/>
          <p:cNvSpPr>
            <a:spLocks noGrp="1"/>
          </p:cNvSpPr>
          <p:nvPr>
            <p:ph type="ftr" sz="quarter" idx="11"/>
          </p:nvPr>
        </p:nvSpPr>
        <p:spPr/>
        <p:txBody>
          <a:bodyPr/>
          <a:lstStyle/>
          <a:p>
            <a:pPr algn="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0405"/>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1319002"/>
            <a:ext cx="8229600" cy="515799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2E9AD9-34C2-44BD-9E81-65687102272E}" type="datetime2">
              <a:rPr lang="en-US" smtClean="0"/>
              <a:t>Wednesday, January 30,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7" name="Slide Number Placeholder 5">
            <a:extLst>
              <a:ext uri="{FF2B5EF4-FFF2-40B4-BE49-F238E27FC236}">
                <a16:creationId xmlns:a16="http://schemas.microsoft.com/office/drawing/2014/main" id="{624019EA-C82B-4864-BBE1-FABC6F496D4C}"/>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D6704-699A-4F42-AB17-09919A402336}" type="datetime2">
              <a:rPr lang="en-US" smtClean="0"/>
              <a:t>Wednesday, January 30, 2019</a:t>
            </a:fld>
            <a:endParaRPr lang="en-US"/>
          </a:p>
        </p:txBody>
      </p:sp>
      <p:sp>
        <p:nvSpPr>
          <p:cNvPr id="5" name="Footer Placeholder 4"/>
          <p:cNvSpPr>
            <a:spLocks noGrp="1"/>
          </p:cNvSpPr>
          <p:nvPr>
            <p:ph type="ftr" sz="quarter" idx="11"/>
          </p:nvPr>
        </p:nvSpPr>
        <p:spPr/>
        <p:txBody>
          <a:bodyPr/>
          <a:lstStyle/>
          <a:p>
            <a:pPr algn="r"/>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3AC6CCE-BB11-457A-A481-35C367855D71}" type="datetime2">
              <a:rPr lang="en-US" smtClean="0"/>
              <a:t>Wednesday, January 30, 2019</a:t>
            </a:fld>
            <a:endParaRPr lang="en-US"/>
          </a:p>
        </p:txBody>
      </p:sp>
      <p:sp>
        <p:nvSpPr>
          <p:cNvPr id="6" name="Footer Placeholder 5"/>
          <p:cNvSpPr>
            <a:spLocks noGrp="1"/>
          </p:cNvSpPr>
          <p:nvPr>
            <p:ph type="ftr" sz="quarter" idx="11"/>
          </p:nvPr>
        </p:nvSpPr>
        <p:spPr/>
        <p:txBody>
          <a:bodyPr/>
          <a:lstStyle/>
          <a:p>
            <a:pPr algn="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2C3A35-E3B8-40D5-BD3D-673E6029BFB1}" type="datetime2">
              <a:rPr lang="en-US" smtClean="0"/>
              <a:t>Wednesday, January 30, 2019</a:t>
            </a:fld>
            <a:endParaRPr lang="en-US"/>
          </a:p>
        </p:txBody>
      </p:sp>
      <p:sp>
        <p:nvSpPr>
          <p:cNvPr id="8" name="Footer Placeholder 7"/>
          <p:cNvSpPr>
            <a:spLocks noGrp="1"/>
          </p:cNvSpPr>
          <p:nvPr>
            <p:ph type="ftr" sz="quarter" idx="11"/>
          </p:nvPr>
        </p:nvSpPr>
        <p:spPr/>
        <p:txBody>
          <a:bodyPr/>
          <a:lstStyle/>
          <a:p>
            <a:pPr algn="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5E1356A2-4381-4485-A6ED-CCA92C47C082}" type="datetime2">
              <a:rPr lang="en-US" smtClean="0"/>
              <a:t>Wednesday, January 30,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6" name="Slide Number Placeholder 5">
            <a:extLst>
              <a:ext uri="{FF2B5EF4-FFF2-40B4-BE49-F238E27FC236}">
                <a16:creationId xmlns:a16="http://schemas.microsoft.com/office/drawing/2014/main" id="{60139CA4-A0B4-4F8B-86E6-A73E56FE8326}"/>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A9D5A-86CE-48AD-9CCA-EDE3D4A15468}" type="datetime2">
              <a:rPr lang="en-US" smtClean="0"/>
              <a:t>Wednesday, January 30,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5" name="Slide Number Placeholder 5">
            <a:extLst>
              <a:ext uri="{FF2B5EF4-FFF2-40B4-BE49-F238E27FC236}">
                <a16:creationId xmlns:a16="http://schemas.microsoft.com/office/drawing/2014/main" id="{ABEB4D45-4DED-482C-8594-C009F9377A68}"/>
              </a:ext>
            </a:extLst>
          </p:cNvPr>
          <p:cNvSpPr txBox="1">
            <a:spLocks/>
          </p:cNvSpPr>
          <p:nvPr userDrawn="1"/>
        </p:nvSpPr>
        <p:spPr>
          <a:xfrm>
            <a:off x="8579580" y="6491916"/>
            <a:ext cx="533400"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800"/>
            </a:lvl1pPr>
            <a:lvl2pPr>
              <a:defRPr sz="24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264F4-D3BA-4246-8F3D-E2E537469BF1}" type="datetime2">
              <a:rPr lang="en-US" smtClean="0"/>
              <a:t>Wednesday, January 30, 2019</a:t>
            </a:fld>
            <a:endParaRPr lang="en-US"/>
          </a:p>
        </p:txBody>
      </p:sp>
      <p:sp>
        <p:nvSpPr>
          <p:cNvPr id="6" name="Footer Placeholder 5"/>
          <p:cNvSpPr>
            <a:spLocks noGrp="1"/>
          </p:cNvSpPr>
          <p:nvPr>
            <p:ph type="ftr" sz="quarter" idx="11"/>
          </p:nvPr>
        </p:nvSpPr>
        <p:spPr/>
        <p:txBody>
          <a:bodyPr/>
          <a:lstStyle/>
          <a:p>
            <a:pPr algn="r"/>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379FA-2752-47BA-BB43-EBFA51A43CFC}" type="datetime2">
              <a:rPr lang="en-US" smtClean="0"/>
              <a:t>Wednesday, January 30, 2019</a:t>
            </a:fld>
            <a:endParaRPr lang="en-US"/>
          </a:p>
        </p:txBody>
      </p:sp>
      <p:sp>
        <p:nvSpPr>
          <p:cNvPr id="6" name="Footer Placeholder 5"/>
          <p:cNvSpPr>
            <a:spLocks noGrp="1"/>
          </p:cNvSpPr>
          <p:nvPr>
            <p:ph type="ftr" sz="quarter" idx="11"/>
          </p:nvPr>
        </p:nvSpPr>
        <p:spPr/>
        <p:txBody>
          <a:bodyPr/>
          <a:lstStyle/>
          <a:p>
            <a:pPr algn="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AAAB486-9B77-4865-A016-029732D93890}" type="datetime2">
              <a:rPr lang="en-US" smtClean="0"/>
              <a:t>Wednesday, January 30,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CURRENT STATE OF PHYSICIAN REVIEWS ON HEALTHGRADES.COM</a:t>
            </a:r>
          </a:p>
        </p:txBody>
      </p:sp>
      <p:sp>
        <p:nvSpPr>
          <p:cNvPr id="3" name="Subtitle 2"/>
          <p:cNvSpPr>
            <a:spLocks noGrp="1"/>
          </p:cNvSpPr>
          <p:nvPr>
            <p:ph type="subTitle" idx="1"/>
          </p:nvPr>
        </p:nvSpPr>
        <p:spPr/>
        <p:txBody>
          <a:bodyPr/>
          <a:lstStyle/>
          <a:p>
            <a:r>
              <a:rPr lang="en-US" dirty="0" err="1"/>
              <a:t>Webscraping</a:t>
            </a:r>
            <a:r>
              <a:rPr lang="en-US" dirty="0"/>
              <a:t> project presentation</a:t>
            </a:r>
          </a:p>
          <a:p>
            <a:endParaRPr lang="en-US" sz="2000" dirty="0"/>
          </a:p>
          <a:p>
            <a:r>
              <a:rPr lang="en-US" sz="2000" dirty="0"/>
              <a:t>Yan Qi</a:t>
            </a:r>
          </a:p>
          <a:p>
            <a:r>
              <a:rPr lang="en-US" sz="2000" i="1" dirty="0"/>
              <a:t>1/30/2017</a:t>
            </a:r>
          </a:p>
        </p:txBody>
      </p:sp>
      <p:sp>
        <p:nvSpPr>
          <p:cNvPr id="4" name="Slide Number Placeholder 3">
            <a:extLst>
              <a:ext uri="{FF2B5EF4-FFF2-40B4-BE49-F238E27FC236}">
                <a16:creationId xmlns:a16="http://schemas.microsoft.com/office/drawing/2014/main" id="{97D8AD2D-571C-43CF-9129-4B99D1DDAFC4}"/>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CF3D-D333-4A4C-B625-AA1843C3129C}"/>
              </a:ext>
            </a:extLst>
          </p:cNvPr>
          <p:cNvSpPr>
            <a:spLocks noGrp="1"/>
          </p:cNvSpPr>
          <p:nvPr>
            <p:ph type="title"/>
          </p:nvPr>
        </p:nvSpPr>
        <p:spPr/>
        <p:txBody>
          <a:bodyPr>
            <a:normAutofit/>
          </a:bodyPr>
          <a:lstStyle/>
          <a:p>
            <a:r>
              <a:rPr lang="en-US" sz="2800" dirty="0"/>
              <a:t>Only including ratings based on 5 or more reviews, the distribution still looks very favorable toward high scores</a:t>
            </a:r>
          </a:p>
        </p:txBody>
      </p:sp>
      <p:grpSp>
        <p:nvGrpSpPr>
          <p:cNvPr id="15" name="Group 14">
            <a:extLst>
              <a:ext uri="{FF2B5EF4-FFF2-40B4-BE49-F238E27FC236}">
                <a16:creationId xmlns:a16="http://schemas.microsoft.com/office/drawing/2014/main" id="{6D8A6A6E-C4C2-4235-81AA-4CFE3AD779DF}"/>
              </a:ext>
            </a:extLst>
          </p:cNvPr>
          <p:cNvGrpSpPr/>
          <p:nvPr/>
        </p:nvGrpSpPr>
        <p:grpSpPr>
          <a:xfrm>
            <a:off x="339214" y="1771549"/>
            <a:ext cx="5540665" cy="3950827"/>
            <a:chOff x="732504" y="1919029"/>
            <a:chExt cx="5540665" cy="3950827"/>
          </a:xfrm>
        </p:grpSpPr>
        <p:pic>
          <p:nvPicPr>
            <p:cNvPr id="3" name="Picture 2">
              <a:extLst>
                <a:ext uri="{FF2B5EF4-FFF2-40B4-BE49-F238E27FC236}">
                  <a16:creationId xmlns:a16="http://schemas.microsoft.com/office/drawing/2014/main" id="{123E8720-E378-4009-A583-8A44CE8BD6C2}"/>
                </a:ext>
              </a:extLst>
            </p:cNvPr>
            <p:cNvPicPr>
              <a:picLocks noChangeAspect="1"/>
            </p:cNvPicPr>
            <p:nvPr/>
          </p:nvPicPr>
          <p:blipFill>
            <a:blip r:embed="rId3"/>
            <a:stretch>
              <a:fillRect/>
            </a:stretch>
          </p:blipFill>
          <p:spPr>
            <a:xfrm>
              <a:off x="732504" y="1919029"/>
              <a:ext cx="5540665" cy="3950827"/>
            </a:xfrm>
            <a:prstGeom prst="rect">
              <a:avLst/>
            </a:prstGeom>
          </p:spPr>
        </p:pic>
        <p:sp>
          <p:nvSpPr>
            <p:cNvPr id="5" name="TextBox 4">
              <a:extLst>
                <a:ext uri="{FF2B5EF4-FFF2-40B4-BE49-F238E27FC236}">
                  <a16:creationId xmlns:a16="http://schemas.microsoft.com/office/drawing/2014/main" id="{6AF4979B-A36B-4630-9AB0-274D904F7255}"/>
                </a:ext>
              </a:extLst>
            </p:cNvPr>
            <p:cNvSpPr txBox="1"/>
            <p:nvPr/>
          </p:nvSpPr>
          <p:spPr>
            <a:xfrm>
              <a:off x="4326193" y="2305663"/>
              <a:ext cx="49564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25%</a:t>
              </a:r>
            </a:p>
          </p:txBody>
        </p:sp>
        <p:sp>
          <p:nvSpPr>
            <p:cNvPr id="6" name="TextBox 5">
              <a:extLst>
                <a:ext uri="{FF2B5EF4-FFF2-40B4-BE49-F238E27FC236}">
                  <a16:creationId xmlns:a16="http://schemas.microsoft.com/office/drawing/2014/main" id="{F7484CCC-5261-48AA-B08C-FF6A9AED1E86}"/>
                </a:ext>
              </a:extLst>
            </p:cNvPr>
            <p:cNvSpPr txBox="1"/>
            <p:nvPr/>
          </p:nvSpPr>
          <p:spPr>
            <a:xfrm>
              <a:off x="4881716" y="2394154"/>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25%</a:t>
              </a:r>
            </a:p>
          </p:txBody>
        </p:sp>
        <p:sp>
          <p:nvSpPr>
            <p:cNvPr id="7" name="TextBox 6">
              <a:extLst>
                <a:ext uri="{FF2B5EF4-FFF2-40B4-BE49-F238E27FC236}">
                  <a16:creationId xmlns:a16="http://schemas.microsoft.com/office/drawing/2014/main" id="{74A8B0D3-D70B-4181-B1B8-B1C0B19545FB}"/>
                </a:ext>
              </a:extLst>
            </p:cNvPr>
            <p:cNvSpPr txBox="1"/>
            <p:nvPr/>
          </p:nvSpPr>
          <p:spPr>
            <a:xfrm>
              <a:off x="5422489" y="3207833"/>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17%</a:t>
              </a:r>
            </a:p>
          </p:txBody>
        </p:sp>
        <p:sp>
          <p:nvSpPr>
            <p:cNvPr id="8" name="TextBox 7">
              <a:extLst>
                <a:ext uri="{FF2B5EF4-FFF2-40B4-BE49-F238E27FC236}">
                  <a16:creationId xmlns:a16="http://schemas.microsoft.com/office/drawing/2014/main" id="{38D66278-AEAF-476C-B111-033B872E6FCF}"/>
                </a:ext>
              </a:extLst>
            </p:cNvPr>
            <p:cNvSpPr txBox="1"/>
            <p:nvPr/>
          </p:nvSpPr>
          <p:spPr>
            <a:xfrm>
              <a:off x="3745909" y="3242845"/>
              <a:ext cx="49564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16%</a:t>
              </a:r>
            </a:p>
          </p:txBody>
        </p:sp>
        <p:sp>
          <p:nvSpPr>
            <p:cNvPr id="9" name="TextBox 8">
              <a:extLst>
                <a:ext uri="{FF2B5EF4-FFF2-40B4-BE49-F238E27FC236}">
                  <a16:creationId xmlns:a16="http://schemas.microsoft.com/office/drawing/2014/main" id="{A39392E6-1FCF-460D-9256-BD572C957B6A}"/>
                </a:ext>
              </a:extLst>
            </p:cNvPr>
            <p:cNvSpPr txBox="1"/>
            <p:nvPr/>
          </p:nvSpPr>
          <p:spPr>
            <a:xfrm>
              <a:off x="3239730" y="4083503"/>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8%</a:t>
              </a:r>
            </a:p>
          </p:txBody>
        </p:sp>
        <p:sp>
          <p:nvSpPr>
            <p:cNvPr id="10" name="TextBox 9">
              <a:extLst>
                <a:ext uri="{FF2B5EF4-FFF2-40B4-BE49-F238E27FC236}">
                  <a16:creationId xmlns:a16="http://schemas.microsoft.com/office/drawing/2014/main" id="{6EAAA3DE-3CF9-4E3F-847A-C3C1086C6329}"/>
                </a:ext>
              </a:extLst>
            </p:cNvPr>
            <p:cNvSpPr txBox="1"/>
            <p:nvPr/>
          </p:nvSpPr>
          <p:spPr>
            <a:xfrm>
              <a:off x="2758508" y="4442051"/>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5%</a:t>
              </a:r>
            </a:p>
          </p:txBody>
        </p:sp>
        <p:sp>
          <p:nvSpPr>
            <p:cNvPr id="11" name="TextBox 10">
              <a:extLst>
                <a:ext uri="{FF2B5EF4-FFF2-40B4-BE49-F238E27FC236}">
                  <a16:creationId xmlns:a16="http://schemas.microsoft.com/office/drawing/2014/main" id="{FE8C090E-4134-4A06-BA28-5CC2E90F4512}"/>
                </a:ext>
              </a:extLst>
            </p:cNvPr>
            <p:cNvSpPr txBox="1"/>
            <p:nvPr/>
          </p:nvSpPr>
          <p:spPr>
            <a:xfrm>
              <a:off x="1632714" y="4663277"/>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a:t>
              </a:r>
            </a:p>
          </p:txBody>
        </p:sp>
        <p:sp>
          <p:nvSpPr>
            <p:cNvPr id="12" name="TextBox 11">
              <a:extLst>
                <a:ext uri="{FF2B5EF4-FFF2-40B4-BE49-F238E27FC236}">
                  <a16:creationId xmlns:a16="http://schemas.microsoft.com/office/drawing/2014/main" id="{3035DE3C-6480-4C71-A864-0E6A3B825812}"/>
                </a:ext>
              </a:extLst>
            </p:cNvPr>
            <p:cNvSpPr txBox="1"/>
            <p:nvPr/>
          </p:nvSpPr>
          <p:spPr>
            <a:xfrm>
              <a:off x="2180863" y="4663277"/>
              <a:ext cx="40427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a:t>
              </a:r>
            </a:p>
          </p:txBody>
        </p:sp>
        <p:sp>
          <p:nvSpPr>
            <p:cNvPr id="13" name="TextBox 12">
              <a:extLst>
                <a:ext uri="{FF2B5EF4-FFF2-40B4-BE49-F238E27FC236}">
                  <a16:creationId xmlns:a16="http://schemas.microsoft.com/office/drawing/2014/main" id="{5D87F98C-C656-4EFB-AA14-138FA98B2581}"/>
                </a:ext>
              </a:extLst>
            </p:cNvPr>
            <p:cNvSpPr txBox="1"/>
            <p:nvPr/>
          </p:nvSpPr>
          <p:spPr>
            <a:xfrm>
              <a:off x="1980653" y="2644217"/>
              <a:ext cx="1294040" cy="954107"/>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N = 433</a:t>
              </a:r>
            </a:p>
            <a:p>
              <a:r>
                <a:rPr lang="en-US" sz="1400" i="1" dirty="0">
                  <a:latin typeface="Calibri" panose="020F0502020204030204" pitchFamily="34" charset="0"/>
                  <a:cs typeface="Calibri" panose="020F0502020204030204" pitchFamily="34" charset="0"/>
                </a:rPr>
                <a:t>Including all doctors with at least 5 reviews</a:t>
              </a:r>
            </a:p>
          </p:txBody>
        </p:sp>
      </p:grpSp>
      <p:sp>
        <p:nvSpPr>
          <p:cNvPr id="14" name="Rectangle 13">
            <a:extLst>
              <a:ext uri="{FF2B5EF4-FFF2-40B4-BE49-F238E27FC236}">
                <a16:creationId xmlns:a16="http://schemas.microsoft.com/office/drawing/2014/main" id="{DDFD6A66-6630-451E-B1AA-1F34A834CEDE}"/>
              </a:ext>
            </a:extLst>
          </p:cNvPr>
          <p:cNvSpPr/>
          <p:nvPr/>
        </p:nvSpPr>
        <p:spPr bwMode="auto">
          <a:xfrm>
            <a:off x="5879879" y="2327461"/>
            <a:ext cx="2857523" cy="2485434"/>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400" kern="0" dirty="0">
                <a:solidFill>
                  <a:srgbClr val="000000"/>
                </a:solidFill>
                <a:ea typeface="ＭＳ Ｐゴシック" charset="-128"/>
              </a:rPr>
              <a:t>The average quality of gastroenterologists in NY metro area is very high and patients are truly highly satisfied</a:t>
            </a:r>
          </a:p>
          <a:p>
            <a:pPr marL="111125" lvl="0" indent="-111125">
              <a:lnSpc>
                <a:spcPct val="150000"/>
              </a:lnSpc>
              <a:buClr>
                <a:srgbClr val="EC8026"/>
              </a:buClr>
              <a:buSzPct val="130000"/>
              <a:buFont typeface="Arial" pitchFamily="34" charset="0"/>
              <a:buChar char="•"/>
              <a:defRPr/>
            </a:pPr>
            <a:r>
              <a:rPr lang="en-US" sz="1400" kern="0" dirty="0">
                <a:solidFill>
                  <a:srgbClr val="000000"/>
                </a:solidFill>
                <a:ea typeface="ＭＳ Ｐゴシック" charset="-128"/>
              </a:rPr>
              <a:t>Selection bias in those who are willing to submit a survey vs. those who are not</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endParaRPr lang="en-US" sz="1400" kern="0" dirty="0">
              <a:solidFill>
                <a:srgbClr val="000000"/>
              </a:solidFill>
              <a:latin typeface="Arial"/>
              <a:ea typeface="ＭＳ Ｐゴシック" charset="-128"/>
            </a:endParaRPr>
          </a:p>
        </p:txBody>
      </p:sp>
      <p:sp>
        <p:nvSpPr>
          <p:cNvPr id="16" name="Rectangle 10">
            <a:extLst>
              <a:ext uri="{FF2B5EF4-FFF2-40B4-BE49-F238E27FC236}">
                <a16:creationId xmlns:a16="http://schemas.microsoft.com/office/drawing/2014/main" id="{700A1FF7-2FA7-4333-BD9E-2CD2452B0744}"/>
              </a:ext>
            </a:extLst>
          </p:cNvPr>
          <p:cNvSpPr>
            <a:spLocks noChangeArrowheads="1"/>
          </p:cNvSpPr>
          <p:nvPr/>
        </p:nvSpPr>
        <p:spPr bwMode="auto">
          <a:xfrm>
            <a:off x="5845278" y="1932432"/>
            <a:ext cx="2892124" cy="384175"/>
          </a:xfrm>
          <a:prstGeom prst="rect">
            <a:avLst/>
          </a:prstGeom>
          <a:solidFill>
            <a:srgbClr val="FFC000"/>
          </a:solidFill>
          <a:ln w="28575" algn="ctr">
            <a:solidFill>
              <a:srgbClr val="FFFFFF"/>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Arial Black" pitchFamily="34" charset="0"/>
              </a:rPr>
              <a:t>Hypotheses</a:t>
            </a:r>
          </a:p>
        </p:txBody>
      </p:sp>
      <p:sp>
        <p:nvSpPr>
          <p:cNvPr id="17" name="Take-away Box">
            <a:extLst>
              <a:ext uri="{FF2B5EF4-FFF2-40B4-BE49-F238E27FC236}">
                <a16:creationId xmlns:a16="http://schemas.microsoft.com/office/drawing/2014/main" id="{928AFCC7-D7A5-4639-85D9-9AFD4567263D}"/>
              </a:ext>
            </a:extLst>
          </p:cNvPr>
          <p:cNvSpPr/>
          <p:nvPr/>
        </p:nvSpPr>
        <p:spPr bwMode="blackWhite">
          <a:xfrm>
            <a:off x="1042219" y="5938051"/>
            <a:ext cx="7766962"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ea typeface="+mn-ea"/>
                <a:cs typeface="+mn-cs"/>
              </a:rPr>
              <a:t>What factors influence the overall rating?</a:t>
            </a:r>
          </a:p>
        </p:txBody>
      </p:sp>
    </p:spTree>
    <p:extLst>
      <p:ext uri="{BB962C8B-B14F-4D97-AF65-F5344CB8AC3E}">
        <p14:creationId xmlns:p14="http://schemas.microsoft.com/office/powerpoint/2010/main" val="201341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28C9-F717-47A4-A033-174BA5AA6686}"/>
              </a:ext>
            </a:extLst>
          </p:cNvPr>
          <p:cNvSpPr>
            <a:spLocks noGrp="1"/>
          </p:cNvSpPr>
          <p:nvPr>
            <p:ph type="title"/>
          </p:nvPr>
        </p:nvSpPr>
        <p:spPr/>
        <p:txBody>
          <a:bodyPr>
            <a:normAutofit/>
          </a:bodyPr>
          <a:lstStyle/>
          <a:p>
            <a:r>
              <a:rPr lang="en-US" sz="2400" dirty="0"/>
              <a:t>We will explore the relationship between rating and doctor age, gender, and doctor’s own vs. office staff’s performance</a:t>
            </a:r>
          </a:p>
        </p:txBody>
      </p:sp>
      <p:graphicFrame>
        <p:nvGraphicFramePr>
          <p:cNvPr id="4" name="Table 3">
            <a:extLst>
              <a:ext uri="{FF2B5EF4-FFF2-40B4-BE49-F238E27FC236}">
                <a16:creationId xmlns:a16="http://schemas.microsoft.com/office/drawing/2014/main" id="{5D08DAF6-6D3E-42BC-A483-DAA5838C5381}"/>
              </a:ext>
            </a:extLst>
          </p:cNvPr>
          <p:cNvGraphicFramePr>
            <a:graphicFrameLocks noGrp="1"/>
          </p:cNvGraphicFramePr>
          <p:nvPr>
            <p:extLst>
              <p:ext uri="{D42A27DB-BD31-4B8C-83A1-F6EECF244321}">
                <p14:modId xmlns:p14="http://schemas.microsoft.com/office/powerpoint/2010/main" val="1735923281"/>
              </p:ext>
            </p:extLst>
          </p:nvPr>
        </p:nvGraphicFramePr>
        <p:xfrm>
          <a:off x="989370" y="2230447"/>
          <a:ext cx="7057104" cy="3384640"/>
        </p:xfrm>
        <a:graphic>
          <a:graphicData uri="http://schemas.openxmlformats.org/drawingml/2006/table">
            <a:tbl>
              <a:tblPr firstRow="1" bandRow="1"/>
              <a:tblGrid>
                <a:gridCol w="2022806">
                  <a:extLst>
                    <a:ext uri="{9D8B030D-6E8A-4147-A177-3AD203B41FA5}">
                      <a16:colId xmlns:a16="http://schemas.microsoft.com/office/drawing/2014/main" val="20000"/>
                    </a:ext>
                  </a:extLst>
                </a:gridCol>
                <a:gridCol w="5034298">
                  <a:extLst>
                    <a:ext uri="{9D8B030D-6E8A-4147-A177-3AD203B41FA5}">
                      <a16:colId xmlns:a16="http://schemas.microsoft.com/office/drawing/2014/main" val="20003"/>
                    </a:ext>
                  </a:extLst>
                </a:gridCol>
              </a:tblGrid>
              <a:tr h="37945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latin typeface="Calibri" pitchFamily="34" charset="0"/>
                          <a:cs typeface="Calibri" pitchFamily="34" charset="0"/>
                        </a:rPr>
                        <a:t>Factor</a:t>
                      </a:r>
                    </a:p>
                  </a:txBody>
                  <a:tcPr marL="18288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F7964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latin typeface="Calibri" pitchFamily="34" charset="0"/>
                          <a:cs typeface="Calibri" pitchFamily="34" charset="0"/>
                        </a:rPr>
                        <a:t>Question</a:t>
                      </a:r>
                    </a:p>
                  </a:txBody>
                  <a:tcPr marL="18288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F79646"/>
                    </a:solidFill>
                  </a:tcPr>
                </a:tc>
                <a:extLst>
                  <a:ext uri="{0D108BD9-81ED-4DB2-BD59-A6C34878D82A}">
                    <a16:rowId xmlns:a16="http://schemas.microsoft.com/office/drawing/2014/main" val="10000"/>
                  </a:ext>
                </a:extLst>
              </a:tr>
              <a:tr h="71147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Arial"/>
                        </a:rPr>
                        <a:t>Doctor’s own performance vs. Staff Performance</a:t>
                      </a: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lgn="l" fontAlgn="ctr">
                        <a:buFont typeface="Arial" panose="020B0604020202020204" pitchFamily="34" charset="0"/>
                        <a:buChar char="•"/>
                      </a:pPr>
                      <a:r>
                        <a:rPr lang="en-US" sz="1600" b="0" i="1" u="none" strike="noStrike" dirty="0">
                          <a:solidFill>
                            <a:srgbClr val="000000"/>
                          </a:solidFill>
                          <a:latin typeface="Arial"/>
                        </a:rPr>
                        <a:t>How well do doc score and staff score correlate with overall rating?</a:t>
                      </a:r>
                    </a:p>
                    <a:p>
                      <a:pPr marL="285750" indent="-285750" algn="l" fontAlgn="ctr">
                        <a:buFont typeface="Arial" panose="020B0604020202020204" pitchFamily="34" charset="0"/>
                        <a:buChar char="•"/>
                      </a:pPr>
                      <a:r>
                        <a:rPr lang="en-US" sz="1600" b="0" i="1" u="none" strike="noStrike" dirty="0">
                          <a:solidFill>
                            <a:srgbClr val="000000"/>
                          </a:solidFill>
                          <a:latin typeface="Arial"/>
                        </a:rPr>
                        <a:t>How well does doctor score correlate with staff score? </a:t>
                      </a:r>
                    </a:p>
                    <a:p>
                      <a:pPr marL="285750" indent="-285750" algn="l" fontAlgn="ctr">
                        <a:buFont typeface="Arial" panose="020B0604020202020204" pitchFamily="34" charset="0"/>
                        <a:buChar char="•"/>
                      </a:pPr>
                      <a:r>
                        <a:rPr lang="en-US" sz="1600" b="0" i="1" u="none" strike="noStrike" dirty="0">
                          <a:solidFill>
                            <a:srgbClr val="000000"/>
                          </a:solidFill>
                          <a:latin typeface="Arial"/>
                        </a:rPr>
                        <a:t>What kind of impact does office staff’s performance have on the doctor’s overall rating?</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87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mn-lt"/>
                        </a:rPr>
                        <a:t>Age</a:t>
                      </a:r>
                      <a:endParaRPr lang="en-US" sz="1600" b="1" i="0" u="none" strike="noStrike" dirty="0">
                        <a:solidFill>
                          <a:srgbClr val="000000"/>
                        </a:solidFill>
                        <a:latin typeface="Arial"/>
                      </a:endParaRP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ctr"/>
                      <a:r>
                        <a:rPr lang="en-US" sz="1600" b="0" i="1" u="none" strike="noStrike" dirty="0">
                          <a:solidFill>
                            <a:srgbClr val="000000"/>
                          </a:solidFill>
                          <a:latin typeface="Arial"/>
                        </a:rPr>
                        <a:t>Do experienced doctors get better reviews?</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008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ctr"/>
                      <a:r>
                        <a:rPr lang="en-US" sz="1600" b="1" i="0" u="none" strike="noStrike" dirty="0">
                          <a:solidFill>
                            <a:srgbClr val="000000"/>
                          </a:solidFill>
                          <a:latin typeface="Arial"/>
                        </a:rPr>
                        <a:t>Gender</a:t>
                      </a:r>
                    </a:p>
                  </a:txBody>
                  <a:tcPr marL="45720" marR="4572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ctr"/>
                      <a:r>
                        <a:rPr lang="en-US" sz="1600" b="0" i="1" u="none" strike="noStrike" dirty="0">
                          <a:solidFill>
                            <a:srgbClr val="000000"/>
                          </a:solidFill>
                          <a:latin typeface="Arial"/>
                        </a:rPr>
                        <a:t>Is there any difference between the ratings received by female vs. male GI specialists?</a:t>
                      </a:r>
                    </a:p>
                  </a:txBody>
                  <a:tcPr marL="182880" marR="182880" marT="91440" marB="9144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417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6BC7D-05C2-4767-BE0C-E67778D13CEE}"/>
              </a:ext>
            </a:extLst>
          </p:cNvPr>
          <p:cNvPicPr>
            <a:picLocks noChangeAspect="1"/>
          </p:cNvPicPr>
          <p:nvPr/>
        </p:nvPicPr>
        <p:blipFill>
          <a:blip r:embed="rId3"/>
          <a:stretch>
            <a:fillRect/>
          </a:stretch>
        </p:blipFill>
        <p:spPr>
          <a:xfrm>
            <a:off x="3738814" y="1545538"/>
            <a:ext cx="5013995" cy="4590141"/>
          </a:xfrm>
          <a:prstGeom prst="rect">
            <a:avLst/>
          </a:prstGeom>
        </p:spPr>
      </p:pic>
      <p:sp>
        <p:nvSpPr>
          <p:cNvPr id="2" name="Title 1">
            <a:extLst>
              <a:ext uri="{FF2B5EF4-FFF2-40B4-BE49-F238E27FC236}">
                <a16:creationId xmlns:a16="http://schemas.microsoft.com/office/drawing/2014/main" id="{82B5A2A1-57DA-4D75-9C43-53E785D9D6C3}"/>
              </a:ext>
            </a:extLst>
          </p:cNvPr>
          <p:cNvSpPr>
            <a:spLocks noGrp="1"/>
          </p:cNvSpPr>
          <p:nvPr>
            <p:ph type="title"/>
          </p:nvPr>
        </p:nvSpPr>
        <p:spPr/>
        <p:txBody>
          <a:bodyPr>
            <a:normAutofit/>
          </a:bodyPr>
          <a:lstStyle/>
          <a:p>
            <a:r>
              <a:rPr lang="en-US" sz="2400" dirty="0"/>
              <a:t>Staff scores and doctor scores are generally very concordant, but it is not uncommon for the two to differ by &gt; 0.5 stars</a:t>
            </a:r>
          </a:p>
        </p:txBody>
      </p:sp>
      <p:sp>
        <p:nvSpPr>
          <p:cNvPr id="7" name="Oval 6">
            <a:extLst>
              <a:ext uri="{FF2B5EF4-FFF2-40B4-BE49-F238E27FC236}">
                <a16:creationId xmlns:a16="http://schemas.microsoft.com/office/drawing/2014/main" id="{11FAE570-A1E2-40EB-96AC-3E466CA09444}"/>
              </a:ext>
            </a:extLst>
          </p:cNvPr>
          <p:cNvSpPr/>
          <p:nvPr/>
        </p:nvSpPr>
        <p:spPr>
          <a:xfrm rot="19389775">
            <a:off x="5981205" y="2370825"/>
            <a:ext cx="1976284" cy="28670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DB8E3D-E724-4AF7-8042-223A6252AA5B}"/>
              </a:ext>
            </a:extLst>
          </p:cNvPr>
          <p:cNvSpPr/>
          <p:nvPr/>
        </p:nvSpPr>
        <p:spPr>
          <a:xfrm rot="19389775">
            <a:off x="6558117" y="3120832"/>
            <a:ext cx="1976284" cy="28670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F7207201-6896-4589-9E0D-7759573594E2}"/>
              </a:ext>
            </a:extLst>
          </p:cNvPr>
          <p:cNvGraphicFramePr>
            <a:graphicFrameLocks noGrp="1"/>
          </p:cNvGraphicFramePr>
          <p:nvPr>
            <p:extLst>
              <p:ext uri="{D42A27DB-BD31-4B8C-83A1-F6EECF244321}">
                <p14:modId xmlns:p14="http://schemas.microsoft.com/office/powerpoint/2010/main" val="2334147740"/>
              </p:ext>
            </p:extLst>
          </p:nvPr>
        </p:nvGraphicFramePr>
        <p:xfrm>
          <a:off x="590655" y="2190698"/>
          <a:ext cx="2732648" cy="1979658"/>
        </p:xfrm>
        <a:graphic>
          <a:graphicData uri="http://schemas.openxmlformats.org/drawingml/2006/table">
            <a:tbl>
              <a:tblPr firstRow="1" bandRow="1">
                <a:tableStyleId>{5940675A-B579-460E-94D1-54222C63F5DA}</a:tableStyleId>
              </a:tblPr>
              <a:tblGrid>
                <a:gridCol w="683162">
                  <a:extLst>
                    <a:ext uri="{9D8B030D-6E8A-4147-A177-3AD203B41FA5}">
                      <a16:colId xmlns:a16="http://schemas.microsoft.com/office/drawing/2014/main" val="1958097210"/>
                    </a:ext>
                  </a:extLst>
                </a:gridCol>
                <a:gridCol w="683162">
                  <a:extLst>
                    <a:ext uri="{9D8B030D-6E8A-4147-A177-3AD203B41FA5}">
                      <a16:colId xmlns:a16="http://schemas.microsoft.com/office/drawing/2014/main" val="23781221"/>
                    </a:ext>
                  </a:extLst>
                </a:gridCol>
                <a:gridCol w="683162">
                  <a:extLst>
                    <a:ext uri="{9D8B030D-6E8A-4147-A177-3AD203B41FA5}">
                      <a16:colId xmlns:a16="http://schemas.microsoft.com/office/drawing/2014/main" val="1688213604"/>
                    </a:ext>
                  </a:extLst>
                </a:gridCol>
                <a:gridCol w="683162">
                  <a:extLst>
                    <a:ext uri="{9D8B030D-6E8A-4147-A177-3AD203B41FA5}">
                      <a16:colId xmlns:a16="http://schemas.microsoft.com/office/drawing/2014/main" val="1754263371"/>
                    </a:ext>
                  </a:extLst>
                </a:gridCol>
              </a:tblGrid>
              <a:tr h="425178">
                <a:tc>
                  <a:txBody>
                    <a:bodyPr/>
                    <a:lstStyle/>
                    <a:p>
                      <a:pPr algn="ctr"/>
                      <a:endParaRPr lang="en-US" sz="1400" dirty="0"/>
                    </a:p>
                  </a:txBody>
                  <a:tcPr anchor="ctr">
                    <a:lnL w="12700" cmpd="sng">
                      <a:noFill/>
                    </a:lnL>
                    <a:lnT w="12700" cmpd="sng">
                      <a:noFill/>
                    </a:lnT>
                  </a:tcPr>
                </a:tc>
                <a:tc>
                  <a:txBody>
                    <a:bodyPr/>
                    <a:lstStyle/>
                    <a:p>
                      <a:pPr algn="ctr" fontAlgn="ctr"/>
                      <a:r>
                        <a:rPr lang="en-US" sz="1400" b="0" dirty="0">
                          <a:effectLst/>
                        </a:rPr>
                        <a:t>doc</a:t>
                      </a:r>
                    </a:p>
                    <a:p>
                      <a:pPr algn="ctr" fontAlgn="ctr"/>
                      <a:r>
                        <a:rPr lang="en-US" sz="1400" b="0" dirty="0">
                          <a:effectLst/>
                        </a:rPr>
                        <a:t>score</a:t>
                      </a:r>
                    </a:p>
                  </a:txBody>
                  <a:tcPr anchor="ctr"/>
                </a:tc>
                <a:tc>
                  <a:txBody>
                    <a:bodyPr/>
                    <a:lstStyle/>
                    <a:p>
                      <a:pPr algn="ctr" fontAlgn="ctr"/>
                      <a:r>
                        <a:rPr lang="en-US" sz="1400" b="0" dirty="0">
                          <a:effectLst/>
                        </a:rPr>
                        <a:t>staff</a:t>
                      </a:r>
                    </a:p>
                    <a:p>
                      <a:pPr algn="ctr" fontAlgn="ctr"/>
                      <a:r>
                        <a:rPr lang="en-US" sz="1400" b="0" dirty="0">
                          <a:effectLst/>
                        </a:rPr>
                        <a:t>score</a:t>
                      </a:r>
                    </a:p>
                  </a:txBody>
                  <a:tcPr anchor="ctr"/>
                </a:tc>
                <a:tc>
                  <a:txBody>
                    <a:bodyPr/>
                    <a:lstStyle/>
                    <a:p>
                      <a:pPr algn="ctr" fontAlgn="ctr"/>
                      <a:r>
                        <a:rPr lang="en-US" sz="1400" b="0" dirty="0">
                          <a:effectLst/>
                        </a:rPr>
                        <a:t>rating</a:t>
                      </a:r>
                    </a:p>
                  </a:txBody>
                  <a:tcPr anchor="ctr"/>
                </a:tc>
                <a:extLst>
                  <a:ext uri="{0D108BD9-81ED-4DB2-BD59-A6C34878D82A}">
                    <a16:rowId xmlns:a16="http://schemas.microsoft.com/office/drawing/2014/main" val="1923225744"/>
                  </a:ext>
                </a:extLst>
              </a:tr>
              <a:tr h="425178">
                <a:tc>
                  <a:txBody>
                    <a:bodyPr/>
                    <a:lstStyle/>
                    <a:p>
                      <a:pPr algn="ctr" fontAlgn="ctr"/>
                      <a:r>
                        <a:rPr lang="en-US" sz="1400" b="0" dirty="0">
                          <a:effectLst/>
                        </a:rPr>
                        <a:t>doc</a:t>
                      </a:r>
                    </a:p>
                    <a:p>
                      <a:pPr algn="ctr" fontAlgn="ctr"/>
                      <a:r>
                        <a:rPr lang="en-US" sz="1400" b="0" dirty="0">
                          <a:effectLst/>
                        </a:rPr>
                        <a:t>score</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ctr" fontAlgn="ctr"/>
                      <a:r>
                        <a:rPr lang="en-US" sz="1400" dirty="0">
                          <a:effectLst/>
                        </a:rPr>
                        <a:t>0.84</a:t>
                      </a:r>
                    </a:p>
                  </a:txBody>
                  <a:tcPr anchor="ctr"/>
                </a:tc>
                <a:tc>
                  <a:txBody>
                    <a:bodyPr/>
                    <a:lstStyle/>
                    <a:p>
                      <a:pPr algn="ctr" fontAlgn="ctr"/>
                      <a:r>
                        <a:rPr lang="en-US" sz="1400" dirty="0">
                          <a:effectLst/>
                        </a:rPr>
                        <a:t>0.96</a:t>
                      </a:r>
                    </a:p>
                  </a:txBody>
                  <a:tcPr anchor="ctr"/>
                </a:tc>
                <a:extLst>
                  <a:ext uri="{0D108BD9-81ED-4DB2-BD59-A6C34878D82A}">
                    <a16:rowId xmlns:a16="http://schemas.microsoft.com/office/drawing/2014/main" val="2076493746"/>
                  </a:ext>
                </a:extLst>
              </a:tr>
              <a:tr h="425178">
                <a:tc>
                  <a:txBody>
                    <a:bodyPr/>
                    <a:lstStyle/>
                    <a:p>
                      <a:pPr algn="ctr" fontAlgn="ctr"/>
                      <a:r>
                        <a:rPr lang="en-US" sz="1400" b="0" dirty="0">
                          <a:effectLst/>
                        </a:rPr>
                        <a:t>staff</a:t>
                      </a:r>
                    </a:p>
                    <a:p>
                      <a:pPr algn="ctr" fontAlgn="ctr"/>
                      <a:r>
                        <a:rPr lang="en-US" sz="1400" b="0" dirty="0">
                          <a:effectLst/>
                        </a:rPr>
                        <a:t>score</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ctr" fontAlgn="ctr"/>
                      <a:endParaRPr lang="en-US" sz="1400" dirty="0">
                        <a:effectLst/>
                      </a:endParaRPr>
                    </a:p>
                  </a:txBody>
                  <a:tcPr anchor="ctr">
                    <a:solidFill>
                      <a:schemeClr val="bg1">
                        <a:lumMod val="75000"/>
                      </a:schemeClr>
                    </a:solidFill>
                  </a:tcPr>
                </a:tc>
                <a:tc>
                  <a:txBody>
                    <a:bodyPr/>
                    <a:lstStyle/>
                    <a:p>
                      <a:pPr algn="ctr" fontAlgn="ctr"/>
                      <a:r>
                        <a:rPr lang="en-US" sz="1400" dirty="0">
                          <a:effectLst/>
                        </a:rPr>
                        <a:t>0.86</a:t>
                      </a:r>
                    </a:p>
                  </a:txBody>
                  <a:tcPr anchor="ctr"/>
                </a:tc>
                <a:extLst>
                  <a:ext uri="{0D108BD9-81ED-4DB2-BD59-A6C34878D82A}">
                    <a16:rowId xmlns:a16="http://schemas.microsoft.com/office/drawing/2014/main" val="3896364774"/>
                  </a:ext>
                </a:extLst>
              </a:tr>
              <a:tr h="425178">
                <a:tc>
                  <a:txBody>
                    <a:bodyPr/>
                    <a:lstStyle/>
                    <a:p>
                      <a:pPr algn="ctr" fontAlgn="ctr"/>
                      <a:r>
                        <a:rPr lang="en-US" sz="1400" b="0" dirty="0">
                          <a:effectLst/>
                        </a:rPr>
                        <a:t>rating</a:t>
                      </a:r>
                    </a:p>
                  </a:txBody>
                  <a:tcPr anchor="ctr"/>
                </a:tc>
                <a:tc>
                  <a:txBody>
                    <a:bodyPr/>
                    <a:lstStyle/>
                    <a:p>
                      <a:pPr algn="r" fontAlgn="ctr"/>
                      <a:endParaRPr lang="en-US" sz="1400" dirty="0">
                        <a:effectLst/>
                      </a:endParaRPr>
                    </a:p>
                  </a:txBody>
                  <a:tcPr anchor="ctr">
                    <a:solidFill>
                      <a:schemeClr val="bg1">
                        <a:lumMod val="75000"/>
                      </a:schemeClr>
                    </a:solidFill>
                  </a:tcPr>
                </a:tc>
                <a:tc>
                  <a:txBody>
                    <a:bodyPr/>
                    <a:lstStyle/>
                    <a:p>
                      <a:pPr algn="r" fontAlgn="ctr"/>
                      <a:endParaRPr lang="en-US" sz="1400" dirty="0">
                        <a:effectLst/>
                      </a:endParaRPr>
                    </a:p>
                  </a:txBody>
                  <a:tcPr anchor="ctr">
                    <a:solidFill>
                      <a:schemeClr val="bg1">
                        <a:lumMod val="75000"/>
                      </a:schemeClr>
                    </a:solidFill>
                  </a:tcPr>
                </a:tc>
                <a:tc>
                  <a:txBody>
                    <a:bodyPr/>
                    <a:lstStyle/>
                    <a:p>
                      <a:pPr algn="r" fontAlgn="ctr"/>
                      <a:endParaRPr lang="en-US" sz="1400" dirty="0">
                        <a:effectLst/>
                      </a:endParaRPr>
                    </a:p>
                  </a:txBody>
                  <a:tcPr anchor="ctr">
                    <a:solidFill>
                      <a:schemeClr val="bg1">
                        <a:lumMod val="75000"/>
                      </a:schemeClr>
                    </a:solidFill>
                  </a:tcPr>
                </a:tc>
                <a:extLst>
                  <a:ext uri="{0D108BD9-81ED-4DB2-BD59-A6C34878D82A}">
                    <a16:rowId xmlns:a16="http://schemas.microsoft.com/office/drawing/2014/main" val="1946486712"/>
                  </a:ext>
                </a:extLst>
              </a:tr>
            </a:tbl>
          </a:graphicData>
        </a:graphic>
      </p:graphicFrame>
      <p:sp>
        <p:nvSpPr>
          <p:cNvPr id="11" name="TextBox 10">
            <a:extLst>
              <a:ext uri="{FF2B5EF4-FFF2-40B4-BE49-F238E27FC236}">
                <a16:creationId xmlns:a16="http://schemas.microsoft.com/office/drawing/2014/main" id="{301A16EE-510A-4959-81B9-D63456468016}"/>
              </a:ext>
            </a:extLst>
          </p:cNvPr>
          <p:cNvSpPr txBox="1"/>
          <p:nvPr/>
        </p:nvSpPr>
        <p:spPr>
          <a:xfrm>
            <a:off x="980033" y="1785806"/>
            <a:ext cx="2236510" cy="369332"/>
          </a:xfrm>
          <a:prstGeom prst="rect">
            <a:avLst/>
          </a:prstGeom>
          <a:noFill/>
        </p:spPr>
        <p:txBody>
          <a:bodyPr wrap="none" rtlCol="0">
            <a:spAutoFit/>
          </a:bodyPr>
          <a:lstStyle/>
          <a:p>
            <a:r>
              <a:rPr lang="en-US" dirty="0"/>
              <a:t>Pearson Correlation</a:t>
            </a:r>
          </a:p>
        </p:txBody>
      </p:sp>
      <p:sp>
        <p:nvSpPr>
          <p:cNvPr id="12" name="Comment1">
            <a:extLst>
              <a:ext uri="{FF2B5EF4-FFF2-40B4-BE49-F238E27FC236}">
                <a16:creationId xmlns:a16="http://schemas.microsoft.com/office/drawing/2014/main" id="{2C4D20B6-7CF3-4E07-9F32-282E81C61692}"/>
              </a:ext>
            </a:extLst>
          </p:cNvPr>
          <p:cNvSpPr/>
          <p:nvPr/>
        </p:nvSpPr>
        <p:spPr>
          <a:xfrm>
            <a:off x="539875" y="4577382"/>
            <a:ext cx="3116826" cy="1661971"/>
          </a:xfrm>
          <a:prstGeom prst="wedgeRoundRectCallout">
            <a:avLst>
              <a:gd name="adj1" fmla="val 62655"/>
              <a:gd name="adj2" fmla="val -39891"/>
              <a:gd name="adj3" fmla="val 16667"/>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solidFill>
              <a:srgbClr val="FCAF17">
                <a:shade val="95000"/>
                <a:satMod val="105000"/>
              </a:srgbClr>
            </a:solidFill>
            <a:prstDash val="solid"/>
          </a:ln>
          <a:effectLst>
            <a:outerShdw blurRad="40000" dist="20000" dir="5400000" rotWithShape="0">
              <a:srgbClr val="000000">
                <a:alpha val="38000"/>
              </a:srgbClr>
            </a:outerShdw>
          </a:effectLst>
        </p:spPr>
        <p:txBody>
          <a:bodyPr wrap="square" lIns="0" tIns="0" rIns="0" bIns="0">
            <a:noAutofit/>
          </a:bodyPr>
          <a:lstStyle/>
          <a:p>
            <a:pPr marL="109538"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cs typeface="+mn-cs"/>
              </a:rPr>
              <a:t>What happens to the overall rating when the staff’s score is </a:t>
            </a:r>
          </a:p>
          <a:p>
            <a:pPr marL="452438" marR="0" lvl="0" indent="-342900" defTabSz="914400" eaLnBrk="1" fontAlgn="auto" latinLnBrk="0" hangingPunct="1">
              <a:lnSpc>
                <a:spcPct val="150000"/>
              </a:lnSpc>
              <a:spcBef>
                <a:spcPts val="0"/>
              </a:spcBef>
              <a:spcAft>
                <a:spcPts val="0"/>
              </a:spcAft>
              <a:buClrTx/>
              <a:buSzTx/>
              <a:buFontTx/>
              <a:buAutoNum type="alphaLcPeriod"/>
              <a:tabLst/>
              <a:defRPr/>
            </a:pPr>
            <a:r>
              <a:rPr lang="en-US" sz="1600" kern="0" dirty="0">
                <a:solidFill>
                  <a:srgbClr val="000000"/>
                </a:solidFill>
                <a:latin typeface="Arial"/>
              </a:rPr>
              <a:t>Higher than doctor’s score?</a:t>
            </a:r>
          </a:p>
          <a:p>
            <a:pPr marL="452438" marR="0" lvl="0" indent="-342900" defTabSz="914400" eaLnBrk="1" fontAlgn="auto" latinLnBrk="0" hangingPunct="1">
              <a:lnSpc>
                <a:spcPct val="150000"/>
              </a:lnSpc>
              <a:spcBef>
                <a:spcPts val="0"/>
              </a:spcBef>
              <a:spcAft>
                <a:spcPts val="0"/>
              </a:spcAft>
              <a:buClrTx/>
              <a:buSzTx/>
              <a:buFontTx/>
              <a:buAutoNum type="alphaLcPeriod"/>
              <a:tabLst/>
              <a:defRPr/>
            </a:pPr>
            <a:r>
              <a:rPr lang="en-US" sz="1600" kern="0" dirty="0">
                <a:solidFill>
                  <a:srgbClr val="000000"/>
                </a:solidFill>
                <a:latin typeface="Arial"/>
              </a:rPr>
              <a:t>Lower than doctor’s score?</a:t>
            </a:r>
          </a:p>
        </p:txBody>
      </p:sp>
      <p:sp>
        <p:nvSpPr>
          <p:cNvPr id="3" name="TextBox 2">
            <a:extLst>
              <a:ext uri="{FF2B5EF4-FFF2-40B4-BE49-F238E27FC236}">
                <a16:creationId xmlns:a16="http://schemas.microsoft.com/office/drawing/2014/main" id="{6EB19E0B-2740-4DAB-9ACE-4E4A75D81A92}"/>
              </a:ext>
            </a:extLst>
          </p:cNvPr>
          <p:cNvSpPr txBox="1"/>
          <p:nvPr/>
        </p:nvSpPr>
        <p:spPr>
          <a:xfrm>
            <a:off x="6192491" y="2611837"/>
            <a:ext cx="37702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C4919F85-36C8-4409-AD47-C61DAF342A2E}"/>
              </a:ext>
            </a:extLst>
          </p:cNvPr>
          <p:cNvSpPr txBox="1"/>
          <p:nvPr/>
        </p:nvSpPr>
        <p:spPr>
          <a:xfrm>
            <a:off x="7169233" y="3368921"/>
            <a:ext cx="377026"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9651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8724-3E14-464F-B000-1D6F3779C17C}"/>
              </a:ext>
            </a:extLst>
          </p:cNvPr>
          <p:cNvSpPr>
            <a:spLocks noGrp="1"/>
          </p:cNvSpPr>
          <p:nvPr>
            <p:ph type="title"/>
          </p:nvPr>
        </p:nvSpPr>
        <p:spPr/>
        <p:txBody>
          <a:bodyPr>
            <a:noAutofit/>
          </a:bodyPr>
          <a:lstStyle/>
          <a:p>
            <a:r>
              <a:rPr lang="en-US" sz="2200" dirty="0"/>
              <a:t>Overall likelihood to recommend a physician is primarily driven by physician factors, but can be dragged down by poor office and staff performance</a:t>
            </a:r>
          </a:p>
        </p:txBody>
      </p:sp>
      <p:pic>
        <p:nvPicPr>
          <p:cNvPr id="3" name="Picture 2">
            <a:extLst>
              <a:ext uri="{FF2B5EF4-FFF2-40B4-BE49-F238E27FC236}">
                <a16:creationId xmlns:a16="http://schemas.microsoft.com/office/drawing/2014/main" id="{E7299ED4-C620-44B1-96CA-FEF6B14F2794}"/>
              </a:ext>
            </a:extLst>
          </p:cNvPr>
          <p:cNvPicPr>
            <a:picLocks noChangeAspect="1"/>
          </p:cNvPicPr>
          <p:nvPr/>
        </p:nvPicPr>
        <p:blipFill rotWithShape="1">
          <a:blip r:embed="rId3"/>
          <a:srcRect l="6272" b="5514"/>
          <a:stretch/>
        </p:blipFill>
        <p:spPr>
          <a:xfrm>
            <a:off x="865237" y="1681550"/>
            <a:ext cx="5216013" cy="4643050"/>
          </a:xfrm>
          <a:prstGeom prst="rect">
            <a:avLst/>
          </a:prstGeom>
        </p:spPr>
      </p:pic>
      <p:sp>
        <p:nvSpPr>
          <p:cNvPr id="5" name="TextBox 4">
            <a:extLst>
              <a:ext uri="{FF2B5EF4-FFF2-40B4-BE49-F238E27FC236}">
                <a16:creationId xmlns:a16="http://schemas.microsoft.com/office/drawing/2014/main" id="{16FE63C8-C127-41EF-8956-2D56D7AF45BE}"/>
              </a:ext>
            </a:extLst>
          </p:cNvPr>
          <p:cNvSpPr txBox="1"/>
          <p:nvPr/>
        </p:nvSpPr>
        <p:spPr>
          <a:xfrm>
            <a:off x="2084439" y="6324599"/>
            <a:ext cx="2847896" cy="369332"/>
          </a:xfrm>
          <a:prstGeom prst="rect">
            <a:avLst/>
          </a:prstGeom>
          <a:noFill/>
        </p:spPr>
        <p:txBody>
          <a:bodyPr wrap="none" rtlCol="0">
            <a:spAutoFit/>
          </a:bodyPr>
          <a:lstStyle/>
          <a:p>
            <a:r>
              <a:rPr lang="en-US" dirty="0"/>
              <a:t>Doctor score – Staff score</a:t>
            </a:r>
          </a:p>
        </p:txBody>
      </p:sp>
      <p:sp>
        <p:nvSpPr>
          <p:cNvPr id="6" name="TextBox 5">
            <a:extLst>
              <a:ext uri="{FF2B5EF4-FFF2-40B4-BE49-F238E27FC236}">
                <a16:creationId xmlns:a16="http://schemas.microsoft.com/office/drawing/2014/main" id="{20C2E173-F8EC-468B-B234-87893E0EB281}"/>
              </a:ext>
            </a:extLst>
          </p:cNvPr>
          <p:cNvSpPr txBox="1"/>
          <p:nvPr/>
        </p:nvSpPr>
        <p:spPr>
          <a:xfrm rot="-5400000">
            <a:off x="-880113" y="3718018"/>
            <a:ext cx="3121367" cy="369332"/>
          </a:xfrm>
          <a:prstGeom prst="rect">
            <a:avLst/>
          </a:prstGeom>
          <a:noFill/>
        </p:spPr>
        <p:txBody>
          <a:bodyPr wrap="none" rtlCol="0">
            <a:spAutoFit/>
          </a:bodyPr>
          <a:lstStyle/>
          <a:p>
            <a:r>
              <a:rPr lang="en-US" dirty="0"/>
              <a:t>Overall rating – Doctor score</a:t>
            </a:r>
          </a:p>
        </p:txBody>
      </p:sp>
      <p:sp>
        <p:nvSpPr>
          <p:cNvPr id="9" name="Rectangle 8">
            <a:extLst>
              <a:ext uri="{FF2B5EF4-FFF2-40B4-BE49-F238E27FC236}">
                <a16:creationId xmlns:a16="http://schemas.microsoft.com/office/drawing/2014/main" id="{ABE47208-08C9-4CB3-AF9C-EF72297D2BFA}"/>
              </a:ext>
            </a:extLst>
          </p:cNvPr>
          <p:cNvSpPr/>
          <p:nvPr/>
        </p:nvSpPr>
        <p:spPr bwMode="auto">
          <a:xfrm>
            <a:off x="5894438" y="3206258"/>
            <a:ext cx="2897731" cy="1372092"/>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a:defRPr/>
            </a:pPr>
            <a:r>
              <a:rPr lang="en-US" sz="1400" kern="0" dirty="0">
                <a:solidFill>
                  <a:srgbClr val="000000"/>
                </a:solidFill>
                <a:ea typeface="ＭＳ Ｐゴシック" charset="-128"/>
              </a:rPr>
              <a:t>Most of the time, overall rating closely mimics the score for doctor’s performance  </a:t>
            </a:r>
          </a:p>
        </p:txBody>
      </p:sp>
      <p:sp>
        <p:nvSpPr>
          <p:cNvPr id="10" name="Rectangle 9">
            <a:extLst>
              <a:ext uri="{FF2B5EF4-FFF2-40B4-BE49-F238E27FC236}">
                <a16:creationId xmlns:a16="http://schemas.microsoft.com/office/drawing/2014/main" id="{61D270D2-515A-437D-ABCA-EBE097FE7BC2}"/>
              </a:ext>
            </a:extLst>
          </p:cNvPr>
          <p:cNvSpPr/>
          <p:nvPr/>
        </p:nvSpPr>
        <p:spPr>
          <a:xfrm>
            <a:off x="4211320" y="4622800"/>
            <a:ext cx="1493520" cy="1386840"/>
          </a:xfrm>
          <a:prstGeom prst="rect">
            <a:avLst/>
          </a:prstGeom>
          <a:solidFill>
            <a:schemeClr val="tx2">
              <a:lumMod val="75000"/>
              <a:alpha val="26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B41DC10-7D38-4FD9-9E92-FA255AB8C41E}"/>
              </a:ext>
            </a:extLst>
          </p:cNvPr>
          <p:cNvSpPr>
            <a:spLocks noChangeAspect="1"/>
          </p:cNvSpPr>
          <p:nvPr/>
        </p:nvSpPr>
        <p:spPr>
          <a:xfrm>
            <a:off x="5567680" y="5146258"/>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2</a:t>
            </a:r>
          </a:p>
        </p:txBody>
      </p:sp>
      <p:sp>
        <p:nvSpPr>
          <p:cNvPr id="12" name="Rectangle 11">
            <a:extLst>
              <a:ext uri="{FF2B5EF4-FFF2-40B4-BE49-F238E27FC236}">
                <a16:creationId xmlns:a16="http://schemas.microsoft.com/office/drawing/2014/main" id="{D292C43A-E22E-4BD4-9478-701964D9A7FD}"/>
              </a:ext>
            </a:extLst>
          </p:cNvPr>
          <p:cNvSpPr/>
          <p:nvPr/>
        </p:nvSpPr>
        <p:spPr>
          <a:xfrm>
            <a:off x="1379630" y="3209264"/>
            <a:ext cx="4325210" cy="1386840"/>
          </a:xfrm>
          <a:prstGeom prst="rect">
            <a:avLst/>
          </a:prstGeom>
          <a:solidFill>
            <a:schemeClr val="bg1">
              <a:lumMod val="85000"/>
              <a:alpha val="26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6101E83-2F30-4735-97A9-8BB396659CF2}"/>
              </a:ext>
            </a:extLst>
          </p:cNvPr>
          <p:cNvSpPr>
            <a:spLocks noChangeAspect="1"/>
          </p:cNvSpPr>
          <p:nvPr/>
        </p:nvSpPr>
        <p:spPr>
          <a:xfrm>
            <a:off x="5567680" y="3765524"/>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1</a:t>
            </a:r>
          </a:p>
        </p:txBody>
      </p:sp>
      <p:sp>
        <p:nvSpPr>
          <p:cNvPr id="14" name="Rectangle 13">
            <a:extLst>
              <a:ext uri="{FF2B5EF4-FFF2-40B4-BE49-F238E27FC236}">
                <a16:creationId xmlns:a16="http://schemas.microsoft.com/office/drawing/2014/main" id="{846EDFBC-66A9-449E-8FF0-A78E24855601}"/>
              </a:ext>
            </a:extLst>
          </p:cNvPr>
          <p:cNvSpPr/>
          <p:nvPr/>
        </p:nvSpPr>
        <p:spPr>
          <a:xfrm>
            <a:off x="1384546" y="1821651"/>
            <a:ext cx="1493520" cy="1386840"/>
          </a:xfrm>
          <a:prstGeom prst="rect">
            <a:avLst/>
          </a:prstGeom>
          <a:solidFill>
            <a:srgbClr val="92D050">
              <a:alpha val="26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8236DEE-F9CA-4D3D-ADAD-D53AD0EB51FE}"/>
              </a:ext>
            </a:extLst>
          </p:cNvPr>
          <p:cNvSpPr>
            <a:spLocks noChangeAspect="1"/>
          </p:cNvSpPr>
          <p:nvPr/>
        </p:nvSpPr>
        <p:spPr>
          <a:xfrm>
            <a:off x="2740906" y="2377911"/>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3</a:t>
            </a:r>
          </a:p>
        </p:txBody>
      </p:sp>
      <p:sp>
        <p:nvSpPr>
          <p:cNvPr id="16" name="Rectangle 15">
            <a:extLst>
              <a:ext uri="{FF2B5EF4-FFF2-40B4-BE49-F238E27FC236}">
                <a16:creationId xmlns:a16="http://schemas.microsoft.com/office/drawing/2014/main" id="{2CAC942B-EA7E-4F8A-B9C8-3D1EEC02C4AD}"/>
              </a:ext>
            </a:extLst>
          </p:cNvPr>
          <p:cNvSpPr/>
          <p:nvPr/>
        </p:nvSpPr>
        <p:spPr bwMode="auto">
          <a:xfrm>
            <a:off x="5894437" y="4654541"/>
            <a:ext cx="2897731" cy="1323357"/>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startAt="2"/>
              <a:defRPr/>
            </a:pPr>
            <a:r>
              <a:rPr lang="en-US" sz="1400" kern="0" dirty="0">
                <a:solidFill>
                  <a:srgbClr val="000000"/>
                </a:solidFill>
                <a:ea typeface="ＭＳ Ｐゴシック" charset="-128"/>
              </a:rPr>
              <a:t>When office and staff quality is significantly below that of the doctor, overall rating suffers </a:t>
            </a:r>
          </a:p>
        </p:txBody>
      </p:sp>
      <p:sp>
        <p:nvSpPr>
          <p:cNvPr id="17" name="Rectangle 16">
            <a:extLst>
              <a:ext uri="{FF2B5EF4-FFF2-40B4-BE49-F238E27FC236}">
                <a16:creationId xmlns:a16="http://schemas.microsoft.com/office/drawing/2014/main" id="{52E7315A-644A-44DD-A273-E7FFE7211AF6}"/>
              </a:ext>
            </a:extLst>
          </p:cNvPr>
          <p:cNvSpPr/>
          <p:nvPr/>
        </p:nvSpPr>
        <p:spPr bwMode="auto">
          <a:xfrm>
            <a:off x="5894436" y="1821651"/>
            <a:ext cx="2897731" cy="1308416"/>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342900" lvl="0" indent="-342900">
              <a:lnSpc>
                <a:spcPct val="150000"/>
              </a:lnSpc>
              <a:buClr>
                <a:srgbClr val="EC8026"/>
              </a:buClr>
              <a:buSzPct val="130000"/>
              <a:buFont typeface="+mj-lt"/>
              <a:buAutoNum type="arabicPeriod" startAt="3"/>
              <a:defRPr/>
            </a:pPr>
            <a:r>
              <a:rPr lang="en-US" sz="1400" kern="0" dirty="0">
                <a:solidFill>
                  <a:srgbClr val="000000"/>
                </a:solidFill>
                <a:ea typeface="ＭＳ Ｐゴシック" charset="-128"/>
              </a:rPr>
              <a:t>When office and staff score is better than the doctor’s, it rarely lifts the overall rating </a:t>
            </a:r>
          </a:p>
        </p:txBody>
      </p:sp>
    </p:spTree>
    <p:extLst>
      <p:ext uri="{BB962C8B-B14F-4D97-AF65-F5344CB8AC3E}">
        <p14:creationId xmlns:p14="http://schemas.microsoft.com/office/powerpoint/2010/main" val="4509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45B0A3-9FD3-4759-A2DD-31967F31F038}"/>
              </a:ext>
            </a:extLst>
          </p:cNvPr>
          <p:cNvSpPr>
            <a:spLocks noGrp="1"/>
          </p:cNvSpPr>
          <p:nvPr>
            <p:ph type="title"/>
          </p:nvPr>
        </p:nvSpPr>
        <p:spPr/>
        <p:txBody>
          <a:bodyPr>
            <a:normAutofit fontScale="90000"/>
          </a:bodyPr>
          <a:lstStyle/>
          <a:p>
            <a:r>
              <a:rPr lang="en-US" dirty="0"/>
              <a:t>Surprisingly, more experienced doctors do not have a higher average rating than younger ones</a:t>
            </a:r>
          </a:p>
        </p:txBody>
      </p:sp>
      <p:pic>
        <p:nvPicPr>
          <p:cNvPr id="4" name="Picture 3">
            <a:extLst>
              <a:ext uri="{FF2B5EF4-FFF2-40B4-BE49-F238E27FC236}">
                <a16:creationId xmlns:a16="http://schemas.microsoft.com/office/drawing/2014/main" id="{D308AED2-A091-4199-90F5-7C8FA0AC054C}"/>
              </a:ext>
            </a:extLst>
          </p:cNvPr>
          <p:cNvPicPr>
            <a:picLocks noChangeAspect="1"/>
          </p:cNvPicPr>
          <p:nvPr/>
        </p:nvPicPr>
        <p:blipFill>
          <a:blip r:embed="rId3"/>
          <a:stretch>
            <a:fillRect/>
          </a:stretch>
        </p:blipFill>
        <p:spPr>
          <a:xfrm>
            <a:off x="1258529" y="1944010"/>
            <a:ext cx="6528619" cy="3926602"/>
          </a:xfrm>
          <a:prstGeom prst="rect">
            <a:avLst/>
          </a:prstGeom>
        </p:spPr>
      </p:pic>
      <p:sp>
        <p:nvSpPr>
          <p:cNvPr id="5" name="TextBox 4">
            <a:extLst>
              <a:ext uri="{FF2B5EF4-FFF2-40B4-BE49-F238E27FC236}">
                <a16:creationId xmlns:a16="http://schemas.microsoft.com/office/drawing/2014/main" id="{F222797D-5C5B-4E59-95CD-00BF4110F5B1}"/>
              </a:ext>
            </a:extLst>
          </p:cNvPr>
          <p:cNvSpPr txBox="1"/>
          <p:nvPr/>
        </p:nvSpPr>
        <p:spPr>
          <a:xfrm>
            <a:off x="6299960" y="4488632"/>
            <a:ext cx="1369201" cy="954107"/>
          </a:xfrm>
          <a:prstGeom prst="rect">
            <a:avLst/>
          </a:prstGeom>
          <a:noFill/>
          <a:ln>
            <a:solidFill>
              <a:schemeClr val="bg1">
                <a:lumMod val="65000"/>
              </a:schemeClr>
            </a:solidFill>
          </a:ln>
        </p:spPr>
        <p:txBody>
          <a:bodyPr wrap="square" rtlCol="0">
            <a:spAutoFit/>
          </a:bodyPr>
          <a:lstStyle/>
          <a:p>
            <a:pPr algn="ctr"/>
            <a:r>
              <a:rPr lang="en-US" sz="1400" i="1" dirty="0">
                <a:latin typeface="Calibri" panose="020F0502020204030204" pitchFamily="34" charset="0"/>
                <a:cs typeface="Calibri" panose="020F0502020204030204" pitchFamily="34" charset="0"/>
              </a:rPr>
              <a:t>N = </a:t>
            </a:r>
            <a:r>
              <a:rPr lang="en-US" sz="1400" dirty="0">
                <a:latin typeface="Calibri" panose="020F0502020204030204" pitchFamily="34" charset="0"/>
                <a:cs typeface="Calibri" panose="020F0502020204030204" pitchFamily="34" charset="0"/>
              </a:rPr>
              <a:t>433 </a:t>
            </a:r>
          </a:p>
          <a:p>
            <a:pPr algn="ctr"/>
            <a:r>
              <a:rPr lang="en-US" sz="1400" dirty="0">
                <a:latin typeface="Calibri" panose="020F0502020204030204" pitchFamily="34" charset="0"/>
                <a:cs typeface="Calibri" panose="020F0502020204030204" pitchFamily="34" charset="0"/>
              </a:rPr>
              <a:t>doctors with age information and ≥ 5 reviews</a:t>
            </a:r>
          </a:p>
        </p:txBody>
      </p:sp>
      <p:sp>
        <p:nvSpPr>
          <p:cNvPr id="6" name="TextBox 5">
            <a:extLst>
              <a:ext uri="{FF2B5EF4-FFF2-40B4-BE49-F238E27FC236}">
                <a16:creationId xmlns:a16="http://schemas.microsoft.com/office/drawing/2014/main" id="{5102E82B-39BF-43E6-A761-A426CA92AFF4}"/>
              </a:ext>
            </a:extLst>
          </p:cNvPr>
          <p:cNvSpPr txBox="1"/>
          <p:nvPr/>
        </p:nvSpPr>
        <p:spPr>
          <a:xfrm>
            <a:off x="1789471" y="5966158"/>
            <a:ext cx="5933768" cy="523220"/>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One way </a:t>
            </a:r>
            <a:r>
              <a:rPr lang="en-US" sz="1400" i="1" dirty="0" err="1">
                <a:latin typeface="Calibri" panose="020F0502020204030204" pitchFamily="34" charset="0"/>
                <a:cs typeface="Calibri" panose="020F0502020204030204" pitchFamily="34" charset="0"/>
              </a:rPr>
              <a:t>anova</a:t>
            </a:r>
            <a:r>
              <a:rPr lang="en-US" sz="1400" i="1" dirty="0">
                <a:latin typeface="Calibri" panose="020F0502020204030204" pitchFamily="34" charset="0"/>
                <a:cs typeface="Calibri" panose="020F0502020204030204" pitchFamily="34" charset="0"/>
              </a:rPr>
              <a:t> test shows there is no statistically significant difference between the group means</a:t>
            </a:r>
          </a:p>
        </p:txBody>
      </p:sp>
    </p:spTree>
    <p:extLst>
      <p:ext uri="{BB962C8B-B14F-4D97-AF65-F5344CB8AC3E}">
        <p14:creationId xmlns:p14="http://schemas.microsoft.com/office/powerpoint/2010/main" val="371710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3C64-25B9-4E5E-AA31-1589FE83D806}"/>
              </a:ext>
            </a:extLst>
          </p:cNvPr>
          <p:cNvSpPr>
            <a:spLocks noGrp="1"/>
          </p:cNvSpPr>
          <p:nvPr>
            <p:ph type="title"/>
          </p:nvPr>
        </p:nvSpPr>
        <p:spPr/>
        <p:txBody>
          <a:bodyPr>
            <a:normAutofit fontScale="90000"/>
          </a:bodyPr>
          <a:lstStyle/>
          <a:p>
            <a:r>
              <a:rPr lang="en-US" dirty="0"/>
              <a:t>Number of reviews is biased by gender, but rating distribution is not</a:t>
            </a:r>
            <a:endParaRPr lang="en-US" sz="2400" dirty="0"/>
          </a:p>
        </p:txBody>
      </p:sp>
      <p:pic>
        <p:nvPicPr>
          <p:cNvPr id="9" name="Picture 8">
            <a:extLst>
              <a:ext uri="{FF2B5EF4-FFF2-40B4-BE49-F238E27FC236}">
                <a16:creationId xmlns:a16="http://schemas.microsoft.com/office/drawing/2014/main" id="{30000D7F-9EC1-416A-92C8-B30554E0E8B1}"/>
              </a:ext>
            </a:extLst>
          </p:cNvPr>
          <p:cNvPicPr>
            <a:picLocks noChangeAspect="1"/>
          </p:cNvPicPr>
          <p:nvPr/>
        </p:nvPicPr>
        <p:blipFill>
          <a:blip r:embed="rId3"/>
          <a:stretch>
            <a:fillRect/>
          </a:stretch>
        </p:blipFill>
        <p:spPr>
          <a:xfrm>
            <a:off x="578903" y="1740162"/>
            <a:ext cx="3541826" cy="3943527"/>
          </a:xfrm>
          <a:prstGeom prst="rect">
            <a:avLst/>
          </a:prstGeom>
        </p:spPr>
      </p:pic>
      <p:pic>
        <p:nvPicPr>
          <p:cNvPr id="10" name="Picture 9">
            <a:extLst>
              <a:ext uri="{FF2B5EF4-FFF2-40B4-BE49-F238E27FC236}">
                <a16:creationId xmlns:a16="http://schemas.microsoft.com/office/drawing/2014/main" id="{549ECA3C-EEDB-4CA5-B991-9DB5A17B1CF6}"/>
              </a:ext>
            </a:extLst>
          </p:cNvPr>
          <p:cNvPicPr>
            <a:picLocks noChangeAspect="1"/>
          </p:cNvPicPr>
          <p:nvPr/>
        </p:nvPicPr>
        <p:blipFill>
          <a:blip r:embed="rId4"/>
          <a:stretch>
            <a:fillRect/>
          </a:stretch>
        </p:blipFill>
        <p:spPr>
          <a:xfrm>
            <a:off x="4635910" y="1751811"/>
            <a:ext cx="3557586" cy="3943527"/>
          </a:xfrm>
          <a:prstGeom prst="rect">
            <a:avLst/>
          </a:prstGeom>
        </p:spPr>
      </p:pic>
      <p:sp>
        <p:nvSpPr>
          <p:cNvPr id="11" name="TextBox 10">
            <a:extLst>
              <a:ext uri="{FF2B5EF4-FFF2-40B4-BE49-F238E27FC236}">
                <a16:creationId xmlns:a16="http://schemas.microsoft.com/office/drawing/2014/main" id="{B3282774-76AA-4258-943F-0B19D10A19D7}"/>
              </a:ext>
            </a:extLst>
          </p:cNvPr>
          <p:cNvSpPr txBox="1"/>
          <p:nvPr/>
        </p:nvSpPr>
        <p:spPr>
          <a:xfrm>
            <a:off x="2274476" y="2443195"/>
            <a:ext cx="1477541" cy="276999"/>
          </a:xfrm>
          <a:prstGeom prst="rect">
            <a:avLst/>
          </a:prstGeom>
          <a:noFill/>
          <a:ln>
            <a:solidFill>
              <a:schemeClr val="bg1">
                <a:lumMod val="65000"/>
              </a:schemeClr>
            </a:solidFill>
          </a:ln>
        </p:spPr>
        <p:txBody>
          <a:bodyPr wrap="square" rtlCol="0">
            <a:spAutoFit/>
          </a:bodyPr>
          <a:lstStyle/>
          <a:p>
            <a:r>
              <a:rPr lang="en-US" sz="1200" i="1" dirty="0">
                <a:latin typeface="Calibri" panose="020F0502020204030204" pitchFamily="34" charset="0"/>
                <a:cs typeface="Calibri" panose="020F0502020204030204" pitchFamily="34" charset="0"/>
              </a:rPr>
              <a:t>N = </a:t>
            </a:r>
            <a:r>
              <a:rPr lang="en-US" sz="1200" dirty="0">
                <a:latin typeface="Calibri" panose="020F0502020204030204" pitchFamily="34" charset="0"/>
                <a:cs typeface="Calibri" panose="020F0502020204030204" pitchFamily="34" charset="0"/>
              </a:rPr>
              <a:t>947 (all doctors)</a:t>
            </a:r>
          </a:p>
        </p:txBody>
      </p:sp>
      <p:sp>
        <p:nvSpPr>
          <p:cNvPr id="12" name="TextBox 11">
            <a:extLst>
              <a:ext uri="{FF2B5EF4-FFF2-40B4-BE49-F238E27FC236}">
                <a16:creationId xmlns:a16="http://schemas.microsoft.com/office/drawing/2014/main" id="{C004B274-2401-4F88-8E6A-8B27FE091D83}"/>
              </a:ext>
            </a:extLst>
          </p:cNvPr>
          <p:cNvSpPr txBox="1"/>
          <p:nvPr/>
        </p:nvSpPr>
        <p:spPr>
          <a:xfrm>
            <a:off x="6010739" y="3467935"/>
            <a:ext cx="1112734" cy="830997"/>
          </a:xfrm>
          <a:prstGeom prst="rect">
            <a:avLst/>
          </a:prstGeom>
          <a:noFill/>
          <a:ln>
            <a:solidFill>
              <a:schemeClr val="bg1">
                <a:lumMod val="65000"/>
              </a:schemeClr>
            </a:solidFill>
          </a:ln>
        </p:spPr>
        <p:txBody>
          <a:bodyPr wrap="square" rtlCol="0">
            <a:spAutoFit/>
          </a:bodyPr>
          <a:lstStyle/>
          <a:p>
            <a:r>
              <a:rPr lang="en-US" sz="1200" i="1" dirty="0">
                <a:latin typeface="Calibri" panose="020F0502020204030204" pitchFamily="34" charset="0"/>
                <a:cs typeface="Calibri" panose="020F0502020204030204" pitchFamily="34" charset="0"/>
              </a:rPr>
              <a:t>N = </a:t>
            </a:r>
            <a:r>
              <a:rPr lang="en-US" sz="1200" dirty="0">
                <a:latin typeface="Calibri" panose="020F0502020204030204" pitchFamily="34" charset="0"/>
                <a:cs typeface="Calibri" panose="020F0502020204030204" pitchFamily="34" charset="0"/>
              </a:rPr>
              <a:t>404 </a:t>
            </a:r>
          </a:p>
          <a:p>
            <a:r>
              <a:rPr lang="en-US" sz="1200" dirty="0">
                <a:latin typeface="Calibri" panose="020F0502020204030204" pitchFamily="34" charset="0"/>
                <a:cs typeface="Calibri" panose="020F0502020204030204" pitchFamily="34" charset="0"/>
              </a:rPr>
              <a:t>(has gender info, and ≥ 5 reviews)</a:t>
            </a:r>
          </a:p>
        </p:txBody>
      </p:sp>
      <p:sp>
        <p:nvSpPr>
          <p:cNvPr id="13" name="Rectangle 12">
            <a:extLst>
              <a:ext uri="{FF2B5EF4-FFF2-40B4-BE49-F238E27FC236}">
                <a16:creationId xmlns:a16="http://schemas.microsoft.com/office/drawing/2014/main" id="{1F275EF3-B34B-425E-A630-470285785BB0}"/>
              </a:ext>
            </a:extLst>
          </p:cNvPr>
          <p:cNvSpPr/>
          <p:nvPr/>
        </p:nvSpPr>
        <p:spPr bwMode="auto">
          <a:xfrm>
            <a:off x="1189703" y="5798799"/>
            <a:ext cx="6784258" cy="702405"/>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Female doctors tend to have fewer reviews than male doctors (p-</a:t>
            </a:r>
            <a:r>
              <a:rPr lang="en-US" sz="1300" kern="0" dirty="0" err="1">
                <a:solidFill>
                  <a:srgbClr val="000000"/>
                </a:solidFill>
                <a:ea typeface="ＭＳ Ｐゴシック" charset="-128"/>
              </a:rPr>
              <a:t>val</a:t>
            </a:r>
            <a:r>
              <a:rPr lang="en-US" sz="1300" kern="0" dirty="0">
                <a:solidFill>
                  <a:srgbClr val="000000"/>
                </a:solidFill>
                <a:ea typeface="ＭＳ Ｐゴシック" charset="-128"/>
              </a:rPr>
              <a:t> = 0.0002) </a:t>
            </a:r>
          </a:p>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The doctors with &gt; 25 reviews are almost all male</a:t>
            </a:r>
          </a:p>
        </p:txBody>
      </p:sp>
    </p:spTree>
    <p:extLst>
      <p:ext uri="{BB962C8B-B14F-4D97-AF65-F5344CB8AC3E}">
        <p14:creationId xmlns:p14="http://schemas.microsoft.com/office/powerpoint/2010/main" val="387748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305C-0BB9-4215-8149-D172E4890C1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115417A-F0EC-427B-9E2C-36F15D892DCA}"/>
              </a:ext>
            </a:extLst>
          </p:cNvPr>
          <p:cNvSpPr>
            <a:spLocks noGrp="1"/>
          </p:cNvSpPr>
          <p:nvPr>
            <p:ph idx="1"/>
          </p:nvPr>
        </p:nvSpPr>
        <p:spPr/>
        <p:txBody>
          <a:bodyPr>
            <a:normAutofit/>
          </a:bodyPr>
          <a:lstStyle/>
          <a:p>
            <a:r>
              <a:rPr lang="en-US" sz="1800" dirty="0"/>
              <a:t>What </a:t>
            </a:r>
            <a:r>
              <a:rPr lang="en-US" sz="1800" dirty="0" err="1"/>
              <a:t>healthgrades</a:t>
            </a:r>
            <a:r>
              <a:rPr lang="en-US" sz="1800" dirty="0"/>
              <a:t> has done is a great effort, but the current data collected have a number of potential caveats, such as</a:t>
            </a:r>
          </a:p>
          <a:p>
            <a:pPr lvl="1"/>
            <a:r>
              <a:rPr lang="en-US" sz="1600" dirty="0"/>
              <a:t>Ratings heavily tilted toward the higher end and lack dynamic range</a:t>
            </a:r>
          </a:p>
          <a:p>
            <a:pPr lvl="1"/>
            <a:r>
              <a:rPr lang="en-US" sz="1600" dirty="0"/>
              <a:t>The way search result is ordered by “best match” may promote rich-gets-richer does not help generate reviews more evenly across the physician universe</a:t>
            </a:r>
          </a:p>
          <a:p>
            <a:pPr lvl="1"/>
            <a:endParaRPr lang="en-US" sz="1600" dirty="0"/>
          </a:p>
          <a:p>
            <a:r>
              <a:rPr lang="en-US" sz="1800" dirty="0"/>
              <a:t>GI doctors in NYC metro with different length of time in practice are perceived similarly by patients in terms of bedside matter and quality of interaction</a:t>
            </a:r>
          </a:p>
          <a:p>
            <a:endParaRPr lang="en-US" sz="1800" dirty="0"/>
          </a:p>
          <a:p>
            <a:r>
              <a:rPr lang="en-US" sz="1800" dirty="0"/>
              <a:t>Female GI specialists have much lower visibility on </a:t>
            </a:r>
            <a:r>
              <a:rPr lang="en-US" sz="1800" dirty="0" err="1"/>
              <a:t>healthgrades</a:t>
            </a:r>
            <a:r>
              <a:rPr lang="en-US" sz="1800" dirty="0"/>
              <a:t> as reflected by the smaller number of reviews, but their ratings do not differ from the male doctors</a:t>
            </a:r>
          </a:p>
          <a:p>
            <a:endParaRPr lang="en-US" sz="1800" dirty="0"/>
          </a:p>
          <a:p>
            <a:r>
              <a:rPr lang="en-US" sz="1800" dirty="0"/>
              <a:t>Overall rating is primarily driven by doctor’s own performance. Negative experience with the office staff can bring down the overall rating while positive experience generally does not lift the overall rating</a:t>
            </a:r>
          </a:p>
          <a:p>
            <a:pPr lvl="1"/>
            <a:endParaRPr lang="en-US" sz="1600" dirty="0"/>
          </a:p>
          <a:p>
            <a:pPr lvl="1"/>
            <a:endParaRPr lang="en-US" sz="1400" dirty="0"/>
          </a:p>
        </p:txBody>
      </p:sp>
    </p:spTree>
    <p:extLst>
      <p:ext uri="{BB962C8B-B14F-4D97-AF65-F5344CB8AC3E}">
        <p14:creationId xmlns:p14="http://schemas.microsoft.com/office/powerpoint/2010/main" val="273538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E712-1B1B-412A-BB21-6F38F47BB1A8}"/>
              </a:ext>
            </a:extLst>
          </p:cNvPr>
          <p:cNvSpPr>
            <a:spLocks noGrp="1"/>
          </p:cNvSpPr>
          <p:nvPr>
            <p:ph type="title"/>
          </p:nvPr>
        </p:nvSpPr>
        <p:spPr/>
        <p:txBody>
          <a:bodyPr/>
          <a:lstStyle/>
          <a:p>
            <a:r>
              <a:rPr lang="en-US" dirty="0"/>
              <a:t>Future work</a:t>
            </a:r>
          </a:p>
        </p:txBody>
      </p:sp>
      <p:graphicFrame>
        <p:nvGraphicFramePr>
          <p:cNvPr id="6" name="Content Placeholder 5">
            <a:extLst>
              <a:ext uri="{FF2B5EF4-FFF2-40B4-BE49-F238E27FC236}">
                <a16:creationId xmlns:a16="http://schemas.microsoft.com/office/drawing/2014/main" id="{49EEA7C0-2770-407C-B9A1-B0AF53FD435A}"/>
              </a:ext>
            </a:extLst>
          </p:cNvPr>
          <p:cNvGraphicFramePr>
            <a:graphicFrameLocks noGrp="1"/>
          </p:cNvGraphicFramePr>
          <p:nvPr>
            <p:ph idx="1"/>
            <p:extLst>
              <p:ext uri="{D42A27DB-BD31-4B8C-83A1-F6EECF244321}">
                <p14:modId xmlns:p14="http://schemas.microsoft.com/office/powerpoint/2010/main" val="3627510093"/>
              </p:ext>
            </p:extLst>
          </p:nvPr>
        </p:nvGraphicFramePr>
        <p:xfrm>
          <a:off x="619433" y="1859988"/>
          <a:ext cx="8229600" cy="3754120"/>
        </p:xfrm>
        <a:graphic>
          <a:graphicData uri="http://schemas.openxmlformats.org/drawingml/2006/table">
            <a:tbl>
              <a:tblPr firstRow="1" bandRow="1">
                <a:tableStyleId>{46F890A9-2807-4EBB-B81D-B2AA78EC7F39}</a:tableStyleId>
              </a:tblPr>
              <a:tblGrid>
                <a:gridCol w="3893573">
                  <a:extLst>
                    <a:ext uri="{9D8B030D-6E8A-4147-A177-3AD203B41FA5}">
                      <a16:colId xmlns:a16="http://schemas.microsoft.com/office/drawing/2014/main" val="2309453202"/>
                    </a:ext>
                  </a:extLst>
                </a:gridCol>
                <a:gridCol w="4336027">
                  <a:extLst>
                    <a:ext uri="{9D8B030D-6E8A-4147-A177-3AD203B41FA5}">
                      <a16:colId xmlns:a16="http://schemas.microsoft.com/office/drawing/2014/main" val="3983179844"/>
                    </a:ext>
                  </a:extLst>
                </a:gridCol>
              </a:tblGrid>
              <a:tr h="370840">
                <a:tc>
                  <a:txBody>
                    <a:bodyPr/>
                    <a:lstStyle/>
                    <a:p>
                      <a:r>
                        <a:rPr lang="en-US" dirty="0"/>
                        <a:t>Questions</a:t>
                      </a:r>
                    </a:p>
                  </a:txBody>
                  <a:tcPr/>
                </a:tc>
                <a:tc>
                  <a:txBody>
                    <a:bodyPr/>
                    <a:lstStyle/>
                    <a:p>
                      <a:r>
                        <a:rPr lang="en-US" dirty="0"/>
                        <a:t>Analysis</a:t>
                      </a:r>
                    </a:p>
                  </a:txBody>
                  <a:tcPr/>
                </a:tc>
                <a:extLst>
                  <a:ext uri="{0D108BD9-81ED-4DB2-BD59-A6C34878D82A}">
                    <a16:rowId xmlns:a16="http://schemas.microsoft.com/office/drawing/2014/main" val="3753161443"/>
                  </a:ext>
                </a:extLst>
              </a:tr>
              <a:tr h="370840">
                <a:tc>
                  <a:txBody>
                    <a:bodyPr/>
                    <a:lstStyle/>
                    <a:p>
                      <a:r>
                        <a:rPr lang="en-US" dirty="0"/>
                        <a:t>What are the doctor or staff qualities that patients appreciate the most? </a:t>
                      </a:r>
                    </a:p>
                  </a:txBody>
                  <a:tcPr/>
                </a:tc>
                <a:tc>
                  <a:txBody>
                    <a:bodyPr/>
                    <a:lstStyle/>
                    <a:p>
                      <a:r>
                        <a:rPr lang="en-US" dirty="0"/>
                        <a:t>Word cloud analysis of qualitative patient comments (associated with 5 stars) for top rated doctors</a:t>
                      </a:r>
                    </a:p>
                  </a:txBody>
                  <a:tcPr/>
                </a:tc>
                <a:extLst>
                  <a:ext uri="{0D108BD9-81ED-4DB2-BD59-A6C34878D82A}">
                    <a16:rowId xmlns:a16="http://schemas.microsoft.com/office/drawing/2014/main" val="1804018917"/>
                  </a:ext>
                </a:extLst>
              </a:tr>
              <a:tr h="210686">
                <a:tc>
                  <a:txBody>
                    <a:bodyPr/>
                    <a:lstStyle/>
                    <a:p>
                      <a:r>
                        <a:rPr lang="en-US" dirty="0"/>
                        <a:t>What are the doctor or staff qualities lend to very negative patient experience?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 cloud analysis of qualitative patient comments (associated with low stars) for doctors with poorest ratings</a:t>
                      </a:r>
                    </a:p>
                    <a:p>
                      <a:endParaRPr lang="en-US" dirty="0"/>
                    </a:p>
                  </a:txBody>
                  <a:tcPr/>
                </a:tc>
                <a:extLst>
                  <a:ext uri="{0D108BD9-81ED-4DB2-BD59-A6C34878D82A}">
                    <a16:rowId xmlns:a16="http://schemas.microsoft.com/office/drawing/2014/main" val="2025906986"/>
                  </a:ext>
                </a:extLst>
              </a:tr>
              <a:tr h="370840">
                <a:tc>
                  <a:txBody>
                    <a:bodyPr/>
                    <a:lstStyle/>
                    <a:p>
                      <a:r>
                        <a:rPr lang="en-US" dirty="0"/>
                        <a:t>Do the same trends hold in geographies other than NY metro?</a:t>
                      </a:r>
                    </a:p>
                  </a:txBody>
                  <a:tcPr/>
                </a:tc>
                <a:tc>
                  <a:txBody>
                    <a:bodyPr/>
                    <a:lstStyle/>
                    <a:p>
                      <a:r>
                        <a:rPr lang="en-US" dirty="0"/>
                        <a:t>Similar to this analysis and compare geographies</a:t>
                      </a:r>
                    </a:p>
                  </a:txBody>
                  <a:tcPr/>
                </a:tc>
                <a:extLst>
                  <a:ext uri="{0D108BD9-81ED-4DB2-BD59-A6C34878D82A}">
                    <a16:rowId xmlns:a16="http://schemas.microsoft.com/office/drawing/2014/main" val="30146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the rating trends differ by specialty?</a:t>
                      </a:r>
                    </a:p>
                  </a:txBody>
                  <a:tcPr/>
                </a:tc>
                <a:tc>
                  <a:txBody>
                    <a:bodyPr/>
                    <a:lstStyle/>
                    <a:p>
                      <a:r>
                        <a:rPr lang="en-US" dirty="0"/>
                        <a:t>Similar to this analysis and compare specialties</a:t>
                      </a:r>
                    </a:p>
                  </a:txBody>
                  <a:tcPr/>
                </a:tc>
                <a:extLst>
                  <a:ext uri="{0D108BD9-81ED-4DB2-BD59-A6C34878D82A}">
                    <a16:rowId xmlns:a16="http://schemas.microsoft.com/office/drawing/2014/main" val="1204718149"/>
                  </a:ext>
                </a:extLst>
              </a:tr>
            </a:tbl>
          </a:graphicData>
        </a:graphic>
      </p:graphicFrame>
      <p:sp>
        <p:nvSpPr>
          <p:cNvPr id="5" name="Comment1">
            <a:extLst>
              <a:ext uri="{FF2B5EF4-FFF2-40B4-BE49-F238E27FC236}">
                <a16:creationId xmlns:a16="http://schemas.microsoft.com/office/drawing/2014/main" id="{98CE6E6F-0202-4E65-A7FA-B47591EE2B3B}"/>
              </a:ext>
            </a:extLst>
          </p:cNvPr>
          <p:cNvSpPr/>
          <p:nvPr/>
        </p:nvSpPr>
        <p:spPr>
          <a:xfrm>
            <a:off x="4930877" y="5783565"/>
            <a:ext cx="3151547" cy="715089"/>
          </a:xfrm>
          <a:prstGeom prst="wedgeRoundRectCallout">
            <a:avLst>
              <a:gd name="adj1" fmla="val -21370"/>
              <a:gd name="adj2" fmla="val -81827"/>
              <a:gd name="adj3" fmla="val 16667"/>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solidFill>
              <a:srgbClr val="FCAF17">
                <a:shade val="95000"/>
                <a:satMod val="105000"/>
              </a:srgbClr>
            </a:solidFill>
            <a:prstDash val="solid"/>
          </a:ln>
          <a:effectLst>
            <a:outerShdw blurRad="40000" dist="20000" dir="5400000" rotWithShape="0">
              <a:srgbClr val="000000">
                <a:alpha val="38000"/>
              </a:srgbClr>
            </a:outerShdw>
          </a:effectLst>
        </p:spPr>
        <p:txBody>
          <a:bodyPr wrap="square" lIns="0" tIns="0" rIns="0" bIns="0">
            <a:spAutoFit/>
          </a:bodyPr>
          <a:lstStyle/>
          <a:p>
            <a:pPr marL="109538" marR="0" lvl="0" indent="0" defTabSz="914400" eaLnBrk="1" fontAlgn="auto" latinLnBrk="0" hangingPunct="1">
              <a:lnSpc>
                <a:spcPct val="100000"/>
              </a:lnSpc>
              <a:spcBef>
                <a:spcPts val="0"/>
              </a:spcBef>
              <a:spcAft>
                <a:spcPts val="0"/>
              </a:spcAft>
              <a:buClrTx/>
              <a:buSzTx/>
              <a:buFontTx/>
              <a:buNone/>
              <a:tabLst/>
              <a:defRPr/>
            </a:pPr>
            <a:r>
              <a:rPr lang="en-US" sz="1400" kern="0" dirty="0">
                <a:solidFill>
                  <a:srgbClr val="000000"/>
                </a:solidFill>
                <a:latin typeface="Arial"/>
              </a:rPr>
              <a:t>Trends from analysis of cardiologists in NYC metro very similar to those from the GI doctor analysis</a:t>
            </a:r>
          </a:p>
        </p:txBody>
      </p:sp>
    </p:spTree>
    <p:extLst>
      <p:ext uri="{BB962C8B-B14F-4D97-AF65-F5344CB8AC3E}">
        <p14:creationId xmlns:p14="http://schemas.microsoft.com/office/powerpoint/2010/main" val="60290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B11D-1157-440E-A2E5-546B19731E6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757469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D1E-225B-49BA-8FE3-BE1EB24D38D4}"/>
              </a:ext>
            </a:extLst>
          </p:cNvPr>
          <p:cNvSpPr>
            <a:spLocks noGrp="1"/>
          </p:cNvSpPr>
          <p:nvPr>
            <p:ph type="title"/>
          </p:nvPr>
        </p:nvSpPr>
        <p:spPr/>
        <p:txBody>
          <a:bodyPr>
            <a:normAutofit/>
          </a:bodyPr>
          <a:lstStyle/>
          <a:p>
            <a:r>
              <a:rPr lang="en-US" sz="2800" dirty="0"/>
              <a:t>Healthgrades has a good coverage of physicians from a variety of specialties, including gastroenterologists</a:t>
            </a:r>
          </a:p>
        </p:txBody>
      </p:sp>
      <p:graphicFrame>
        <p:nvGraphicFramePr>
          <p:cNvPr id="5" name="Chart 4">
            <a:extLst>
              <a:ext uri="{FF2B5EF4-FFF2-40B4-BE49-F238E27FC236}">
                <a16:creationId xmlns:a16="http://schemas.microsoft.com/office/drawing/2014/main" id="{4E647C3E-17A4-4D64-A5FD-4C36C72DA75A}"/>
              </a:ext>
            </a:extLst>
          </p:cNvPr>
          <p:cNvGraphicFramePr/>
          <p:nvPr>
            <p:extLst>
              <p:ext uri="{D42A27DB-BD31-4B8C-83A1-F6EECF244321}">
                <p14:modId xmlns:p14="http://schemas.microsoft.com/office/powerpoint/2010/main" val="4229033137"/>
              </p:ext>
            </p:extLst>
          </p:nvPr>
        </p:nvGraphicFramePr>
        <p:xfrm>
          <a:off x="457200" y="162815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D186F91B-C384-420F-98CC-F6FA38606FC8}"/>
              </a:ext>
            </a:extLst>
          </p:cNvPr>
          <p:cNvSpPr/>
          <p:nvPr/>
        </p:nvSpPr>
        <p:spPr bwMode="auto">
          <a:xfrm>
            <a:off x="6629622" y="2022946"/>
            <a:ext cx="2310938" cy="2998089"/>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ea typeface="ＭＳ Ｐゴシック" charset="-128"/>
                <a:cs typeface="+mn-cs"/>
              </a:rPr>
              <a:t>Healthgrades reports a larger number of doctors than AAMC</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lang="en-US" sz="1600" kern="0" dirty="0">
                <a:solidFill>
                  <a:srgbClr val="000000"/>
                </a:solidFill>
                <a:latin typeface="Arial"/>
                <a:ea typeface="ＭＳ Ｐゴシック" charset="-128"/>
              </a:rPr>
              <a:t>Healthgrades physician universe likely includes both active and inactive physicians</a:t>
            </a:r>
          </a:p>
        </p:txBody>
      </p:sp>
      <p:sp>
        <p:nvSpPr>
          <p:cNvPr id="7" name="Foot Notes">
            <a:extLst>
              <a:ext uri="{FF2B5EF4-FFF2-40B4-BE49-F238E27FC236}">
                <a16:creationId xmlns:a16="http://schemas.microsoft.com/office/drawing/2014/main" id="{1CD641F1-2EA9-43F9-8B53-E91F6DDD0B57}"/>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Association of American Medical Colleges, </a:t>
            </a:r>
            <a:r>
              <a:rPr lang="en-US" sz="1000" i="1" dirty="0">
                <a:solidFill>
                  <a:srgbClr val="000000"/>
                </a:solidFill>
              </a:rPr>
              <a:t>report link: https://www.aamc.org/data/workforce/reports/492560/1-3-chart.html</a:t>
            </a:r>
            <a:endParaRPr lang="en-US" sz="1000" i="1" dirty="0">
              <a:solidFill>
                <a:srgbClr val="000000"/>
              </a:solidFill>
              <a:latin typeface="Arial"/>
            </a:endParaRPr>
          </a:p>
        </p:txBody>
      </p:sp>
      <p:sp>
        <p:nvSpPr>
          <p:cNvPr id="9" name="Take-away Box">
            <a:extLst>
              <a:ext uri="{FF2B5EF4-FFF2-40B4-BE49-F238E27FC236}">
                <a16:creationId xmlns:a16="http://schemas.microsoft.com/office/drawing/2014/main" id="{7F3ABC9C-EA94-4B54-A830-C14F333285AA}"/>
              </a:ext>
            </a:extLst>
          </p:cNvPr>
          <p:cNvSpPr/>
          <p:nvPr/>
        </p:nvSpPr>
        <p:spPr bwMode="blackWhite">
          <a:xfrm>
            <a:off x="914400" y="5857460"/>
            <a:ext cx="7315200"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lang="en-US" kern="0" dirty="0">
                <a:solidFill>
                  <a:srgbClr val="000000"/>
                </a:solidFill>
                <a:latin typeface="Arial"/>
              </a:rPr>
              <a:t>The ~950 gastroenterologists in New York metro area represent ~5% of all GI doctors in the nation</a:t>
            </a: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282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412C-D46D-423C-BD7D-ED8AA01634B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8F8804C-A8DA-4AC9-BEF9-CCD46E39D2CC}"/>
              </a:ext>
            </a:extLst>
          </p:cNvPr>
          <p:cNvSpPr>
            <a:spLocks noGrp="1"/>
          </p:cNvSpPr>
          <p:nvPr>
            <p:ph idx="1"/>
          </p:nvPr>
        </p:nvSpPr>
        <p:spPr>
          <a:xfrm>
            <a:off x="457200" y="1238298"/>
            <a:ext cx="8307161" cy="3322864"/>
          </a:xfrm>
          <a:ln>
            <a:solidFill>
              <a:schemeClr val="bg1">
                <a:lumMod val="65000"/>
              </a:schemeClr>
            </a:solidFill>
          </a:ln>
        </p:spPr>
        <p:txBody>
          <a:bodyPr>
            <a:normAutofit fontScale="85000" lnSpcReduction="20000"/>
          </a:bodyPr>
          <a:lstStyle/>
          <a:p>
            <a:pPr marL="0" indent="0" algn="ctr">
              <a:spcBef>
                <a:spcPct val="0"/>
              </a:spcBef>
              <a:buNone/>
            </a:pPr>
            <a:endParaRPr lang="en-US" sz="1200" i="1" spc="-100" dirty="0">
              <a:solidFill>
                <a:schemeClr val="tx2"/>
              </a:solidFill>
              <a:latin typeface="+mj-lt"/>
              <a:ea typeface="+mj-ea"/>
              <a:cs typeface="+mj-cs"/>
            </a:endParaRPr>
          </a:p>
          <a:p>
            <a:pPr marL="0" indent="0" algn="ctr">
              <a:spcBef>
                <a:spcPct val="0"/>
              </a:spcBef>
              <a:buNone/>
            </a:pPr>
            <a:r>
              <a:rPr lang="en-US" sz="2800" i="1" spc="-100" dirty="0">
                <a:solidFill>
                  <a:schemeClr val="tx2"/>
                </a:solidFill>
                <a:latin typeface="+mj-lt"/>
                <a:ea typeface="+mj-ea"/>
                <a:cs typeface="+mj-cs"/>
              </a:rPr>
              <a:t>What is Healthgrades.com?</a:t>
            </a:r>
          </a:p>
          <a:p>
            <a:pPr lvl="1"/>
            <a:r>
              <a:rPr lang="en-US" dirty="0"/>
              <a:t>It is a website listing comprehensive physician and hospital profiles to facilitate connection between patients and providers</a:t>
            </a:r>
          </a:p>
          <a:p>
            <a:pPr lvl="1"/>
            <a:endParaRPr lang="en-US" dirty="0"/>
          </a:p>
          <a:p>
            <a:pPr lvl="1"/>
            <a:r>
              <a:rPr lang="en-US" dirty="0"/>
              <a:t>Yelp for doctors?! Patients can search for physicians based on specialty, location, and read the detailed doctors profile in order to choose a provider</a:t>
            </a:r>
          </a:p>
          <a:p>
            <a:pPr lvl="1"/>
            <a:endParaRPr lang="en-US" dirty="0"/>
          </a:p>
          <a:p>
            <a:pPr lvl="1"/>
            <a:r>
              <a:rPr lang="en-US" dirty="0"/>
              <a:t>Each doctor’s page includes reviews from patients in the form of star ratings and qualitative comments </a:t>
            </a:r>
          </a:p>
          <a:p>
            <a:pPr marL="274320" lvl="1" indent="0">
              <a:buNone/>
            </a:pPr>
            <a:endParaRPr lang="en-US" dirty="0"/>
          </a:p>
          <a:p>
            <a:pPr lvl="1"/>
            <a:r>
              <a:rPr lang="en-US" dirty="0"/>
              <a:t>Physician profiles also include demographic information, practice location, areas of expertise, medical training history, etc.</a:t>
            </a:r>
          </a:p>
        </p:txBody>
      </p:sp>
      <p:sp>
        <p:nvSpPr>
          <p:cNvPr id="6" name="Content Placeholder 2">
            <a:extLst>
              <a:ext uri="{FF2B5EF4-FFF2-40B4-BE49-F238E27FC236}">
                <a16:creationId xmlns:a16="http://schemas.microsoft.com/office/drawing/2014/main" id="{6C487D9C-D468-411F-B36A-3B0BCE3ED571}"/>
              </a:ext>
            </a:extLst>
          </p:cNvPr>
          <p:cNvSpPr txBox="1">
            <a:spLocks/>
          </p:cNvSpPr>
          <p:nvPr/>
        </p:nvSpPr>
        <p:spPr>
          <a:xfrm>
            <a:off x="457200" y="4818314"/>
            <a:ext cx="8307161" cy="1451857"/>
          </a:xfrm>
          <a:prstGeom prst="rect">
            <a:avLst/>
          </a:prstGeom>
          <a:ln>
            <a:solidFill>
              <a:schemeClr val="bg1">
                <a:lumMod val="65000"/>
              </a:schemeClr>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spcBef>
                <a:spcPct val="0"/>
              </a:spcBef>
              <a:buFont typeface="Arial" pitchFamily="34" charset="0"/>
              <a:buNone/>
            </a:pPr>
            <a:r>
              <a:rPr lang="en-US" i="1" spc="-100" dirty="0">
                <a:solidFill>
                  <a:schemeClr val="tx2"/>
                </a:solidFill>
                <a:latin typeface="+mj-lt"/>
                <a:ea typeface="+mj-ea"/>
                <a:cs typeface="+mj-cs"/>
              </a:rPr>
              <a:t>Project Objective</a:t>
            </a:r>
          </a:p>
          <a:p>
            <a:pPr lvl="1"/>
            <a:r>
              <a:rPr lang="en-US" sz="1700" dirty="0"/>
              <a:t>Analyze physician performance by looking at patient reviews </a:t>
            </a:r>
          </a:p>
          <a:p>
            <a:pPr lvl="1"/>
            <a:r>
              <a:rPr lang="en-US" sz="1700" dirty="0"/>
              <a:t>Understand what physician characteristics impact rating</a:t>
            </a:r>
          </a:p>
          <a:p>
            <a:pPr lvl="1"/>
            <a:r>
              <a:rPr lang="en-US" sz="1700" dirty="0"/>
              <a:t>Assess data quality and caveats from this website and implications</a:t>
            </a:r>
          </a:p>
        </p:txBody>
      </p:sp>
    </p:spTree>
    <p:extLst>
      <p:ext uri="{BB962C8B-B14F-4D97-AF65-F5344CB8AC3E}">
        <p14:creationId xmlns:p14="http://schemas.microsoft.com/office/powerpoint/2010/main" val="33035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7114-625D-4776-B32A-8192817FD3E2}"/>
              </a:ext>
            </a:extLst>
          </p:cNvPr>
          <p:cNvSpPr>
            <a:spLocks noGrp="1"/>
          </p:cNvSpPr>
          <p:nvPr>
            <p:ph type="title"/>
          </p:nvPr>
        </p:nvSpPr>
        <p:spPr/>
        <p:txBody>
          <a:bodyPr>
            <a:normAutofit fontScale="90000"/>
          </a:bodyPr>
          <a:lstStyle/>
          <a:p>
            <a:r>
              <a:rPr lang="en-US" sz="2400" dirty="0"/>
              <a:t>Quick look at the exceptional doctors shows that some are from large group practices and most completed fellowship in local hospitals</a:t>
            </a:r>
          </a:p>
        </p:txBody>
      </p:sp>
      <p:graphicFrame>
        <p:nvGraphicFramePr>
          <p:cNvPr id="3" name="Table 2">
            <a:extLst>
              <a:ext uri="{FF2B5EF4-FFF2-40B4-BE49-F238E27FC236}">
                <a16:creationId xmlns:a16="http://schemas.microsoft.com/office/drawing/2014/main" id="{8952567B-A095-4042-B16B-0E319BB96DF0}"/>
              </a:ext>
            </a:extLst>
          </p:cNvPr>
          <p:cNvGraphicFramePr>
            <a:graphicFrameLocks noGrp="1"/>
          </p:cNvGraphicFramePr>
          <p:nvPr/>
        </p:nvGraphicFramePr>
        <p:xfrm>
          <a:off x="719959" y="2628724"/>
          <a:ext cx="2958661" cy="1645920"/>
        </p:xfrm>
        <a:graphic>
          <a:graphicData uri="http://schemas.openxmlformats.org/drawingml/2006/table">
            <a:tbl>
              <a:tblPr firstRow="1" bandRow="1">
                <a:tableStyleId>{5C22544A-7EE6-4342-B048-85BDC9FD1C3A}</a:tableStyleId>
              </a:tblPr>
              <a:tblGrid>
                <a:gridCol w="1597572">
                  <a:extLst>
                    <a:ext uri="{9D8B030D-6E8A-4147-A177-3AD203B41FA5}">
                      <a16:colId xmlns:a16="http://schemas.microsoft.com/office/drawing/2014/main" val="565020004"/>
                    </a:ext>
                  </a:extLst>
                </a:gridCol>
                <a:gridCol w="1361089">
                  <a:extLst>
                    <a:ext uri="{9D8B030D-6E8A-4147-A177-3AD203B41FA5}">
                      <a16:colId xmlns:a16="http://schemas.microsoft.com/office/drawing/2014/main" val="4255944594"/>
                    </a:ext>
                  </a:extLst>
                </a:gridCol>
              </a:tblGrid>
              <a:tr h="321441">
                <a:tc>
                  <a:txBody>
                    <a:bodyPr/>
                    <a:lstStyle/>
                    <a:p>
                      <a:pPr algn="ctr"/>
                      <a:r>
                        <a:rPr lang="en-US" sz="1400" dirty="0"/>
                        <a:t>Practice name</a:t>
                      </a:r>
                    </a:p>
                  </a:txBody>
                  <a:tcPr anchor="b"/>
                </a:tc>
                <a:tc>
                  <a:txBody>
                    <a:bodyPr/>
                    <a:lstStyle/>
                    <a:p>
                      <a:pPr algn="ctr"/>
                      <a:r>
                        <a:rPr lang="en-US" sz="1400" dirty="0"/>
                        <a:t># of exceptional doctors</a:t>
                      </a:r>
                    </a:p>
                  </a:txBody>
                  <a:tcPr anchor="b"/>
                </a:tc>
                <a:extLst>
                  <a:ext uri="{0D108BD9-81ED-4DB2-BD59-A6C34878D82A}">
                    <a16:rowId xmlns:a16="http://schemas.microsoft.com/office/drawing/2014/main" val="1900685966"/>
                  </a:ext>
                </a:extLst>
              </a:tr>
              <a:tr h="366412">
                <a:tc>
                  <a:txBody>
                    <a:bodyPr/>
                    <a:lstStyle/>
                    <a:p>
                      <a:pPr algn="r" fontAlgn="ctr"/>
                      <a:r>
                        <a:rPr lang="en-US" sz="1200" b="1" dirty="0">
                          <a:effectLst/>
                        </a:rPr>
                        <a:t>GOTHAM MEDICAL ASSOCIATES</a:t>
                      </a:r>
                    </a:p>
                  </a:txBody>
                  <a:tcPr anchor="ctr"/>
                </a:tc>
                <a:tc>
                  <a:txBody>
                    <a:bodyPr/>
                    <a:lstStyle/>
                    <a:p>
                      <a:pPr algn="ctr" fontAlgn="ctr"/>
                      <a:r>
                        <a:rPr lang="en-US" sz="1200" dirty="0">
                          <a:effectLst/>
                        </a:rPr>
                        <a:t>3 (10%)</a:t>
                      </a:r>
                    </a:p>
                  </a:txBody>
                  <a:tcPr anchor="ctr"/>
                </a:tc>
                <a:extLst>
                  <a:ext uri="{0D108BD9-81ED-4DB2-BD59-A6C34878D82A}">
                    <a16:rowId xmlns:a16="http://schemas.microsoft.com/office/drawing/2014/main" val="3560931520"/>
                  </a:ext>
                </a:extLst>
              </a:tr>
              <a:tr h="366412">
                <a:tc>
                  <a:txBody>
                    <a:bodyPr/>
                    <a:lstStyle/>
                    <a:p>
                      <a:pPr algn="r" fontAlgn="ctr"/>
                      <a:r>
                        <a:rPr lang="en-US" sz="1200" b="1" dirty="0">
                          <a:effectLst/>
                        </a:rPr>
                        <a:t>Concorde Medical Group</a:t>
                      </a:r>
                    </a:p>
                  </a:txBody>
                  <a:tcPr anchor="ctr"/>
                </a:tc>
                <a:tc>
                  <a:txBody>
                    <a:bodyPr/>
                    <a:lstStyle/>
                    <a:p>
                      <a:pPr algn="ctr" fontAlgn="ctr"/>
                      <a:r>
                        <a:rPr lang="en-US" sz="1200" dirty="0">
                          <a:effectLst/>
                        </a:rPr>
                        <a:t>2 (7%)</a:t>
                      </a:r>
                    </a:p>
                  </a:txBody>
                  <a:tcPr anchor="ctr"/>
                </a:tc>
                <a:extLst>
                  <a:ext uri="{0D108BD9-81ED-4DB2-BD59-A6C34878D82A}">
                    <a16:rowId xmlns:a16="http://schemas.microsoft.com/office/drawing/2014/main" val="2644386914"/>
                  </a:ext>
                </a:extLst>
              </a:tr>
            </a:tbl>
          </a:graphicData>
        </a:graphic>
      </p:graphicFrame>
      <p:sp>
        <p:nvSpPr>
          <p:cNvPr id="4" name="TextBox 3">
            <a:extLst>
              <a:ext uri="{FF2B5EF4-FFF2-40B4-BE49-F238E27FC236}">
                <a16:creationId xmlns:a16="http://schemas.microsoft.com/office/drawing/2014/main" id="{E43514A9-B806-4309-971D-CBDA065380CB}"/>
              </a:ext>
            </a:extLst>
          </p:cNvPr>
          <p:cNvSpPr txBox="1"/>
          <p:nvPr/>
        </p:nvSpPr>
        <p:spPr>
          <a:xfrm>
            <a:off x="415159" y="1670481"/>
            <a:ext cx="3909848" cy="646331"/>
          </a:xfrm>
          <a:prstGeom prst="rect">
            <a:avLst/>
          </a:prstGeom>
          <a:noFill/>
        </p:spPr>
        <p:txBody>
          <a:bodyPr wrap="square" rtlCol="0">
            <a:spAutoFit/>
          </a:bodyPr>
          <a:lstStyle/>
          <a:p>
            <a:pPr algn="ctr"/>
            <a:r>
              <a:rPr lang="en-US" dirty="0"/>
              <a:t>Top 2 practices based on number of exceptional doctors</a:t>
            </a:r>
          </a:p>
        </p:txBody>
      </p:sp>
      <p:sp>
        <p:nvSpPr>
          <p:cNvPr id="6" name="TextBox 5">
            <a:extLst>
              <a:ext uri="{FF2B5EF4-FFF2-40B4-BE49-F238E27FC236}">
                <a16:creationId xmlns:a16="http://schemas.microsoft.com/office/drawing/2014/main" id="{26BDA91C-B0E8-4EE1-AC47-4A60695E6325}"/>
              </a:ext>
            </a:extLst>
          </p:cNvPr>
          <p:cNvSpPr txBox="1"/>
          <p:nvPr/>
        </p:nvSpPr>
        <p:spPr>
          <a:xfrm>
            <a:off x="4729655" y="1670481"/>
            <a:ext cx="3909848" cy="646331"/>
          </a:xfrm>
          <a:prstGeom prst="rect">
            <a:avLst/>
          </a:prstGeom>
          <a:noFill/>
        </p:spPr>
        <p:txBody>
          <a:bodyPr wrap="square" rtlCol="0">
            <a:spAutoFit/>
          </a:bodyPr>
          <a:lstStyle/>
          <a:p>
            <a:pPr algn="ctr"/>
            <a:r>
              <a:rPr lang="en-US" dirty="0"/>
              <a:t>Top 6 practices based on total # of GI doctors</a:t>
            </a:r>
          </a:p>
        </p:txBody>
      </p:sp>
      <p:graphicFrame>
        <p:nvGraphicFramePr>
          <p:cNvPr id="7" name="Table 6">
            <a:extLst>
              <a:ext uri="{FF2B5EF4-FFF2-40B4-BE49-F238E27FC236}">
                <a16:creationId xmlns:a16="http://schemas.microsoft.com/office/drawing/2014/main" id="{699B89C6-FCB2-4483-9039-E96695EAD94C}"/>
              </a:ext>
            </a:extLst>
          </p:cNvPr>
          <p:cNvGraphicFramePr>
            <a:graphicFrameLocks noGrp="1"/>
          </p:cNvGraphicFramePr>
          <p:nvPr/>
        </p:nvGraphicFramePr>
        <p:xfrm>
          <a:off x="4214649" y="2628724"/>
          <a:ext cx="4472151" cy="2610701"/>
        </p:xfrm>
        <a:graphic>
          <a:graphicData uri="http://schemas.openxmlformats.org/drawingml/2006/table">
            <a:tbl>
              <a:tblPr firstRow="1" bandRow="1">
                <a:tableStyleId>{5C22544A-7EE6-4342-B048-85BDC9FD1C3A}</a:tableStyleId>
              </a:tblPr>
              <a:tblGrid>
                <a:gridCol w="2721076">
                  <a:extLst>
                    <a:ext uri="{9D8B030D-6E8A-4147-A177-3AD203B41FA5}">
                      <a16:colId xmlns:a16="http://schemas.microsoft.com/office/drawing/2014/main" val="565020004"/>
                    </a:ext>
                  </a:extLst>
                </a:gridCol>
                <a:gridCol w="862950">
                  <a:extLst>
                    <a:ext uri="{9D8B030D-6E8A-4147-A177-3AD203B41FA5}">
                      <a16:colId xmlns:a16="http://schemas.microsoft.com/office/drawing/2014/main" val="4255944594"/>
                    </a:ext>
                  </a:extLst>
                </a:gridCol>
                <a:gridCol w="888125">
                  <a:extLst>
                    <a:ext uri="{9D8B030D-6E8A-4147-A177-3AD203B41FA5}">
                      <a16:colId xmlns:a16="http://schemas.microsoft.com/office/drawing/2014/main" val="3853504396"/>
                    </a:ext>
                  </a:extLst>
                </a:gridCol>
              </a:tblGrid>
              <a:tr h="321441">
                <a:tc>
                  <a:txBody>
                    <a:bodyPr/>
                    <a:lstStyle/>
                    <a:p>
                      <a:pPr algn="ctr"/>
                      <a:r>
                        <a:rPr lang="en-US" sz="1400" dirty="0"/>
                        <a:t>Practice name</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900685966"/>
                  </a:ext>
                </a:extLst>
              </a:tr>
              <a:tr h="366412">
                <a:tc>
                  <a:txBody>
                    <a:bodyPr/>
                    <a:lstStyle/>
                    <a:p>
                      <a:pPr algn="r" fontAlgn="ctr"/>
                      <a:r>
                        <a:rPr lang="en-US" sz="1200" b="1" kern="1200" dirty="0">
                          <a:solidFill>
                            <a:schemeClr val="dk1"/>
                          </a:solidFill>
                          <a:effectLst/>
                          <a:latin typeface="+mn-lt"/>
                          <a:ea typeface="+mn-ea"/>
                          <a:cs typeface="+mn-cs"/>
                        </a:rPr>
                        <a:t>Mount Sinai Gastroenterology</a:t>
                      </a:r>
                    </a:p>
                  </a:txBody>
                  <a:tcPr anchor="ctr"/>
                </a:tc>
                <a:tc>
                  <a:txBody>
                    <a:bodyPr/>
                    <a:lstStyle/>
                    <a:p>
                      <a:pPr algn="r" fontAlgn="ctr"/>
                      <a:r>
                        <a:rPr lang="en-US" sz="1200" kern="1200" dirty="0">
                          <a:solidFill>
                            <a:schemeClr val="dk1"/>
                          </a:solidFill>
                          <a:effectLst/>
                          <a:latin typeface="+mn-lt"/>
                          <a:ea typeface="+mn-ea"/>
                          <a:cs typeface="+mn-cs"/>
                        </a:rPr>
                        <a:t>31</a:t>
                      </a:r>
                    </a:p>
                  </a:txBody>
                  <a:tcPr anchor="ctr"/>
                </a:tc>
                <a:tc>
                  <a:txBody>
                    <a:bodyPr/>
                    <a:lstStyle/>
                    <a:p>
                      <a:pPr algn="r" fontAlgn="ctr"/>
                      <a:r>
                        <a:rPr lang="en-US" sz="1200" kern="1200" dirty="0">
                          <a:solidFill>
                            <a:schemeClr val="dk1"/>
                          </a:solidFill>
                          <a:effectLst/>
                          <a:latin typeface="+mn-lt"/>
                          <a:ea typeface="+mn-ea"/>
                          <a:cs typeface="+mn-cs"/>
                        </a:rPr>
                        <a:t>3.7%</a:t>
                      </a:r>
                    </a:p>
                  </a:txBody>
                  <a:tcPr anchor="ctr"/>
                </a:tc>
                <a:extLst>
                  <a:ext uri="{0D108BD9-81ED-4DB2-BD59-A6C34878D82A}">
                    <a16:rowId xmlns:a16="http://schemas.microsoft.com/office/drawing/2014/main" val="3560931520"/>
                  </a:ext>
                </a:extLst>
              </a:tr>
              <a:tr h="366412">
                <a:tc>
                  <a:txBody>
                    <a:bodyPr/>
                    <a:lstStyle/>
                    <a:p>
                      <a:pPr algn="r" fontAlgn="ctr"/>
                      <a:r>
                        <a:rPr lang="en-US" sz="1200" b="1" kern="1200" dirty="0">
                          <a:solidFill>
                            <a:schemeClr val="dk1"/>
                          </a:solidFill>
                          <a:effectLst/>
                          <a:latin typeface="+mn-lt"/>
                          <a:ea typeface="+mn-ea"/>
                          <a:cs typeface="+mn-cs"/>
                        </a:rPr>
                        <a:t>Concorde Medical Group</a:t>
                      </a:r>
                    </a:p>
                  </a:txBody>
                  <a:tcPr anchor="ctr"/>
                </a:tc>
                <a:tc>
                  <a:txBody>
                    <a:bodyPr/>
                    <a:lstStyle/>
                    <a:p>
                      <a:pPr algn="r" fontAlgn="ctr"/>
                      <a:r>
                        <a:rPr lang="en-US" sz="1200" kern="1200" dirty="0">
                          <a:solidFill>
                            <a:schemeClr val="dk1"/>
                          </a:solidFill>
                          <a:effectLst/>
                          <a:latin typeface="+mn-lt"/>
                          <a:ea typeface="+mn-ea"/>
                          <a:cs typeface="+mn-cs"/>
                        </a:rPr>
                        <a:t>14</a:t>
                      </a:r>
                    </a:p>
                  </a:txBody>
                  <a:tcPr anchor="ctr"/>
                </a:tc>
                <a:tc>
                  <a:txBody>
                    <a:bodyPr/>
                    <a:lstStyle/>
                    <a:p>
                      <a:pPr algn="r" fontAlgn="ctr"/>
                      <a:r>
                        <a:rPr lang="en-US" sz="1200" kern="1200" dirty="0">
                          <a:solidFill>
                            <a:schemeClr val="dk1"/>
                          </a:solidFill>
                          <a:effectLst/>
                          <a:latin typeface="+mn-lt"/>
                          <a:ea typeface="+mn-ea"/>
                          <a:cs typeface="+mn-cs"/>
                        </a:rPr>
                        <a:t>1.7%</a:t>
                      </a:r>
                    </a:p>
                  </a:txBody>
                  <a:tcPr anchor="ctr"/>
                </a:tc>
                <a:extLst>
                  <a:ext uri="{0D108BD9-81ED-4DB2-BD59-A6C34878D82A}">
                    <a16:rowId xmlns:a16="http://schemas.microsoft.com/office/drawing/2014/main" val="2644386914"/>
                  </a:ext>
                </a:extLst>
              </a:tr>
              <a:tr h="366412">
                <a:tc>
                  <a:txBody>
                    <a:bodyPr/>
                    <a:lstStyle/>
                    <a:p>
                      <a:pPr algn="r" fontAlgn="ctr"/>
                      <a:r>
                        <a:rPr lang="en-US" sz="1200" b="1" kern="1200" dirty="0">
                          <a:solidFill>
                            <a:schemeClr val="dk1"/>
                          </a:solidFill>
                          <a:effectLst/>
                          <a:latin typeface="+mn-lt"/>
                          <a:ea typeface="+mn-ea"/>
                          <a:cs typeface="+mn-cs"/>
                        </a:rPr>
                        <a:t>Advantage Care Physicians</a:t>
                      </a:r>
                    </a:p>
                  </a:txBody>
                  <a:tcPr anchor="ctr"/>
                </a:tc>
                <a:tc>
                  <a:txBody>
                    <a:bodyPr/>
                    <a:lstStyle/>
                    <a:p>
                      <a:pPr algn="r" fontAlgn="ctr"/>
                      <a:r>
                        <a:rPr lang="en-US" sz="1200" kern="1200" dirty="0">
                          <a:solidFill>
                            <a:schemeClr val="dk1"/>
                          </a:solidFill>
                          <a:effectLst/>
                          <a:latin typeface="+mn-lt"/>
                          <a:ea typeface="+mn-ea"/>
                          <a:cs typeface="+mn-cs"/>
                        </a:rPr>
                        <a:t>11</a:t>
                      </a:r>
                    </a:p>
                  </a:txBody>
                  <a:tcPr anchor="ctr"/>
                </a:tc>
                <a:tc>
                  <a:txBody>
                    <a:bodyPr/>
                    <a:lstStyle/>
                    <a:p>
                      <a:pPr algn="r" fontAlgn="ctr"/>
                      <a:r>
                        <a:rPr lang="en-US" sz="1200" kern="1200" dirty="0">
                          <a:solidFill>
                            <a:schemeClr val="dk1"/>
                          </a:solidFill>
                          <a:effectLst/>
                          <a:latin typeface="+mn-lt"/>
                          <a:ea typeface="+mn-ea"/>
                          <a:cs typeface="+mn-cs"/>
                        </a:rPr>
                        <a:t>1.3%</a:t>
                      </a:r>
                    </a:p>
                  </a:txBody>
                  <a:tcPr anchor="ctr"/>
                </a:tc>
                <a:extLst>
                  <a:ext uri="{0D108BD9-81ED-4DB2-BD59-A6C34878D82A}">
                    <a16:rowId xmlns:a16="http://schemas.microsoft.com/office/drawing/2014/main" val="1394677878"/>
                  </a:ext>
                </a:extLst>
              </a:tr>
              <a:tr h="366412">
                <a:tc>
                  <a:txBody>
                    <a:bodyPr/>
                    <a:lstStyle/>
                    <a:p>
                      <a:pPr algn="r" fontAlgn="ctr"/>
                      <a:r>
                        <a:rPr lang="en-US" sz="1200" b="1" kern="1200" dirty="0">
                          <a:solidFill>
                            <a:schemeClr val="dk1"/>
                          </a:solidFill>
                          <a:effectLst/>
                          <a:latin typeface="+mn-lt"/>
                          <a:ea typeface="+mn-ea"/>
                          <a:cs typeface="+mn-cs"/>
                        </a:rPr>
                        <a:t>NYU LANGONE HOSPITAL CENTER</a:t>
                      </a:r>
                    </a:p>
                  </a:txBody>
                  <a:tcPr anchor="ctr"/>
                </a:tc>
                <a:tc>
                  <a:txBody>
                    <a:bodyPr/>
                    <a:lstStyle/>
                    <a:p>
                      <a:pPr algn="r" fontAlgn="ctr"/>
                      <a:r>
                        <a:rPr lang="en-US" sz="1200" kern="1200" dirty="0">
                          <a:solidFill>
                            <a:schemeClr val="dk1"/>
                          </a:solidFill>
                          <a:effectLst/>
                          <a:latin typeface="+mn-lt"/>
                          <a:ea typeface="+mn-ea"/>
                          <a:cs typeface="+mn-cs"/>
                        </a:rPr>
                        <a:t>10</a:t>
                      </a:r>
                    </a:p>
                  </a:txBody>
                  <a:tcPr anchor="ctr"/>
                </a:tc>
                <a:tc>
                  <a:txBody>
                    <a:bodyPr/>
                    <a:lstStyle/>
                    <a:p>
                      <a:pPr algn="r" fontAlgn="ctr"/>
                      <a:r>
                        <a:rPr lang="en-US" sz="12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3546039497"/>
                  </a:ext>
                </a:extLst>
              </a:tr>
              <a:tr h="366412">
                <a:tc>
                  <a:txBody>
                    <a:bodyPr/>
                    <a:lstStyle/>
                    <a:p>
                      <a:pPr algn="r" fontAlgn="ctr"/>
                      <a:r>
                        <a:rPr lang="en-US" sz="1200" b="1" kern="1200" dirty="0">
                          <a:solidFill>
                            <a:schemeClr val="dk1"/>
                          </a:solidFill>
                          <a:effectLst/>
                          <a:latin typeface="+mn-lt"/>
                          <a:ea typeface="+mn-ea"/>
                          <a:cs typeface="+mn-cs"/>
                        </a:rPr>
                        <a:t>MOUNT SINAI HOSPITAL</a:t>
                      </a:r>
                    </a:p>
                  </a:txBody>
                  <a:tcPr anchor="ctr"/>
                </a:tc>
                <a:tc>
                  <a:txBody>
                    <a:bodyPr/>
                    <a:lstStyle/>
                    <a:p>
                      <a:pPr algn="r" fontAlgn="ctr"/>
                      <a:r>
                        <a:rPr lang="en-US" sz="1200" kern="1200" dirty="0">
                          <a:solidFill>
                            <a:schemeClr val="dk1"/>
                          </a:solidFill>
                          <a:effectLst/>
                          <a:latin typeface="+mn-lt"/>
                          <a:ea typeface="+mn-ea"/>
                          <a:cs typeface="+mn-cs"/>
                        </a:rPr>
                        <a:t>10</a:t>
                      </a:r>
                    </a:p>
                  </a:txBody>
                  <a:tcPr anchor="ctr"/>
                </a:tc>
                <a:tc>
                  <a:txBody>
                    <a:bodyPr/>
                    <a:lstStyle/>
                    <a:p>
                      <a:pPr algn="r" fontAlgn="ctr"/>
                      <a:r>
                        <a:rPr lang="en-US" sz="12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533603965"/>
                  </a:ext>
                </a:extLst>
              </a:tr>
              <a:tr h="366412">
                <a:tc>
                  <a:txBody>
                    <a:bodyPr/>
                    <a:lstStyle/>
                    <a:p>
                      <a:pPr algn="r" fontAlgn="ctr"/>
                      <a:r>
                        <a:rPr lang="en-US" sz="1200" b="1" kern="1200" dirty="0">
                          <a:solidFill>
                            <a:schemeClr val="dk1"/>
                          </a:solidFill>
                          <a:effectLst/>
                          <a:latin typeface="+mn-lt"/>
                          <a:ea typeface="+mn-ea"/>
                          <a:cs typeface="+mn-cs"/>
                        </a:rPr>
                        <a:t>GOTHAM MEDICAL ASSOCIATES</a:t>
                      </a:r>
                    </a:p>
                  </a:txBody>
                  <a:tcPr anchor="ctr"/>
                </a:tc>
                <a:tc>
                  <a:txBody>
                    <a:bodyPr/>
                    <a:lstStyle/>
                    <a:p>
                      <a:pPr algn="r" fontAlgn="ctr"/>
                      <a:r>
                        <a:rPr lang="en-US" sz="1200" kern="1200" dirty="0">
                          <a:solidFill>
                            <a:schemeClr val="dk1"/>
                          </a:solidFill>
                          <a:effectLst/>
                          <a:latin typeface="+mn-lt"/>
                          <a:ea typeface="+mn-ea"/>
                          <a:cs typeface="+mn-cs"/>
                        </a:rPr>
                        <a:t>9</a:t>
                      </a:r>
                    </a:p>
                  </a:txBody>
                  <a:tcPr anchor="ctr"/>
                </a:tc>
                <a:tc>
                  <a:txBody>
                    <a:bodyPr/>
                    <a:lstStyle/>
                    <a:p>
                      <a:pPr algn="r" fontAlgn="ctr"/>
                      <a:r>
                        <a:rPr lang="en-US" sz="1200" kern="1200" dirty="0">
                          <a:solidFill>
                            <a:schemeClr val="dk1"/>
                          </a:solidFill>
                          <a:effectLst/>
                          <a:latin typeface="+mn-lt"/>
                          <a:ea typeface="+mn-ea"/>
                          <a:cs typeface="+mn-cs"/>
                        </a:rPr>
                        <a:t>1.1%</a:t>
                      </a:r>
                    </a:p>
                  </a:txBody>
                  <a:tcPr anchor="ctr"/>
                </a:tc>
                <a:extLst>
                  <a:ext uri="{0D108BD9-81ED-4DB2-BD59-A6C34878D82A}">
                    <a16:rowId xmlns:a16="http://schemas.microsoft.com/office/drawing/2014/main" val="1117828014"/>
                  </a:ext>
                </a:extLst>
              </a:tr>
            </a:tbl>
          </a:graphicData>
        </a:graphic>
      </p:graphicFrame>
      <p:sp>
        <p:nvSpPr>
          <p:cNvPr id="8" name="Rectangle 7">
            <a:extLst>
              <a:ext uri="{FF2B5EF4-FFF2-40B4-BE49-F238E27FC236}">
                <a16:creationId xmlns:a16="http://schemas.microsoft.com/office/drawing/2014/main" id="{6A527464-7B57-49D9-A8AD-8B58E89344B0}"/>
              </a:ext>
            </a:extLst>
          </p:cNvPr>
          <p:cNvSpPr/>
          <p:nvPr/>
        </p:nvSpPr>
        <p:spPr>
          <a:xfrm>
            <a:off x="4214649" y="4866968"/>
            <a:ext cx="4424854" cy="37245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B6916C-930C-4051-86FD-73C6EB03FB05}"/>
              </a:ext>
            </a:extLst>
          </p:cNvPr>
          <p:cNvSpPr/>
          <p:nvPr/>
        </p:nvSpPr>
        <p:spPr>
          <a:xfrm>
            <a:off x="4238297" y="3299189"/>
            <a:ext cx="4424854" cy="37245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49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8CEDAE4-0985-4C83-82E0-7B4D020E7BB5}"/>
              </a:ext>
            </a:extLst>
          </p:cNvPr>
          <p:cNvPicPr>
            <a:picLocks noChangeAspect="1"/>
          </p:cNvPicPr>
          <p:nvPr/>
        </p:nvPicPr>
        <p:blipFill>
          <a:blip r:embed="rId3"/>
          <a:stretch>
            <a:fillRect/>
          </a:stretch>
        </p:blipFill>
        <p:spPr>
          <a:xfrm>
            <a:off x="4523020" y="1975389"/>
            <a:ext cx="4517559" cy="2985442"/>
          </a:xfrm>
          <a:prstGeom prst="rect">
            <a:avLst/>
          </a:prstGeom>
        </p:spPr>
      </p:pic>
      <p:pic>
        <p:nvPicPr>
          <p:cNvPr id="18" name="Picture 17">
            <a:extLst>
              <a:ext uri="{FF2B5EF4-FFF2-40B4-BE49-F238E27FC236}">
                <a16:creationId xmlns:a16="http://schemas.microsoft.com/office/drawing/2014/main" id="{9F764F7E-E164-4AAE-B0C3-3ABE6904BE82}"/>
              </a:ext>
            </a:extLst>
          </p:cNvPr>
          <p:cNvPicPr>
            <a:picLocks noChangeAspect="1"/>
          </p:cNvPicPr>
          <p:nvPr/>
        </p:nvPicPr>
        <p:blipFill rotWithShape="1">
          <a:blip r:embed="rId4"/>
          <a:srcRect r="4051"/>
          <a:stretch/>
        </p:blipFill>
        <p:spPr>
          <a:xfrm>
            <a:off x="179336" y="1977847"/>
            <a:ext cx="4379794" cy="3048960"/>
          </a:xfrm>
          <a:prstGeom prst="rect">
            <a:avLst/>
          </a:prstGeom>
        </p:spPr>
      </p:pic>
      <p:sp>
        <p:nvSpPr>
          <p:cNvPr id="2" name="Title 1">
            <a:extLst>
              <a:ext uri="{FF2B5EF4-FFF2-40B4-BE49-F238E27FC236}">
                <a16:creationId xmlns:a16="http://schemas.microsoft.com/office/drawing/2014/main" id="{0E4B7723-5988-4485-BB04-A1FAD129A538}"/>
              </a:ext>
            </a:extLst>
          </p:cNvPr>
          <p:cNvSpPr>
            <a:spLocks noGrp="1"/>
          </p:cNvSpPr>
          <p:nvPr>
            <p:ph type="title"/>
          </p:nvPr>
        </p:nvSpPr>
        <p:spPr/>
        <p:txBody>
          <a:bodyPr>
            <a:noAutofit/>
          </a:bodyPr>
          <a:lstStyle/>
          <a:p>
            <a:r>
              <a:rPr lang="en-US" sz="2400" dirty="0"/>
              <a:t>Gastroenterologists 50 to 70 years old account for 52% of the pool and tend to receive more patient reviews than other groups</a:t>
            </a:r>
          </a:p>
        </p:txBody>
      </p:sp>
      <p:sp>
        <p:nvSpPr>
          <p:cNvPr id="11" name="TextBox 10">
            <a:extLst>
              <a:ext uri="{FF2B5EF4-FFF2-40B4-BE49-F238E27FC236}">
                <a16:creationId xmlns:a16="http://schemas.microsoft.com/office/drawing/2014/main" id="{A97D75BD-0B59-434C-B4AC-C94795F7E946}"/>
              </a:ext>
            </a:extLst>
          </p:cNvPr>
          <p:cNvSpPr txBox="1"/>
          <p:nvPr/>
        </p:nvSpPr>
        <p:spPr>
          <a:xfrm>
            <a:off x="2996322" y="1647109"/>
            <a:ext cx="3548144" cy="307777"/>
          </a:xfrm>
          <a:prstGeom prst="rect">
            <a:avLst/>
          </a:prstGeom>
          <a:noFill/>
          <a:ln>
            <a:solidFill>
              <a:schemeClr val="bg1">
                <a:lumMod val="65000"/>
              </a:schemeClr>
            </a:solidFill>
          </a:ln>
        </p:spPr>
        <p:txBody>
          <a:bodyPr wrap="square" rtlCol="0">
            <a:spAutoFit/>
          </a:bodyPr>
          <a:lstStyle/>
          <a:p>
            <a:pPr algn="ctr"/>
            <a:r>
              <a:rPr lang="en-US" sz="1400" i="1" dirty="0">
                <a:latin typeface="Calibri" panose="020F0502020204030204" pitchFamily="34" charset="0"/>
                <a:cs typeface="Calibri" panose="020F0502020204030204" pitchFamily="34" charset="0"/>
              </a:rPr>
              <a:t>N = </a:t>
            </a:r>
            <a:r>
              <a:rPr lang="en-US" sz="1400" dirty="0">
                <a:latin typeface="Calibri" panose="020F0502020204030204" pitchFamily="34" charset="0"/>
                <a:cs typeface="Calibri" panose="020F0502020204030204" pitchFamily="34" charset="0"/>
              </a:rPr>
              <a:t>737 doctors with age information</a:t>
            </a:r>
          </a:p>
        </p:txBody>
      </p:sp>
      <p:sp>
        <p:nvSpPr>
          <p:cNvPr id="12" name="TextBox 11">
            <a:extLst>
              <a:ext uri="{FF2B5EF4-FFF2-40B4-BE49-F238E27FC236}">
                <a16:creationId xmlns:a16="http://schemas.microsoft.com/office/drawing/2014/main" id="{3518C54A-A47F-43A0-9040-589DE8D579B8}"/>
              </a:ext>
            </a:extLst>
          </p:cNvPr>
          <p:cNvSpPr txBox="1"/>
          <p:nvPr/>
        </p:nvSpPr>
        <p:spPr>
          <a:xfrm>
            <a:off x="1351358" y="3763360"/>
            <a:ext cx="404278"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8%</a:t>
            </a:r>
          </a:p>
        </p:txBody>
      </p:sp>
      <p:sp>
        <p:nvSpPr>
          <p:cNvPr id="13" name="TextBox 12">
            <a:extLst>
              <a:ext uri="{FF2B5EF4-FFF2-40B4-BE49-F238E27FC236}">
                <a16:creationId xmlns:a16="http://schemas.microsoft.com/office/drawing/2014/main" id="{C9693111-BDFF-4C8E-BCE5-68F7784CD44C}"/>
              </a:ext>
            </a:extLst>
          </p:cNvPr>
          <p:cNvSpPr txBox="1"/>
          <p:nvPr/>
        </p:nvSpPr>
        <p:spPr>
          <a:xfrm>
            <a:off x="1713212" y="2920202"/>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19%</a:t>
            </a:r>
          </a:p>
        </p:txBody>
      </p:sp>
      <p:sp>
        <p:nvSpPr>
          <p:cNvPr id="14" name="TextBox 13">
            <a:extLst>
              <a:ext uri="{FF2B5EF4-FFF2-40B4-BE49-F238E27FC236}">
                <a16:creationId xmlns:a16="http://schemas.microsoft.com/office/drawing/2014/main" id="{2B0E9759-86B4-49FC-9BA7-0066619B7E1E}"/>
              </a:ext>
            </a:extLst>
          </p:cNvPr>
          <p:cNvSpPr txBox="1"/>
          <p:nvPr/>
        </p:nvSpPr>
        <p:spPr>
          <a:xfrm>
            <a:off x="2121408" y="2477114"/>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24%</a:t>
            </a:r>
          </a:p>
        </p:txBody>
      </p:sp>
      <p:sp>
        <p:nvSpPr>
          <p:cNvPr id="15" name="TextBox 14">
            <a:extLst>
              <a:ext uri="{FF2B5EF4-FFF2-40B4-BE49-F238E27FC236}">
                <a16:creationId xmlns:a16="http://schemas.microsoft.com/office/drawing/2014/main" id="{C1FF7434-90D1-4B2B-AB40-3AD11AF63449}"/>
              </a:ext>
            </a:extLst>
          </p:cNvPr>
          <p:cNvSpPr txBox="1"/>
          <p:nvPr/>
        </p:nvSpPr>
        <p:spPr>
          <a:xfrm>
            <a:off x="2583367" y="2169337"/>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28%</a:t>
            </a:r>
          </a:p>
        </p:txBody>
      </p:sp>
      <p:sp>
        <p:nvSpPr>
          <p:cNvPr id="16" name="TextBox 15">
            <a:extLst>
              <a:ext uri="{FF2B5EF4-FFF2-40B4-BE49-F238E27FC236}">
                <a16:creationId xmlns:a16="http://schemas.microsoft.com/office/drawing/2014/main" id="{C8747F32-D502-496B-9880-8A59A552FEFB}"/>
              </a:ext>
            </a:extLst>
          </p:cNvPr>
          <p:cNvSpPr txBox="1"/>
          <p:nvPr/>
        </p:nvSpPr>
        <p:spPr>
          <a:xfrm>
            <a:off x="2996322" y="3280463"/>
            <a:ext cx="495649"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14%</a:t>
            </a:r>
          </a:p>
        </p:txBody>
      </p:sp>
      <p:sp>
        <p:nvSpPr>
          <p:cNvPr id="17" name="TextBox 16">
            <a:extLst>
              <a:ext uri="{FF2B5EF4-FFF2-40B4-BE49-F238E27FC236}">
                <a16:creationId xmlns:a16="http://schemas.microsoft.com/office/drawing/2014/main" id="{9BD9DE14-A98B-4ACF-B908-522C5A8104FB}"/>
              </a:ext>
            </a:extLst>
          </p:cNvPr>
          <p:cNvSpPr txBox="1"/>
          <p:nvPr/>
        </p:nvSpPr>
        <p:spPr>
          <a:xfrm>
            <a:off x="3477223" y="3956579"/>
            <a:ext cx="404278"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6%</a:t>
            </a:r>
          </a:p>
        </p:txBody>
      </p:sp>
      <p:sp>
        <p:nvSpPr>
          <p:cNvPr id="20" name="Comment1">
            <a:extLst>
              <a:ext uri="{FF2B5EF4-FFF2-40B4-BE49-F238E27FC236}">
                <a16:creationId xmlns:a16="http://schemas.microsoft.com/office/drawing/2014/main" id="{64B09D8F-5332-4372-99A7-E9E54C118BC1}"/>
              </a:ext>
            </a:extLst>
          </p:cNvPr>
          <p:cNvSpPr/>
          <p:nvPr/>
        </p:nvSpPr>
        <p:spPr>
          <a:xfrm>
            <a:off x="5073445" y="5122606"/>
            <a:ext cx="3770672" cy="1493905"/>
          </a:xfrm>
          <a:prstGeom prst="borderCallout1">
            <a:avLst>
              <a:gd name="adj1" fmla="val -3308"/>
              <a:gd name="adj2" fmla="val 32475"/>
              <a:gd name="adj3" fmla="val -15284"/>
              <a:gd name="adj4" fmla="val 38851"/>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noFill/>
            <a:prstDash val="solid"/>
            <a:tailEnd type="triangle"/>
          </a:ln>
          <a:effectLst>
            <a:outerShdw blurRad="40000" dist="20000" dir="5400000" rotWithShape="0">
              <a:srgbClr val="000000">
                <a:alpha val="38000"/>
              </a:srgbClr>
            </a:outerShdw>
          </a:effectLst>
        </p:spPr>
        <p:txBody>
          <a:bodyPr wrap="square" lIns="0" tIns="0" rIns="0" bIns="0" anchor="ctr">
            <a:noAutofit/>
          </a:bodyPr>
          <a:lstStyle/>
          <a:p>
            <a:pPr marL="109538"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The higher number of reviews per physician in the 50-70 age range could be due to:</a:t>
            </a:r>
          </a:p>
          <a:p>
            <a:pPr marL="395288"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00000"/>
                </a:solidFill>
                <a:latin typeface="Arial"/>
              </a:rPr>
              <a:t>More accumulated patients over time due to longer time in practice</a:t>
            </a:r>
          </a:p>
          <a:p>
            <a:pPr marL="395288"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rgbClr val="000000"/>
                </a:solidFill>
                <a:latin typeface="Arial"/>
              </a:rPr>
              <a:t>Higher patient volume due to patient preference for physicians in this group</a:t>
            </a:r>
          </a:p>
        </p:txBody>
      </p:sp>
      <p:sp>
        <p:nvSpPr>
          <p:cNvPr id="25" name="Rectangle 24">
            <a:extLst>
              <a:ext uri="{FF2B5EF4-FFF2-40B4-BE49-F238E27FC236}">
                <a16:creationId xmlns:a16="http://schemas.microsoft.com/office/drawing/2014/main" id="{2FC5F18C-7498-41A3-A0D6-9DA4F2C5B1B3}"/>
              </a:ext>
            </a:extLst>
          </p:cNvPr>
          <p:cNvSpPr/>
          <p:nvPr/>
        </p:nvSpPr>
        <p:spPr>
          <a:xfrm>
            <a:off x="6223819" y="2109019"/>
            <a:ext cx="1115962" cy="2349910"/>
          </a:xfrm>
          <a:prstGeom prst="rect">
            <a:avLst/>
          </a:prstGeom>
          <a:noFill/>
          <a:ln w="1587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42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90A8-A9D9-46FE-8FDE-CBE88DB00666}"/>
              </a:ext>
            </a:extLst>
          </p:cNvPr>
          <p:cNvSpPr>
            <a:spLocks noGrp="1"/>
          </p:cNvSpPr>
          <p:nvPr>
            <p:ph type="title"/>
          </p:nvPr>
        </p:nvSpPr>
        <p:spPr/>
        <p:txBody>
          <a:bodyPr>
            <a:normAutofit/>
          </a:bodyPr>
          <a:lstStyle/>
          <a:p>
            <a:r>
              <a:rPr lang="en-US" sz="2600" dirty="0"/>
              <a:t>Doctor’s score is usually higher than the staff score and the overall rating is either same as doctor’s score or lower</a:t>
            </a:r>
          </a:p>
        </p:txBody>
      </p:sp>
      <p:pic>
        <p:nvPicPr>
          <p:cNvPr id="3" name="Picture 2">
            <a:extLst>
              <a:ext uri="{FF2B5EF4-FFF2-40B4-BE49-F238E27FC236}">
                <a16:creationId xmlns:a16="http://schemas.microsoft.com/office/drawing/2014/main" id="{6B854E26-2470-4924-85D8-DBCA77AE61C4}"/>
              </a:ext>
            </a:extLst>
          </p:cNvPr>
          <p:cNvPicPr>
            <a:picLocks noChangeAspect="1"/>
          </p:cNvPicPr>
          <p:nvPr/>
        </p:nvPicPr>
        <p:blipFill>
          <a:blip r:embed="rId2"/>
          <a:stretch>
            <a:fillRect/>
          </a:stretch>
        </p:blipFill>
        <p:spPr>
          <a:xfrm>
            <a:off x="126124" y="2202839"/>
            <a:ext cx="4393608" cy="2912141"/>
          </a:xfrm>
          <a:prstGeom prst="rect">
            <a:avLst/>
          </a:prstGeom>
        </p:spPr>
      </p:pic>
      <p:pic>
        <p:nvPicPr>
          <p:cNvPr id="4" name="Picture 3">
            <a:extLst>
              <a:ext uri="{FF2B5EF4-FFF2-40B4-BE49-F238E27FC236}">
                <a16:creationId xmlns:a16="http://schemas.microsoft.com/office/drawing/2014/main" id="{BF50DEF5-88E8-4933-B1F0-0443D98676FE}"/>
              </a:ext>
            </a:extLst>
          </p:cNvPr>
          <p:cNvPicPr>
            <a:picLocks noChangeAspect="1"/>
          </p:cNvPicPr>
          <p:nvPr/>
        </p:nvPicPr>
        <p:blipFill>
          <a:blip r:embed="rId3"/>
          <a:stretch>
            <a:fillRect/>
          </a:stretch>
        </p:blipFill>
        <p:spPr>
          <a:xfrm>
            <a:off x="4335518" y="2202839"/>
            <a:ext cx="4288220" cy="2870272"/>
          </a:xfrm>
          <a:prstGeom prst="rect">
            <a:avLst/>
          </a:prstGeom>
        </p:spPr>
      </p:pic>
    </p:spTree>
    <p:extLst>
      <p:ext uri="{BB962C8B-B14F-4D97-AF65-F5344CB8AC3E}">
        <p14:creationId xmlns:p14="http://schemas.microsoft.com/office/powerpoint/2010/main" val="114229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2C53-1234-4E1B-B227-42CAE27664CB}"/>
              </a:ext>
            </a:extLst>
          </p:cNvPr>
          <p:cNvSpPr>
            <a:spLocks noGrp="1"/>
          </p:cNvSpPr>
          <p:nvPr>
            <p:ph type="title"/>
          </p:nvPr>
        </p:nvSpPr>
        <p:spPr/>
        <p:txBody>
          <a:bodyPr>
            <a:normAutofit fontScale="90000"/>
          </a:bodyPr>
          <a:lstStyle/>
          <a:p>
            <a:r>
              <a:rPr lang="en-US" dirty="0"/>
              <a:t>Patients are most satisfied with cardiologists in NYC metro area aged between 40 to 60 years old</a:t>
            </a:r>
          </a:p>
        </p:txBody>
      </p:sp>
      <p:pic>
        <p:nvPicPr>
          <p:cNvPr id="3" name="Picture 2">
            <a:extLst>
              <a:ext uri="{FF2B5EF4-FFF2-40B4-BE49-F238E27FC236}">
                <a16:creationId xmlns:a16="http://schemas.microsoft.com/office/drawing/2014/main" id="{F141A82F-9823-43EC-99D0-2D9170F2EAAE}"/>
              </a:ext>
            </a:extLst>
          </p:cNvPr>
          <p:cNvPicPr>
            <a:picLocks noChangeAspect="1"/>
          </p:cNvPicPr>
          <p:nvPr/>
        </p:nvPicPr>
        <p:blipFill>
          <a:blip r:embed="rId2"/>
          <a:stretch>
            <a:fillRect/>
          </a:stretch>
        </p:blipFill>
        <p:spPr>
          <a:xfrm>
            <a:off x="578541" y="1695686"/>
            <a:ext cx="7986918" cy="4836494"/>
          </a:xfrm>
          <a:prstGeom prst="rect">
            <a:avLst/>
          </a:prstGeom>
        </p:spPr>
      </p:pic>
    </p:spTree>
    <p:extLst>
      <p:ext uri="{BB962C8B-B14F-4D97-AF65-F5344CB8AC3E}">
        <p14:creationId xmlns:p14="http://schemas.microsoft.com/office/powerpoint/2010/main" val="375483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728B-2BFE-4738-A4C2-B833E7447E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1E16E46-E1D7-442D-990E-982A0D15638C}"/>
              </a:ext>
            </a:extLst>
          </p:cNvPr>
          <p:cNvSpPr>
            <a:spLocks noGrp="1"/>
          </p:cNvSpPr>
          <p:nvPr>
            <p:ph idx="1"/>
          </p:nvPr>
        </p:nvSpPr>
        <p:spPr/>
        <p:txBody>
          <a:bodyPr/>
          <a:lstStyle/>
          <a:p>
            <a:r>
              <a:rPr lang="en-US" dirty="0"/>
              <a:t>Introduction to the dataset</a:t>
            </a:r>
          </a:p>
          <a:p>
            <a:r>
              <a:rPr lang="en-US" dirty="0"/>
              <a:t>Distribution of overall rating</a:t>
            </a:r>
          </a:p>
          <a:p>
            <a:r>
              <a:rPr lang="en-US" dirty="0"/>
              <a:t>What drives / influences overall rating?</a:t>
            </a:r>
          </a:p>
          <a:p>
            <a:pPr lvl="1"/>
            <a:r>
              <a:rPr lang="en-US" dirty="0"/>
              <a:t>Number of reviews</a:t>
            </a:r>
          </a:p>
          <a:p>
            <a:pPr lvl="1"/>
            <a:r>
              <a:rPr lang="en-US" dirty="0"/>
              <a:t>Age</a:t>
            </a:r>
          </a:p>
          <a:p>
            <a:pPr lvl="1"/>
            <a:r>
              <a:rPr lang="en-US" dirty="0"/>
              <a:t>Gender</a:t>
            </a:r>
          </a:p>
          <a:p>
            <a:pPr lvl="1"/>
            <a:r>
              <a:rPr lang="en-US" dirty="0"/>
              <a:t>Doctor’s performance vs. office staff performance</a:t>
            </a:r>
          </a:p>
          <a:p>
            <a:r>
              <a:rPr lang="en-US" dirty="0"/>
              <a:t>Conclusions</a:t>
            </a:r>
          </a:p>
          <a:p>
            <a:r>
              <a:rPr lang="en-US" dirty="0"/>
              <a:t>Future work</a:t>
            </a:r>
          </a:p>
          <a:p>
            <a:pPr lvl="1"/>
            <a:endParaRPr lang="en-US" dirty="0"/>
          </a:p>
        </p:txBody>
      </p:sp>
    </p:spTree>
    <p:extLst>
      <p:ext uri="{BB962C8B-B14F-4D97-AF65-F5344CB8AC3E}">
        <p14:creationId xmlns:p14="http://schemas.microsoft.com/office/powerpoint/2010/main" val="36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5E2055-6889-406B-8E09-AB20980C2F45}"/>
              </a:ext>
            </a:extLst>
          </p:cNvPr>
          <p:cNvPicPr>
            <a:picLocks noChangeAspect="1"/>
          </p:cNvPicPr>
          <p:nvPr/>
        </p:nvPicPr>
        <p:blipFill>
          <a:blip r:embed="rId2"/>
          <a:stretch>
            <a:fillRect/>
          </a:stretch>
        </p:blipFill>
        <p:spPr>
          <a:xfrm>
            <a:off x="957679" y="1416388"/>
            <a:ext cx="7108636" cy="5014307"/>
          </a:xfrm>
          <a:prstGeom prst="rect">
            <a:avLst/>
          </a:prstGeom>
        </p:spPr>
      </p:pic>
      <p:sp>
        <p:nvSpPr>
          <p:cNvPr id="3" name="Title 1">
            <a:extLst>
              <a:ext uri="{FF2B5EF4-FFF2-40B4-BE49-F238E27FC236}">
                <a16:creationId xmlns:a16="http://schemas.microsoft.com/office/drawing/2014/main" id="{E25EA84A-95E9-4772-AE47-2F30B413F7C6}"/>
              </a:ext>
            </a:extLst>
          </p:cNvPr>
          <p:cNvSpPr txBox="1">
            <a:spLocks/>
          </p:cNvSpPr>
          <p:nvPr/>
        </p:nvSpPr>
        <p:spPr>
          <a:xfrm>
            <a:off x="457200" y="533400"/>
            <a:ext cx="8229600" cy="680405"/>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a:t>Pilot analysis includes ~950 gastroenterologists in New York City metro area</a:t>
            </a:r>
          </a:p>
        </p:txBody>
      </p:sp>
      <p:sp>
        <p:nvSpPr>
          <p:cNvPr id="4" name="Foot Notes">
            <a:extLst>
              <a:ext uri="{FF2B5EF4-FFF2-40B4-BE49-F238E27FC236}">
                <a16:creationId xmlns:a16="http://schemas.microsoft.com/office/drawing/2014/main" id="{C38B3BF1-19D8-4D13-897C-01471C889FAE}"/>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Starting </a:t>
            </a:r>
            <a:r>
              <a:rPr lang="en-US" sz="1000" i="1" dirty="0">
                <a:solidFill>
                  <a:srgbClr val="000000"/>
                </a:solidFill>
              </a:rPr>
              <a:t>URL: https://www.healthgrades.com/gastroenterology-directory/ny-new-york/new-york</a:t>
            </a:r>
            <a:endParaRPr lang="en-US" sz="1000" i="1" dirty="0">
              <a:solidFill>
                <a:srgbClr val="000000"/>
              </a:solidFill>
              <a:latin typeface="Arial"/>
            </a:endParaRPr>
          </a:p>
        </p:txBody>
      </p:sp>
    </p:spTree>
    <p:extLst>
      <p:ext uri="{BB962C8B-B14F-4D97-AF65-F5344CB8AC3E}">
        <p14:creationId xmlns:p14="http://schemas.microsoft.com/office/powerpoint/2010/main" val="24495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32A-453A-4268-924A-C89F21A020F3}"/>
              </a:ext>
            </a:extLst>
          </p:cNvPr>
          <p:cNvSpPr>
            <a:spLocks noGrp="1"/>
          </p:cNvSpPr>
          <p:nvPr>
            <p:ph type="title"/>
          </p:nvPr>
        </p:nvSpPr>
        <p:spPr>
          <a:xfrm>
            <a:off x="457200" y="533400"/>
            <a:ext cx="8229600" cy="764721"/>
          </a:xfrm>
        </p:spPr>
        <p:txBody>
          <a:bodyPr>
            <a:normAutofit fontScale="90000"/>
          </a:bodyPr>
          <a:lstStyle/>
          <a:p>
            <a:r>
              <a:rPr lang="en-US" dirty="0"/>
              <a:t>Ratings and doctor demographic information were scraped for analysis</a:t>
            </a:r>
          </a:p>
        </p:txBody>
      </p:sp>
      <p:graphicFrame>
        <p:nvGraphicFramePr>
          <p:cNvPr id="7" name="Table 6">
            <a:extLst>
              <a:ext uri="{FF2B5EF4-FFF2-40B4-BE49-F238E27FC236}">
                <a16:creationId xmlns:a16="http://schemas.microsoft.com/office/drawing/2014/main" id="{388B90F5-BA42-498F-9C12-8B52666423A1}"/>
              </a:ext>
            </a:extLst>
          </p:cNvPr>
          <p:cNvGraphicFramePr>
            <a:graphicFrameLocks noGrp="1"/>
          </p:cNvGraphicFramePr>
          <p:nvPr>
            <p:extLst>
              <p:ext uri="{D42A27DB-BD31-4B8C-83A1-F6EECF244321}">
                <p14:modId xmlns:p14="http://schemas.microsoft.com/office/powerpoint/2010/main" val="1415272020"/>
              </p:ext>
            </p:extLst>
          </p:nvPr>
        </p:nvGraphicFramePr>
        <p:xfrm>
          <a:off x="557891" y="1501322"/>
          <a:ext cx="4721678" cy="5212080"/>
        </p:xfrm>
        <a:graphic>
          <a:graphicData uri="http://schemas.openxmlformats.org/drawingml/2006/table">
            <a:tbl>
              <a:tblPr firstRow="1" bandRow="1">
                <a:tableStyleId>{69012ECD-51FC-41F1-AA8D-1B2483CD663E}</a:tableStyleId>
              </a:tblPr>
              <a:tblGrid>
                <a:gridCol w="1970313">
                  <a:extLst>
                    <a:ext uri="{9D8B030D-6E8A-4147-A177-3AD203B41FA5}">
                      <a16:colId xmlns:a16="http://schemas.microsoft.com/office/drawing/2014/main" val="341910386"/>
                    </a:ext>
                  </a:extLst>
                </a:gridCol>
                <a:gridCol w="2751365">
                  <a:extLst>
                    <a:ext uri="{9D8B030D-6E8A-4147-A177-3AD203B41FA5}">
                      <a16:colId xmlns:a16="http://schemas.microsoft.com/office/drawing/2014/main" val="3115996649"/>
                    </a:ext>
                  </a:extLst>
                </a:gridCol>
              </a:tblGrid>
              <a:tr h="320539">
                <a:tc gridSpan="2">
                  <a:txBody>
                    <a:bodyPr/>
                    <a:lstStyle/>
                    <a:p>
                      <a:pPr algn="ctr"/>
                      <a:r>
                        <a:rPr lang="en-US" sz="1600" dirty="0"/>
                        <a:t>Ratings through patient survey </a:t>
                      </a:r>
                    </a:p>
                    <a:p>
                      <a:pPr algn="ctr"/>
                      <a:r>
                        <a:rPr lang="en-US" sz="1600" dirty="0"/>
                        <a:t>(1-5 stars rounded to 0.5 star precision)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endParaRPr lang="en-US"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2183290920"/>
                  </a:ext>
                </a:extLst>
              </a:tr>
              <a:tr h="553658">
                <a:tc>
                  <a:txBody>
                    <a:bodyPr/>
                    <a:lstStyle/>
                    <a:p>
                      <a:pPr algn="ctr"/>
                      <a:r>
                        <a:rPr lang="en-US" sz="1600" b="1" dirty="0"/>
                        <a:t>Overall Rating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dirty="0">
                          <a:latin typeface="Calibri" panose="020F0502020204030204" pitchFamily="34" charset="0"/>
                          <a:cs typeface="Calibri" panose="020F0502020204030204" pitchFamily="34" charset="0"/>
                        </a:rPr>
                        <a:t>Likelihood to recommend doctor to friends and family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3518538"/>
                  </a:ext>
                </a:extLst>
              </a:tr>
              <a:tr h="553658">
                <a:tc rowSpan="4">
                  <a:txBody>
                    <a:bodyPr/>
                    <a:lstStyle/>
                    <a:p>
                      <a:pPr algn="ctr"/>
                      <a:r>
                        <a:rPr lang="en-US" sz="1600" b="1" dirty="0"/>
                        <a:t>Doctor Score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Level of trust in provider's decisions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50500592"/>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How well provider explains medical condition(s)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28224524"/>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How well provider listens and answers questions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18470024"/>
                  </a:ext>
                </a:extLst>
              </a:tr>
              <a:tr h="553658">
                <a:tc vMerge="1">
                  <a:txBody>
                    <a:bodyPr/>
                    <a:lstStyle/>
                    <a:p>
                      <a:endParaRPr lang="en-US" sz="1600" dirty="0"/>
                    </a:p>
                  </a:txBody>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Spends appropriate amount of time with patients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60090378"/>
                  </a:ext>
                </a:extLst>
              </a:tr>
              <a:tr h="553658">
                <a:tc rowSpan="3">
                  <a:txBody>
                    <a:bodyPr/>
                    <a:lstStyle/>
                    <a:p>
                      <a:pPr algn="ctr"/>
                      <a:r>
                        <a:rPr lang="en-US" sz="1600" b="1" dirty="0"/>
                        <a:t>Staff Score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Ease of scheduling urgent appointments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881972913"/>
                  </a:ext>
                </a:extLst>
              </a:tr>
              <a:tr h="553658">
                <a:tc vMerge="1">
                  <a:txBody>
                    <a:bodyPr/>
                    <a:lstStyle/>
                    <a:p>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fr-FR" sz="1600" i="1" kern="1200" dirty="0">
                          <a:solidFill>
                            <a:schemeClr val="tx1"/>
                          </a:solidFill>
                          <a:latin typeface="Calibri" panose="020F0502020204030204" pitchFamily="34" charset="0"/>
                          <a:ea typeface="+mn-ea"/>
                          <a:cs typeface="Calibri" panose="020F0502020204030204" pitchFamily="34" charset="0"/>
                        </a:rPr>
                        <a:t>Office </a:t>
                      </a:r>
                      <a:r>
                        <a:rPr lang="fr-FR" sz="1600" i="1" kern="1200" dirty="0" err="1">
                          <a:solidFill>
                            <a:schemeClr val="tx1"/>
                          </a:solidFill>
                          <a:latin typeface="Calibri" panose="020F0502020204030204" pitchFamily="34" charset="0"/>
                          <a:ea typeface="+mn-ea"/>
                          <a:cs typeface="Calibri" panose="020F0502020204030204" pitchFamily="34" charset="0"/>
                        </a:rPr>
                        <a:t>environment</a:t>
                      </a:r>
                      <a:r>
                        <a:rPr lang="fr-FR" sz="1600" i="1" kern="1200" dirty="0">
                          <a:solidFill>
                            <a:schemeClr val="tx1"/>
                          </a:solidFill>
                          <a:latin typeface="Calibri" panose="020F0502020204030204" pitchFamily="34" charset="0"/>
                          <a:ea typeface="+mn-ea"/>
                          <a:cs typeface="Calibri" panose="020F0502020204030204" pitchFamily="34" charset="0"/>
                        </a:rPr>
                        <a:t>, </a:t>
                      </a:r>
                      <a:r>
                        <a:rPr lang="fr-FR" sz="1600" i="1" kern="1200" dirty="0" err="1">
                          <a:solidFill>
                            <a:schemeClr val="tx1"/>
                          </a:solidFill>
                          <a:latin typeface="Calibri" panose="020F0502020204030204" pitchFamily="34" charset="0"/>
                          <a:ea typeface="+mn-ea"/>
                          <a:cs typeface="Calibri" panose="020F0502020204030204" pitchFamily="34" charset="0"/>
                        </a:rPr>
                        <a:t>cleanliness</a:t>
                      </a:r>
                      <a:r>
                        <a:rPr lang="fr-FR" sz="1600" i="1" kern="1200" dirty="0">
                          <a:solidFill>
                            <a:schemeClr val="tx1"/>
                          </a:solidFill>
                          <a:latin typeface="Calibri" panose="020F0502020204030204" pitchFamily="34" charset="0"/>
                          <a:ea typeface="+mn-ea"/>
                          <a:cs typeface="Calibri" panose="020F0502020204030204" pitchFamily="34" charset="0"/>
                        </a:rPr>
                        <a:t>, </a:t>
                      </a:r>
                      <a:r>
                        <a:rPr lang="fr-FR" sz="1600" i="1" kern="1200" dirty="0" err="1">
                          <a:solidFill>
                            <a:schemeClr val="tx1"/>
                          </a:solidFill>
                          <a:latin typeface="Calibri" panose="020F0502020204030204" pitchFamily="34" charset="0"/>
                          <a:ea typeface="+mn-ea"/>
                          <a:cs typeface="Calibri" panose="020F0502020204030204" pitchFamily="34" charset="0"/>
                        </a:rPr>
                        <a:t>comfort</a:t>
                      </a:r>
                      <a:r>
                        <a:rPr lang="fr-FR" sz="1600" i="1" kern="1200" dirty="0">
                          <a:solidFill>
                            <a:schemeClr val="tx1"/>
                          </a:solidFill>
                          <a:latin typeface="Calibri" panose="020F0502020204030204" pitchFamily="34" charset="0"/>
                          <a:ea typeface="+mn-ea"/>
                          <a:cs typeface="Calibri" panose="020F0502020204030204" pitchFamily="34" charset="0"/>
                        </a:rPr>
                        <a:t>, etc.</a:t>
                      </a:r>
                      <a:endParaRPr lang="en-US" sz="1600" i="1" kern="1200" dirty="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43445327"/>
                  </a:ext>
                </a:extLst>
              </a:tr>
              <a:tr h="553658">
                <a:tc vMerge="1">
                  <a:txBody>
                    <a:bodyPr/>
                    <a:lstStyle/>
                    <a:p>
                      <a:endParaRPr lang="en-US" sz="16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600" i="1" kern="1200" dirty="0">
                          <a:solidFill>
                            <a:schemeClr val="tx1"/>
                          </a:solidFill>
                          <a:latin typeface="Calibri" panose="020F0502020204030204" pitchFamily="34" charset="0"/>
                          <a:ea typeface="+mn-ea"/>
                          <a:cs typeface="Calibri" panose="020F0502020204030204" pitchFamily="34" charset="0"/>
                        </a:rPr>
                        <a:t>Staff friendliness and courteousness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69541692"/>
                  </a:ext>
                </a:extLst>
              </a:tr>
            </a:tbl>
          </a:graphicData>
        </a:graphic>
      </p:graphicFrame>
      <p:graphicFrame>
        <p:nvGraphicFramePr>
          <p:cNvPr id="8" name="Table 7">
            <a:extLst>
              <a:ext uri="{FF2B5EF4-FFF2-40B4-BE49-F238E27FC236}">
                <a16:creationId xmlns:a16="http://schemas.microsoft.com/office/drawing/2014/main" id="{9D4BBE57-39C4-450A-BB3D-12749BA0166C}"/>
              </a:ext>
            </a:extLst>
          </p:cNvPr>
          <p:cNvGraphicFramePr>
            <a:graphicFrameLocks noGrp="1"/>
          </p:cNvGraphicFramePr>
          <p:nvPr>
            <p:extLst>
              <p:ext uri="{D42A27DB-BD31-4B8C-83A1-F6EECF244321}">
                <p14:modId xmlns:p14="http://schemas.microsoft.com/office/powerpoint/2010/main" val="3336104710"/>
              </p:ext>
            </p:extLst>
          </p:nvPr>
        </p:nvGraphicFramePr>
        <p:xfrm>
          <a:off x="5563959" y="1501322"/>
          <a:ext cx="3073854" cy="3779520"/>
        </p:xfrm>
        <a:graphic>
          <a:graphicData uri="http://schemas.openxmlformats.org/drawingml/2006/table">
            <a:tbl>
              <a:tblPr firstRow="1" bandRow="1">
                <a:tableStyleId>{69012ECD-51FC-41F1-AA8D-1B2483CD663E}</a:tableStyleId>
              </a:tblPr>
              <a:tblGrid>
                <a:gridCol w="3073854">
                  <a:extLst>
                    <a:ext uri="{9D8B030D-6E8A-4147-A177-3AD203B41FA5}">
                      <a16:colId xmlns:a16="http://schemas.microsoft.com/office/drawing/2014/main" val="3115996649"/>
                    </a:ext>
                  </a:extLst>
                </a:gridCol>
              </a:tblGrid>
              <a:tr h="320539">
                <a:tc>
                  <a:txBody>
                    <a:bodyPr/>
                    <a:lstStyle/>
                    <a:p>
                      <a:r>
                        <a:rPr lang="en-US" sz="1600" dirty="0"/>
                        <a:t>Doctor characteristics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9900"/>
                    </a:solidFill>
                  </a:tcPr>
                </a:tc>
                <a:extLst>
                  <a:ext uri="{0D108BD9-81ED-4DB2-BD59-A6C34878D82A}">
                    <a16:rowId xmlns:a16="http://schemas.microsoft.com/office/drawing/2014/main" val="2183290920"/>
                  </a:ext>
                </a:extLst>
              </a:tr>
              <a:tr h="553658">
                <a:tc>
                  <a:txBody>
                    <a:bodyPr/>
                    <a:lstStyle/>
                    <a:p>
                      <a:pPr marL="0" indent="0">
                        <a:buFont typeface="Arial" panose="020B0604020202020204" pitchFamily="34" charset="0"/>
                        <a:buNone/>
                      </a:pPr>
                      <a:r>
                        <a:rPr lang="en-US" sz="1600" i="1" dirty="0">
                          <a:latin typeface="Calibri" panose="020F0502020204030204" pitchFamily="34" charset="0"/>
                          <a:cs typeface="Calibri" panose="020F0502020204030204" pitchFamily="34" charset="0"/>
                        </a:rPr>
                        <a:t>Used in analysis</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Age</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Gender</a:t>
                      </a:r>
                    </a:p>
                    <a:p>
                      <a:pPr marL="285750" indent="-285750">
                        <a:buFont typeface="Arial" panose="020B0604020202020204" pitchFamily="34" charset="0"/>
                        <a:buChar char="•"/>
                      </a:pPr>
                      <a:r>
                        <a:rPr lang="en-US" sz="1600" b="1" i="1" dirty="0">
                          <a:latin typeface="Calibri" panose="020F0502020204030204" pitchFamily="34" charset="0"/>
                          <a:cs typeface="Calibri" panose="020F0502020204030204" pitchFamily="34" charset="0"/>
                        </a:rPr>
                        <a:t>Number of reviews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3518538"/>
                  </a:ext>
                </a:extLst>
              </a:tr>
              <a:tr h="553658">
                <a:tc>
                  <a:txBody>
                    <a:bodyPr/>
                    <a:lstStyle/>
                    <a:p>
                      <a:pPr marL="0" indent="0">
                        <a:buFont typeface="Arial" panose="020B0604020202020204" pitchFamily="34" charset="0"/>
                        <a:buNone/>
                      </a:pPr>
                      <a:r>
                        <a:rPr lang="en-US" sz="1200" i="1" kern="1200" dirty="0">
                          <a:solidFill>
                            <a:schemeClr val="tx1"/>
                          </a:solidFill>
                          <a:latin typeface="Calibri" panose="020F0502020204030204" pitchFamily="34" charset="0"/>
                          <a:ea typeface="+mn-ea"/>
                          <a:cs typeface="Calibri" panose="020F0502020204030204" pitchFamily="34" charset="0"/>
                        </a:rPr>
                        <a:t>Scraped, not used</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Main practice name</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Main practice address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Educational history (medical school, residency, fellowship hospitals)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Number of insurance plans accepted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50500592"/>
                  </a:ext>
                </a:extLst>
              </a:tr>
              <a:tr h="553658">
                <a:tc>
                  <a:txBody>
                    <a:bodyPr/>
                    <a:lstStyle/>
                    <a:p>
                      <a:pPr marL="0" indent="0">
                        <a:buFont typeface="Arial" panose="020B0604020202020204" pitchFamily="34" charset="0"/>
                        <a:buNone/>
                      </a:pPr>
                      <a:r>
                        <a:rPr lang="en-US" sz="1200" i="1" kern="1200" dirty="0">
                          <a:solidFill>
                            <a:schemeClr val="tx1"/>
                          </a:solidFill>
                          <a:latin typeface="Calibri" panose="020F0502020204030204" pitchFamily="34" charset="0"/>
                          <a:ea typeface="+mn-ea"/>
                          <a:cs typeface="Calibri" panose="020F0502020204030204" pitchFamily="34" charset="0"/>
                        </a:rPr>
                        <a:t>Not scraped</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Qualitative comments from patient reviews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Top conditions and procedures</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Legal action background check</a:t>
                      </a:r>
                    </a:p>
                    <a:p>
                      <a:pPr marL="285750" indent="-285750">
                        <a:buFont typeface="Arial" panose="020B0604020202020204" pitchFamily="34" charset="0"/>
                        <a:buChar char="•"/>
                      </a:pPr>
                      <a:r>
                        <a:rPr lang="en-US" sz="1200" i="1" kern="1200" dirty="0">
                          <a:solidFill>
                            <a:schemeClr val="tx1"/>
                          </a:solidFill>
                          <a:latin typeface="Calibri" panose="020F0502020204030204" pitchFamily="34" charset="0"/>
                          <a:ea typeface="+mn-ea"/>
                          <a:cs typeface="Calibri" panose="020F0502020204030204" pitchFamily="34" charset="0"/>
                        </a:rPr>
                        <a:t>Languages spoken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28224524"/>
                  </a:ext>
                </a:extLst>
              </a:tr>
            </a:tbl>
          </a:graphicData>
        </a:graphic>
      </p:graphicFrame>
      <p:sp>
        <p:nvSpPr>
          <p:cNvPr id="9" name="Comment1">
            <a:extLst>
              <a:ext uri="{FF2B5EF4-FFF2-40B4-BE49-F238E27FC236}">
                <a16:creationId xmlns:a16="http://schemas.microsoft.com/office/drawing/2014/main" id="{23D792E9-0333-45D7-AF99-5F9D95435E49}"/>
              </a:ext>
            </a:extLst>
          </p:cNvPr>
          <p:cNvSpPr/>
          <p:nvPr/>
        </p:nvSpPr>
        <p:spPr>
          <a:xfrm>
            <a:off x="5806053" y="5756468"/>
            <a:ext cx="2718823" cy="476726"/>
          </a:xfrm>
          <a:prstGeom prst="wedgeRoundRectCallout">
            <a:avLst>
              <a:gd name="adj1" fmla="val -67666"/>
              <a:gd name="adj2" fmla="val -34734"/>
              <a:gd name="adj3" fmla="val 16667"/>
            </a:avLst>
          </a:prstGeom>
          <a:gradFill rotWithShape="1">
            <a:gsLst>
              <a:gs pos="0">
                <a:srgbClr val="FCAF17">
                  <a:tint val="50000"/>
                  <a:satMod val="300000"/>
                </a:srgbClr>
              </a:gs>
              <a:gs pos="35000">
                <a:srgbClr val="FCAF17">
                  <a:tint val="37000"/>
                  <a:satMod val="300000"/>
                </a:srgbClr>
              </a:gs>
              <a:gs pos="100000">
                <a:srgbClr val="FCAF17">
                  <a:tint val="15000"/>
                  <a:satMod val="350000"/>
                </a:srgbClr>
              </a:gs>
            </a:gsLst>
            <a:lin ang="16200000" scaled="1"/>
          </a:gradFill>
          <a:ln w="9525" cap="flat" cmpd="sng" algn="ctr">
            <a:solidFill>
              <a:srgbClr val="FCAF17">
                <a:shade val="95000"/>
                <a:satMod val="105000"/>
              </a:srgbClr>
            </a:solidFill>
            <a:prstDash val="solid"/>
          </a:ln>
          <a:effectLst>
            <a:outerShdw blurRad="40000" dist="20000" dir="5400000" rotWithShape="0">
              <a:srgbClr val="000000">
                <a:alpha val="38000"/>
              </a:srgbClr>
            </a:outerShdw>
          </a:effectLst>
        </p:spPr>
        <p:txBody>
          <a:bodyPr wrap="square" lIns="0" tIns="0" rIns="0" bIns="0">
            <a:spAutoFit/>
          </a:bodyPr>
          <a:lstStyle/>
          <a:p>
            <a:pPr marL="109538"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Healthgrades has collected &gt; 5 million patient reviews nationally</a:t>
            </a:r>
            <a:endParaRPr lang="en-US" sz="1400" kern="0" dirty="0">
              <a:solidFill>
                <a:srgbClr val="000000"/>
              </a:solidFill>
              <a:latin typeface="Arial"/>
            </a:endParaRPr>
          </a:p>
        </p:txBody>
      </p:sp>
    </p:spTree>
    <p:extLst>
      <p:ext uri="{BB962C8B-B14F-4D97-AF65-F5344CB8AC3E}">
        <p14:creationId xmlns:p14="http://schemas.microsoft.com/office/powerpoint/2010/main" val="167100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F3EE-63D6-4949-9B5B-C35E98FA0228}"/>
              </a:ext>
            </a:extLst>
          </p:cNvPr>
          <p:cNvSpPr>
            <a:spLocks noGrp="1"/>
          </p:cNvSpPr>
          <p:nvPr>
            <p:ph type="title"/>
          </p:nvPr>
        </p:nvSpPr>
        <p:spPr/>
        <p:txBody>
          <a:bodyPr>
            <a:normAutofit fontScale="90000"/>
          </a:bodyPr>
          <a:lstStyle/>
          <a:p>
            <a:r>
              <a:rPr lang="en-US" dirty="0"/>
              <a:t>The NY Metro GI doctor data contained a number of missing values for the different variables</a:t>
            </a:r>
          </a:p>
        </p:txBody>
      </p:sp>
      <p:graphicFrame>
        <p:nvGraphicFramePr>
          <p:cNvPr id="3" name="Table 2">
            <a:extLst>
              <a:ext uri="{FF2B5EF4-FFF2-40B4-BE49-F238E27FC236}">
                <a16:creationId xmlns:a16="http://schemas.microsoft.com/office/drawing/2014/main" id="{A405EEFD-7576-4027-99FB-3F5E4A8C804F}"/>
              </a:ext>
            </a:extLst>
          </p:cNvPr>
          <p:cNvGraphicFramePr>
            <a:graphicFrameLocks noGrp="1"/>
          </p:cNvGraphicFramePr>
          <p:nvPr>
            <p:extLst>
              <p:ext uri="{D42A27DB-BD31-4B8C-83A1-F6EECF244321}">
                <p14:modId xmlns:p14="http://schemas.microsoft.com/office/powerpoint/2010/main" val="3470690366"/>
              </p:ext>
            </p:extLst>
          </p:nvPr>
        </p:nvGraphicFramePr>
        <p:xfrm>
          <a:off x="1016454" y="2095347"/>
          <a:ext cx="6953811" cy="4003919"/>
        </p:xfrm>
        <a:graphic>
          <a:graphicData uri="http://schemas.openxmlformats.org/drawingml/2006/table">
            <a:tbl>
              <a:tblPr firstRow="1" bandRow="1">
                <a:tableStyleId>{5DA37D80-6434-44D0-A028-1B22A696006F}</a:tableStyleId>
              </a:tblPr>
              <a:tblGrid>
                <a:gridCol w="2947307">
                  <a:extLst>
                    <a:ext uri="{9D8B030D-6E8A-4147-A177-3AD203B41FA5}">
                      <a16:colId xmlns:a16="http://schemas.microsoft.com/office/drawing/2014/main" val="20000"/>
                    </a:ext>
                  </a:extLst>
                </a:gridCol>
                <a:gridCol w="2024743">
                  <a:extLst>
                    <a:ext uri="{9D8B030D-6E8A-4147-A177-3AD203B41FA5}">
                      <a16:colId xmlns:a16="http://schemas.microsoft.com/office/drawing/2014/main" val="20001"/>
                    </a:ext>
                  </a:extLst>
                </a:gridCol>
                <a:gridCol w="1981761">
                  <a:extLst>
                    <a:ext uri="{9D8B030D-6E8A-4147-A177-3AD203B41FA5}">
                      <a16:colId xmlns:a16="http://schemas.microsoft.com/office/drawing/2014/main" val="20002"/>
                    </a:ext>
                  </a:extLst>
                </a:gridCol>
              </a:tblGrid>
              <a:tr h="619110">
                <a:tc>
                  <a:txBody>
                    <a:bodyPr/>
                    <a:lstStyle/>
                    <a:p>
                      <a:pPr algn="ctr"/>
                      <a:r>
                        <a:rPr lang="en-US" sz="1600" b="1" dirty="0"/>
                        <a:t>Variable</a:t>
                      </a:r>
                    </a:p>
                  </a:txBody>
                  <a:tcPr marL="45720" marR="45720" anchor="ctr">
                    <a:solidFill>
                      <a:srgbClr val="FFC000"/>
                    </a:solidFill>
                  </a:tcPr>
                </a:tc>
                <a:tc>
                  <a:txBody>
                    <a:bodyPr/>
                    <a:lstStyle/>
                    <a:p>
                      <a:pPr algn="ctr" fontAlgn="b"/>
                      <a:r>
                        <a:rPr lang="en-US" sz="1600" b="1" i="0" u="none" strike="noStrike" dirty="0">
                          <a:solidFill>
                            <a:srgbClr val="000000"/>
                          </a:solidFill>
                          <a:latin typeface="Arial"/>
                        </a:rPr>
                        <a:t>% of Missing Value</a:t>
                      </a:r>
                    </a:p>
                  </a:txBody>
                  <a:tcPr marL="0" marR="0" marT="0" marB="0" anchor="ctr">
                    <a:solidFill>
                      <a:srgbClr val="FFC000"/>
                    </a:solidFill>
                  </a:tcPr>
                </a:tc>
                <a:tc>
                  <a:txBody>
                    <a:bodyPr/>
                    <a:lstStyle/>
                    <a:p>
                      <a:pPr algn="ctr" fontAlgn="b"/>
                      <a:r>
                        <a:rPr lang="en-US" sz="1600" b="1" i="0" u="none" strike="noStrike" dirty="0">
                          <a:solidFill>
                            <a:srgbClr val="000000"/>
                          </a:solidFill>
                          <a:latin typeface="Arial"/>
                        </a:rPr>
                        <a:t>N available for analysis</a:t>
                      </a:r>
                    </a:p>
                  </a:txBody>
                  <a:tcPr marL="0" marR="0" marT="0" marB="0" anchor="ctr">
                    <a:solidFill>
                      <a:srgbClr val="FFC000"/>
                    </a:solidFill>
                  </a:tcPr>
                </a:tc>
                <a:extLst>
                  <a:ext uri="{0D108BD9-81ED-4DB2-BD59-A6C34878D82A}">
                    <a16:rowId xmlns:a16="http://schemas.microsoft.com/office/drawing/2014/main" val="10000"/>
                  </a:ext>
                </a:extLst>
              </a:tr>
              <a:tr h="400218">
                <a:tc>
                  <a:txBody>
                    <a:bodyPr/>
                    <a:lstStyle/>
                    <a:p>
                      <a:pPr algn="ctr"/>
                      <a:r>
                        <a:rPr lang="en-US" sz="1600" dirty="0"/>
                        <a:t>Age</a:t>
                      </a:r>
                    </a:p>
                  </a:txBody>
                  <a:tcPr marL="45720" marR="45720" anchor="ctr">
                    <a:noFill/>
                  </a:tcPr>
                </a:tc>
                <a:tc>
                  <a:txBody>
                    <a:bodyPr/>
                    <a:lstStyle/>
                    <a:p>
                      <a:pPr algn="ctr"/>
                      <a:r>
                        <a:rPr lang="en-US" sz="1600" dirty="0"/>
                        <a:t>22%</a:t>
                      </a:r>
                    </a:p>
                  </a:txBody>
                  <a:tcPr marL="45720" marR="45720" anchor="ctr">
                    <a:noFill/>
                  </a:tcPr>
                </a:tc>
                <a:tc>
                  <a:txBody>
                    <a:bodyPr/>
                    <a:lstStyle/>
                    <a:p>
                      <a:pPr algn="ctr"/>
                      <a:r>
                        <a:rPr lang="en-US" sz="1600" dirty="0"/>
                        <a:t>737</a:t>
                      </a:r>
                    </a:p>
                  </a:txBody>
                  <a:tcPr marL="45720" marR="45720" anchor="ctr">
                    <a:noFill/>
                  </a:tcPr>
                </a:tc>
                <a:extLst>
                  <a:ext uri="{0D108BD9-81ED-4DB2-BD59-A6C34878D82A}">
                    <a16:rowId xmlns:a16="http://schemas.microsoft.com/office/drawing/2014/main" val="10001"/>
                  </a:ext>
                </a:extLst>
              </a:tr>
              <a:tr h="359229">
                <a:tc>
                  <a:txBody>
                    <a:bodyPr/>
                    <a:lstStyle/>
                    <a:p>
                      <a:pPr algn="ctr" fontAlgn="b"/>
                      <a:r>
                        <a:rPr lang="en-US" sz="1600" kern="1200" dirty="0">
                          <a:solidFill>
                            <a:schemeClr val="tx1"/>
                          </a:solidFill>
                          <a:latin typeface="+mn-lt"/>
                          <a:ea typeface="+mn-ea"/>
                          <a:cs typeface="+mn-cs"/>
                        </a:rPr>
                        <a:t>Gender</a:t>
                      </a:r>
                    </a:p>
                  </a:txBody>
                  <a:tcPr marL="45720" marR="45720" anchor="ctr"/>
                </a:tc>
                <a:tc>
                  <a:txBody>
                    <a:bodyPr/>
                    <a:lstStyle/>
                    <a:p>
                      <a:pPr algn="ctr"/>
                      <a:r>
                        <a:rPr lang="en-US" sz="1600" dirty="0"/>
                        <a:t>7%</a:t>
                      </a:r>
                    </a:p>
                  </a:txBody>
                  <a:tcPr marL="45720" marR="45720" anchor="ctr"/>
                </a:tc>
                <a:tc>
                  <a:txBody>
                    <a:bodyPr/>
                    <a:lstStyle/>
                    <a:p>
                      <a:pPr algn="ctr"/>
                      <a:r>
                        <a:rPr lang="en-US" sz="1600" b="0" i="0" u="none" strike="noStrike" dirty="0">
                          <a:solidFill>
                            <a:srgbClr val="000000"/>
                          </a:solidFill>
                          <a:latin typeface="+mn-lt"/>
                        </a:rPr>
                        <a:t>884</a:t>
                      </a:r>
                    </a:p>
                  </a:txBody>
                  <a:tcPr marL="45720" marR="45720" anchor="ctr"/>
                </a:tc>
                <a:extLst>
                  <a:ext uri="{0D108BD9-81ED-4DB2-BD59-A6C34878D82A}">
                    <a16:rowId xmlns:a16="http://schemas.microsoft.com/office/drawing/2014/main" val="10002"/>
                  </a:ext>
                </a:extLst>
              </a:tr>
              <a:tr h="58782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Overall Rating / </a:t>
                      </a:r>
                      <a:r>
                        <a:rPr lang="en-US" sz="1600" b="0" dirty="0"/>
                        <a:t>Doctor Score / Staff Score</a:t>
                      </a:r>
                    </a:p>
                  </a:txBody>
                  <a:tcPr marL="45720" marR="45720" anchor="ctr">
                    <a:noFill/>
                  </a:tcPr>
                </a:tc>
                <a:tc>
                  <a:txBody>
                    <a:bodyPr/>
                    <a:lstStyle/>
                    <a:p>
                      <a:pPr algn="ctr"/>
                      <a:r>
                        <a:rPr lang="en-US" sz="1600" dirty="0"/>
                        <a:t>28%</a:t>
                      </a:r>
                    </a:p>
                  </a:txBody>
                  <a:tcPr marL="45720" marR="45720" anchor="ctr">
                    <a:noFill/>
                  </a:tcPr>
                </a:tc>
                <a:tc>
                  <a:txBody>
                    <a:bodyPr/>
                    <a:lstStyle/>
                    <a:p>
                      <a:pPr algn="ctr"/>
                      <a:r>
                        <a:rPr lang="en-US" sz="1600" b="0" i="0" u="none" strike="noStrike" dirty="0">
                          <a:solidFill>
                            <a:srgbClr val="000000"/>
                          </a:solidFill>
                          <a:latin typeface="+mn-lt"/>
                        </a:rPr>
                        <a:t>681</a:t>
                      </a:r>
                    </a:p>
                  </a:txBody>
                  <a:tcPr marL="45720" marR="45720" anchor="ctr">
                    <a:noFill/>
                  </a:tcPr>
                </a:tc>
                <a:extLst>
                  <a:ext uri="{0D108BD9-81ED-4DB2-BD59-A6C34878D82A}">
                    <a16:rowId xmlns:a16="http://schemas.microsoft.com/office/drawing/2014/main" val="10003"/>
                  </a:ext>
                </a:extLst>
              </a:tr>
              <a:tr h="431890">
                <a:tc>
                  <a:txBody>
                    <a:bodyPr/>
                    <a:lstStyle/>
                    <a:p>
                      <a:pPr algn="ctr"/>
                      <a:r>
                        <a:rPr lang="en-US" sz="1600" b="0" dirty="0"/>
                        <a:t>Practice Name</a:t>
                      </a:r>
                    </a:p>
                  </a:txBody>
                  <a:tcPr marL="45720" marR="45720" anchor="ctr">
                    <a:noFill/>
                  </a:tcPr>
                </a:tc>
                <a:tc>
                  <a:txBody>
                    <a:bodyPr/>
                    <a:lstStyle/>
                    <a:p>
                      <a:pPr algn="ctr"/>
                      <a:r>
                        <a:rPr lang="en-US" sz="1600" b="0" i="0" u="none" strike="noStrike" dirty="0">
                          <a:solidFill>
                            <a:srgbClr val="000000"/>
                          </a:solidFill>
                          <a:latin typeface="+mn-lt"/>
                        </a:rPr>
                        <a:t>12%</a:t>
                      </a:r>
                    </a:p>
                  </a:txBody>
                  <a:tcPr marL="45720" marR="45720" anchor="ctr">
                    <a:noFill/>
                  </a:tcPr>
                </a:tc>
                <a:tc>
                  <a:txBody>
                    <a:bodyPr/>
                    <a:lstStyle/>
                    <a:p>
                      <a:pPr algn="ctr"/>
                      <a:r>
                        <a:rPr lang="en-US" sz="1600" b="0" i="0" u="none" strike="noStrike" dirty="0">
                          <a:solidFill>
                            <a:srgbClr val="000000"/>
                          </a:solidFill>
                          <a:latin typeface="+mn-lt"/>
                        </a:rPr>
                        <a:t>681</a:t>
                      </a:r>
                    </a:p>
                  </a:txBody>
                  <a:tcPr marL="45720" marR="45720" anchor="ctr">
                    <a:noFill/>
                  </a:tcPr>
                </a:tc>
                <a:extLst>
                  <a:ext uri="{0D108BD9-81ED-4DB2-BD59-A6C34878D82A}">
                    <a16:rowId xmlns:a16="http://schemas.microsoft.com/office/drawing/2014/main" val="10004"/>
                  </a:ext>
                </a:extLst>
              </a:tr>
              <a:tr h="425359">
                <a:tc>
                  <a:txBody>
                    <a:bodyPr/>
                    <a:lstStyle/>
                    <a:p>
                      <a:pPr algn="ctr"/>
                      <a:r>
                        <a:rPr lang="en-US" sz="1600" b="0" dirty="0">
                          <a:solidFill>
                            <a:schemeClr val="bg1">
                              <a:lumMod val="50000"/>
                            </a:schemeClr>
                          </a:solidFill>
                        </a:rPr>
                        <a:t>Fellowship Hospital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41%</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313563883"/>
                  </a:ext>
                </a:extLst>
              </a:tr>
              <a:tr h="477611">
                <a:tc>
                  <a:txBody>
                    <a:bodyPr/>
                    <a:lstStyle/>
                    <a:p>
                      <a:pPr algn="ctr"/>
                      <a:r>
                        <a:rPr lang="en-US" sz="1600" b="0" dirty="0">
                          <a:solidFill>
                            <a:schemeClr val="bg1">
                              <a:lumMod val="50000"/>
                            </a:schemeClr>
                          </a:solidFill>
                        </a:rPr>
                        <a:t>Residency Hospital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33%</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874462987"/>
                  </a:ext>
                </a:extLst>
              </a:tr>
              <a:tr h="367393">
                <a:tc>
                  <a:txBody>
                    <a:bodyPr/>
                    <a:lstStyle/>
                    <a:p>
                      <a:pPr algn="ctr"/>
                      <a:r>
                        <a:rPr lang="en-US" sz="1600" b="0" dirty="0">
                          <a:solidFill>
                            <a:schemeClr val="bg1">
                              <a:lumMod val="50000"/>
                            </a:schemeClr>
                          </a:solidFill>
                        </a:rPr>
                        <a:t>Medical School</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25%</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3025200130"/>
                  </a:ext>
                </a:extLst>
              </a:tr>
              <a:tr h="278273">
                <a:tc>
                  <a:txBody>
                    <a:bodyPr/>
                    <a:lstStyle/>
                    <a:p>
                      <a:pPr algn="ctr"/>
                      <a:r>
                        <a:rPr lang="en-US" sz="1600" b="0" dirty="0">
                          <a:solidFill>
                            <a:schemeClr val="bg1">
                              <a:lumMod val="50000"/>
                            </a:schemeClr>
                          </a:solidFill>
                        </a:rPr>
                        <a:t>Number of Insurance Accepted</a:t>
                      </a:r>
                    </a:p>
                  </a:txBody>
                  <a:tcPr marL="45720" marR="45720" anchor="ctr">
                    <a:solidFill>
                      <a:schemeClr val="bg1">
                        <a:lumMod val="85000"/>
                      </a:schemeClr>
                    </a:solidFill>
                  </a:tcPr>
                </a:tc>
                <a:tc>
                  <a:txBody>
                    <a:bodyPr/>
                    <a:lstStyle/>
                    <a:p>
                      <a:pPr algn="ctr"/>
                      <a:r>
                        <a:rPr lang="en-US" sz="1600" b="0" i="0" u="none" strike="noStrike" dirty="0">
                          <a:solidFill>
                            <a:schemeClr val="bg1">
                              <a:lumMod val="50000"/>
                            </a:schemeClr>
                          </a:solidFill>
                          <a:latin typeface="+mn-lt"/>
                        </a:rPr>
                        <a:t>94%</a:t>
                      </a:r>
                    </a:p>
                  </a:txBody>
                  <a:tcPr marL="45720" marR="45720" anchor="ctr">
                    <a:solidFill>
                      <a:schemeClr val="bg1">
                        <a:lumMod val="85000"/>
                      </a:schemeClr>
                    </a:solidFill>
                  </a:tcPr>
                </a:tc>
                <a:tc>
                  <a:txBody>
                    <a:bodyPr/>
                    <a:lstStyle/>
                    <a:p>
                      <a:pPr algn="ctr"/>
                      <a:endParaRPr lang="en-US" sz="1600" b="0" i="0" u="none" strike="noStrike" dirty="0">
                        <a:solidFill>
                          <a:srgbClr val="000000"/>
                        </a:solidFill>
                        <a:latin typeface="+mn-lt"/>
                      </a:endParaRPr>
                    </a:p>
                  </a:txBody>
                  <a:tcPr marL="45720" marR="45720" anchor="ctr">
                    <a:solidFill>
                      <a:schemeClr val="bg1">
                        <a:lumMod val="85000"/>
                      </a:schemeClr>
                    </a:solidFill>
                  </a:tcPr>
                </a:tc>
                <a:extLst>
                  <a:ext uri="{0D108BD9-81ED-4DB2-BD59-A6C34878D82A}">
                    <a16:rowId xmlns:a16="http://schemas.microsoft.com/office/drawing/2014/main" val="2473872765"/>
                  </a:ext>
                </a:extLst>
              </a:tr>
            </a:tbl>
          </a:graphicData>
        </a:graphic>
      </p:graphicFrame>
      <p:sp>
        <p:nvSpPr>
          <p:cNvPr id="4" name="Foot Notes">
            <a:extLst>
              <a:ext uri="{FF2B5EF4-FFF2-40B4-BE49-F238E27FC236}">
                <a16:creationId xmlns:a16="http://schemas.microsoft.com/office/drawing/2014/main" id="{51345211-D00E-4855-9908-CE2796632D9F}"/>
              </a:ext>
            </a:extLst>
          </p:cNvPr>
          <p:cNvSpPr txBox="1"/>
          <p:nvPr/>
        </p:nvSpPr>
        <p:spPr bwMode="blackWhite">
          <a:xfrm>
            <a:off x="326572" y="6324600"/>
            <a:ext cx="8686800" cy="457200"/>
          </a:xfrm>
          <a:prstGeom prst="rect">
            <a:avLst/>
          </a:prstGeom>
          <a:noFill/>
        </p:spPr>
        <p:txBody>
          <a:bodyPr vert="horz" wrap="square" lIns="91439" tIns="45719" rIns="91439" bIns="45719" rtlCol="0" anchor="b">
            <a:noAutofit/>
          </a:bodyPr>
          <a:lstStyle/>
          <a:p>
            <a:r>
              <a:rPr lang="en-US" sz="1000" i="1" dirty="0">
                <a:solidFill>
                  <a:srgbClr val="000000"/>
                </a:solidFill>
                <a:latin typeface="Arial"/>
              </a:rPr>
              <a:t>Total Number of Doctors in initial scraped dataset: 947</a:t>
            </a:r>
          </a:p>
        </p:txBody>
      </p:sp>
    </p:spTree>
    <p:extLst>
      <p:ext uri="{BB962C8B-B14F-4D97-AF65-F5344CB8AC3E}">
        <p14:creationId xmlns:p14="http://schemas.microsoft.com/office/powerpoint/2010/main" val="126191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FB4A-4A92-4B4E-A0F3-CD2A10F93C4D}"/>
              </a:ext>
            </a:extLst>
          </p:cNvPr>
          <p:cNvSpPr>
            <a:spLocks noGrp="1"/>
          </p:cNvSpPr>
          <p:nvPr>
            <p:ph type="title"/>
          </p:nvPr>
        </p:nvSpPr>
        <p:spPr/>
        <p:txBody>
          <a:bodyPr>
            <a:normAutofit/>
          </a:bodyPr>
          <a:lstStyle/>
          <a:p>
            <a:r>
              <a:rPr lang="en-US" sz="2800" dirty="0"/>
              <a:t>On first glance, it would appear that more than a third of doctors are getting perfect 5 stars …</a:t>
            </a:r>
          </a:p>
        </p:txBody>
      </p:sp>
      <p:pic>
        <p:nvPicPr>
          <p:cNvPr id="3" name="Picture 2">
            <a:extLst>
              <a:ext uri="{FF2B5EF4-FFF2-40B4-BE49-F238E27FC236}">
                <a16:creationId xmlns:a16="http://schemas.microsoft.com/office/drawing/2014/main" id="{B4BE2220-F366-4785-8A42-6D5E639A3506}"/>
              </a:ext>
            </a:extLst>
          </p:cNvPr>
          <p:cNvPicPr>
            <a:picLocks noChangeAspect="1"/>
          </p:cNvPicPr>
          <p:nvPr/>
        </p:nvPicPr>
        <p:blipFill>
          <a:blip r:embed="rId3"/>
          <a:stretch>
            <a:fillRect/>
          </a:stretch>
        </p:blipFill>
        <p:spPr>
          <a:xfrm>
            <a:off x="1759404" y="1647949"/>
            <a:ext cx="5326872" cy="3826205"/>
          </a:xfrm>
          <a:prstGeom prst="rect">
            <a:avLst/>
          </a:prstGeom>
        </p:spPr>
      </p:pic>
      <p:sp>
        <p:nvSpPr>
          <p:cNvPr id="5" name="TextBox 4">
            <a:extLst>
              <a:ext uri="{FF2B5EF4-FFF2-40B4-BE49-F238E27FC236}">
                <a16:creationId xmlns:a16="http://schemas.microsoft.com/office/drawing/2014/main" id="{B84337F0-12BA-4883-AD1A-E41C7EEA595E}"/>
              </a:ext>
            </a:extLst>
          </p:cNvPr>
          <p:cNvSpPr txBox="1"/>
          <p:nvPr/>
        </p:nvSpPr>
        <p:spPr>
          <a:xfrm>
            <a:off x="7547882" y="2823874"/>
            <a:ext cx="1294040" cy="1323439"/>
          </a:xfrm>
          <a:prstGeom prst="rect">
            <a:avLst/>
          </a:prstGeom>
          <a:noFill/>
          <a:ln>
            <a:solidFill>
              <a:schemeClr val="bg1">
                <a:lumMod val="65000"/>
              </a:schemeClr>
            </a:solidFill>
          </a:ln>
        </p:spPr>
        <p:txBody>
          <a:bodyPr wrap="square" rtlCol="0">
            <a:spAutoFit/>
          </a:bodyPr>
          <a:lstStyle/>
          <a:p>
            <a:r>
              <a:rPr lang="en-US" sz="1600" i="1" dirty="0">
                <a:latin typeface="Calibri" panose="020F0502020204030204" pitchFamily="34" charset="0"/>
                <a:cs typeface="Calibri" panose="020F0502020204030204" pitchFamily="34" charset="0"/>
              </a:rPr>
              <a:t>N = 681</a:t>
            </a:r>
          </a:p>
          <a:p>
            <a:r>
              <a:rPr lang="en-US" sz="1600" i="1" dirty="0">
                <a:latin typeface="Calibri" panose="020F0502020204030204" pitchFamily="34" charset="0"/>
                <a:cs typeface="Calibri" panose="020F0502020204030204" pitchFamily="34" charset="0"/>
              </a:rPr>
              <a:t>Including all doctors with at least 1 review</a:t>
            </a:r>
          </a:p>
        </p:txBody>
      </p:sp>
      <p:sp>
        <p:nvSpPr>
          <p:cNvPr id="6" name="Take-away Box">
            <a:extLst>
              <a:ext uri="{FF2B5EF4-FFF2-40B4-BE49-F238E27FC236}">
                <a16:creationId xmlns:a16="http://schemas.microsoft.com/office/drawing/2014/main" id="{1D1FDA5C-E8EA-4A08-867B-A31BC734DB6A}"/>
              </a:ext>
            </a:extLst>
          </p:cNvPr>
          <p:cNvSpPr/>
          <p:nvPr/>
        </p:nvSpPr>
        <p:spPr bwMode="blackWhite">
          <a:xfrm>
            <a:off x="726622" y="5747243"/>
            <a:ext cx="8115300" cy="530433"/>
          </a:xfrm>
          <a:prstGeom prst="roundRect">
            <a:avLst/>
          </a:prstGeom>
          <a:solidFill>
            <a:srgbClr val="C7CBD7"/>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100584" tIns="45719" rIns="100584" bIns="45719" numCol="1" rtlCol="0" anchor="ctr" anchorCtr="0" compatLnSpc="1">
            <a:prstTxWarp prst="textNoShape">
              <a:avLst/>
            </a:prstTxWarp>
            <a:noAutofit/>
          </a:bodyPr>
          <a:lstStyle/>
          <a:p>
            <a:pPr marL="228600" marR="0" lvl="0" indent="-228600" algn="ctr" defTabSz="914400" eaLnBrk="1" fontAlgn="base" latinLnBrk="0" hangingPunct="1">
              <a:lnSpc>
                <a:spcPct val="100000"/>
              </a:lnSpc>
              <a:spcBef>
                <a:spcPct val="0"/>
              </a:spcBef>
              <a:spcAft>
                <a:spcPct val="0"/>
              </a:spcAft>
              <a:buClrTx/>
              <a:buSzTx/>
              <a:buFontTx/>
              <a:buNone/>
              <a:tabLst/>
              <a:defRPr/>
            </a:pPr>
            <a:r>
              <a:rPr lang="en-US" kern="0" dirty="0">
                <a:solidFill>
                  <a:srgbClr val="000000"/>
                </a:solidFill>
                <a:latin typeface="Arial"/>
              </a:rPr>
              <a:t>But, a 5 star rating based on 1 review ≠ a 5 star rating based on 10 reviews!</a:t>
            </a: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2329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30F8-F750-4759-BACF-7B31C0231A92}"/>
              </a:ext>
            </a:extLst>
          </p:cNvPr>
          <p:cNvSpPr>
            <a:spLocks noGrp="1"/>
          </p:cNvSpPr>
          <p:nvPr>
            <p:ph type="title"/>
          </p:nvPr>
        </p:nvSpPr>
        <p:spPr/>
        <p:txBody>
          <a:bodyPr>
            <a:normAutofit/>
          </a:bodyPr>
          <a:lstStyle/>
          <a:p>
            <a:r>
              <a:rPr lang="en-US" sz="2800" dirty="0"/>
              <a:t>The number of reviews follows an extremely skewed distribution with 36% doctors each having &lt; 5 reviews</a:t>
            </a:r>
          </a:p>
        </p:txBody>
      </p:sp>
      <p:pic>
        <p:nvPicPr>
          <p:cNvPr id="3" name="Picture 2">
            <a:extLst>
              <a:ext uri="{FF2B5EF4-FFF2-40B4-BE49-F238E27FC236}">
                <a16:creationId xmlns:a16="http://schemas.microsoft.com/office/drawing/2014/main" id="{26D818B5-C8F3-483B-98B4-F7CB47964DF0}"/>
              </a:ext>
            </a:extLst>
          </p:cNvPr>
          <p:cNvPicPr>
            <a:picLocks noChangeAspect="1"/>
          </p:cNvPicPr>
          <p:nvPr/>
        </p:nvPicPr>
        <p:blipFill>
          <a:blip r:embed="rId3"/>
          <a:stretch>
            <a:fillRect/>
          </a:stretch>
        </p:blipFill>
        <p:spPr>
          <a:xfrm>
            <a:off x="187779" y="1758506"/>
            <a:ext cx="8915400" cy="4785817"/>
          </a:xfrm>
          <a:prstGeom prst="rect">
            <a:avLst/>
          </a:prstGeom>
        </p:spPr>
      </p:pic>
      <p:sp>
        <p:nvSpPr>
          <p:cNvPr id="4" name="TextBox 3">
            <a:extLst>
              <a:ext uri="{FF2B5EF4-FFF2-40B4-BE49-F238E27FC236}">
                <a16:creationId xmlns:a16="http://schemas.microsoft.com/office/drawing/2014/main" id="{A518219D-7229-4DDB-BCC5-627481D410DD}"/>
              </a:ext>
            </a:extLst>
          </p:cNvPr>
          <p:cNvSpPr txBox="1"/>
          <p:nvPr/>
        </p:nvSpPr>
        <p:spPr>
          <a:xfrm>
            <a:off x="7429500" y="4976132"/>
            <a:ext cx="1294040" cy="476726"/>
          </a:xfrm>
          <a:prstGeom prst="wedgeRoundRectCallout">
            <a:avLst>
              <a:gd name="adj1" fmla="val 59687"/>
              <a:gd name="adj2" fmla="val 115694"/>
              <a:gd name="adj3" fmla="val 16667"/>
            </a:avLst>
          </a:prstGeom>
          <a:noFill/>
          <a:ln>
            <a:solidFill>
              <a:schemeClr val="bg1">
                <a:lumMod val="65000"/>
              </a:schemeClr>
            </a:solidFill>
          </a:ln>
        </p:spPr>
        <p:txBody>
          <a:bodyPr wrap="square" tIns="0" bIns="0" rtlCol="0">
            <a:spAutoFit/>
          </a:bodyPr>
          <a:lstStyle/>
          <a:p>
            <a:r>
              <a:rPr lang="en-US" sz="1400" i="1" dirty="0">
                <a:latin typeface="Calibri" panose="020F0502020204030204" pitchFamily="34" charset="0"/>
                <a:cs typeface="Calibri" panose="020F0502020204030204" pitchFamily="34" charset="0"/>
              </a:rPr>
              <a:t>Max = 158 (not shown)</a:t>
            </a:r>
          </a:p>
        </p:txBody>
      </p:sp>
      <p:graphicFrame>
        <p:nvGraphicFramePr>
          <p:cNvPr id="8" name="Table 7">
            <a:extLst>
              <a:ext uri="{FF2B5EF4-FFF2-40B4-BE49-F238E27FC236}">
                <a16:creationId xmlns:a16="http://schemas.microsoft.com/office/drawing/2014/main" id="{C56BB22D-228D-4C4F-B8F9-20C84CFA211C}"/>
              </a:ext>
            </a:extLst>
          </p:cNvPr>
          <p:cNvGraphicFramePr>
            <a:graphicFrameLocks noGrp="1"/>
          </p:cNvGraphicFramePr>
          <p:nvPr>
            <p:extLst>
              <p:ext uri="{D42A27DB-BD31-4B8C-83A1-F6EECF244321}">
                <p14:modId xmlns:p14="http://schemas.microsoft.com/office/powerpoint/2010/main" val="3583820537"/>
              </p:ext>
            </p:extLst>
          </p:nvPr>
        </p:nvGraphicFramePr>
        <p:xfrm>
          <a:off x="3988253" y="2616382"/>
          <a:ext cx="3017520" cy="2225040"/>
        </p:xfrm>
        <a:graphic>
          <a:graphicData uri="http://schemas.openxmlformats.org/drawingml/2006/table">
            <a:tbl>
              <a:tblPr firstRow="1" bandRow="1">
                <a:tableStyleId>{5940675A-B579-460E-94D1-54222C63F5DA}</a:tableStyleId>
              </a:tblPr>
              <a:tblGrid>
                <a:gridCol w="1818595">
                  <a:extLst>
                    <a:ext uri="{9D8B030D-6E8A-4147-A177-3AD203B41FA5}">
                      <a16:colId xmlns:a16="http://schemas.microsoft.com/office/drawing/2014/main" val="493207996"/>
                    </a:ext>
                  </a:extLst>
                </a:gridCol>
                <a:gridCol w="1198925">
                  <a:extLst>
                    <a:ext uri="{9D8B030D-6E8A-4147-A177-3AD203B41FA5}">
                      <a16:colId xmlns:a16="http://schemas.microsoft.com/office/drawing/2014/main" val="3922134926"/>
                    </a:ext>
                  </a:extLst>
                </a:gridCol>
              </a:tblGrid>
              <a:tr h="370840">
                <a:tc>
                  <a:txBody>
                    <a:bodyPr/>
                    <a:lstStyle/>
                    <a:p>
                      <a:r>
                        <a:rPr lang="en-US" sz="1400" dirty="0"/>
                        <a:t>Number of Reviews</a:t>
                      </a:r>
                    </a:p>
                  </a:txBody>
                  <a:tcPr>
                    <a:solidFill>
                      <a:schemeClr val="bg2">
                        <a:lumMod val="50000"/>
                      </a:schemeClr>
                    </a:solidFill>
                  </a:tcPr>
                </a:tc>
                <a:tc>
                  <a:txBody>
                    <a:bodyPr/>
                    <a:lstStyle/>
                    <a:p>
                      <a:r>
                        <a:rPr lang="en-US" sz="1400" dirty="0"/>
                        <a:t>% of Doctors</a:t>
                      </a:r>
                    </a:p>
                  </a:txBody>
                  <a:tcPr>
                    <a:solidFill>
                      <a:schemeClr val="bg2">
                        <a:lumMod val="50000"/>
                      </a:schemeClr>
                    </a:solidFill>
                  </a:tcPr>
                </a:tc>
                <a:extLst>
                  <a:ext uri="{0D108BD9-81ED-4DB2-BD59-A6C34878D82A}">
                    <a16:rowId xmlns:a16="http://schemas.microsoft.com/office/drawing/2014/main" val="599180840"/>
                  </a:ext>
                </a:extLst>
              </a:tr>
              <a:tr h="370840">
                <a:tc>
                  <a:txBody>
                    <a:bodyPr/>
                    <a:lstStyle/>
                    <a:p>
                      <a:r>
                        <a:rPr lang="en-US" sz="1400" dirty="0"/>
                        <a:t>1 – 4</a:t>
                      </a:r>
                    </a:p>
                  </a:txBody>
                  <a:tcPr>
                    <a:solidFill>
                      <a:schemeClr val="bg1"/>
                    </a:solidFill>
                  </a:tcPr>
                </a:tc>
                <a:tc>
                  <a:txBody>
                    <a:bodyPr/>
                    <a:lstStyle/>
                    <a:p>
                      <a:r>
                        <a:rPr lang="en-US" sz="1400" dirty="0"/>
                        <a:t>36%</a:t>
                      </a:r>
                    </a:p>
                  </a:txBody>
                  <a:tcPr>
                    <a:solidFill>
                      <a:schemeClr val="bg1"/>
                    </a:solidFill>
                  </a:tcPr>
                </a:tc>
                <a:extLst>
                  <a:ext uri="{0D108BD9-81ED-4DB2-BD59-A6C34878D82A}">
                    <a16:rowId xmlns:a16="http://schemas.microsoft.com/office/drawing/2014/main" val="2348557364"/>
                  </a:ext>
                </a:extLst>
              </a:tr>
              <a:tr h="370840">
                <a:tc>
                  <a:txBody>
                    <a:bodyPr/>
                    <a:lstStyle/>
                    <a:p>
                      <a:r>
                        <a:rPr lang="en-US" sz="1400" dirty="0"/>
                        <a:t>5 – 9</a:t>
                      </a:r>
                    </a:p>
                  </a:txBody>
                  <a:tcPr>
                    <a:solidFill>
                      <a:schemeClr val="bg1"/>
                    </a:solidFill>
                  </a:tcPr>
                </a:tc>
                <a:tc>
                  <a:txBody>
                    <a:bodyPr/>
                    <a:lstStyle/>
                    <a:p>
                      <a:r>
                        <a:rPr lang="en-US" sz="1400" dirty="0"/>
                        <a:t>25%</a:t>
                      </a:r>
                    </a:p>
                  </a:txBody>
                  <a:tcPr>
                    <a:solidFill>
                      <a:schemeClr val="bg1"/>
                    </a:solidFill>
                  </a:tcPr>
                </a:tc>
                <a:extLst>
                  <a:ext uri="{0D108BD9-81ED-4DB2-BD59-A6C34878D82A}">
                    <a16:rowId xmlns:a16="http://schemas.microsoft.com/office/drawing/2014/main" val="1244345126"/>
                  </a:ext>
                </a:extLst>
              </a:tr>
              <a:tr h="370840">
                <a:tc>
                  <a:txBody>
                    <a:bodyPr/>
                    <a:lstStyle/>
                    <a:p>
                      <a:r>
                        <a:rPr lang="en-US" sz="1400" dirty="0"/>
                        <a:t>10 or more</a:t>
                      </a:r>
                    </a:p>
                  </a:txBody>
                  <a:tcPr>
                    <a:solidFill>
                      <a:schemeClr val="bg1"/>
                    </a:solidFill>
                  </a:tcPr>
                </a:tc>
                <a:tc>
                  <a:txBody>
                    <a:bodyPr/>
                    <a:lstStyle/>
                    <a:p>
                      <a:r>
                        <a:rPr lang="en-US" sz="1400" dirty="0"/>
                        <a:t>39%</a:t>
                      </a:r>
                    </a:p>
                  </a:txBody>
                  <a:tcPr>
                    <a:solidFill>
                      <a:schemeClr val="bg1"/>
                    </a:solidFill>
                  </a:tcPr>
                </a:tc>
                <a:extLst>
                  <a:ext uri="{0D108BD9-81ED-4DB2-BD59-A6C34878D82A}">
                    <a16:rowId xmlns:a16="http://schemas.microsoft.com/office/drawing/2014/main" val="2158338571"/>
                  </a:ext>
                </a:extLst>
              </a:tr>
              <a:tr h="370840">
                <a:tc>
                  <a:txBody>
                    <a:bodyPr/>
                    <a:lstStyle/>
                    <a:p>
                      <a:r>
                        <a:rPr lang="en-US" sz="1400" dirty="0"/>
                        <a:t>30 or more</a:t>
                      </a:r>
                    </a:p>
                  </a:txBody>
                  <a:tcPr>
                    <a:solidFill>
                      <a:schemeClr val="bg1"/>
                    </a:solidFill>
                  </a:tcPr>
                </a:tc>
                <a:tc>
                  <a:txBody>
                    <a:bodyPr/>
                    <a:lstStyle/>
                    <a:p>
                      <a:r>
                        <a:rPr lang="en-US" sz="1400" dirty="0"/>
                        <a:t>4%</a:t>
                      </a:r>
                    </a:p>
                  </a:txBody>
                  <a:tcPr>
                    <a:solidFill>
                      <a:schemeClr val="bg1"/>
                    </a:solidFill>
                  </a:tcPr>
                </a:tc>
                <a:extLst>
                  <a:ext uri="{0D108BD9-81ED-4DB2-BD59-A6C34878D82A}">
                    <a16:rowId xmlns:a16="http://schemas.microsoft.com/office/drawing/2014/main" val="4093672322"/>
                  </a:ext>
                </a:extLst>
              </a:tr>
              <a:tr h="370840">
                <a:tc>
                  <a:txBody>
                    <a:bodyPr/>
                    <a:lstStyle/>
                    <a:p>
                      <a:r>
                        <a:rPr lang="en-US" sz="1400" dirty="0"/>
                        <a:t>50 or more</a:t>
                      </a:r>
                    </a:p>
                  </a:txBody>
                  <a:tcPr>
                    <a:solidFill>
                      <a:schemeClr val="bg1"/>
                    </a:solidFill>
                  </a:tcPr>
                </a:tc>
                <a:tc>
                  <a:txBody>
                    <a:bodyPr/>
                    <a:lstStyle/>
                    <a:p>
                      <a:r>
                        <a:rPr lang="en-US" sz="1400" dirty="0"/>
                        <a:t>&lt; 2%</a:t>
                      </a:r>
                    </a:p>
                  </a:txBody>
                  <a:tcPr>
                    <a:solidFill>
                      <a:schemeClr val="bg1"/>
                    </a:solidFill>
                  </a:tcPr>
                </a:tc>
                <a:extLst>
                  <a:ext uri="{0D108BD9-81ED-4DB2-BD59-A6C34878D82A}">
                    <a16:rowId xmlns:a16="http://schemas.microsoft.com/office/drawing/2014/main" val="1332917479"/>
                  </a:ext>
                </a:extLst>
              </a:tr>
            </a:tbl>
          </a:graphicData>
        </a:graphic>
      </p:graphicFrame>
      <p:sp>
        <p:nvSpPr>
          <p:cNvPr id="10" name="TextBox 9">
            <a:extLst>
              <a:ext uri="{FF2B5EF4-FFF2-40B4-BE49-F238E27FC236}">
                <a16:creationId xmlns:a16="http://schemas.microsoft.com/office/drawing/2014/main" id="{1B67FA73-095B-4749-9A8D-6AABE961B4DC}"/>
              </a:ext>
            </a:extLst>
          </p:cNvPr>
          <p:cNvSpPr txBox="1"/>
          <p:nvPr/>
        </p:nvSpPr>
        <p:spPr>
          <a:xfrm>
            <a:off x="7392760" y="3509566"/>
            <a:ext cx="1294040" cy="954107"/>
          </a:xfrm>
          <a:prstGeom prst="rect">
            <a:avLst/>
          </a:prstGeom>
          <a:noFill/>
          <a:ln>
            <a:solidFill>
              <a:schemeClr val="bg1">
                <a:lumMod val="65000"/>
              </a:schemeClr>
            </a:solidFill>
          </a:ln>
        </p:spPr>
        <p:txBody>
          <a:bodyPr wrap="square" rtlCol="0">
            <a:spAutoFit/>
          </a:bodyPr>
          <a:lstStyle/>
          <a:p>
            <a:r>
              <a:rPr lang="en-US" sz="1400" i="1" dirty="0">
                <a:latin typeface="Calibri" panose="020F0502020204030204" pitchFamily="34" charset="0"/>
                <a:cs typeface="Calibri" panose="020F0502020204030204" pitchFamily="34" charset="0"/>
              </a:rPr>
              <a:t>N = 681</a:t>
            </a:r>
          </a:p>
          <a:p>
            <a:r>
              <a:rPr lang="en-US" sz="1400" i="1" dirty="0">
                <a:latin typeface="Calibri" panose="020F0502020204030204" pitchFamily="34" charset="0"/>
                <a:cs typeface="Calibri" panose="020F0502020204030204" pitchFamily="34" charset="0"/>
              </a:rPr>
              <a:t>Including all doctors with at least 1 review</a:t>
            </a:r>
          </a:p>
        </p:txBody>
      </p:sp>
    </p:spTree>
    <p:extLst>
      <p:ext uri="{BB962C8B-B14F-4D97-AF65-F5344CB8AC3E}">
        <p14:creationId xmlns:p14="http://schemas.microsoft.com/office/powerpoint/2010/main" val="63875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A6F8CB-611D-4E59-9A7B-DA8767CCF530}"/>
              </a:ext>
            </a:extLst>
          </p:cNvPr>
          <p:cNvPicPr>
            <a:picLocks noChangeAspect="1"/>
          </p:cNvPicPr>
          <p:nvPr/>
        </p:nvPicPr>
        <p:blipFill>
          <a:blip r:embed="rId3"/>
          <a:stretch>
            <a:fillRect/>
          </a:stretch>
        </p:blipFill>
        <p:spPr>
          <a:xfrm>
            <a:off x="570275" y="1779769"/>
            <a:ext cx="8081068" cy="4148194"/>
          </a:xfrm>
          <a:prstGeom prst="rect">
            <a:avLst/>
          </a:prstGeom>
        </p:spPr>
      </p:pic>
      <p:sp>
        <p:nvSpPr>
          <p:cNvPr id="2" name="Title 1">
            <a:extLst>
              <a:ext uri="{FF2B5EF4-FFF2-40B4-BE49-F238E27FC236}">
                <a16:creationId xmlns:a16="http://schemas.microsoft.com/office/drawing/2014/main" id="{2E1143B4-D17F-4A92-BF93-64AF851573C3}"/>
              </a:ext>
            </a:extLst>
          </p:cNvPr>
          <p:cNvSpPr>
            <a:spLocks noGrp="1"/>
          </p:cNvSpPr>
          <p:nvPr>
            <p:ph type="title"/>
          </p:nvPr>
        </p:nvSpPr>
        <p:spPr/>
        <p:txBody>
          <a:bodyPr>
            <a:normAutofit/>
          </a:bodyPr>
          <a:lstStyle/>
          <a:p>
            <a:r>
              <a:rPr lang="en-US" sz="2400" dirty="0"/>
              <a:t>Examining rating in conjunction with the number of substantiating reviews help consumer pick providers in a more reliable way</a:t>
            </a:r>
          </a:p>
        </p:txBody>
      </p:sp>
      <p:sp>
        <p:nvSpPr>
          <p:cNvPr id="4" name="Rectangle 3">
            <a:extLst>
              <a:ext uri="{FF2B5EF4-FFF2-40B4-BE49-F238E27FC236}">
                <a16:creationId xmlns:a16="http://schemas.microsoft.com/office/drawing/2014/main" id="{4F897188-BCC1-4BAF-8DB8-7F8678244311}"/>
              </a:ext>
            </a:extLst>
          </p:cNvPr>
          <p:cNvSpPr/>
          <p:nvPr/>
        </p:nvSpPr>
        <p:spPr>
          <a:xfrm>
            <a:off x="6806973" y="1887991"/>
            <a:ext cx="1645104" cy="2879952"/>
          </a:xfrm>
          <a:prstGeom prst="rect">
            <a:avLst/>
          </a:prstGeom>
          <a:solidFill>
            <a:srgbClr val="00B05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1D94BCB-9798-4208-B502-A06249EDC800}"/>
              </a:ext>
            </a:extLst>
          </p:cNvPr>
          <p:cNvSpPr/>
          <p:nvPr/>
        </p:nvSpPr>
        <p:spPr>
          <a:xfrm>
            <a:off x="7545841" y="1886504"/>
            <a:ext cx="906236" cy="2879951"/>
          </a:xfrm>
          <a:prstGeom prst="rect">
            <a:avLst/>
          </a:prstGeom>
          <a:solidFill>
            <a:srgbClr val="00B05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43245B-9790-4477-BCFF-70A2A156411E}"/>
              </a:ext>
            </a:extLst>
          </p:cNvPr>
          <p:cNvSpPr/>
          <p:nvPr/>
        </p:nvSpPr>
        <p:spPr>
          <a:xfrm>
            <a:off x="1097541" y="1879481"/>
            <a:ext cx="3217284" cy="3590590"/>
          </a:xfrm>
          <a:prstGeom prst="rect">
            <a:avLst/>
          </a:prstGeom>
          <a:solidFill>
            <a:schemeClr val="tx2">
              <a:lumMod val="75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F4864B-05FE-4263-A815-F701FA045A47}"/>
              </a:ext>
            </a:extLst>
          </p:cNvPr>
          <p:cNvSpPr txBox="1"/>
          <p:nvPr/>
        </p:nvSpPr>
        <p:spPr>
          <a:xfrm>
            <a:off x="1629275" y="1526722"/>
            <a:ext cx="2130878" cy="307777"/>
          </a:xfrm>
          <a:prstGeom prst="rect">
            <a:avLst/>
          </a:prstGeom>
          <a:noFill/>
          <a:ln>
            <a:solidFill>
              <a:schemeClr val="tx1"/>
            </a:solidFill>
          </a:ln>
        </p:spPr>
        <p:txBody>
          <a:bodyPr wrap="square" rtlCol="0">
            <a:spAutoFit/>
          </a:bodyPr>
          <a:lstStyle/>
          <a:p>
            <a:r>
              <a:rPr lang="en-US" sz="1400" dirty="0"/>
              <a:t>Avoid if has other choice</a:t>
            </a:r>
          </a:p>
        </p:txBody>
      </p:sp>
      <p:sp>
        <p:nvSpPr>
          <p:cNvPr id="12" name="Oval 11">
            <a:extLst>
              <a:ext uri="{FF2B5EF4-FFF2-40B4-BE49-F238E27FC236}">
                <a16:creationId xmlns:a16="http://schemas.microsoft.com/office/drawing/2014/main" id="{B703AB8A-ACC3-42FF-BF52-5136DC21989B}"/>
              </a:ext>
            </a:extLst>
          </p:cNvPr>
          <p:cNvSpPr>
            <a:spLocks noChangeAspect="1"/>
          </p:cNvSpPr>
          <p:nvPr/>
        </p:nvSpPr>
        <p:spPr>
          <a:xfrm>
            <a:off x="4167559" y="1749345"/>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1</a:t>
            </a:r>
          </a:p>
        </p:txBody>
      </p:sp>
      <p:sp>
        <p:nvSpPr>
          <p:cNvPr id="13" name="Oval 12">
            <a:extLst>
              <a:ext uri="{FF2B5EF4-FFF2-40B4-BE49-F238E27FC236}">
                <a16:creationId xmlns:a16="http://schemas.microsoft.com/office/drawing/2014/main" id="{2C224527-F087-4035-81A1-704B1561992B}"/>
              </a:ext>
            </a:extLst>
          </p:cNvPr>
          <p:cNvSpPr>
            <a:spLocks noChangeAspect="1"/>
          </p:cNvSpPr>
          <p:nvPr/>
        </p:nvSpPr>
        <p:spPr>
          <a:xfrm>
            <a:off x="6679919" y="1749345"/>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2</a:t>
            </a:r>
          </a:p>
        </p:txBody>
      </p:sp>
      <p:cxnSp>
        <p:nvCxnSpPr>
          <p:cNvPr id="16" name="Straight Arrow Connector 15">
            <a:extLst>
              <a:ext uri="{FF2B5EF4-FFF2-40B4-BE49-F238E27FC236}">
                <a16:creationId xmlns:a16="http://schemas.microsoft.com/office/drawing/2014/main" id="{F720A1EF-AF73-4AD1-BD75-77DC1C723820}"/>
              </a:ext>
            </a:extLst>
          </p:cNvPr>
          <p:cNvCxnSpPr>
            <a:cxnSpLocks/>
            <a:stCxn id="11" idx="3"/>
            <a:endCxn id="12" idx="1"/>
          </p:cNvCxnSpPr>
          <p:nvPr/>
        </p:nvCxnSpPr>
        <p:spPr>
          <a:xfrm>
            <a:off x="3760153" y="1680611"/>
            <a:ext cx="447579" cy="10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18C9672-88E5-478A-893C-963B933720C5}"/>
              </a:ext>
            </a:extLst>
          </p:cNvPr>
          <p:cNvSpPr txBox="1"/>
          <p:nvPr/>
        </p:nvSpPr>
        <p:spPr>
          <a:xfrm>
            <a:off x="4966911" y="1502931"/>
            <a:ext cx="1409563" cy="307777"/>
          </a:xfrm>
          <a:prstGeom prst="rect">
            <a:avLst/>
          </a:prstGeom>
          <a:noFill/>
          <a:ln>
            <a:solidFill>
              <a:schemeClr val="tx1"/>
            </a:solidFill>
          </a:ln>
        </p:spPr>
        <p:txBody>
          <a:bodyPr wrap="square" rtlCol="0">
            <a:spAutoFit/>
          </a:bodyPr>
          <a:lstStyle/>
          <a:p>
            <a:r>
              <a:rPr lang="en-US" sz="1400" dirty="0"/>
              <a:t>Top of the crop</a:t>
            </a:r>
          </a:p>
        </p:txBody>
      </p:sp>
      <p:cxnSp>
        <p:nvCxnSpPr>
          <p:cNvPr id="18" name="Straight Arrow Connector 17">
            <a:extLst>
              <a:ext uri="{FF2B5EF4-FFF2-40B4-BE49-F238E27FC236}">
                <a16:creationId xmlns:a16="http://schemas.microsoft.com/office/drawing/2014/main" id="{ABB746C4-3968-4A4C-ADDB-2D29F1258A98}"/>
              </a:ext>
            </a:extLst>
          </p:cNvPr>
          <p:cNvCxnSpPr>
            <a:cxnSpLocks/>
            <a:stCxn id="17" idx="3"/>
            <a:endCxn id="13" idx="1"/>
          </p:cNvCxnSpPr>
          <p:nvPr/>
        </p:nvCxnSpPr>
        <p:spPr>
          <a:xfrm>
            <a:off x="6376474" y="1656820"/>
            <a:ext cx="343618" cy="132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3B2FA68-0E6A-4574-ACD8-70337E348A20}"/>
              </a:ext>
            </a:extLst>
          </p:cNvPr>
          <p:cNvSpPr txBox="1"/>
          <p:nvPr/>
        </p:nvSpPr>
        <p:spPr>
          <a:xfrm>
            <a:off x="7043204" y="1502931"/>
            <a:ext cx="1150142" cy="307777"/>
          </a:xfrm>
          <a:prstGeom prst="rect">
            <a:avLst/>
          </a:prstGeom>
          <a:noFill/>
          <a:ln>
            <a:solidFill>
              <a:schemeClr val="tx1"/>
            </a:solidFill>
          </a:ln>
        </p:spPr>
        <p:txBody>
          <a:bodyPr wrap="square" rtlCol="0">
            <a:spAutoFit/>
          </a:bodyPr>
          <a:lstStyle/>
          <a:p>
            <a:r>
              <a:rPr lang="en-US" sz="1400" dirty="0"/>
              <a:t>Exceptional</a:t>
            </a:r>
          </a:p>
        </p:txBody>
      </p:sp>
      <p:sp>
        <p:nvSpPr>
          <p:cNvPr id="21" name="Oval 20">
            <a:extLst>
              <a:ext uri="{FF2B5EF4-FFF2-40B4-BE49-F238E27FC236}">
                <a16:creationId xmlns:a16="http://schemas.microsoft.com/office/drawing/2014/main" id="{55BFEB4C-3F8C-4871-B0D4-E77712F4E301}"/>
              </a:ext>
            </a:extLst>
          </p:cNvPr>
          <p:cNvSpPr>
            <a:spLocks noChangeAspect="1"/>
          </p:cNvSpPr>
          <p:nvPr/>
        </p:nvSpPr>
        <p:spPr>
          <a:xfrm>
            <a:off x="8319242" y="1769219"/>
            <a:ext cx="274320" cy="274320"/>
          </a:xfrm>
          <a:prstGeom prst="ellipse">
            <a:avLst/>
          </a:prstGeom>
          <a:solidFill>
            <a:srgbClr val="688A92"/>
          </a:solidFill>
          <a:ln w="25400" cap="flat" cmpd="sng" algn="ctr">
            <a:solidFill>
              <a:srgbClr val="FFFFFF"/>
            </a:solidFill>
            <a:prstDash val="solid"/>
          </a:ln>
          <a:effectLst>
            <a:outerShdw blurRad="63500" sx="102000" sy="102000" algn="ctr" rotWithShape="0">
              <a:prstClr val="black">
                <a:alpha val="40000"/>
              </a:prstClr>
            </a:outerShdw>
          </a:effectLst>
        </p:spPr>
        <p:txBody>
          <a:bodyPr anchor="ctr"/>
          <a:lstStyle/>
          <a:p>
            <a:pPr algn="ctr">
              <a:defRPr/>
            </a:pPr>
            <a:r>
              <a:rPr lang="en-US" sz="1400" b="1" kern="0" dirty="0">
                <a:solidFill>
                  <a:srgbClr val="FFFFFF"/>
                </a:solidFill>
                <a:ea typeface="ＭＳ Ｐゴシック" charset="-128"/>
              </a:rPr>
              <a:t>3</a:t>
            </a:r>
          </a:p>
        </p:txBody>
      </p:sp>
      <p:cxnSp>
        <p:nvCxnSpPr>
          <p:cNvPr id="22" name="Straight Arrow Connector 21">
            <a:extLst>
              <a:ext uri="{FF2B5EF4-FFF2-40B4-BE49-F238E27FC236}">
                <a16:creationId xmlns:a16="http://schemas.microsoft.com/office/drawing/2014/main" id="{B28C83FE-7BA8-4CC9-B880-411F6EE6B05D}"/>
              </a:ext>
            </a:extLst>
          </p:cNvPr>
          <p:cNvCxnSpPr>
            <a:cxnSpLocks/>
          </p:cNvCxnSpPr>
          <p:nvPr/>
        </p:nvCxnSpPr>
        <p:spPr>
          <a:xfrm>
            <a:off x="8193346" y="1636075"/>
            <a:ext cx="228998" cy="13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CC90789-4785-4336-9B52-C64C79B65D5C}"/>
              </a:ext>
            </a:extLst>
          </p:cNvPr>
          <p:cNvSpPr/>
          <p:nvPr/>
        </p:nvSpPr>
        <p:spPr bwMode="auto">
          <a:xfrm>
            <a:off x="1097542" y="5962415"/>
            <a:ext cx="7354536" cy="702405"/>
          </a:xfrm>
          <a:prstGeom prst="rect">
            <a:avLst/>
          </a:prstGeom>
          <a:gradFill rotWithShape="1">
            <a:gsLst>
              <a:gs pos="0">
                <a:srgbClr val="FDD4AB">
                  <a:tint val="50000"/>
                  <a:satMod val="300000"/>
                </a:srgbClr>
              </a:gs>
              <a:gs pos="35000">
                <a:srgbClr val="FDD4AB">
                  <a:tint val="37000"/>
                  <a:satMod val="300000"/>
                </a:srgbClr>
              </a:gs>
              <a:gs pos="100000">
                <a:srgbClr val="FDD4AB">
                  <a:tint val="15000"/>
                  <a:satMod val="350000"/>
                </a:srgbClr>
              </a:gs>
            </a:gsLst>
            <a:lin ang="16200000" scaled="1"/>
          </a:gradFill>
          <a:ln w="9525" cap="flat" cmpd="sng" algn="ctr">
            <a:solidFill>
              <a:srgbClr val="FDD4AB">
                <a:shade val="95000"/>
                <a:satMod val="105000"/>
              </a:srgbClr>
            </a:solidFill>
            <a:prstDash val="solid"/>
          </a:ln>
          <a:effectLst>
            <a:outerShdw blurRad="40000" dist="20000" dir="5400000" rotWithShape="0">
              <a:srgbClr val="000000">
                <a:alpha val="38000"/>
              </a:srgbClr>
            </a:outerShdw>
          </a:effectLst>
        </p:spPr>
        <p:txBody>
          <a:bodyPr wrap="square" tIns="0" bIns="0" rtlCol="0">
            <a:noAutofit/>
          </a:bodyPr>
          <a:lstStyle/>
          <a:p>
            <a:pPr marL="111125" lvl="0" indent="-111125">
              <a:lnSpc>
                <a:spcPct val="150000"/>
              </a:lnSpc>
              <a:buClr>
                <a:srgbClr val="EC8026"/>
              </a:buClr>
              <a:buSzPct val="130000"/>
              <a:buFont typeface="Arial" pitchFamily="34" charset="0"/>
              <a:buChar char="•"/>
              <a:defRPr/>
            </a:pPr>
            <a:r>
              <a:rPr lang="en-US" sz="1300" kern="0" dirty="0">
                <a:solidFill>
                  <a:srgbClr val="000000"/>
                </a:solidFill>
                <a:ea typeface="ＭＳ Ｐゴシック" charset="-128"/>
              </a:rPr>
              <a:t>Doctors with low rating in generally much less likely to get a large number of reviews</a:t>
            </a:r>
          </a:p>
          <a:p>
            <a:pPr marL="111125" marR="0" lvl="0" indent="-111125" defTabSz="914400" eaLnBrk="1" fontAlgn="auto" latinLnBrk="0" hangingPunct="1">
              <a:lnSpc>
                <a:spcPct val="150000"/>
              </a:lnSpc>
              <a:spcBef>
                <a:spcPts val="0"/>
              </a:spcBef>
              <a:spcAft>
                <a:spcPts val="0"/>
              </a:spcAft>
              <a:buClr>
                <a:srgbClr val="EC8026"/>
              </a:buClr>
              <a:buSzPct val="130000"/>
              <a:buFont typeface="Arial" pitchFamily="34" charset="0"/>
              <a:buChar char="•"/>
              <a:tabLst/>
              <a:defRPr/>
            </a:pPr>
            <a:r>
              <a:rPr lang="en-US" sz="1300" kern="0" dirty="0">
                <a:solidFill>
                  <a:srgbClr val="000000"/>
                </a:solidFill>
                <a:latin typeface="Arial"/>
                <a:ea typeface="ＭＳ Ｐゴシック" charset="-128"/>
              </a:rPr>
              <a:t>Among patients submitting a review, more are motivated by positive than negative experiences</a:t>
            </a:r>
          </a:p>
        </p:txBody>
      </p:sp>
    </p:spTree>
    <p:extLst>
      <p:ext uri="{BB962C8B-B14F-4D97-AF65-F5344CB8AC3E}">
        <p14:creationId xmlns:p14="http://schemas.microsoft.com/office/powerpoint/2010/main" val="153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P spid="17" grpId="0" animBg="1"/>
      <p:bldP spid="20"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2112</TotalTime>
  <Words>1768</Words>
  <Application>Microsoft Office PowerPoint</Application>
  <PresentationFormat>On-screen Show (4:3)</PresentationFormat>
  <Paragraphs>294</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Clarity</vt:lpstr>
      <vt:lpstr>CURRENT STATE OF PHYSICIAN REVIEWS ON HEALTHGRADES.COM</vt:lpstr>
      <vt:lpstr>Background</vt:lpstr>
      <vt:lpstr>Outline</vt:lpstr>
      <vt:lpstr>PowerPoint Presentation</vt:lpstr>
      <vt:lpstr>Ratings and doctor demographic information were scraped for analysis</vt:lpstr>
      <vt:lpstr>The NY Metro GI doctor data contained a number of missing values for the different variables</vt:lpstr>
      <vt:lpstr>On first glance, it would appear that more than a third of doctors are getting perfect 5 stars …</vt:lpstr>
      <vt:lpstr>The number of reviews follows an extremely skewed distribution with 36% doctors each having &lt; 5 reviews</vt:lpstr>
      <vt:lpstr>Examining rating in conjunction with the number of substantiating reviews help consumer pick providers in a more reliable way</vt:lpstr>
      <vt:lpstr>Only including ratings based on 5 or more reviews, the distribution still looks very favorable toward high scores</vt:lpstr>
      <vt:lpstr>We will explore the relationship between rating and doctor age, gender, and doctor’s own vs. office staff’s performance</vt:lpstr>
      <vt:lpstr>Staff scores and doctor scores are generally very concordant, but it is not uncommon for the two to differ by &gt; 0.5 stars</vt:lpstr>
      <vt:lpstr>Overall likelihood to recommend a physician is primarily driven by physician factors, but can be dragged down by poor office and staff performance</vt:lpstr>
      <vt:lpstr>Surprisingly, more experienced doctors do not have a higher average rating than younger ones</vt:lpstr>
      <vt:lpstr>Number of reviews is biased by gender, but rating distribution is not</vt:lpstr>
      <vt:lpstr>Conclusions</vt:lpstr>
      <vt:lpstr>Future work</vt:lpstr>
      <vt:lpstr>Appendix</vt:lpstr>
      <vt:lpstr>Healthgrades has a good coverage of physicians from a variety of specialties, including gastroenterologists</vt:lpstr>
      <vt:lpstr>Quick look at the exceptional doctors shows that some are from large group practices and most completed fellowship in local hospitals</vt:lpstr>
      <vt:lpstr>Gastroenterologists 50 to 70 years old account for 52% of the pool and tend to receive more patient reviews than other groups</vt:lpstr>
      <vt:lpstr>Doctor’s score is usually higher than the staff score and the overall rating is either same as doctor’s score or lower</vt:lpstr>
      <vt:lpstr>Patients are most satisfied with cardiologists in NYC metro area aged between 40 to 60 years old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Qi</dc:creator>
  <cp:lastModifiedBy>Yan Qi</cp:lastModifiedBy>
  <cp:revision>242</cp:revision>
  <dcterms:created xsi:type="dcterms:W3CDTF">2014-09-16T21:32:26Z</dcterms:created>
  <dcterms:modified xsi:type="dcterms:W3CDTF">2019-01-30T16:25:01Z</dcterms:modified>
</cp:coreProperties>
</file>