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E79D"/>
    <a:srgbClr val="FF99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2551" autoAdjust="0"/>
  </p:normalViewPr>
  <p:slideViewPr>
    <p:cSldViewPr snapToGrid="0">
      <p:cViewPr varScale="1">
        <p:scale>
          <a:sx n="97" d="100"/>
          <a:sy n="97" d="100"/>
        </p:scale>
        <p:origin x="10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Doctors</a:t>
            </a:r>
            <a:r>
              <a:rPr lang="en-US" baseline="0" dirty="0"/>
              <a:t> by Specialty in the 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Healthgrades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Gastroenterology</c:v>
                </c:pt>
                <c:pt idx="1">
                  <c:v>Cardiology</c:v>
                </c:pt>
                <c:pt idx="2">
                  <c:v>Psychiatry</c:v>
                </c:pt>
                <c:pt idx="3">
                  <c:v>OBGYN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19941</c:v>
                </c:pt>
                <c:pt idx="1">
                  <c:v>35410</c:v>
                </c:pt>
                <c:pt idx="2">
                  <c:v>64152</c:v>
                </c:pt>
                <c:pt idx="3">
                  <c:v>58297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A-4EFF-A1B0-904DB6A336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AAMC* Reported Active Physicians in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Gastroenterology</c:v>
                </c:pt>
                <c:pt idx="1">
                  <c:v>Cardiology</c:v>
                </c:pt>
                <c:pt idx="2">
                  <c:v>Psychiatry</c:v>
                </c:pt>
                <c:pt idx="3">
                  <c:v>OBGYN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#,##0">
                  <c:v>14728</c:v>
                </c:pt>
                <c:pt idx="1">
                  <c:v>26032</c:v>
                </c:pt>
                <c:pt idx="2" formatCode="#,##0">
                  <c:v>38185</c:v>
                </c:pt>
                <c:pt idx="3">
                  <c:v>41619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5A-4EFF-A1B0-904DB6A33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350824"/>
        <c:axId val="615349184"/>
      </c:barChart>
      <c:catAx>
        <c:axId val="61535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49184"/>
        <c:crosses val="autoZero"/>
        <c:auto val="1"/>
        <c:lblAlgn val="ctr"/>
        <c:lblOffset val="100"/>
        <c:noMultiLvlLbl val="0"/>
      </c:catAx>
      <c:valAx>
        <c:axId val="61534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5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54366-437A-48A0-AD87-86B9458E7F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75B1-C92D-4901-8DCA-D1B14A8C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all 947 doctors: </a:t>
            </a:r>
          </a:p>
          <a:p>
            <a:r>
              <a:rPr lang="en-US" dirty="0"/>
              <a:t>Mean: 7.4</a:t>
            </a:r>
          </a:p>
          <a:p>
            <a:r>
              <a:rPr lang="en-US" dirty="0"/>
              <a:t>Std: 11.6 </a:t>
            </a:r>
          </a:p>
          <a:p>
            <a:r>
              <a:rPr lang="en-US" dirty="0"/>
              <a:t>Median: 4 </a:t>
            </a:r>
          </a:p>
          <a:p>
            <a:r>
              <a:rPr lang="en-US" dirty="0"/>
              <a:t>75%: 11 </a:t>
            </a:r>
          </a:p>
          <a:p>
            <a:r>
              <a:rPr lang="en-US" dirty="0"/>
              <a:t>Max: 158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exceptional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4.0</a:t>
            </a:r>
          </a:p>
          <a:p>
            <a:r>
              <a:rPr lang="en-US" dirty="0"/>
              <a:t>Std = 0.8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for [30,40) =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75B1-C92D-4901-8DCA-D1B14A8C9B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6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8E1C-89ED-4A9D-B82B-A79B27F37B5E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9580" y="6491916"/>
            <a:ext cx="533400" cy="3291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E15E-AC25-4311-A8BD-7236DC688F73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AA39-4B19-48F8-B7BC-C966F91EBDA3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040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002"/>
            <a:ext cx="8229600" cy="515799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9AD9-34C2-44BD-9E81-65687102272E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4019EA-C82B-4864-BBE1-FABC6F496D4C}"/>
              </a:ext>
            </a:extLst>
          </p:cNvPr>
          <p:cNvSpPr txBox="1">
            <a:spLocks/>
          </p:cNvSpPr>
          <p:nvPr userDrawn="1"/>
        </p:nvSpPr>
        <p:spPr>
          <a:xfrm>
            <a:off x="8579580" y="6491916"/>
            <a:ext cx="533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6704-699A-4F42-AB17-09919A402336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CCE-BB11-457A-A481-35C367855D71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3A35-E3B8-40D5-BD3D-673E6029BFB1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56A2-4381-4485-A6ED-CCA92C47C082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9CA4-A0B4-4F8B-86E6-A73E56FE8326}"/>
              </a:ext>
            </a:extLst>
          </p:cNvPr>
          <p:cNvSpPr txBox="1">
            <a:spLocks/>
          </p:cNvSpPr>
          <p:nvPr userDrawn="1"/>
        </p:nvSpPr>
        <p:spPr>
          <a:xfrm>
            <a:off x="8579580" y="6491916"/>
            <a:ext cx="533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D5A-86CE-48AD-9CCA-EDE3D4A15468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EB4D45-4DED-482C-8594-C009F9377A68}"/>
              </a:ext>
            </a:extLst>
          </p:cNvPr>
          <p:cNvSpPr txBox="1">
            <a:spLocks/>
          </p:cNvSpPr>
          <p:nvPr userDrawn="1"/>
        </p:nvSpPr>
        <p:spPr>
          <a:xfrm>
            <a:off x="8579580" y="6491916"/>
            <a:ext cx="533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64F4-D3BA-4246-8F3D-E2E537469BF1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9FA-2752-47BA-BB43-EBFA51A43CFC}" type="datetime2">
              <a:rPr lang="en-US" smtClean="0"/>
              <a:t>Monday, January 28,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AAB486-9B77-4865-A016-029732D93890}" type="datetime2">
              <a:rPr lang="en-US" smtClean="0"/>
              <a:t>Monday, January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STATE OF PHYSICIAN REVIEWS ON HEALTHGRADES.COM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project presentation</a:t>
            </a:r>
          </a:p>
          <a:p>
            <a:r>
              <a:rPr lang="en-US" dirty="0"/>
              <a:t>By Yan Qi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AD2D-571C-43CF-9129-4B99D1DD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A6F8CB-611D-4E59-9A7B-DA8767CC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5" y="1779769"/>
            <a:ext cx="8081068" cy="41481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143B4-D17F-4A92-BF93-64AF851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Examining rating in conjunction with the number of substantiating reviews help consumer pick providers in a more reliable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97188-BCC1-4BAF-8DB8-7F8678244311}"/>
              </a:ext>
            </a:extLst>
          </p:cNvPr>
          <p:cNvSpPr/>
          <p:nvPr/>
        </p:nvSpPr>
        <p:spPr>
          <a:xfrm>
            <a:off x="6806973" y="1887991"/>
            <a:ext cx="1645104" cy="2879952"/>
          </a:xfrm>
          <a:prstGeom prst="rect">
            <a:avLst/>
          </a:prstGeom>
          <a:solidFill>
            <a:srgbClr val="00B050">
              <a:alpha val="2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94BCB-9798-4208-B502-A06249EDC800}"/>
              </a:ext>
            </a:extLst>
          </p:cNvPr>
          <p:cNvSpPr/>
          <p:nvPr/>
        </p:nvSpPr>
        <p:spPr>
          <a:xfrm>
            <a:off x="7545841" y="1886505"/>
            <a:ext cx="906236" cy="2153676"/>
          </a:xfrm>
          <a:prstGeom prst="rect">
            <a:avLst/>
          </a:prstGeom>
          <a:solidFill>
            <a:srgbClr val="00B050">
              <a:alpha val="2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3245B-9790-4477-BCFF-70A2A156411E}"/>
              </a:ext>
            </a:extLst>
          </p:cNvPr>
          <p:cNvSpPr/>
          <p:nvPr/>
        </p:nvSpPr>
        <p:spPr>
          <a:xfrm>
            <a:off x="1097541" y="1879481"/>
            <a:ext cx="3217284" cy="3590590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4864B-05FE-4263-A815-F701FA045A47}"/>
              </a:ext>
            </a:extLst>
          </p:cNvPr>
          <p:cNvSpPr txBox="1"/>
          <p:nvPr/>
        </p:nvSpPr>
        <p:spPr>
          <a:xfrm>
            <a:off x="1629275" y="1526722"/>
            <a:ext cx="21308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Avoid if has other choice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03AB8A-ACC3-42FF-BF52-5136DC21989B}"/>
              </a:ext>
            </a:extLst>
          </p:cNvPr>
          <p:cNvSpPr>
            <a:spLocks noChangeAspect="1"/>
          </p:cNvSpPr>
          <p:nvPr/>
        </p:nvSpPr>
        <p:spPr>
          <a:xfrm>
            <a:off x="4167559" y="1749345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224527-F087-4035-81A1-704B1561992B}"/>
              </a:ext>
            </a:extLst>
          </p:cNvPr>
          <p:cNvSpPr>
            <a:spLocks noChangeAspect="1"/>
          </p:cNvSpPr>
          <p:nvPr/>
        </p:nvSpPr>
        <p:spPr>
          <a:xfrm>
            <a:off x="6679919" y="1749345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0A1EF-AF73-4AD1-BD75-77DC1C72382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60153" y="1680611"/>
            <a:ext cx="447579" cy="10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8C9672-88E5-478A-893C-963B933720C5}"/>
              </a:ext>
            </a:extLst>
          </p:cNvPr>
          <p:cNvSpPr txBox="1"/>
          <p:nvPr/>
        </p:nvSpPr>
        <p:spPr>
          <a:xfrm>
            <a:off x="4966911" y="1502931"/>
            <a:ext cx="14095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Top of the crop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746C4-3968-4A4C-ADDB-2D29F1258A98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6376474" y="1656820"/>
            <a:ext cx="343618" cy="13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B2FA68-0E6A-4574-ACD8-70337E348A20}"/>
              </a:ext>
            </a:extLst>
          </p:cNvPr>
          <p:cNvSpPr txBox="1"/>
          <p:nvPr/>
        </p:nvSpPr>
        <p:spPr>
          <a:xfrm>
            <a:off x="7043204" y="1502931"/>
            <a:ext cx="11501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Exceptional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BFEB4C-3F8C-4871-B0D4-E77712F4E301}"/>
              </a:ext>
            </a:extLst>
          </p:cNvPr>
          <p:cNvSpPr>
            <a:spLocks noChangeAspect="1"/>
          </p:cNvSpPr>
          <p:nvPr/>
        </p:nvSpPr>
        <p:spPr>
          <a:xfrm>
            <a:off x="8319242" y="1769219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8C83FE-7BA8-4CC9-B880-411F6EE6B05D}"/>
              </a:ext>
            </a:extLst>
          </p:cNvPr>
          <p:cNvCxnSpPr>
            <a:cxnSpLocks/>
          </p:cNvCxnSpPr>
          <p:nvPr/>
        </p:nvCxnSpPr>
        <p:spPr>
          <a:xfrm>
            <a:off x="8193346" y="1636075"/>
            <a:ext cx="228998" cy="1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CC90789-4785-4336-9B52-C64C79B65D5C}"/>
              </a:ext>
            </a:extLst>
          </p:cNvPr>
          <p:cNvSpPr/>
          <p:nvPr/>
        </p:nvSpPr>
        <p:spPr bwMode="auto">
          <a:xfrm>
            <a:off x="1097542" y="5962415"/>
            <a:ext cx="7354536" cy="702405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ea typeface="ＭＳ Ｐゴシック" charset="-128"/>
              </a:rPr>
              <a:t>Doctors with low rating in generally much less likely to get a large number of reviews</a:t>
            </a:r>
          </a:p>
          <a:p>
            <a:pPr marL="111125" marR="0" lvl="0" indent="-1111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lang="en-US" sz="1300" kern="0" dirty="0">
                <a:solidFill>
                  <a:srgbClr val="000000"/>
                </a:solidFill>
                <a:latin typeface="Arial"/>
                <a:ea typeface="ＭＳ Ｐゴシック" charset="-128"/>
              </a:rPr>
              <a:t>Among patients submitting a review, more are motivated by positive than negative experiences</a:t>
            </a:r>
          </a:p>
        </p:txBody>
      </p:sp>
    </p:spTree>
    <p:extLst>
      <p:ext uri="{BB962C8B-B14F-4D97-AF65-F5344CB8AC3E}">
        <p14:creationId xmlns:p14="http://schemas.microsoft.com/office/powerpoint/2010/main" val="153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CF3D-D333-4A4C-B625-AA1843C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including ratings based on 5 or more reviews, the distribution still looks very favorable toward high scores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A6A6E-C4C2-4235-81AA-4CFE3AD779DF}"/>
              </a:ext>
            </a:extLst>
          </p:cNvPr>
          <p:cNvGrpSpPr/>
          <p:nvPr/>
        </p:nvGrpSpPr>
        <p:grpSpPr>
          <a:xfrm>
            <a:off x="339214" y="1771549"/>
            <a:ext cx="5540665" cy="3950827"/>
            <a:chOff x="732504" y="1919029"/>
            <a:chExt cx="5540665" cy="3950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23E8720-E378-4009-A583-8A44CE8B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504" y="1919029"/>
              <a:ext cx="5540665" cy="395082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F4979B-A36B-4630-9AB0-274D904F7255}"/>
                </a:ext>
              </a:extLst>
            </p:cNvPr>
            <p:cNvSpPr txBox="1"/>
            <p:nvPr/>
          </p:nvSpPr>
          <p:spPr>
            <a:xfrm>
              <a:off x="4326193" y="230566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25%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484CCC-5261-48AA-B08C-FF6A9AED1E86}"/>
                </a:ext>
              </a:extLst>
            </p:cNvPr>
            <p:cNvSpPr txBox="1"/>
            <p:nvPr/>
          </p:nvSpPr>
          <p:spPr>
            <a:xfrm>
              <a:off x="4881716" y="2394154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25%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A8B0D3-D70B-4181-B1B8-B1C0B19545FB}"/>
                </a:ext>
              </a:extLst>
            </p:cNvPr>
            <p:cNvSpPr txBox="1"/>
            <p:nvPr/>
          </p:nvSpPr>
          <p:spPr>
            <a:xfrm>
              <a:off x="5422489" y="320783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D66278-AEAF-476C-B111-033B872E6FCF}"/>
                </a:ext>
              </a:extLst>
            </p:cNvPr>
            <p:cNvSpPr txBox="1"/>
            <p:nvPr/>
          </p:nvSpPr>
          <p:spPr>
            <a:xfrm>
              <a:off x="3745909" y="3242845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16%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9392E6-1FCF-460D-9256-BD572C957B6A}"/>
                </a:ext>
              </a:extLst>
            </p:cNvPr>
            <p:cNvSpPr txBox="1"/>
            <p:nvPr/>
          </p:nvSpPr>
          <p:spPr>
            <a:xfrm>
              <a:off x="3239730" y="408350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8%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AA3DE-3CF9-4E3F-847A-C3C1086C6329}"/>
                </a:ext>
              </a:extLst>
            </p:cNvPr>
            <p:cNvSpPr txBox="1"/>
            <p:nvPr/>
          </p:nvSpPr>
          <p:spPr>
            <a:xfrm>
              <a:off x="2758508" y="4442051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5%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8C090E-4134-4A06-BA28-5CC2E90F4512}"/>
                </a:ext>
              </a:extLst>
            </p:cNvPr>
            <p:cNvSpPr txBox="1"/>
            <p:nvPr/>
          </p:nvSpPr>
          <p:spPr>
            <a:xfrm>
              <a:off x="1632714" y="466327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2%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35DE3C-6480-4C71-A864-0E6A3B825812}"/>
                </a:ext>
              </a:extLst>
            </p:cNvPr>
            <p:cNvSpPr txBox="1"/>
            <p:nvPr/>
          </p:nvSpPr>
          <p:spPr>
            <a:xfrm>
              <a:off x="2180863" y="466327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2%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87F98C-C656-4EFB-AA14-138FA98B2581}"/>
                </a:ext>
              </a:extLst>
            </p:cNvPr>
            <p:cNvSpPr txBox="1"/>
            <p:nvPr/>
          </p:nvSpPr>
          <p:spPr>
            <a:xfrm>
              <a:off x="1980653" y="2644217"/>
              <a:ext cx="1294040" cy="95410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N = 433</a:t>
              </a:r>
            </a:p>
            <a:p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Including all doctors with at least 5 reviews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D6A66-6630-451E-B1AA-1F34A834CEDE}"/>
              </a:ext>
            </a:extLst>
          </p:cNvPr>
          <p:cNvSpPr/>
          <p:nvPr/>
        </p:nvSpPr>
        <p:spPr bwMode="auto">
          <a:xfrm>
            <a:off x="5879879" y="2327461"/>
            <a:ext cx="2857523" cy="2485434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The average quality of gastroenterologists in NY metro area is very high and patients are truly highly satisfied</a:t>
            </a:r>
          </a:p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Selection bias in those who are willing to submit a survey vs. those who are not</a:t>
            </a:r>
          </a:p>
          <a:p>
            <a:pPr marL="111125" marR="0" lvl="0" indent="-1111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ct val="130000"/>
              <a:buFont typeface="Arial" pitchFamily="34" charset="0"/>
              <a:buChar char="•"/>
              <a:tabLst/>
              <a:defRPr/>
            </a:pPr>
            <a:endParaRPr lang="en-US" sz="1400" kern="0" dirty="0">
              <a:solidFill>
                <a:srgbClr val="000000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00A1FF7-2FA7-4333-BD9E-2CD2452B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78" y="1932432"/>
            <a:ext cx="2892124" cy="384175"/>
          </a:xfrm>
          <a:prstGeom prst="rect">
            <a:avLst/>
          </a:prstGeom>
          <a:solidFill>
            <a:srgbClr val="FFC000"/>
          </a:solidFill>
          <a:ln w="28575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</a:rPr>
              <a:t>Hypotheses</a:t>
            </a:r>
          </a:p>
        </p:txBody>
      </p:sp>
      <p:sp>
        <p:nvSpPr>
          <p:cNvPr id="17" name="Take-away Box">
            <a:extLst>
              <a:ext uri="{FF2B5EF4-FFF2-40B4-BE49-F238E27FC236}">
                <a16:creationId xmlns:a16="http://schemas.microsoft.com/office/drawing/2014/main" id="{928AFCC7-D7A5-4639-85D9-9AFD4567263D}"/>
              </a:ext>
            </a:extLst>
          </p:cNvPr>
          <p:cNvSpPr/>
          <p:nvPr/>
        </p:nvSpPr>
        <p:spPr bwMode="blackWhite">
          <a:xfrm>
            <a:off x="1042219" y="5938051"/>
            <a:ext cx="7766962" cy="530433"/>
          </a:xfrm>
          <a:prstGeom prst="roundRect">
            <a:avLst/>
          </a:prstGeom>
          <a:solidFill>
            <a:srgbClr val="C7CB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0584" tIns="45719" rIns="100584" bIns="4571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factors influence the overall rating?</a:t>
            </a:r>
          </a:p>
        </p:txBody>
      </p:sp>
    </p:spTree>
    <p:extLst>
      <p:ext uri="{BB962C8B-B14F-4D97-AF65-F5344CB8AC3E}">
        <p14:creationId xmlns:p14="http://schemas.microsoft.com/office/powerpoint/2010/main" val="20134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28C9-F717-47A4-A033-174BA5AA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explore the relationship between rating and doctor age, gender, and doctor’s own vs. office staff’s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08DAF6-6D3E-42BC-A483-DAA5838C5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45994"/>
              </p:ext>
            </p:extLst>
          </p:nvPr>
        </p:nvGraphicFramePr>
        <p:xfrm>
          <a:off x="989370" y="2230447"/>
          <a:ext cx="7057104" cy="2937879"/>
        </p:xfrm>
        <a:graphic>
          <a:graphicData uri="http://schemas.openxmlformats.org/drawingml/2006/table">
            <a:tbl>
              <a:tblPr firstRow="1" bandRow="1"/>
              <a:tblGrid>
                <a:gridCol w="2022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4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Factor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Question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 experienced doctors get better reviews?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Gender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 there any difference between the ratings received by female vs. male GI specialists?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Doctor’s own performance vs. Staff Performance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How well does doctor score correlate with staff score? 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What kind of impact does office staff’s performance have on the doctor’s overall rating?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9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8CEDAE4-0985-4C83-82E0-7B4D020E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20" y="1975389"/>
            <a:ext cx="4517559" cy="2985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764F7E-E164-4AAE-B0C3-3ABE6904BE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1"/>
          <a:stretch/>
        </p:blipFill>
        <p:spPr>
          <a:xfrm>
            <a:off x="179336" y="1977847"/>
            <a:ext cx="4379794" cy="304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B7723-5988-4485-BB04-A1FAD129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Gastroenterologists 50 to 70 years old account for 52% of the pool and tend to receive more patient reviews than other groups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D75BD-0B59-434C-B4AC-C94795F7E946}"/>
              </a:ext>
            </a:extLst>
          </p:cNvPr>
          <p:cNvSpPr txBox="1"/>
          <p:nvPr/>
        </p:nvSpPr>
        <p:spPr>
          <a:xfrm>
            <a:off x="2996322" y="1647109"/>
            <a:ext cx="3548144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737 doctors with age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8C54A-A47F-43A0-9040-589DE8D579B8}"/>
              </a:ext>
            </a:extLst>
          </p:cNvPr>
          <p:cNvSpPr txBox="1"/>
          <p:nvPr/>
        </p:nvSpPr>
        <p:spPr>
          <a:xfrm>
            <a:off x="1351358" y="37633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93111-BDFF-4C8E-BCE5-68F7784CD44C}"/>
              </a:ext>
            </a:extLst>
          </p:cNvPr>
          <p:cNvSpPr txBox="1"/>
          <p:nvPr/>
        </p:nvSpPr>
        <p:spPr>
          <a:xfrm>
            <a:off x="1713212" y="292020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E9759-86B4-49FC-9BA7-0066619B7E1E}"/>
              </a:ext>
            </a:extLst>
          </p:cNvPr>
          <p:cNvSpPr txBox="1"/>
          <p:nvPr/>
        </p:nvSpPr>
        <p:spPr>
          <a:xfrm>
            <a:off x="2121408" y="247711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F7434-90D1-4B2B-AB40-3AD11AF63449}"/>
              </a:ext>
            </a:extLst>
          </p:cNvPr>
          <p:cNvSpPr txBox="1"/>
          <p:nvPr/>
        </p:nvSpPr>
        <p:spPr>
          <a:xfrm>
            <a:off x="2583367" y="216933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47F32-D502-496B-9880-8A59A552FEFB}"/>
              </a:ext>
            </a:extLst>
          </p:cNvPr>
          <p:cNvSpPr txBox="1"/>
          <p:nvPr/>
        </p:nvSpPr>
        <p:spPr>
          <a:xfrm>
            <a:off x="2996322" y="328046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D9DE14-A98B-4ACF-B908-522C5A8104FB}"/>
              </a:ext>
            </a:extLst>
          </p:cNvPr>
          <p:cNvSpPr txBox="1"/>
          <p:nvPr/>
        </p:nvSpPr>
        <p:spPr>
          <a:xfrm>
            <a:off x="3477223" y="395657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6%</a:t>
            </a:r>
          </a:p>
        </p:txBody>
      </p:sp>
      <p:sp>
        <p:nvSpPr>
          <p:cNvPr id="20" name="Comment1">
            <a:extLst>
              <a:ext uri="{FF2B5EF4-FFF2-40B4-BE49-F238E27FC236}">
                <a16:creationId xmlns:a16="http://schemas.microsoft.com/office/drawing/2014/main" id="{64B09D8F-5332-4372-99A7-E9E54C118BC1}"/>
              </a:ext>
            </a:extLst>
          </p:cNvPr>
          <p:cNvSpPr/>
          <p:nvPr/>
        </p:nvSpPr>
        <p:spPr>
          <a:xfrm>
            <a:off x="5073445" y="5122606"/>
            <a:ext cx="3770672" cy="1493905"/>
          </a:xfrm>
          <a:prstGeom prst="borderCallout1">
            <a:avLst>
              <a:gd name="adj1" fmla="val -3308"/>
              <a:gd name="adj2" fmla="val 32475"/>
              <a:gd name="adj3" fmla="val -15284"/>
              <a:gd name="adj4" fmla="val 38851"/>
            </a:avLst>
          </a:prstGeom>
          <a:gradFill rotWithShape="1">
            <a:gsLst>
              <a:gs pos="0">
                <a:srgbClr val="FCAF17">
                  <a:tint val="50000"/>
                  <a:satMod val="300000"/>
                </a:srgbClr>
              </a:gs>
              <a:gs pos="35000">
                <a:srgbClr val="FCAF17">
                  <a:tint val="37000"/>
                  <a:satMod val="300000"/>
                </a:srgbClr>
              </a:gs>
              <a:gs pos="100000">
                <a:srgbClr val="FCAF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marL="10953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higher number of reviews per physician in the 50-70 age range could be due to:</a:t>
            </a:r>
          </a:p>
          <a:p>
            <a:pPr marL="3952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More accumulated patients over time due to longer time in practice</a:t>
            </a:r>
          </a:p>
          <a:p>
            <a:pPr marL="3952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Higher patient volume due to patient preference for physicians in this group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5F18C-7498-41A3-A0D6-9DA4F2C5B1B3}"/>
              </a:ext>
            </a:extLst>
          </p:cNvPr>
          <p:cNvSpPr/>
          <p:nvPr/>
        </p:nvSpPr>
        <p:spPr>
          <a:xfrm>
            <a:off x="6223819" y="2109019"/>
            <a:ext cx="1115962" cy="2349910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5B0A3-9FD3-4759-A2DD-31967F3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Surprisingly, more experienced doctors do not have a higher average rating than younger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AED2-A091-4199-90F5-7C8FA0AC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29" y="1944010"/>
            <a:ext cx="6528619" cy="392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2797D-5C5B-4E59-95CD-00BF4110F5B1}"/>
              </a:ext>
            </a:extLst>
          </p:cNvPr>
          <p:cNvSpPr txBox="1"/>
          <p:nvPr/>
        </p:nvSpPr>
        <p:spPr>
          <a:xfrm>
            <a:off x="6299960" y="4488632"/>
            <a:ext cx="1369201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433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doctors with age information and ≥ 5 reviews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2E82B-39BF-43E6-A761-A426CA92AFF4}"/>
              </a:ext>
            </a:extLst>
          </p:cNvPr>
          <p:cNvSpPr txBox="1"/>
          <p:nvPr/>
        </p:nvSpPr>
        <p:spPr>
          <a:xfrm>
            <a:off x="1789471" y="5966158"/>
            <a:ext cx="5933768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One way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test shows there is no statistically significant difference between the group means</a:t>
            </a:r>
          </a:p>
        </p:txBody>
      </p:sp>
    </p:spTree>
    <p:extLst>
      <p:ext uri="{BB962C8B-B14F-4D97-AF65-F5344CB8AC3E}">
        <p14:creationId xmlns:p14="http://schemas.microsoft.com/office/powerpoint/2010/main" val="371710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3C64-25B9-4E5E-AA31-1589FE83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reviews is biased by gender, but rating distribution is not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000D7F-9EC1-416A-92C8-B30554E0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3" y="1740162"/>
            <a:ext cx="3541826" cy="3943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ECA3C-EEDB-4CA5-B991-9DB5A17B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10" y="1751811"/>
            <a:ext cx="3557586" cy="3943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282774-76AA-4258-943F-0B19D10A19D7}"/>
              </a:ext>
            </a:extLst>
          </p:cNvPr>
          <p:cNvSpPr txBox="1"/>
          <p:nvPr/>
        </p:nvSpPr>
        <p:spPr>
          <a:xfrm>
            <a:off x="2274476" y="2443195"/>
            <a:ext cx="147754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947 (all doctors)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4B274-2401-4F88-8E6A-8B27FE091D83}"/>
              </a:ext>
            </a:extLst>
          </p:cNvPr>
          <p:cNvSpPr txBox="1"/>
          <p:nvPr/>
        </p:nvSpPr>
        <p:spPr>
          <a:xfrm>
            <a:off x="6010739" y="3467935"/>
            <a:ext cx="1112734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404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(has gender info, and ≥ 5 reviews)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75EF3-B34B-425E-A630-470285785BB0}"/>
              </a:ext>
            </a:extLst>
          </p:cNvPr>
          <p:cNvSpPr/>
          <p:nvPr/>
        </p:nvSpPr>
        <p:spPr bwMode="auto">
          <a:xfrm>
            <a:off x="1189703" y="5798799"/>
            <a:ext cx="6784258" cy="702405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ea typeface="ＭＳ Ｐゴシック" charset="-128"/>
              </a:rPr>
              <a:t>Female doctors tend to have fewer reviews than male doctors (p-</a:t>
            </a:r>
            <a:r>
              <a:rPr lang="en-US" sz="1300" kern="0" dirty="0" err="1">
                <a:solidFill>
                  <a:srgbClr val="000000"/>
                </a:solidFill>
                <a:ea typeface="ＭＳ Ｐゴシック" charset="-128"/>
              </a:rPr>
              <a:t>val</a:t>
            </a:r>
            <a:r>
              <a:rPr lang="en-US" sz="1300" kern="0" dirty="0">
                <a:solidFill>
                  <a:srgbClr val="000000"/>
                </a:solidFill>
                <a:ea typeface="ＭＳ Ｐゴシック" charset="-128"/>
              </a:rPr>
              <a:t> = 0.0002) </a:t>
            </a:r>
          </a:p>
          <a:p>
            <a:pPr marL="111125" lvl="0" indent="-111125">
              <a:lnSpc>
                <a:spcPct val="150000"/>
              </a:lnSpc>
              <a:buClr>
                <a:srgbClr val="EC8026"/>
              </a:buClr>
              <a:buSzPct val="130000"/>
              <a:buFont typeface="Arial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ea typeface="ＭＳ Ｐゴシック" charset="-128"/>
              </a:rPr>
              <a:t>The doctors with &gt; 25 reviews are almost all male</a:t>
            </a:r>
          </a:p>
        </p:txBody>
      </p:sp>
    </p:spTree>
    <p:extLst>
      <p:ext uri="{BB962C8B-B14F-4D97-AF65-F5344CB8AC3E}">
        <p14:creationId xmlns:p14="http://schemas.microsoft.com/office/powerpoint/2010/main" val="387748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96BC7D-05C2-4767-BE0C-E67778D1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4" y="1734459"/>
            <a:ext cx="5013995" cy="4590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B5A2A1-57DA-4D75-9C43-53E785D9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Staff scores and doctor scores are generally very concordant, but it is not uncommon for the two to differ by &gt; 0.5 stars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FAE570-A1E2-40EB-96AC-3E466CA09444}"/>
              </a:ext>
            </a:extLst>
          </p:cNvPr>
          <p:cNvSpPr/>
          <p:nvPr/>
        </p:nvSpPr>
        <p:spPr>
          <a:xfrm rot="19389775">
            <a:off x="2997114" y="2616141"/>
            <a:ext cx="1976284" cy="2867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DB8E3D-E724-4AF7-8042-223A6252AA5B}"/>
              </a:ext>
            </a:extLst>
          </p:cNvPr>
          <p:cNvSpPr/>
          <p:nvPr/>
        </p:nvSpPr>
        <p:spPr>
          <a:xfrm rot="19389775">
            <a:off x="3524865" y="3372465"/>
            <a:ext cx="1976284" cy="2867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mment1">
            <a:extLst>
              <a:ext uri="{FF2B5EF4-FFF2-40B4-BE49-F238E27FC236}">
                <a16:creationId xmlns:a16="http://schemas.microsoft.com/office/drawing/2014/main" id="{C1EC2E68-E8E3-4EB3-87FE-9B8B9A2C6590}"/>
              </a:ext>
            </a:extLst>
          </p:cNvPr>
          <p:cNvSpPr/>
          <p:nvPr/>
        </p:nvSpPr>
        <p:spPr>
          <a:xfrm>
            <a:off x="5855930" y="1804685"/>
            <a:ext cx="3116826" cy="1661971"/>
          </a:xfrm>
          <a:prstGeom prst="wedgeRoundRectCallout">
            <a:avLst>
              <a:gd name="adj1" fmla="val -61635"/>
              <a:gd name="adj2" fmla="val 25481"/>
              <a:gd name="adj3" fmla="val 16667"/>
            </a:avLst>
          </a:prstGeom>
          <a:gradFill rotWithShape="1">
            <a:gsLst>
              <a:gs pos="0">
                <a:srgbClr val="FCAF17">
                  <a:tint val="50000"/>
                  <a:satMod val="300000"/>
                </a:srgbClr>
              </a:gs>
              <a:gs pos="35000">
                <a:srgbClr val="FCAF17">
                  <a:tint val="37000"/>
                  <a:satMod val="300000"/>
                </a:srgbClr>
              </a:gs>
              <a:gs pos="100000">
                <a:srgbClr val="FCAF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AF1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noAutofit/>
          </a:bodyPr>
          <a:lstStyle/>
          <a:p>
            <a:pPr marL="109538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happens to the overall rating when the staff’s score is </a:t>
            </a:r>
          </a:p>
          <a:p>
            <a:pPr marL="452438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Higher than doctor’s score?</a:t>
            </a:r>
          </a:p>
          <a:p>
            <a:pPr marL="452438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Lower than doctor’s score?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207201-6896-4589-9E0D-775957359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43808"/>
              </p:ext>
            </p:extLst>
          </p:nvPr>
        </p:nvGraphicFramePr>
        <p:xfrm>
          <a:off x="5954152" y="4152233"/>
          <a:ext cx="2732648" cy="1979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162">
                  <a:extLst>
                    <a:ext uri="{9D8B030D-6E8A-4147-A177-3AD203B41FA5}">
                      <a16:colId xmlns:a16="http://schemas.microsoft.com/office/drawing/2014/main" val="1958097210"/>
                    </a:ext>
                  </a:extLst>
                </a:gridCol>
                <a:gridCol w="683162">
                  <a:extLst>
                    <a:ext uri="{9D8B030D-6E8A-4147-A177-3AD203B41FA5}">
                      <a16:colId xmlns:a16="http://schemas.microsoft.com/office/drawing/2014/main" val="23781221"/>
                    </a:ext>
                  </a:extLst>
                </a:gridCol>
                <a:gridCol w="683162">
                  <a:extLst>
                    <a:ext uri="{9D8B030D-6E8A-4147-A177-3AD203B41FA5}">
                      <a16:colId xmlns:a16="http://schemas.microsoft.com/office/drawing/2014/main" val="1688213604"/>
                    </a:ext>
                  </a:extLst>
                </a:gridCol>
                <a:gridCol w="683162">
                  <a:extLst>
                    <a:ext uri="{9D8B030D-6E8A-4147-A177-3AD203B41FA5}">
                      <a16:colId xmlns:a16="http://schemas.microsoft.com/office/drawing/2014/main" val="1754263371"/>
                    </a:ext>
                  </a:extLst>
                </a:gridCol>
              </a:tblGrid>
              <a:tr h="42517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doc</a:t>
                      </a:r>
                    </a:p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staff</a:t>
                      </a:r>
                    </a:p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25744"/>
                  </a:ext>
                </a:extLst>
              </a:tr>
              <a:tr h="425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doc</a:t>
                      </a:r>
                    </a:p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93746"/>
                  </a:ext>
                </a:extLst>
              </a:tr>
              <a:tr h="425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staff</a:t>
                      </a:r>
                    </a:p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364774"/>
                  </a:ext>
                </a:extLst>
              </a:tr>
              <a:tr h="425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4867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1A16EE-510A-4959-81B9-D63456468016}"/>
              </a:ext>
            </a:extLst>
          </p:cNvPr>
          <p:cNvSpPr txBox="1"/>
          <p:nvPr/>
        </p:nvSpPr>
        <p:spPr>
          <a:xfrm>
            <a:off x="6343530" y="374734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Correlation</a:t>
            </a:r>
          </a:p>
        </p:txBody>
      </p:sp>
    </p:spTree>
    <p:extLst>
      <p:ext uri="{BB962C8B-B14F-4D97-AF65-F5344CB8AC3E}">
        <p14:creationId xmlns:p14="http://schemas.microsoft.com/office/powerpoint/2010/main" val="98537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8724-3E14-464F-B000-1D6F377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Overall likelihood to recommend a physician is primarily driven by physician factors, but can be dragged down by poor office and staff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99ED4-C620-44B1-96CA-FEF6B14F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2" b="5514"/>
          <a:stretch/>
        </p:blipFill>
        <p:spPr>
          <a:xfrm>
            <a:off x="865237" y="1681550"/>
            <a:ext cx="5216013" cy="464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FE63C8-C127-41EF-8956-2D56D7AF45BE}"/>
              </a:ext>
            </a:extLst>
          </p:cNvPr>
          <p:cNvSpPr txBox="1"/>
          <p:nvPr/>
        </p:nvSpPr>
        <p:spPr>
          <a:xfrm>
            <a:off x="2084439" y="6324599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 score – Staff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2E173-F8EC-468B-B234-87893E0EB281}"/>
              </a:ext>
            </a:extLst>
          </p:cNvPr>
          <p:cNvSpPr txBox="1"/>
          <p:nvPr/>
        </p:nvSpPr>
        <p:spPr>
          <a:xfrm rot="-5400000">
            <a:off x="-880113" y="371801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rating – Doctor score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47208-08C9-4CB3-AF9C-EF72297D2BFA}"/>
              </a:ext>
            </a:extLst>
          </p:cNvPr>
          <p:cNvSpPr/>
          <p:nvPr/>
        </p:nvSpPr>
        <p:spPr bwMode="auto">
          <a:xfrm>
            <a:off x="5894438" y="3206258"/>
            <a:ext cx="2897731" cy="1372092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rgbClr val="EC8026"/>
              </a:buClr>
              <a:buSzPct val="130000"/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Most of the time, overall rating closely mimics the score for doctor’s performance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270D2-515A-437D-ABCA-EBE097FE7BC2}"/>
              </a:ext>
            </a:extLst>
          </p:cNvPr>
          <p:cNvSpPr/>
          <p:nvPr/>
        </p:nvSpPr>
        <p:spPr>
          <a:xfrm>
            <a:off x="4211320" y="4622800"/>
            <a:ext cx="1493520" cy="1386840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41DC10-7D38-4FD9-9E92-FA255AB8C41E}"/>
              </a:ext>
            </a:extLst>
          </p:cNvPr>
          <p:cNvSpPr>
            <a:spLocks noChangeAspect="1"/>
          </p:cNvSpPr>
          <p:nvPr/>
        </p:nvSpPr>
        <p:spPr>
          <a:xfrm>
            <a:off x="5567680" y="5146258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2C43A-E22E-4BD4-9478-701964D9A7FD}"/>
              </a:ext>
            </a:extLst>
          </p:cNvPr>
          <p:cNvSpPr/>
          <p:nvPr/>
        </p:nvSpPr>
        <p:spPr>
          <a:xfrm>
            <a:off x="1379630" y="3209264"/>
            <a:ext cx="4325210" cy="138684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101E83-2F30-4735-97A9-8BB396659CF2}"/>
              </a:ext>
            </a:extLst>
          </p:cNvPr>
          <p:cNvSpPr>
            <a:spLocks noChangeAspect="1"/>
          </p:cNvSpPr>
          <p:nvPr/>
        </p:nvSpPr>
        <p:spPr>
          <a:xfrm>
            <a:off x="5567680" y="3765524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EDFBC-66A9-449E-8FF0-A78E24855601}"/>
              </a:ext>
            </a:extLst>
          </p:cNvPr>
          <p:cNvSpPr/>
          <p:nvPr/>
        </p:nvSpPr>
        <p:spPr>
          <a:xfrm>
            <a:off x="1384546" y="1821651"/>
            <a:ext cx="1493520" cy="1386840"/>
          </a:xfrm>
          <a:prstGeom prst="rect">
            <a:avLst/>
          </a:prstGeom>
          <a:solidFill>
            <a:srgbClr val="92D050">
              <a:alpha val="26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236DEE-F9CA-4D3D-ADAD-D53AD0EB51FE}"/>
              </a:ext>
            </a:extLst>
          </p:cNvPr>
          <p:cNvSpPr>
            <a:spLocks noChangeAspect="1"/>
          </p:cNvSpPr>
          <p:nvPr/>
        </p:nvSpPr>
        <p:spPr>
          <a:xfrm>
            <a:off x="2740906" y="2377911"/>
            <a:ext cx="274320" cy="274320"/>
          </a:xfrm>
          <a:prstGeom prst="ellipse">
            <a:avLst/>
          </a:prstGeom>
          <a:solidFill>
            <a:srgbClr val="688A92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kern="0" dirty="0">
                <a:solidFill>
                  <a:srgbClr val="FFFFFF"/>
                </a:solidFill>
                <a:ea typeface="ＭＳ Ｐゴシック" charset="-128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AC942B-EA7E-4F8A-B9C8-3D1EEC02C4AD}"/>
              </a:ext>
            </a:extLst>
          </p:cNvPr>
          <p:cNvSpPr/>
          <p:nvPr/>
        </p:nvSpPr>
        <p:spPr bwMode="auto">
          <a:xfrm>
            <a:off x="5894437" y="4654541"/>
            <a:ext cx="2897731" cy="1323357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rgbClr val="EC8026"/>
              </a:buClr>
              <a:buSzPct val="130000"/>
              <a:buFont typeface="+mj-lt"/>
              <a:buAutoNum type="arabicPeriod" startAt="2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When office and staff quality is significantly below that of the doctor, overall rating suffers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E7315A-644A-44DD-A273-E7FFE7211AF6}"/>
              </a:ext>
            </a:extLst>
          </p:cNvPr>
          <p:cNvSpPr/>
          <p:nvPr/>
        </p:nvSpPr>
        <p:spPr bwMode="auto">
          <a:xfrm>
            <a:off x="5894436" y="1821651"/>
            <a:ext cx="2897731" cy="1308416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rgbClr val="EC8026"/>
              </a:buClr>
              <a:buSzPct val="130000"/>
              <a:buFont typeface="+mj-lt"/>
              <a:buAutoNum type="arabicPeriod" startAt="3"/>
              <a:defRPr/>
            </a:pPr>
            <a:r>
              <a:rPr lang="en-US" sz="1400" kern="0" dirty="0">
                <a:solidFill>
                  <a:srgbClr val="000000"/>
                </a:solidFill>
                <a:ea typeface="ＭＳ Ｐゴシック" charset="-128"/>
              </a:rPr>
              <a:t>When office and staff score is better than the doctor’s, it rarely lifts the overall rating </a:t>
            </a:r>
          </a:p>
        </p:txBody>
      </p:sp>
    </p:spTree>
    <p:extLst>
      <p:ext uri="{BB962C8B-B14F-4D97-AF65-F5344CB8AC3E}">
        <p14:creationId xmlns:p14="http://schemas.microsoft.com/office/powerpoint/2010/main" val="4509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305C-0BB9-4215-8149-D172E48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417A-F0EC-427B-9E2C-36F15D89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What </a:t>
            </a:r>
            <a:r>
              <a:rPr lang="en-US" sz="1800" dirty="0" err="1"/>
              <a:t>healthgrades</a:t>
            </a:r>
            <a:r>
              <a:rPr lang="en-US" sz="1800" dirty="0"/>
              <a:t> has done is a great effort towards empowering consumers in their healthcare choices, but the current data collected have a number of caveats, such as</a:t>
            </a:r>
          </a:p>
          <a:p>
            <a:pPr lvl="1"/>
            <a:r>
              <a:rPr lang="en-US" sz="1600" dirty="0"/>
              <a:t>Ratings heavily tilted toward the higher end and lack dynamic range</a:t>
            </a:r>
          </a:p>
          <a:p>
            <a:pPr lvl="1"/>
            <a:r>
              <a:rPr lang="en-US" sz="1600" dirty="0"/>
              <a:t>The way search result is ordered by “best match” promotes rich-gets-richer in the number of reviews and does not help generate reviews more evenly across the physician universe</a:t>
            </a:r>
          </a:p>
          <a:p>
            <a:pPr lvl="1"/>
            <a:endParaRPr lang="en-US" sz="1600" dirty="0"/>
          </a:p>
          <a:p>
            <a:r>
              <a:rPr lang="en-US" sz="2000" dirty="0"/>
              <a:t>Physicians with different length of time in practice are perceived similarly by patients in terms of bedside matter and quality of interaction</a:t>
            </a:r>
          </a:p>
          <a:p>
            <a:r>
              <a:rPr lang="en-US" sz="2000" dirty="0"/>
              <a:t>Female GI specialists have much lower visibility on </a:t>
            </a:r>
            <a:r>
              <a:rPr lang="en-US" sz="2000" dirty="0" err="1"/>
              <a:t>healthgrades</a:t>
            </a:r>
            <a:r>
              <a:rPr lang="en-US" sz="2000" dirty="0"/>
              <a:t> as reflected by the smaller number of reviews, but their ratings do not differ from the male doctors</a:t>
            </a:r>
          </a:p>
          <a:p>
            <a:r>
              <a:rPr lang="en-US" sz="2000" dirty="0"/>
              <a:t>Overall rating is primarily driven by doctor’s own performance</a:t>
            </a:r>
          </a:p>
          <a:p>
            <a:r>
              <a:rPr lang="en-US" sz="2000" dirty="0"/>
              <a:t>Negative experience with the office staff can bring down the overall rating while positive experience generally does not lift the overall rating</a:t>
            </a:r>
          </a:p>
          <a:p>
            <a:pPr lvl="1"/>
            <a:endParaRPr lang="en-US" sz="16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38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E712-1B1B-412A-BB21-6F38F47B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EEA7C0-2770-407C-B9A1-B0AF53FD4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10093"/>
              </p:ext>
            </p:extLst>
          </p:nvPr>
        </p:nvGraphicFramePr>
        <p:xfrm>
          <a:off x="619433" y="1859988"/>
          <a:ext cx="8229600" cy="3754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893573">
                  <a:extLst>
                    <a:ext uri="{9D8B030D-6E8A-4147-A177-3AD203B41FA5}">
                      <a16:colId xmlns:a16="http://schemas.microsoft.com/office/drawing/2014/main" val="2309453202"/>
                    </a:ext>
                  </a:extLst>
                </a:gridCol>
                <a:gridCol w="4336027">
                  <a:extLst>
                    <a:ext uri="{9D8B030D-6E8A-4147-A177-3AD203B41FA5}">
                      <a16:colId xmlns:a16="http://schemas.microsoft.com/office/drawing/2014/main" val="398317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6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are the doctor or staff qualities that patients appreciate the most?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cloud analysis of qualitative patient comments (associated with 5 stars) for top rated doctors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18917"/>
                  </a:ext>
                </a:extLst>
              </a:tr>
              <a:tr h="210686">
                <a:tc>
                  <a:txBody>
                    <a:bodyPr/>
                    <a:lstStyle/>
                    <a:p>
                      <a:r>
                        <a:rPr lang="en-US" dirty="0"/>
                        <a:t>What are the doctor or staff qualities lend to very negative patient experience?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Word cloud analysis of qualitative patient comments (associated with low stars) for doctors with poorest ratings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the same trends hold in geographies other than NY metro?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this analysis and compare geographies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 do the rating trends differ by specialty?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this analysis and compare specialties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1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412C-D46D-423C-BD7D-ED8AA016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804C-A8DA-4AC9-BEF9-CCD46E39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98"/>
            <a:ext cx="8307161" cy="3322864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ct val="0"/>
              </a:spcBef>
              <a:buNone/>
            </a:pPr>
            <a:endParaRPr lang="en-US" sz="1200" i="1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sz="2800" i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Healthgrades.com?</a:t>
            </a:r>
          </a:p>
          <a:p>
            <a:pPr lvl="1"/>
            <a:r>
              <a:rPr lang="en-US" dirty="0"/>
              <a:t>It is a website listing comprehensive physician and hospital profiles to facilitate connection between patients and providers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Yelp for doctors?! Patients can search for physicians based on specialty, location, and read the detailed doctors profile in order to choose a provider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doctor’s page includes reviews from patients in the form of star ratings and qualitative comments 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Physician profiles also include demographic information, practice location, areas of expertise, medical training history, etc.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487D9C-D468-411F-B36A-3B0BCE3ED571}"/>
              </a:ext>
            </a:extLst>
          </p:cNvPr>
          <p:cNvSpPr txBox="1">
            <a:spLocks/>
          </p:cNvSpPr>
          <p:nvPr/>
        </p:nvSpPr>
        <p:spPr>
          <a:xfrm>
            <a:off x="457200" y="4818314"/>
            <a:ext cx="8307161" cy="14518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itchFamily="34" charset="0"/>
              <a:buNone/>
            </a:pPr>
            <a:r>
              <a:rPr lang="en-US" i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Objective</a:t>
            </a:r>
          </a:p>
          <a:p>
            <a:pPr lvl="1"/>
            <a:r>
              <a:rPr lang="en-US" sz="1700" dirty="0"/>
              <a:t>Analyze physician performance by looking at patient reviews </a:t>
            </a:r>
          </a:p>
          <a:p>
            <a:pPr lvl="1"/>
            <a:r>
              <a:rPr lang="en-US" sz="1700" dirty="0"/>
              <a:t>Understand what physician characteristics impact rating</a:t>
            </a:r>
          </a:p>
          <a:p>
            <a:pPr lvl="1"/>
            <a:r>
              <a:rPr lang="en-US" sz="1700" dirty="0"/>
              <a:t>Assess data quality and caveats from this website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303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728B-2BFE-4738-A4C2-B833E744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6E46-E1D7-442D-990E-982A0D15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dataset</a:t>
            </a:r>
          </a:p>
          <a:p>
            <a:r>
              <a:rPr lang="en-US" dirty="0"/>
              <a:t>Distribution of overall rating</a:t>
            </a:r>
          </a:p>
          <a:p>
            <a:r>
              <a:rPr lang="en-US" dirty="0"/>
              <a:t>What drives / influences overall rating?</a:t>
            </a:r>
          </a:p>
          <a:p>
            <a:pPr lvl="1"/>
            <a:r>
              <a:rPr lang="en-US" dirty="0"/>
              <a:t>Number of reviews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Doctor’s performance vs. office staff performance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E2055-6889-406B-8E09-AB20980C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79" y="1416388"/>
            <a:ext cx="7108636" cy="501430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25EA84A-95E9-4772-AE47-2F30B413F7C6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680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Pilot analysis includes ~950 gastroenterologists in New York metro area</a:t>
            </a:r>
          </a:p>
        </p:txBody>
      </p:sp>
      <p:sp>
        <p:nvSpPr>
          <p:cNvPr id="4" name="Foot Notes">
            <a:extLst>
              <a:ext uri="{FF2B5EF4-FFF2-40B4-BE49-F238E27FC236}">
                <a16:creationId xmlns:a16="http://schemas.microsoft.com/office/drawing/2014/main" id="{C38B3BF1-19D8-4D13-897C-01471C889FAE}"/>
              </a:ext>
            </a:extLst>
          </p:cNvPr>
          <p:cNvSpPr txBox="1"/>
          <p:nvPr/>
        </p:nvSpPr>
        <p:spPr bwMode="blackWhite">
          <a:xfrm>
            <a:off x="326572" y="6324600"/>
            <a:ext cx="8686800" cy="457200"/>
          </a:xfrm>
          <a:prstGeom prst="rect">
            <a:avLst/>
          </a:prstGeom>
          <a:noFill/>
        </p:spPr>
        <p:txBody>
          <a:bodyPr vert="horz" wrap="square" lIns="91439" tIns="45719" rIns="91439" bIns="45719" rtlCol="0" anchor="b">
            <a:no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Arial"/>
              </a:rPr>
              <a:t>Starting </a:t>
            </a:r>
            <a:r>
              <a:rPr lang="en-US" sz="1000" i="1" dirty="0">
                <a:solidFill>
                  <a:srgbClr val="000000"/>
                </a:solidFill>
              </a:rPr>
              <a:t>URL: https://www.healthgrades.com/gastroenterology-directory/ny-new-york/new-york</a:t>
            </a:r>
            <a:endParaRPr lang="en-US" sz="1000" i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5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132A-453A-4268-924A-C89F21A0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4721"/>
          </a:xfrm>
        </p:spPr>
        <p:txBody>
          <a:bodyPr>
            <a:normAutofit fontScale="90000"/>
          </a:bodyPr>
          <a:lstStyle/>
          <a:p>
            <a:r>
              <a:rPr lang="en-US" dirty="0"/>
              <a:t>Ratings and doctor demographic information were scraped for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8B90F5-BA42-498F-9C12-8B5266642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72020"/>
              </p:ext>
            </p:extLst>
          </p:nvPr>
        </p:nvGraphicFramePr>
        <p:xfrm>
          <a:off x="557891" y="1501322"/>
          <a:ext cx="4721678" cy="521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0313">
                  <a:extLst>
                    <a:ext uri="{9D8B030D-6E8A-4147-A177-3AD203B41FA5}">
                      <a16:colId xmlns:a16="http://schemas.microsoft.com/office/drawing/2014/main" val="341910386"/>
                    </a:ext>
                  </a:extLst>
                </a:gridCol>
                <a:gridCol w="2751365">
                  <a:extLst>
                    <a:ext uri="{9D8B030D-6E8A-4147-A177-3AD203B41FA5}">
                      <a16:colId xmlns:a16="http://schemas.microsoft.com/office/drawing/2014/main" val="3115996649"/>
                    </a:ext>
                  </a:extLst>
                </a:gridCol>
              </a:tblGrid>
              <a:tr h="3205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Ratings through patient survey </a:t>
                      </a:r>
                    </a:p>
                    <a:p>
                      <a:pPr algn="ctr"/>
                      <a:r>
                        <a:rPr lang="en-US" sz="1600" dirty="0"/>
                        <a:t>(1-5 stars rounded to 0.5 star precision)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0920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Overall Rating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Likelihood to recommend doctor to friends and family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18538"/>
                  </a:ext>
                </a:extLst>
              </a:tr>
              <a:tr h="55365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Doctor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Level of trust in provider's decisions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500592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How well provider explains medical condition(s)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24524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How well provider listens and answers questions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70024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Spends appropriate amount of time with patients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090378"/>
                  </a:ext>
                </a:extLst>
              </a:tr>
              <a:tr h="553658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Staff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Ease of scheduling urgent appointments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72913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Office </a:t>
                      </a:r>
                      <a:r>
                        <a:rPr lang="fr-FR" sz="1600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environment</a:t>
                      </a:r>
                      <a:r>
                        <a:rPr lang="fr-FR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fr-FR" sz="1600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cleanliness</a:t>
                      </a:r>
                      <a:r>
                        <a:rPr lang="fr-FR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fr-FR" sz="1600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comfort</a:t>
                      </a:r>
                      <a:r>
                        <a:rPr lang="fr-FR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etc.</a:t>
                      </a:r>
                      <a:endParaRPr lang="en-US" sz="1600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445327"/>
                  </a:ext>
                </a:extLst>
              </a:tr>
              <a:tr h="55365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Staff friendliness and courteousness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5416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4BBE57-39C4-450A-BB3D-12749BA0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04710"/>
              </p:ext>
            </p:extLst>
          </p:nvPr>
        </p:nvGraphicFramePr>
        <p:xfrm>
          <a:off x="5563959" y="1501322"/>
          <a:ext cx="3073854" cy="377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73854">
                  <a:extLst>
                    <a:ext uri="{9D8B030D-6E8A-4147-A177-3AD203B41FA5}">
                      <a16:colId xmlns:a16="http://schemas.microsoft.com/office/drawing/2014/main" val="3115996649"/>
                    </a:ext>
                  </a:extLst>
                </a:gridCol>
              </a:tblGrid>
              <a:tr h="320539">
                <a:tc>
                  <a:txBody>
                    <a:bodyPr/>
                    <a:lstStyle/>
                    <a:p>
                      <a:r>
                        <a:rPr lang="en-US" sz="1600" dirty="0"/>
                        <a:t>Doctor 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90920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in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reviews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18538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Scraped, not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 practice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 practice 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Educational history (medical school, residency, fellowship hospitals)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Number of insurance plans accepted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500592"/>
                  </a:ext>
                </a:extLst>
              </a:tr>
              <a:tr h="5536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Not scraped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Qualitative comments from patient reviews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 conditions and procedures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Legal action background check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Languages spoken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24524"/>
                  </a:ext>
                </a:extLst>
              </a:tr>
            </a:tbl>
          </a:graphicData>
        </a:graphic>
      </p:graphicFrame>
      <p:sp>
        <p:nvSpPr>
          <p:cNvPr id="9" name="Comment1">
            <a:extLst>
              <a:ext uri="{FF2B5EF4-FFF2-40B4-BE49-F238E27FC236}">
                <a16:creationId xmlns:a16="http://schemas.microsoft.com/office/drawing/2014/main" id="{23D792E9-0333-45D7-AF99-5F9D95435E49}"/>
              </a:ext>
            </a:extLst>
          </p:cNvPr>
          <p:cNvSpPr/>
          <p:nvPr/>
        </p:nvSpPr>
        <p:spPr>
          <a:xfrm>
            <a:off x="5806053" y="5756468"/>
            <a:ext cx="2718823" cy="476726"/>
          </a:xfrm>
          <a:prstGeom prst="wedgeRoundRectCallout">
            <a:avLst>
              <a:gd name="adj1" fmla="val -67666"/>
              <a:gd name="adj2" fmla="val -34734"/>
              <a:gd name="adj3" fmla="val 16667"/>
            </a:avLst>
          </a:prstGeom>
          <a:gradFill rotWithShape="1">
            <a:gsLst>
              <a:gs pos="0">
                <a:srgbClr val="FCAF17">
                  <a:tint val="50000"/>
                  <a:satMod val="300000"/>
                </a:srgbClr>
              </a:gs>
              <a:gs pos="35000">
                <a:srgbClr val="FCAF17">
                  <a:tint val="37000"/>
                  <a:satMod val="300000"/>
                </a:srgbClr>
              </a:gs>
              <a:gs pos="100000">
                <a:srgbClr val="FCAF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AF1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marL="10953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Healthgrades has collected &gt; 5 million patient reviews nationally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0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ED1E-225B-49BA-8FE3-BE1EB24D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Healthgrades has a good coverage of physicians from a variety of specialties, including gastroenterologists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647C3E-17A4-4D64-A5FD-4C36C72DA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33137"/>
              </p:ext>
            </p:extLst>
          </p:nvPr>
        </p:nvGraphicFramePr>
        <p:xfrm>
          <a:off x="457200" y="162815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186F91B-C384-420F-98CC-F6FA38606FC8}"/>
              </a:ext>
            </a:extLst>
          </p:cNvPr>
          <p:cNvSpPr/>
          <p:nvPr/>
        </p:nvSpPr>
        <p:spPr bwMode="auto">
          <a:xfrm>
            <a:off x="6629622" y="2022946"/>
            <a:ext cx="2310938" cy="2998089"/>
          </a:xfrm>
          <a:prstGeom prst="rect">
            <a:avLst/>
          </a:prstGeom>
          <a:gradFill rotWithShape="1">
            <a:gsLst>
              <a:gs pos="0">
                <a:srgbClr val="FDD4AB">
                  <a:tint val="50000"/>
                  <a:satMod val="300000"/>
                </a:srgbClr>
              </a:gs>
              <a:gs pos="35000">
                <a:srgbClr val="FDD4AB">
                  <a:tint val="37000"/>
                  <a:satMod val="300000"/>
                </a:srgbClr>
              </a:gs>
              <a:gs pos="100000">
                <a:srgbClr val="FDD4A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D4A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0" bIns="0" rtlCol="0">
            <a:noAutofit/>
          </a:bodyPr>
          <a:lstStyle/>
          <a:p>
            <a:pPr marL="111125" marR="0" lvl="0" indent="-1111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Healthgrades reports a larger number of doctors than AAMC</a:t>
            </a:r>
          </a:p>
          <a:p>
            <a:pPr marL="111125" marR="0" lvl="0" indent="-1111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ＭＳ Ｐゴシック" charset="-128"/>
              </a:rPr>
              <a:t>Healthgrades physician universe likely includes both active and inactive physicians</a:t>
            </a:r>
          </a:p>
        </p:txBody>
      </p:sp>
      <p:sp>
        <p:nvSpPr>
          <p:cNvPr id="7" name="Foot Notes">
            <a:extLst>
              <a:ext uri="{FF2B5EF4-FFF2-40B4-BE49-F238E27FC236}">
                <a16:creationId xmlns:a16="http://schemas.microsoft.com/office/drawing/2014/main" id="{1CD641F1-2EA9-43F9-8B53-E91F6DDD0B57}"/>
              </a:ext>
            </a:extLst>
          </p:cNvPr>
          <p:cNvSpPr txBox="1"/>
          <p:nvPr/>
        </p:nvSpPr>
        <p:spPr bwMode="blackWhite">
          <a:xfrm>
            <a:off x="326572" y="6324600"/>
            <a:ext cx="8686800" cy="457200"/>
          </a:xfrm>
          <a:prstGeom prst="rect">
            <a:avLst/>
          </a:prstGeom>
          <a:noFill/>
        </p:spPr>
        <p:txBody>
          <a:bodyPr vert="horz" wrap="square" lIns="91439" tIns="45719" rIns="91439" bIns="45719" rtlCol="0" anchor="b">
            <a:no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Arial"/>
              </a:rPr>
              <a:t>Association of American Medical Colleges, </a:t>
            </a:r>
            <a:r>
              <a:rPr lang="en-US" sz="1000" i="1" dirty="0">
                <a:solidFill>
                  <a:srgbClr val="000000"/>
                </a:solidFill>
              </a:rPr>
              <a:t>report link: https://www.aamc.org/data/workforce/reports/492560/1-3-chart.html</a:t>
            </a:r>
            <a:endParaRPr lang="en-US" sz="1000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ake-away Box">
            <a:extLst>
              <a:ext uri="{FF2B5EF4-FFF2-40B4-BE49-F238E27FC236}">
                <a16:creationId xmlns:a16="http://schemas.microsoft.com/office/drawing/2014/main" id="{7F3ABC9C-EA94-4B54-A830-C14F333285AA}"/>
              </a:ext>
            </a:extLst>
          </p:cNvPr>
          <p:cNvSpPr/>
          <p:nvPr/>
        </p:nvSpPr>
        <p:spPr bwMode="blackWhite">
          <a:xfrm>
            <a:off x="914400" y="5857460"/>
            <a:ext cx="7315200" cy="530433"/>
          </a:xfrm>
          <a:prstGeom prst="roundRect">
            <a:avLst/>
          </a:prstGeom>
          <a:solidFill>
            <a:srgbClr val="C7CB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0584" tIns="45719" rIns="100584" bIns="4571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The ~950 gastroenterologists in New York metro area represent ~5% of all GI doctors in the nation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2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3EE-63D6-4949-9B5B-C35E98FA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NY Metro GI doctor data contained a number of missing values for the different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05EEFD-7576-4027-99FB-3F5E4A8C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90366"/>
              </p:ext>
            </p:extLst>
          </p:nvPr>
        </p:nvGraphicFramePr>
        <p:xfrm>
          <a:off x="1016454" y="2095347"/>
          <a:ext cx="6953811" cy="400391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4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11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Variable</a:t>
                      </a:r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% of Missing Value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 available for analysis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Age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22%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737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7%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884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Overall Rating / </a:t>
                      </a:r>
                      <a:r>
                        <a:rPr lang="en-US" sz="1600" b="0" dirty="0"/>
                        <a:t>Doctor Score / Staff Score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28%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681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Practice Name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12%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681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3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Fellowship Hospital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41%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63883"/>
                  </a:ext>
                </a:extLst>
              </a:tr>
              <a:tr h="4776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Residency Hospital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62987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Medical School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00130"/>
                  </a:ext>
                </a:extLst>
              </a:tr>
              <a:tr h="27827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Number of Insurance Accepted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94%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72765"/>
                  </a:ext>
                </a:extLst>
              </a:tr>
            </a:tbl>
          </a:graphicData>
        </a:graphic>
      </p:graphicFrame>
      <p:sp>
        <p:nvSpPr>
          <p:cNvPr id="4" name="Foot Notes">
            <a:extLst>
              <a:ext uri="{FF2B5EF4-FFF2-40B4-BE49-F238E27FC236}">
                <a16:creationId xmlns:a16="http://schemas.microsoft.com/office/drawing/2014/main" id="{51345211-D00E-4855-9908-CE2796632D9F}"/>
              </a:ext>
            </a:extLst>
          </p:cNvPr>
          <p:cNvSpPr txBox="1"/>
          <p:nvPr/>
        </p:nvSpPr>
        <p:spPr bwMode="blackWhite">
          <a:xfrm>
            <a:off x="326572" y="6324600"/>
            <a:ext cx="8686800" cy="457200"/>
          </a:xfrm>
          <a:prstGeom prst="rect">
            <a:avLst/>
          </a:prstGeom>
          <a:noFill/>
        </p:spPr>
        <p:txBody>
          <a:bodyPr vert="horz" wrap="square" lIns="91439" tIns="45719" rIns="91439" bIns="45719" rtlCol="0" anchor="b">
            <a:no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Arial"/>
              </a:rPr>
              <a:t>Total Number of Doctors in initial scraped dataset: 947</a:t>
            </a:r>
          </a:p>
        </p:txBody>
      </p:sp>
    </p:spTree>
    <p:extLst>
      <p:ext uri="{BB962C8B-B14F-4D97-AF65-F5344CB8AC3E}">
        <p14:creationId xmlns:p14="http://schemas.microsoft.com/office/powerpoint/2010/main" val="126191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FB4A-4A92-4B4E-A0F3-CD2A10F9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 first glance, it would appear that more than a third of doctors are getting perfect 5 stars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E2220-F366-4785-8A42-6D5E639A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4" y="1647949"/>
            <a:ext cx="5326872" cy="3826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337F0-12BA-4883-AD1A-E41C7EEA595E}"/>
              </a:ext>
            </a:extLst>
          </p:cNvPr>
          <p:cNvSpPr txBox="1"/>
          <p:nvPr/>
        </p:nvSpPr>
        <p:spPr>
          <a:xfrm>
            <a:off x="7547882" y="2823874"/>
            <a:ext cx="1294040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= 681</a:t>
            </a:r>
          </a:p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Including all doctors with at least 1 review</a:t>
            </a:r>
          </a:p>
        </p:txBody>
      </p:sp>
      <p:sp>
        <p:nvSpPr>
          <p:cNvPr id="6" name="Take-away Box">
            <a:extLst>
              <a:ext uri="{FF2B5EF4-FFF2-40B4-BE49-F238E27FC236}">
                <a16:creationId xmlns:a16="http://schemas.microsoft.com/office/drawing/2014/main" id="{1D1FDA5C-E8EA-4A08-867B-A31BC734DB6A}"/>
              </a:ext>
            </a:extLst>
          </p:cNvPr>
          <p:cNvSpPr/>
          <p:nvPr/>
        </p:nvSpPr>
        <p:spPr bwMode="blackWhite">
          <a:xfrm>
            <a:off x="726622" y="5747243"/>
            <a:ext cx="8115300" cy="530433"/>
          </a:xfrm>
          <a:prstGeom prst="roundRect">
            <a:avLst/>
          </a:prstGeom>
          <a:solidFill>
            <a:srgbClr val="C7CB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0584" tIns="45719" rIns="100584" bIns="4571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But, a 5 star rating based on 1 review ≠ a 5 star rating based on 10 reviews!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29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30F8-F750-4759-BACF-7B31C023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number of reviews follows an extremely skewed distribution with 36% doctors each having &lt; 5 reviews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818B5-C8F3-483B-98B4-F7CB4796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9" y="1758506"/>
            <a:ext cx="8915400" cy="4785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8219D-7229-4DDB-BCC5-627481D410DD}"/>
              </a:ext>
            </a:extLst>
          </p:cNvPr>
          <p:cNvSpPr txBox="1"/>
          <p:nvPr/>
        </p:nvSpPr>
        <p:spPr>
          <a:xfrm>
            <a:off x="7429500" y="4976132"/>
            <a:ext cx="1294040" cy="476726"/>
          </a:xfrm>
          <a:prstGeom prst="wedgeRoundRectCallout">
            <a:avLst>
              <a:gd name="adj1" fmla="val 59687"/>
              <a:gd name="adj2" fmla="val 115694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Max = 158 (not shown)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6BB22D-228D-4C4F-B8F9-20C84CFA2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20537"/>
              </p:ext>
            </p:extLst>
          </p:nvPr>
        </p:nvGraphicFramePr>
        <p:xfrm>
          <a:off x="3988253" y="2616382"/>
          <a:ext cx="301752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8595">
                  <a:extLst>
                    <a:ext uri="{9D8B030D-6E8A-4147-A177-3AD203B41FA5}">
                      <a16:colId xmlns:a16="http://schemas.microsoft.com/office/drawing/2014/main" val="493207996"/>
                    </a:ext>
                  </a:extLst>
                </a:gridCol>
                <a:gridCol w="1198925">
                  <a:extLst>
                    <a:ext uri="{9D8B030D-6E8A-4147-A177-3AD203B41FA5}">
                      <a16:colId xmlns:a16="http://schemas.microsoft.com/office/drawing/2014/main" val="3922134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Reviews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of Doctors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 –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5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 –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34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 or more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3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 or more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7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50 or more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174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67FA73-095B-4749-9A8D-6AABE961B4DC}"/>
              </a:ext>
            </a:extLst>
          </p:cNvPr>
          <p:cNvSpPr txBox="1"/>
          <p:nvPr/>
        </p:nvSpPr>
        <p:spPr>
          <a:xfrm>
            <a:off x="7392760" y="3509566"/>
            <a:ext cx="1294040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 = 681</a:t>
            </a:r>
          </a:p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Including all doctors with at least 1 review</a:t>
            </a:r>
          </a:p>
        </p:txBody>
      </p:sp>
    </p:spTree>
    <p:extLst>
      <p:ext uri="{BB962C8B-B14F-4D97-AF65-F5344CB8AC3E}">
        <p14:creationId xmlns:p14="http://schemas.microsoft.com/office/powerpoint/2010/main" val="638757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1735</TotalTime>
  <Words>1466</Words>
  <Application>Microsoft Office PowerPoint</Application>
  <PresentationFormat>On-screen Show (4:3)</PresentationFormat>
  <Paragraphs>228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Clarity</vt:lpstr>
      <vt:lpstr>CURRENT STATE OF PHYSICIAN REVIEWS ON HEALTHGRADES.COM</vt:lpstr>
      <vt:lpstr>Background</vt:lpstr>
      <vt:lpstr>Outline</vt:lpstr>
      <vt:lpstr>PowerPoint Presentation</vt:lpstr>
      <vt:lpstr>Ratings and doctor demographic information were scraped for analysis</vt:lpstr>
      <vt:lpstr>Healthgrades has a good coverage of physicians from a variety of specialties, including gastroenterologists</vt:lpstr>
      <vt:lpstr>The NY Metro GI doctor data contained a number of missing values for the different variables</vt:lpstr>
      <vt:lpstr>On first glance, it would appear that more than a third of doctors are getting perfect 5 stars …</vt:lpstr>
      <vt:lpstr>The number of reviews follows an extremely skewed distribution with 36% doctors each having &lt; 5 reviews</vt:lpstr>
      <vt:lpstr>Examining rating in conjunction with the number of substantiating reviews help consumer pick providers in a more reliable way</vt:lpstr>
      <vt:lpstr>Only including ratings based on 5 or more reviews, the distribution still looks very favorable toward high scores</vt:lpstr>
      <vt:lpstr>We will explore the relationship between rating and doctor age, gender, and doctor’s own vs. office staff’s performance</vt:lpstr>
      <vt:lpstr>Gastroenterologists 50 to 70 years old account for 52% of the pool and tend to receive more patient reviews than other groups</vt:lpstr>
      <vt:lpstr>Surprisingly, more experienced doctors do not have a higher average rating than younger ones</vt:lpstr>
      <vt:lpstr>Number of reviews is biased by gender, but rating distribution is not</vt:lpstr>
      <vt:lpstr>Staff scores and doctor scores are generally very concordant, but it is not uncommon for the two to differ by &gt; 0.5 stars</vt:lpstr>
      <vt:lpstr>Overall likelihood to recommend a physician is primarily driven by physician factors, but can be dragged down by poor office and staff performance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Qi</dc:creator>
  <cp:lastModifiedBy>Yan Qi</cp:lastModifiedBy>
  <cp:revision>197</cp:revision>
  <dcterms:created xsi:type="dcterms:W3CDTF">2014-09-16T21:32:26Z</dcterms:created>
  <dcterms:modified xsi:type="dcterms:W3CDTF">2019-01-29T03:08:42Z</dcterms:modified>
</cp:coreProperties>
</file>