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2" r:id="rId6"/>
    <p:sldId id="270" r:id="rId7"/>
    <p:sldId id="263" r:id="rId8"/>
    <p:sldId id="271" r:id="rId9"/>
    <p:sldId id="264" r:id="rId10"/>
    <p:sldId id="265" r:id="rId11"/>
    <p:sldId id="272" r:id="rId12"/>
    <p:sldId id="267" r:id="rId13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E1FE"/>
    <a:srgbClr val="17DFF7"/>
    <a:srgbClr val="938B98"/>
    <a:srgbClr val="968D8E"/>
    <a:srgbClr val="928690"/>
    <a:srgbClr val="92858F"/>
    <a:srgbClr val="918590"/>
    <a:srgbClr val="91858F"/>
    <a:srgbClr val="EEE8E5"/>
    <a:srgbClr val="9187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1396" y="32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lton M." userId="335acb43d164fe00" providerId="LiveId" clId="{2C9CD757-007D-4C5B-93A6-E902B8C98901}"/>
    <pc:docChg chg="undo custSel addSld delSld modSld sldOrd">
      <pc:chgData name="Nilton M." userId="335acb43d164fe00" providerId="LiveId" clId="{2C9CD757-007D-4C5B-93A6-E902B8C98901}" dt="2024-12-17T21:49:45.173" v="1039" actId="20577"/>
      <pc:docMkLst>
        <pc:docMk/>
      </pc:docMkLst>
      <pc:sldChg chg="del">
        <pc:chgData name="Nilton M." userId="335acb43d164fe00" providerId="LiveId" clId="{2C9CD757-007D-4C5B-93A6-E902B8C98901}" dt="2024-12-17T01:47:43.608" v="0" actId="47"/>
        <pc:sldMkLst>
          <pc:docMk/>
          <pc:sldMk cId="1504067316" sldId="256"/>
        </pc:sldMkLst>
      </pc:sldChg>
      <pc:sldChg chg="delSp mod">
        <pc:chgData name="Nilton M." userId="335acb43d164fe00" providerId="LiveId" clId="{2C9CD757-007D-4C5B-93A6-E902B8C98901}" dt="2024-12-17T01:48:02.669" v="1" actId="478"/>
        <pc:sldMkLst>
          <pc:docMk/>
          <pc:sldMk cId="329523557" sldId="258"/>
        </pc:sldMkLst>
        <pc:spChg chg="del">
          <ac:chgData name="Nilton M." userId="335acb43d164fe00" providerId="LiveId" clId="{2C9CD757-007D-4C5B-93A6-E902B8C98901}" dt="2024-12-17T01:48:02.669" v="1" actId="478"/>
          <ac:spMkLst>
            <pc:docMk/>
            <pc:sldMk cId="329523557" sldId="258"/>
            <ac:spMk id="9" creationId="{B4E47F77-FBE8-54B9-997C-9D736359E67C}"/>
          </ac:spMkLst>
        </pc:spChg>
      </pc:sldChg>
      <pc:sldChg chg="modSp mod">
        <pc:chgData name="Nilton M." userId="335acb43d164fe00" providerId="LiveId" clId="{2C9CD757-007D-4C5B-93A6-E902B8C98901}" dt="2024-12-17T01:48:59.902" v="56" actId="1035"/>
        <pc:sldMkLst>
          <pc:docMk/>
          <pc:sldMk cId="3169066307" sldId="259"/>
        </pc:sldMkLst>
        <pc:spChg chg="mod">
          <ac:chgData name="Nilton M." userId="335acb43d164fe00" providerId="LiveId" clId="{2C9CD757-007D-4C5B-93A6-E902B8C98901}" dt="2024-12-17T01:48:59.902" v="56" actId="1035"/>
          <ac:spMkLst>
            <pc:docMk/>
            <pc:sldMk cId="3169066307" sldId="259"/>
            <ac:spMk id="7" creationId="{726E1681-A773-9B0B-D168-39109F42F956}"/>
          </ac:spMkLst>
        </pc:spChg>
      </pc:sldChg>
      <pc:sldChg chg="modSp mod">
        <pc:chgData name="Nilton M." userId="335acb43d164fe00" providerId="LiveId" clId="{2C9CD757-007D-4C5B-93A6-E902B8C98901}" dt="2024-12-17T01:49:11.620" v="74" actId="1035"/>
        <pc:sldMkLst>
          <pc:docMk/>
          <pc:sldMk cId="921169509" sldId="262"/>
        </pc:sldMkLst>
        <pc:spChg chg="mod">
          <ac:chgData name="Nilton M." userId="335acb43d164fe00" providerId="LiveId" clId="{2C9CD757-007D-4C5B-93A6-E902B8C98901}" dt="2024-12-17T01:49:11.620" v="74" actId="1035"/>
          <ac:spMkLst>
            <pc:docMk/>
            <pc:sldMk cId="921169509" sldId="262"/>
            <ac:spMk id="7" creationId="{C5E28763-FE6A-CF9C-1755-89711CA84108}"/>
          </ac:spMkLst>
        </pc:spChg>
      </pc:sldChg>
      <pc:sldChg chg="modSp mod">
        <pc:chgData name="Nilton M." userId="335acb43d164fe00" providerId="LiveId" clId="{2C9CD757-007D-4C5B-93A6-E902B8C98901}" dt="2024-12-17T01:49:22.776" v="94" actId="1035"/>
        <pc:sldMkLst>
          <pc:docMk/>
          <pc:sldMk cId="3387851968" sldId="263"/>
        </pc:sldMkLst>
        <pc:spChg chg="mod">
          <ac:chgData name="Nilton M." userId="335acb43d164fe00" providerId="LiveId" clId="{2C9CD757-007D-4C5B-93A6-E902B8C98901}" dt="2024-12-17T01:49:22.776" v="94" actId="1035"/>
          <ac:spMkLst>
            <pc:docMk/>
            <pc:sldMk cId="3387851968" sldId="263"/>
            <ac:spMk id="7" creationId="{B2B8DBA6-67C9-41BF-CA55-5981D6568475}"/>
          </ac:spMkLst>
        </pc:spChg>
      </pc:sldChg>
      <pc:sldChg chg="addSp delSp modSp mod">
        <pc:chgData name="Nilton M." userId="335acb43d164fe00" providerId="LiveId" clId="{2C9CD757-007D-4C5B-93A6-E902B8C98901}" dt="2024-12-17T21:42:05.865" v="193" actId="1076"/>
        <pc:sldMkLst>
          <pc:docMk/>
          <pc:sldMk cId="3550173950" sldId="264"/>
        </pc:sldMkLst>
        <pc:spChg chg="mod">
          <ac:chgData name="Nilton M." userId="335acb43d164fe00" providerId="LiveId" clId="{2C9CD757-007D-4C5B-93A6-E902B8C98901}" dt="2024-12-17T21:41:51.256" v="189" actId="1076"/>
          <ac:spMkLst>
            <pc:docMk/>
            <pc:sldMk cId="3550173950" sldId="264"/>
            <ac:spMk id="2" creationId="{5EF1420C-E394-B96D-9818-333F18F55AD1}"/>
          </ac:spMkLst>
        </pc:spChg>
        <pc:spChg chg="mod">
          <ac:chgData name="Nilton M." userId="335acb43d164fe00" providerId="LiveId" clId="{2C9CD757-007D-4C5B-93A6-E902B8C98901}" dt="2024-12-17T21:42:05.865" v="193" actId="1076"/>
          <ac:spMkLst>
            <pc:docMk/>
            <pc:sldMk cId="3550173950" sldId="264"/>
            <ac:spMk id="4" creationId="{0401C094-6822-ED9B-D80D-C5BE27B3C784}"/>
          </ac:spMkLst>
        </pc:spChg>
        <pc:spChg chg="mod">
          <ac:chgData name="Nilton M." userId="335acb43d164fe00" providerId="LiveId" clId="{2C9CD757-007D-4C5B-93A6-E902B8C98901}" dt="2024-12-17T01:49:34.385" v="114" actId="1035"/>
          <ac:spMkLst>
            <pc:docMk/>
            <pc:sldMk cId="3550173950" sldId="264"/>
            <ac:spMk id="7" creationId="{2D598CD7-5EA7-A664-3CE2-6D4FD5041C6B}"/>
          </ac:spMkLst>
        </pc:spChg>
        <pc:picChg chg="add mod">
          <ac:chgData name="Nilton M." userId="335acb43d164fe00" providerId="LiveId" clId="{2C9CD757-007D-4C5B-93A6-E902B8C98901}" dt="2024-12-17T21:41:22.429" v="163" actId="1076"/>
          <ac:picMkLst>
            <pc:docMk/>
            <pc:sldMk cId="3550173950" sldId="264"/>
            <ac:picMk id="6" creationId="{54D393BB-4985-A760-0AB6-66014369A6F0}"/>
          </ac:picMkLst>
        </pc:picChg>
        <pc:picChg chg="del">
          <ac:chgData name="Nilton M." userId="335acb43d164fe00" providerId="LiveId" clId="{2C9CD757-007D-4C5B-93A6-E902B8C98901}" dt="2024-12-17T21:41:14.945" v="162" actId="478"/>
          <ac:picMkLst>
            <pc:docMk/>
            <pc:sldMk cId="3550173950" sldId="264"/>
            <ac:picMk id="8" creationId="{A8B0E6F1-B349-C0AE-6EA8-D8B2910034B7}"/>
          </ac:picMkLst>
        </pc:picChg>
      </pc:sldChg>
      <pc:sldChg chg="addSp modSp mod">
        <pc:chgData name="Nilton M." userId="335acb43d164fe00" providerId="LiveId" clId="{2C9CD757-007D-4C5B-93A6-E902B8C98901}" dt="2024-12-17T21:49:45.173" v="1039" actId="20577"/>
        <pc:sldMkLst>
          <pc:docMk/>
          <pc:sldMk cId="547953571" sldId="267"/>
        </pc:sldMkLst>
        <pc:spChg chg="mod">
          <ac:chgData name="Nilton M." userId="335acb43d164fe00" providerId="LiveId" clId="{2C9CD757-007D-4C5B-93A6-E902B8C98901}" dt="2024-12-17T21:42:29.333" v="229" actId="20577"/>
          <ac:spMkLst>
            <pc:docMk/>
            <pc:sldMk cId="547953571" sldId="267"/>
            <ac:spMk id="2" creationId="{7AED74BD-D310-EACB-53DB-233096214C69}"/>
          </ac:spMkLst>
        </pc:spChg>
        <pc:spChg chg="mod">
          <ac:chgData name="Nilton M." userId="335acb43d164fe00" providerId="LiveId" clId="{2C9CD757-007D-4C5B-93A6-E902B8C98901}" dt="2024-12-17T21:46:43.452" v="926" actId="20577"/>
          <ac:spMkLst>
            <pc:docMk/>
            <pc:sldMk cId="547953571" sldId="267"/>
            <ac:spMk id="3" creationId="{0313D799-8CD7-3AAD-0315-29F4C00284E0}"/>
          </ac:spMkLst>
        </pc:spChg>
        <pc:spChg chg="mod">
          <ac:chgData name="Nilton M." userId="335acb43d164fe00" providerId="LiveId" clId="{2C9CD757-007D-4C5B-93A6-E902B8C98901}" dt="2024-12-17T21:42:55.770" v="289" actId="20577"/>
          <ac:spMkLst>
            <pc:docMk/>
            <pc:sldMk cId="547953571" sldId="267"/>
            <ac:spMk id="4" creationId="{E6AEF641-8DF0-EE2E-D08C-F4299396E245}"/>
          </ac:spMkLst>
        </pc:spChg>
        <pc:spChg chg="add mod">
          <ac:chgData name="Nilton M." userId="335acb43d164fe00" providerId="LiveId" clId="{2C9CD757-007D-4C5B-93A6-E902B8C98901}" dt="2024-12-17T21:49:45.173" v="1039" actId="20577"/>
          <ac:spMkLst>
            <pc:docMk/>
            <pc:sldMk cId="547953571" sldId="267"/>
            <ac:spMk id="8" creationId="{ED77FBF9-2EAE-789C-7F2C-87BA18F43EFA}"/>
          </ac:spMkLst>
        </pc:spChg>
      </pc:sldChg>
      <pc:sldChg chg="modSp mod">
        <pc:chgData name="Nilton M." userId="335acb43d164fe00" providerId="LiveId" clId="{2C9CD757-007D-4C5B-93A6-E902B8C98901}" dt="2024-12-17T01:48:44.184" v="37" actId="1035"/>
        <pc:sldMkLst>
          <pc:docMk/>
          <pc:sldMk cId="2865675389" sldId="270"/>
        </pc:sldMkLst>
        <pc:picChg chg="mod">
          <ac:chgData name="Nilton M." userId="335acb43d164fe00" providerId="LiveId" clId="{2C9CD757-007D-4C5B-93A6-E902B8C98901}" dt="2024-12-17T01:48:44.184" v="37" actId="1035"/>
          <ac:picMkLst>
            <pc:docMk/>
            <pc:sldMk cId="2865675389" sldId="270"/>
            <ac:picMk id="6" creationId="{A078C0D9-5A70-896A-D49D-6D108AB58568}"/>
          </ac:picMkLst>
        </pc:picChg>
      </pc:sldChg>
      <pc:sldChg chg="modSp add mod ord">
        <pc:chgData name="Nilton M." userId="335acb43d164fe00" providerId="LiveId" clId="{2C9CD757-007D-4C5B-93A6-E902B8C98901}" dt="2024-12-17T21:38:56.465" v="157" actId="20577"/>
        <pc:sldMkLst>
          <pc:docMk/>
          <pc:sldMk cId="3916152222" sldId="272"/>
        </pc:sldMkLst>
        <pc:spChg chg="mod">
          <ac:chgData name="Nilton M." userId="335acb43d164fe00" providerId="LiveId" clId="{2C9CD757-007D-4C5B-93A6-E902B8C98901}" dt="2024-12-17T21:38:56.465" v="157" actId="20577"/>
          <ac:spMkLst>
            <pc:docMk/>
            <pc:sldMk cId="3916152222" sldId="272"/>
            <ac:spMk id="4" creationId="{525563AA-2D8F-B536-F79B-FD7051E2FB4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305F1-6E8F-4865-9CBB-307C31F45BAF}" type="datetimeFigureOut">
              <a:rPr lang="pt-BR" smtClean="0"/>
              <a:t>17/12/2024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5C0C6-EDF7-4846-A120-C35E6A2EDD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1447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DAEFC-E9FA-4516-BE23-E97FC9C1BA71}" type="datetime1">
              <a:rPr lang="pt-BR" smtClean="0"/>
              <a:t>17/12/2024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Lógica de Programação - Nilton Marques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463C-3363-48D6-8288-0EF7CB13B6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135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F952-3320-4950-925B-277625C40E15}" type="datetime1">
              <a:rPr lang="pt-BR" smtClean="0"/>
              <a:t>17/12/2024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Lógica de Programação - Nilton Marques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463C-3363-48D6-8288-0EF7CB13B6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5980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556B-BB31-4DE5-9499-039212D67442}" type="datetime1">
              <a:rPr lang="pt-BR" smtClean="0"/>
              <a:t>17/12/2024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Lógica de Programação - Nilton Marques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463C-3363-48D6-8288-0EF7CB13B6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9598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57A4-BE7E-4CB2-9C1B-7A356C144026}" type="datetime1">
              <a:rPr lang="pt-BR" smtClean="0"/>
              <a:t>17/12/2024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Lógica de Programação - Nilton Marques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463C-3363-48D6-8288-0EF7CB13B6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353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1E70-13DD-4BC2-9738-240C0FA8B389}" type="datetime1">
              <a:rPr lang="pt-BR" smtClean="0"/>
              <a:t>17/12/2024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Lógica de Programação - Nilton Marques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463C-3363-48D6-8288-0EF7CB13B6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845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EC17B-2D3C-43E6-B5ED-BA01F27C66AE}" type="datetime1">
              <a:rPr lang="pt-BR" smtClean="0"/>
              <a:t>17/12/2024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Lógica de Programação - Nilton Marques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463C-3363-48D6-8288-0EF7CB13B6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0109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150A-3CA9-410D-922F-8C7D9D35B1E0}" type="datetime1">
              <a:rPr lang="pt-BR" smtClean="0"/>
              <a:t>17/12/2024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Lógica de Programação - Nilton Marques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463C-3363-48D6-8288-0EF7CB13B6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4593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DD36-279A-43DA-AB80-9C6CFDA2B2F8}" type="datetime1">
              <a:rPr lang="pt-BR" smtClean="0"/>
              <a:t>17/12/2024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Lógica de Programação - Nilton Marques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463C-3363-48D6-8288-0EF7CB13B6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9385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39A1-9625-407F-A200-CB438D5A772F}" type="datetime1">
              <a:rPr lang="pt-BR" smtClean="0"/>
              <a:t>17/12/2024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Lógica de Programação - Nilton Marques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463C-3363-48D6-8288-0EF7CB13B6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213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9A291-F88F-4757-A895-DA7EECB3898E}" type="datetime1">
              <a:rPr lang="pt-BR" smtClean="0"/>
              <a:t>17/12/2024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Lógica de Programação - Nilton Marques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463C-3363-48D6-8288-0EF7CB13B6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64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87155-59B7-4819-B386-3E49ABA5C4D3}" type="datetime1">
              <a:rPr lang="pt-BR" smtClean="0"/>
              <a:t>17/12/2024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Lógica de Programação - Nilton Marques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463C-3363-48D6-8288-0EF7CB13B6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1685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A2944D-E0C6-4397-9BAC-B3D3AFA7143D}" type="datetime1">
              <a:rPr lang="pt-BR" smtClean="0"/>
              <a:t>17/12/2024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pt-BR"/>
              <a:t>Lógica de Programação - Nilton Marques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07463C-3363-48D6-8288-0EF7CB13B6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8680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tecate/minieBoo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B1D16B-55AE-3212-67F6-1A7393C67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11029DC-0F7F-F306-0182-31B5055AF08D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938B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Uma imagem contendo Logotipo&#10;&#10;Descrição gerada automaticamente">
            <a:extLst>
              <a:ext uri="{FF2B5EF4-FFF2-40B4-BE49-F238E27FC236}">
                <a16:creationId xmlns:a16="http://schemas.microsoft.com/office/drawing/2014/main" id="{B07F1FC6-4679-1B3E-C186-AE6DD56E3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5304"/>
            <a:ext cx="9601200" cy="1116418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B0340C4-ED97-0027-5DBB-D8AED1BBB867}"/>
              </a:ext>
            </a:extLst>
          </p:cNvPr>
          <p:cNvSpPr txBox="1"/>
          <p:nvPr/>
        </p:nvSpPr>
        <p:spPr>
          <a:xfrm>
            <a:off x="2333846" y="150387"/>
            <a:ext cx="4933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Impact" panose="020B0806030902050204" pitchFamily="34" charset="0"/>
              </a:rPr>
              <a:t>O </a:t>
            </a:r>
            <a:r>
              <a:rPr lang="pt-BR" sz="3200" dirty="0">
                <a:latin typeface="8BIT WONDER" panose="00000400000000000000" pitchFamily="2" charset="0"/>
              </a:rPr>
              <a:t>Cosmo</a:t>
            </a:r>
            <a:r>
              <a:rPr lang="pt-BR" sz="3200" dirty="0">
                <a:latin typeface="Impact" panose="020B0806030902050204" pitchFamily="34" charset="0"/>
              </a:rPr>
              <a:t> da Lógica: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79BFF61-F5AB-03D0-187F-3F8C6BF2FBB0}"/>
              </a:ext>
            </a:extLst>
          </p:cNvPr>
          <p:cNvSpPr/>
          <p:nvPr/>
        </p:nvSpPr>
        <p:spPr>
          <a:xfrm>
            <a:off x="0" y="714338"/>
            <a:ext cx="9601200" cy="584775"/>
          </a:xfrm>
          <a:prstGeom prst="rect">
            <a:avLst/>
          </a:prstGeom>
          <a:solidFill>
            <a:srgbClr val="938B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A385016-9006-BDD0-B702-9F972BD3541F}"/>
              </a:ext>
            </a:extLst>
          </p:cNvPr>
          <p:cNvSpPr txBox="1"/>
          <p:nvPr/>
        </p:nvSpPr>
        <p:spPr>
          <a:xfrm>
            <a:off x="707064" y="655648"/>
            <a:ext cx="818706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8BIT WONDER" panose="00000400000000000000" pitchFamily="2" charset="0"/>
              </a:rPr>
              <a:t>Dominando os Segredos da programa</a:t>
            </a:r>
            <a:r>
              <a:rPr lang="pt-BR" sz="3200" b="1" dirty="0">
                <a:latin typeface="8BIT WONDER" panose="00000400000000000000" pitchFamily="2" charset="0"/>
              </a:rPr>
              <a:t>çã</a:t>
            </a:r>
            <a:r>
              <a:rPr lang="pt-BR" dirty="0">
                <a:latin typeface="8BIT WONDER" panose="00000400000000000000" pitchFamily="2" charset="0"/>
              </a:rPr>
              <a:t>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B9C0EE8-D6F0-4E0B-948F-0F061B19AC22}"/>
              </a:ext>
            </a:extLst>
          </p:cNvPr>
          <p:cNvSpPr/>
          <p:nvPr/>
        </p:nvSpPr>
        <p:spPr>
          <a:xfrm>
            <a:off x="0" y="12165782"/>
            <a:ext cx="9601200" cy="584775"/>
          </a:xfrm>
          <a:prstGeom prst="rect">
            <a:avLst/>
          </a:prstGeom>
          <a:solidFill>
            <a:srgbClr val="938B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2E790AE-5C7E-2DB5-AAFA-A0D75984327D}"/>
              </a:ext>
            </a:extLst>
          </p:cNvPr>
          <p:cNvSpPr txBox="1"/>
          <p:nvPr/>
        </p:nvSpPr>
        <p:spPr>
          <a:xfrm>
            <a:off x="707065" y="12240157"/>
            <a:ext cx="818706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8BIT WONDER" panose="00000400000000000000" pitchFamily="2" charset="0"/>
              </a:rPr>
              <a:t>NILTON MARQUES</a:t>
            </a:r>
          </a:p>
        </p:txBody>
      </p:sp>
    </p:spTree>
    <p:extLst>
      <p:ext uri="{BB962C8B-B14F-4D97-AF65-F5344CB8AC3E}">
        <p14:creationId xmlns:p14="http://schemas.microsoft.com/office/powerpoint/2010/main" val="1398287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8C7CB-7FCB-5C89-43A9-55CA588E3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o_componente">
            <a:extLst>
              <a:ext uri="{FF2B5EF4-FFF2-40B4-BE49-F238E27FC236}">
                <a16:creationId xmlns:a16="http://schemas.microsoft.com/office/drawing/2014/main" id="{57C2C5DC-3B27-B144-1E26-DC62C9A89FE4}"/>
              </a:ext>
            </a:extLst>
          </p:cNvPr>
          <p:cNvSpPr txBox="1"/>
          <p:nvPr/>
        </p:nvSpPr>
        <p:spPr>
          <a:xfrm>
            <a:off x="1547731" y="491720"/>
            <a:ext cx="4591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Desafio:</a:t>
            </a:r>
          </a:p>
        </p:txBody>
      </p:sp>
      <p:sp>
        <p:nvSpPr>
          <p:cNvPr id="3" name="text_componente">
            <a:extLst>
              <a:ext uri="{FF2B5EF4-FFF2-40B4-BE49-F238E27FC236}">
                <a16:creationId xmlns:a16="http://schemas.microsoft.com/office/drawing/2014/main" id="{248715B1-8E04-D290-3E4E-1DD756706393}"/>
              </a:ext>
            </a:extLst>
          </p:cNvPr>
          <p:cNvSpPr txBox="1"/>
          <p:nvPr/>
        </p:nvSpPr>
        <p:spPr>
          <a:xfrm>
            <a:off x="1547729" y="5465186"/>
            <a:ext cx="75218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Desafio: Crie um algoritmo para calcular o troco em uma venda simples. Considere o valor da compra e o dinheiro entregue pelo </a:t>
            </a:r>
            <a:r>
              <a:rPr lang="pt-BR" sz="3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cliente.E</a:t>
            </a:r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aí, pronto para o próximo nível? 🚀</a:t>
            </a:r>
          </a:p>
        </p:txBody>
      </p:sp>
      <p:sp>
        <p:nvSpPr>
          <p:cNvPr id="4" name="subtitulo_componente">
            <a:extLst>
              <a:ext uri="{FF2B5EF4-FFF2-40B4-BE49-F238E27FC236}">
                <a16:creationId xmlns:a16="http://schemas.microsoft.com/office/drawing/2014/main" id="{94D910CE-EF02-66C8-C4E2-F11B7F0E972C}"/>
              </a:ext>
            </a:extLst>
          </p:cNvPr>
          <p:cNvSpPr txBox="1"/>
          <p:nvPr/>
        </p:nvSpPr>
        <p:spPr>
          <a:xfrm>
            <a:off x="1547730" y="1562681"/>
            <a:ext cx="752184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Criar algoritmos é como resolver puzzles: quanto mais você pratica, mais afiado fica o seu cérebro de programador. Use os exemplos deste </a:t>
            </a:r>
            <a:r>
              <a:rPr lang="pt-BR" sz="3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eBook</a:t>
            </a:r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como base e invente novos problemas para resolver. Quanto mais você </a:t>
            </a:r>
            <a:r>
              <a:rPr lang="pt-BR" sz="3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codar</a:t>
            </a:r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mais XP você ganha no mundo da programação!</a:t>
            </a:r>
            <a:endParaRPr lang="pt-BR" sz="32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CE14C06-0F82-1C9A-B873-5FA9F8193090}"/>
              </a:ext>
            </a:extLst>
          </p:cNvPr>
          <p:cNvSpPr/>
          <p:nvPr/>
        </p:nvSpPr>
        <p:spPr>
          <a:xfrm>
            <a:off x="531626" y="0"/>
            <a:ext cx="281763" cy="11818160"/>
          </a:xfrm>
          <a:prstGeom prst="rect">
            <a:avLst/>
          </a:prstGeom>
          <a:gradFill flip="none" rotWithShape="1">
            <a:gsLst>
              <a:gs pos="0">
                <a:srgbClr val="18E1FE">
                  <a:shade val="30000"/>
                  <a:satMod val="115000"/>
                </a:srgbClr>
              </a:gs>
              <a:gs pos="66000">
                <a:srgbClr val="18E1FE">
                  <a:shade val="67500"/>
                  <a:satMod val="115000"/>
                </a:srgbClr>
              </a:gs>
              <a:gs pos="100000">
                <a:srgbClr val="18E1FE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7FC9D8E-161B-4DF4-F27D-6779F1628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03" y="8618352"/>
            <a:ext cx="8007397" cy="3303754"/>
          </a:xfrm>
          <a:prstGeom prst="rect">
            <a:avLst/>
          </a:prstGeom>
        </p:spPr>
      </p:pic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2ED0C26-F36C-9440-9DE9-C587CA565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Lógica de Programação - Nilton Marques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C6B5E09-73F7-80B8-25D5-4FD6C946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463C-3363-48D6-8288-0EF7CB13B6F0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6733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A526F-2C56-8E66-D13F-EB3938566F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239E58F-1A13-E597-9F7C-B67F8E48642A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938B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63682EC-D1FD-6E43-EE64-5A8BD077BB0A}"/>
              </a:ext>
            </a:extLst>
          </p:cNvPr>
          <p:cNvSpPr txBox="1"/>
          <p:nvPr/>
        </p:nvSpPr>
        <p:spPr>
          <a:xfrm>
            <a:off x="3020223" y="480318"/>
            <a:ext cx="3560747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pt-BR" sz="4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525563AA-2D8F-B536-F79B-FD7051E2FB44}"/>
              </a:ext>
            </a:extLst>
          </p:cNvPr>
          <p:cNvSpPr txBox="1"/>
          <p:nvPr/>
        </p:nvSpPr>
        <p:spPr>
          <a:xfrm>
            <a:off x="2504657" y="8337392"/>
            <a:ext cx="4591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 err="1">
                <a:solidFill>
                  <a:schemeClr val="bg1"/>
                </a:solidFill>
                <a:latin typeface="Impact" panose="020B0806030902050204" pitchFamily="34" charset="0"/>
              </a:rPr>
              <a:t>Thanks</a:t>
            </a:r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!</a:t>
            </a:r>
            <a:endParaRPr lang="pt-BR" sz="1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4466B7D-6D9D-CE12-003F-1DE7E109F883}"/>
              </a:ext>
            </a:extLst>
          </p:cNvPr>
          <p:cNvSpPr/>
          <p:nvPr/>
        </p:nvSpPr>
        <p:spPr>
          <a:xfrm>
            <a:off x="473145" y="11854630"/>
            <a:ext cx="8654902" cy="212651"/>
          </a:xfrm>
          <a:prstGeom prst="rect">
            <a:avLst/>
          </a:prstGeom>
          <a:gradFill flip="none" rotWithShape="1">
            <a:gsLst>
              <a:gs pos="0">
                <a:srgbClr val="18E1FE">
                  <a:shade val="30000"/>
                  <a:satMod val="115000"/>
                </a:srgbClr>
              </a:gs>
              <a:gs pos="66000">
                <a:srgbClr val="18E1FE">
                  <a:shade val="67500"/>
                  <a:satMod val="115000"/>
                </a:srgbClr>
              </a:gs>
              <a:gs pos="100000">
                <a:srgbClr val="18E1FE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0D2F056-287B-75DD-118F-C25B46773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102" y="4824022"/>
            <a:ext cx="2686988" cy="2988334"/>
          </a:xfrm>
          <a:prstGeom prst="rect">
            <a:avLst/>
          </a:prstGeom>
        </p:spPr>
      </p:pic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6565C6DA-6933-2040-70C3-963CFCB7D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Lógica de Programação - Nilton Marques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713E37B8-99DF-C931-6812-88AD0B66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463C-3363-48D6-8288-0EF7CB13B6F0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6152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CCE0D3-BC98-F30B-1CC2-FC110FE29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o_componente">
            <a:extLst>
              <a:ext uri="{FF2B5EF4-FFF2-40B4-BE49-F238E27FC236}">
                <a16:creationId xmlns:a16="http://schemas.microsoft.com/office/drawing/2014/main" id="{7AED74BD-D310-EACB-53DB-233096214C69}"/>
              </a:ext>
            </a:extLst>
          </p:cNvPr>
          <p:cNvSpPr txBox="1"/>
          <p:nvPr/>
        </p:nvSpPr>
        <p:spPr>
          <a:xfrm>
            <a:off x="1547731" y="491720"/>
            <a:ext cx="4591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Muito Obrigado!!!</a:t>
            </a:r>
          </a:p>
        </p:txBody>
      </p:sp>
      <p:sp>
        <p:nvSpPr>
          <p:cNvPr id="3" name="text_componente">
            <a:extLst>
              <a:ext uri="{FF2B5EF4-FFF2-40B4-BE49-F238E27FC236}">
                <a16:creationId xmlns:a16="http://schemas.microsoft.com/office/drawing/2014/main" id="{0313D799-8CD7-3AAD-0315-29F4C00284E0}"/>
              </a:ext>
            </a:extLst>
          </p:cNvPr>
          <p:cNvSpPr txBox="1"/>
          <p:nvPr/>
        </p:nvSpPr>
        <p:spPr>
          <a:xfrm>
            <a:off x="1547730" y="2982183"/>
            <a:ext cx="75218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Obrigado por acompanhar a leitura e executar os exercícios propostos nesse livro virtual, o objetivo inicial era executar um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eBook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por IA e supervisiona-lo criticamente.</a:t>
            </a: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Mas além de atingir o objetivo proposto, também me diverti bastante e fiquei satisfeito com o resultado.</a:t>
            </a: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Espero ter agradado visualmente e agregado conhecimento pratico aos leitores deste.</a:t>
            </a: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ubtitulo_componente">
            <a:extLst>
              <a:ext uri="{FF2B5EF4-FFF2-40B4-BE49-F238E27FC236}">
                <a16:creationId xmlns:a16="http://schemas.microsoft.com/office/drawing/2014/main" id="{E6AEF641-8DF0-EE2E-D08C-F4299396E245}"/>
              </a:ext>
            </a:extLst>
          </p:cNvPr>
          <p:cNvSpPr txBox="1"/>
          <p:nvPr/>
        </p:nvSpPr>
        <p:spPr>
          <a:xfrm>
            <a:off x="1547731" y="1562681"/>
            <a:ext cx="4591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Esse </a:t>
            </a:r>
            <a:r>
              <a:rPr lang="pt-BR" sz="3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minieBook</a:t>
            </a:r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ficou TOP!</a:t>
            </a:r>
            <a:endParaRPr lang="pt-BR" sz="32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CF42647-4361-0DC4-10C5-20B77653E5E0}"/>
              </a:ext>
            </a:extLst>
          </p:cNvPr>
          <p:cNvSpPr/>
          <p:nvPr/>
        </p:nvSpPr>
        <p:spPr>
          <a:xfrm>
            <a:off x="531626" y="0"/>
            <a:ext cx="281763" cy="11818160"/>
          </a:xfrm>
          <a:prstGeom prst="rect">
            <a:avLst/>
          </a:prstGeom>
          <a:gradFill flip="none" rotWithShape="1">
            <a:gsLst>
              <a:gs pos="0">
                <a:srgbClr val="18E1FE">
                  <a:shade val="30000"/>
                  <a:satMod val="115000"/>
                </a:srgbClr>
              </a:gs>
              <a:gs pos="66000">
                <a:srgbClr val="18E1FE">
                  <a:shade val="67500"/>
                  <a:satMod val="115000"/>
                </a:srgbClr>
              </a:gs>
              <a:gs pos="100000">
                <a:srgbClr val="18E1FE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B2F8D1-DFEB-682F-8BDD-72E25F44A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Lógica de Programação - Nilton Marques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F3D22C7-39F4-9258-60DF-3A0C3ACD9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463C-3363-48D6-8288-0EF7CB13B6F0}" type="slidenum">
              <a:rPr lang="pt-BR" smtClean="0"/>
              <a:t>12</a:t>
            </a:fld>
            <a:endParaRPr lang="pt-BR"/>
          </a:p>
        </p:txBody>
      </p:sp>
      <p:sp>
        <p:nvSpPr>
          <p:cNvPr id="8" name="subtitulo_componente">
            <a:extLst>
              <a:ext uri="{FF2B5EF4-FFF2-40B4-BE49-F238E27FC236}">
                <a16:creationId xmlns:a16="http://schemas.microsoft.com/office/drawing/2014/main" id="{ED77FBF9-2EAE-789C-7F2C-87BA18F43EFA}"/>
              </a:ext>
            </a:extLst>
          </p:cNvPr>
          <p:cNvSpPr txBox="1"/>
          <p:nvPr/>
        </p:nvSpPr>
        <p:spPr>
          <a:xfrm>
            <a:off x="1547731" y="6393391"/>
            <a:ext cx="723476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Seguem meus contatos:</a:t>
            </a:r>
          </a:p>
          <a:p>
            <a:endParaRPr lang="pt-BR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pt-BR" sz="3200" dirty="0">
                <a:hlinkClick r:id="rId2"/>
              </a:rPr>
              <a:t>github.com/</a:t>
            </a:r>
            <a:r>
              <a:rPr lang="pt-BR" sz="3200" dirty="0" err="1">
                <a:hlinkClick r:id="rId2"/>
              </a:rPr>
              <a:t>ntecate</a:t>
            </a:r>
            <a:r>
              <a:rPr lang="pt-BR" sz="3200" dirty="0">
                <a:hlinkClick r:id="rId2"/>
              </a:rPr>
              <a:t>/</a:t>
            </a:r>
            <a:r>
              <a:rPr lang="pt-BR" sz="3200" dirty="0" err="1">
                <a:hlinkClick r:id="rId2"/>
              </a:rPr>
              <a:t>minieBook</a:t>
            </a:r>
            <a:endParaRPr lang="pt-BR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pt-BR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pt-BR" sz="3200" dirty="0"/>
              <a:t>www.linkedin.com/in/niltonmarquesti</a:t>
            </a:r>
          </a:p>
        </p:txBody>
      </p:sp>
    </p:spTree>
    <p:extLst>
      <p:ext uri="{BB962C8B-B14F-4D97-AF65-F5344CB8AC3E}">
        <p14:creationId xmlns:p14="http://schemas.microsoft.com/office/powerpoint/2010/main" val="547953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ulo_componente">
            <a:extLst>
              <a:ext uri="{FF2B5EF4-FFF2-40B4-BE49-F238E27FC236}">
                <a16:creationId xmlns:a16="http://schemas.microsoft.com/office/drawing/2014/main" id="{8BE6A8D3-5EDB-7B29-F6D1-AF53F1A28927}"/>
              </a:ext>
            </a:extLst>
          </p:cNvPr>
          <p:cNvSpPr txBox="1"/>
          <p:nvPr/>
        </p:nvSpPr>
        <p:spPr>
          <a:xfrm>
            <a:off x="2004583" y="1012424"/>
            <a:ext cx="5581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atin typeface="Impact" panose="020B0806030902050204" pitchFamily="34" charset="0"/>
              </a:rPr>
              <a:t>Um Guia Descomplicado:</a:t>
            </a:r>
          </a:p>
        </p:txBody>
      </p:sp>
      <p:sp>
        <p:nvSpPr>
          <p:cNvPr id="6" name="subtitulo_componente">
            <a:extLst>
              <a:ext uri="{FF2B5EF4-FFF2-40B4-BE49-F238E27FC236}">
                <a16:creationId xmlns:a16="http://schemas.microsoft.com/office/drawing/2014/main" id="{7BD7C4FE-ECF4-0142-8BB9-E62F032B5D2B}"/>
              </a:ext>
            </a:extLst>
          </p:cNvPr>
          <p:cNvSpPr txBox="1"/>
          <p:nvPr/>
        </p:nvSpPr>
        <p:spPr>
          <a:xfrm>
            <a:off x="2004584" y="2834283"/>
            <a:ext cx="55813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Lógica de Programação para Iniciantes</a:t>
            </a:r>
            <a:endParaRPr lang="pt-BR" sz="40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5E25BB1-F2E3-7835-C1AD-313D70D0D51F}"/>
              </a:ext>
            </a:extLst>
          </p:cNvPr>
          <p:cNvSpPr txBox="1"/>
          <p:nvPr/>
        </p:nvSpPr>
        <p:spPr>
          <a:xfrm>
            <a:off x="1286539" y="4682181"/>
            <a:ext cx="701748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Dominar a lógica de programação é como equipar seu personagem com as melhores armas para vencer desafios. Pensar de forma estruturada é essencial para qualquer desenvolvedor. Neste guia, vamos mostrar como criar algoritmos de forma simples e com exemplos práticos em Python para contextos reais. Bora </a:t>
            </a:r>
            <a:r>
              <a:rPr lang="pt-BR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codar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C593DBA-A5EA-2B3B-D8A2-46FAA53D248D}"/>
              </a:ext>
            </a:extLst>
          </p:cNvPr>
          <p:cNvSpPr/>
          <p:nvPr/>
        </p:nvSpPr>
        <p:spPr>
          <a:xfrm>
            <a:off x="467832" y="11782241"/>
            <a:ext cx="8654902" cy="212651"/>
          </a:xfrm>
          <a:prstGeom prst="rect">
            <a:avLst/>
          </a:prstGeom>
          <a:gradFill flip="none" rotWithShape="1">
            <a:gsLst>
              <a:gs pos="0">
                <a:srgbClr val="18E1FE">
                  <a:shade val="30000"/>
                  <a:satMod val="115000"/>
                </a:srgbClr>
              </a:gs>
              <a:gs pos="66000">
                <a:srgbClr val="18E1FE">
                  <a:shade val="67500"/>
                  <a:satMod val="115000"/>
                </a:srgbClr>
              </a:gs>
              <a:gs pos="100000">
                <a:srgbClr val="18E1FE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45122693-A76F-A671-5762-DDA4046B6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Lógica de Programação - Nilton Marques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328EF160-021F-2A38-98C6-CAD943663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463C-3363-48D6-8288-0EF7CB13B6F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523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D6AA1-99E5-805E-0458-4EDE22470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F3FA2D0-C071-6F11-E01B-689522AB0F8A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938B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A49BB382-AAFB-D522-A68D-8A1E92029E8D}"/>
              </a:ext>
            </a:extLst>
          </p:cNvPr>
          <p:cNvSpPr txBox="1"/>
          <p:nvPr/>
        </p:nvSpPr>
        <p:spPr>
          <a:xfrm>
            <a:off x="3020223" y="480318"/>
            <a:ext cx="3560747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pt-BR" sz="4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549C0A81-3FF5-8E26-1520-767DA4491DEF}"/>
              </a:ext>
            </a:extLst>
          </p:cNvPr>
          <p:cNvSpPr txBox="1"/>
          <p:nvPr/>
        </p:nvSpPr>
        <p:spPr>
          <a:xfrm>
            <a:off x="473145" y="8891390"/>
            <a:ext cx="86549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O que é um Algoritmo? A Receita do Sucesso</a:t>
            </a:r>
            <a:endParaRPr lang="pt-BR" sz="1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BD6B80A-CD6D-7DA5-73FA-7171BFD7C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789" y="5159365"/>
            <a:ext cx="2529617" cy="2823109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726E1681-A773-9B0B-D168-39109F42F956}"/>
              </a:ext>
            </a:extLst>
          </p:cNvPr>
          <p:cNvSpPr/>
          <p:nvPr/>
        </p:nvSpPr>
        <p:spPr>
          <a:xfrm>
            <a:off x="473145" y="11867330"/>
            <a:ext cx="8654902" cy="212651"/>
          </a:xfrm>
          <a:prstGeom prst="rect">
            <a:avLst/>
          </a:prstGeom>
          <a:gradFill flip="none" rotWithShape="1">
            <a:gsLst>
              <a:gs pos="0">
                <a:srgbClr val="18E1FE">
                  <a:shade val="30000"/>
                  <a:satMod val="115000"/>
                </a:srgbClr>
              </a:gs>
              <a:gs pos="66000">
                <a:srgbClr val="18E1FE">
                  <a:shade val="67500"/>
                  <a:satMod val="115000"/>
                </a:srgbClr>
              </a:gs>
              <a:gs pos="100000">
                <a:srgbClr val="18E1FE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AFE60793-E2F4-4571-108F-F6619A567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Lógica de Programação - Nilton Marques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F3F9DB25-08A5-487A-78F4-AD2524001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463C-3363-48D6-8288-0EF7CB13B6F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9066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984C10-D50C-91A1-8465-84C97E630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o_componente">
            <a:extLst>
              <a:ext uri="{FF2B5EF4-FFF2-40B4-BE49-F238E27FC236}">
                <a16:creationId xmlns:a16="http://schemas.microsoft.com/office/drawing/2014/main" id="{3084C848-69DD-C8D3-9C05-81C9A96F6750}"/>
              </a:ext>
            </a:extLst>
          </p:cNvPr>
          <p:cNvSpPr txBox="1"/>
          <p:nvPr/>
        </p:nvSpPr>
        <p:spPr>
          <a:xfrm>
            <a:off x="1547731" y="491720"/>
            <a:ext cx="4591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Algoritmo:</a:t>
            </a:r>
          </a:p>
        </p:txBody>
      </p:sp>
      <p:sp>
        <p:nvSpPr>
          <p:cNvPr id="3" name="text_componente">
            <a:extLst>
              <a:ext uri="{FF2B5EF4-FFF2-40B4-BE49-F238E27FC236}">
                <a16:creationId xmlns:a16="http://schemas.microsoft.com/office/drawing/2014/main" id="{46DC75E2-CDB9-9392-BFB1-387F77084009}"/>
              </a:ext>
            </a:extLst>
          </p:cNvPr>
          <p:cNvSpPr txBox="1"/>
          <p:nvPr/>
        </p:nvSpPr>
        <p:spPr>
          <a:xfrm>
            <a:off x="1547731" y="1344474"/>
            <a:ext cx="6631069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 algoritmo nada mais é que um conjunto de passos ordenados para resolver um problema. Pense nele como uma receita de bolo: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Ingredientes: Dados de entrada.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Modo de preparo: Processamento dos dados.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Resultado final: A saída do algoritmo.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37A0A16-D21F-FE0B-8FF2-5C14727A3371}"/>
              </a:ext>
            </a:extLst>
          </p:cNvPr>
          <p:cNvSpPr/>
          <p:nvPr/>
        </p:nvSpPr>
        <p:spPr>
          <a:xfrm>
            <a:off x="531626" y="0"/>
            <a:ext cx="281763" cy="11818160"/>
          </a:xfrm>
          <a:prstGeom prst="rect">
            <a:avLst/>
          </a:prstGeom>
          <a:gradFill flip="none" rotWithShape="1">
            <a:gsLst>
              <a:gs pos="0">
                <a:srgbClr val="18E1FE">
                  <a:shade val="30000"/>
                  <a:satMod val="115000"/>
                </a:srgbClr>
              </a:gs>
              <a:gs pos="66000">
                <a:srgbClr val="18E1FE">
                  <a:shade val="67500"/>
                  <a:satMod val="115000"/>
                </a:srgbClr>
              </a:gs>
              <a:gs pos="100000">
                <a:srgbClr val="18E1FE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ubtitulo_componente">
            <a:extLst>
              <a:ext uri="{FF2B5EF4-FFF2-40B4-BE49-F238E27FC236}">
                <a16:creationId xmlns:a16="http://schemas.microsoft.com/office/drawing/2014/main" id="{80C0984A-C209-0967-66B0-172F020EBBD9}"/>
              </a:ext>
            </a:extLst>
          </p:cNvPr>
          <p:cNvSpPr txBox="1"/>
          <p:nvPr/>
        </p:nvSpPr>
        <p:spPr>
          <a:xfrm>
            <a:off x="1547731" y="4848403"/>
            <a:ext cx="75218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Exemplo no Mundo Real: Somando Contas no Final do Mês</a:t>
            </a:r>
            <a:endParaRPr lang="pt-BR" sz="3200" dirty="0"/>
          </a:p>
        </p:txBody>
      </p:sp>
      <p:sp>
        <p:nvSpPr>
          <p:cNvPr id="9" name="text_componente">
            <a:extLst>
              <a:ext uri="{FF2B5EF4-FFF2-40B4-BE49-F238E27FC236}">
                <a16:creationId xmlns:a16="http://schemas.microsoft.com/office/drawing/2014/main" id="{52384280-6896-8544-54CE-981E6C2A254A}"/>
              </a:ext>
            </a:extLst>
          </p:cNvPr>
          <p:cNvSpPr txBox="1"/>
          <p:nvPr/>
        </p:nvSpPr>
        <p:spPr>
          <a:xfrm>
            <a:off x="1547731" y="6070489"/>
            <a:ext cx="7024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Imagine que você precisa somar duas contas para saber quanto dinheiro tem: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71FE824-19F4-E82A-A81D-B3573EA7B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706" y="7618853"/>
            <a:ext cx="7875868" cy="2812810"/>
          </a:xfrm>
          <a:prstGeom prst="rect">
            <a:avLst/>
          </a:prstGeom>
        </p:spPr>
      </p:pic>
      <p:sp>
        <p:nvSpPr>
          <p:cNvPr id="14" name="Espaço Reservado para Rodapé 13">
            <a:extLst>
              <a:ext uri="{FF2B5EF4-FFF2-40B4-BE49-F238E27FC236}">
                <a16:creationId xmlns:a16="http://schemas.microsoft.com/office/drawing/2014/main" id="{1F40DAE0-583A-1326-6B7E-DE123534B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Lógica de Programação - Nilton Marques</a:t>
            </a:r>
          </a:p>
        </p:txBody>
      </p:sp>
      <p:sp>
        <p:nvSpPr>
          <p:cNvPr id="15" name="Espaço Reservado para Número de Slide 14">
            <a:extLst>
              <a:ext uri="{FF2B5EF4-FFF2-40B4-BE49-F238E27FC236}">
                <a16:creationId xmlns:a16="http://schemas.microsoft.com/office/drawing/2014/main" id="{65C76EE1-711E-6194-49AD-49E4D277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463C-3363-48D6-8288-0EF7CB13B6F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2760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421867-CDFD-F041-2F83-1B40187F3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E7E0BFC-6BDE-F249-D0F5-395B3994CED1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938B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337B7F4D-6F73-D44D-BB4A-A6A397E251C7}"/>
              </a:ext>
            </a:extLst>
          </p:cNvPr>
          <p:cNvSpPr txBox="1"/>
          <p:nvPr/>
        </p:nvSpPr>
        <p:spPr>
          <a:xfrm>
            <a:off x="3020223" y="480318"/>
            <a:ext cx="3560747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pt-BR" sz="4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31B063BE-2569-C4B5-371E-00DEB3331AA0}"/>
              </a:ext>
            </a:extLst>
          </p:cNvPr>
          <p:cNvSpPr txBox="1"/>
          <p:nvPr/>
        </p:nvSpPr>
        <p:spPr>
          <a:xfrm>
            <a:off x="473146" y="8152594"/>
            <a:ext cx="86549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Como Montar um Algoritmo: </a:t>
            </a:r>
          </a:p>
          <a:p>
            <a:pPr algn="ctr"/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Passo a Passo</a:t>
            </a:r>
            <a:endParaRPr lang="pt-BR" sz="1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5E28763-FE6A-CF9C-1755-89711CA84108}"/>
              </a:ext>
            </a:extLst>
          </p:cNvPr>
          <p:cNvSpPr/>
          <p:nvPr/>
        </p:nvSpPr>
        <p:spPr>
          <a:xfrm>
            <a:off x="473145" y="11880030"/>
            <a:ext cx="8654902" cy="212651"/>
          </a:xfrm>
          <a:prstGeom prst="rect">
            <a:avLst/>
          </a:prstGeom>
          <a:gradFill flip="none" rotWithShape="1">
            <a:gsLst>
              <a:gs pos="0">
                <a:srgbClr val="18E1FE">
                  <a:shade val="30000"/>
                  <a:satMod val="115000"/>
                </a:srgbClr>
              </a:gs>
              <a:gs pos="66000">
                <a:srgbClr val="18E1FE">
                  <a:shade val="67500"/>
                  <a:satMod val="115000"/>
                </a:srgbClr>
              </a:gs>
              <a:gs pos="100000">
                <a:srgbClr val="18E1FE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5A798A9-9408-1CB6-C404-E7DED2FF6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787" y="4989245"/>
            <a:ext cx="2529617" cy="2944527"/>
          </a:xfrm>
          <a:prstGeom prst="rect">
            <a:avLst/>
          </a:prstGeom>
        </p:spPr>
      </p:pic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CBFD7576-E72E-7966-0155-8129BCD8B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Lógica de Programação - Nilton Marques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91ACE93D-16C9-9E8E-1DAA-2A7AB3971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463C-3363-48D6-8288-0EF7CB13B6F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1169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33DBA-DDD5-2E46-3721-293E54A4B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o_componente">
            <a:extLst>
              <a:ext uri="{FF2B5EF4-FFF2-40B4-BE49-F238E27FC236}">
                <a16:creationId xmlns:a16="http://schemas.microsoft.com/office/drawing/2014/main" id="{EAE2B3BC-E171-8C79-2CAA-4F23E3E6D151}"/>
              </a:ext>
            </a:extLst>
          </p:cNvPr>
          <p:cNvSpPr txBox="1"/>
          <p:nvPr/>
        </p:nvSpPr>
        <p:spPr>
          <a:xfrm>
            <a:off x="1547731" y="491720"/>
            <a:ext cx="4591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Checklist:</a:t>
            </a:r>
          </a:p>
        </p:txBody>
      </p:sp>
      <p:sp>
        <p:nvSpPr>
          <p:cNvPr id="3" name="text_componente">
            <a:extLst>
              <a:ext uri="{FF2B5EF4-FFF2-40B4-BE49-F238E27FC236}">
                <a16:creationId xmlns:a16="http://schemas.microsoft.com/office/drawing/2014/main" id="{03284069-5DAC-C14A-183F-D8518E5A5BC3}"/>
              </a:ext>
            </a:extLst>
          </p:cNvPr>
          <p:cNvSpPr txBox="1"/>
          <p:nvPr/>
        </p:nvSpPr>
        <p:spPr>
          <a:xfrm>
            <a:off x="1470696" y="1199606"/>
            <a:ext cx="6631069" cy="5579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/>
              <a:t>Aqui vai o checklist para criar um algoritmo top: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pt-BR" sz="2400" b="1" dirty="0"/>
              <a:t>Defina o Problema:</a:t>
            </a:r>
            <a:r>
              <a:rPr lang="pt-BR" sz="2400" dirty="0"/>
              <a:t> Qual é o desafio?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pt-BR" sz="2400" b="1" dirty="0"/>
              <a:t>Identifique as Entradas:</a:t>
            </a:r>
            <a:r>
              <a:rPr lang="pt-BR" sz="2400" dirty="0"/>
              <a:t> Quais são os dados fornecidos?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pt-BR" sz="2400" b="1" dirty="0"/>
              <a:t>Planeje o Processamento:</a:t>
            </a:r>
            <a:r>
              <a:rPr lang="pt-BR" sz="2400" dirty="0"/>
              <a:t> O que deve ser feito com esses dados?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pt-BR" sz="2400" b="1" dirty="0"/>
              <a:t>Determine a Saída:</a:t>
            </a:r>
            <a:r>
              <a:rPr lang="pt-BR" sz="2400" dirty="0"/>
              <a:t> O que deve ser exibido ou entregue?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pt-BR" sz="2400" b="1" dirty="0"/>
              <a:t>Teste e Ajuste:</a:t>
            </a:r>
            <a:r>
              <a:rPr lang="pt-BR" sz="2400" dirty="0"/>
              <a:t> Como um bug </a:t>
            </a:r>
            <a:r>
              <a:rPr lang="pt-BR" sz="2400" dirty="0" err="1"/>
              <a:t>hunter</a:t>
            </a:r>
            <a:r>
              <a:rPr lang="pt-BR" sz="2400" dirty="0"/>
              <a:t>, teste e corrija se precisar.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4E071A8-5797-E58C-2FE0-02FAA7D64429}"/>
              </a:ext>
            </a:extLst>
          </p:cNvPr>
          <p:cNvSpPr/>
          <p:nvPr/>
        </p:nvSpPr>
        <p:spPr>
          <a:xfrm>
            <a:off x="531626" y="0"/>
            <a:ext cx="281763" cy="11818160"/>
          </a:xfrm>
          <a:prstGeom prst="rect">
            <a:avLst/>
          </a:prstGeom>
          <a:gradFill flip="none" rotWithShape="1">
            <a:gsLst>
              <a:gs pos="0">
                <a:srgbClr val="18E1FE">
                  <a:shade val="30000"/>
                  <a:satMod val="115000"/>
                </a:srgbClr>
              </a:gs>
              <a:gs pos="66000">
                <a:srgbClr val="18E1FE">
                  <a:shade val="67500"/>
                  <a:satMod val="115000"/>
                </a:srgbClr>
              </a:gs>
              <a:gs pos="100000">
                <a:srgbClr val="18E1FE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ubtitulo_componente">
            <a:extLst>
              <a:ext uri="{FF2B5EF4-FFF2-40B4-BE49-F238E27FC236}">
                <a16:creationId xmlns:a16="http://schemas.microsoft.com/office/drawing/2014/main" id="{EFA14BCC-7FE1-A34C-1AC7-2E9A111C36F0}"/>
              </a:ext>
            </a:extLst>
          </p:cNvPr>
          <p:cNvSpPr txBox="1"/>
          <p:nvPr/>
        </p:nvSpPr>
        <p:spPr>
          <a:xfrm>
            <a:off x="1470696" y="6778523"/>
            <a:ext cx="75218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Exemplo no Mundo Real: Calculando Desconto na Loja</a:t>
            </a:r>
            <a:endParaRPr lang="pt-BR" sz="3200" dirty="0"/>
          </a:p>
        </p:txBody>
      </p:sp>
      <p:sp>
        <p:nvSpPr>
          <p:cNvPr id="9" name="text_componente">
            <a:extLst>
              <a:ext uri="{FF2B5EF4-FFF2-40B4-BE49-F238E27FC236}">
                <a16:creationId xmlns:a16="http://schemas.microsoft.com/office/drawing/2014/main" id="{8E972A50-36ED-74EB-E1B2-87641D415D04}"/>
              </a:ext>
            </a:extLst>
          </p:cNvPr>
          <p:cNvSpPr txBox="1"/>
          <p:nvPr/>
        </p:nvSpPr>
        <p:spPr>
          <a:xfrm>
            <a:off x="1470696" y="7855741"/>
            <a:ext cx="7024769" cy="1147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/>
              <a:t>Vamos criar um algoritmo para aplicar um desconto de 10% em uma compra: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078C0D9-5A70-896A-D49D-6D108AB58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277" y="8994722"/>
            <a:ext cx="8200301" cy="3006777"/>
          </a:xfrm>
          <a:prstGeom prst="rect">
            <a:avLst/>
          </a:prstGeom>
        </p:spPr>
      </p:pic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942D2076-7E30-D4C3-AB6B-BE0A6721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Lógica de Programação - Nilton Marques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E8C7891C-0942-5A92-1B9F-6D1C554E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463C-3363-48D6-8288-0EF7CB13B6F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675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518668-11B1-49AE-531E-B321F6BDA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88FB02-CFB4-6862-8E0E-4657E72B1CDA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938B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CB639F4F-C5FF-4634-7BEE-0F0B34620AB3}"/>
              </a:ext>
            </a:extLst>
          </p:cNvPr>
          <p:cNvSpPr txBox="1"/>
          <p:nvPr/>
        </p:nvSpPr>
        <p:spPr>
          <a:xfrm>
            <a:off x="3020223" y="480318"/>
            <a:ext cx="3560747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pt-BR" sz="4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801AA46B-01EB-C578-209E-C59A7F9D7C52}"/>
              </a:ext>
            </a:extLst>
          </p:cNvPr>
          <p:cNvSpPr txBox="1"/>
          <p:nvPr/>
        </p:nvSpPr>
        <p:spPr>
          <a:xfrm>
            <a:off x="1395864" y="8337392"/>
            <a:ext cx="68094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>
                <a:solidFill>
                  <a:schemeClr val="bg1"/>
                </a:solidFill>
                <a:latin typeface="Impact" panose="020B0806030902050204" pitchFamily="34" charset="0"/>
              </a:rPr>
              <a:t>Exemplo Avançado: Média de Notas</a:t>
            </a:r>
            <a:endParaRPr lang="pt-BR" sz="1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2B8DBA6-67C9-41BF-CA55-5981D6568475}"/>
              </a:ext>
            </a:extLst>
          </p:cNvPr>
          <p:cNvSpPr/>
          <p:nvPr/>
        </p:nvSpPr>
        <p:spPr>
          <a:xfrm>
            <a:off x="473145" y="11854630"/>
            <a:ext cx="8654902" cy="212651"/>
          </a:xfrm>
          <a:prstGeom prst="rect">
            <a:avLst/>
          </a:prstGeom>
          <a:gradFill flip="none" rotWithShape="1">
            <a:gsLst>
              <a:gs pos="0">
                <a:srgbClr val="18E1FE">
                  <a:shade val="30000"/>
                  <a:satMod val="115000"/>
                </a:srgbClr>
              </a:gs>
              <a:gs pos="66000">
                <a:srgbClr val="18E1FE">
                  <a:shade val="67500"/>
                  <a:satMod val="115000"/>
                </a:srgbClr>
              </a:gs>
              <a:gs pos="100000">
                <a:srgbClr val="18E1FE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C67E685-DB4F-5B6F-308F-5D7FE8338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393" y="4989245"/>
            <a:ext cx="3000405" cy="2823109"/>
          </a:xfrm>
          <a:prstGeom prst="rect">
            <a:avLst/>
          </a:prstGeom>
        </p:spPr>
      </p:pic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C1D76CE6-ABA3-B6E5-CF1E-1B61B58C3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Lógica de Programação - Nilton Marques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D7548562-B49E-BD85-BA13-7D4263E2D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463C-3363-48D6-8288-0EF7CB13B6F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7851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66D12-B22F-A265-6C71-CAFD99CE0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o_componente">
            <a:extLst>
              <a:ext uri="{FF2B5EF4-FFF2-40B4-BE49-F238E27FC236}">
                <a16:creationId xmlns:a16="http://schemas.microsoft.com/office/drawing/2014/main" id="{1D70CE32-6FC2-5D53-F429-5C999CDA2C62}"/>
              </a:ext>
            </a:extLst>
          </p:cNvPr>
          <p:cNvSpPr txBox="1"/>
          <p:nvPr/>
        </p:nvSpPr>
        <p:spPr>
          <a:xfrm>
            <a:off x="1547731" y="491720"/>
            <a:ext cx="4591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Média de Notas</a:t>
            </a:r>
          </a:p>
        </p:txBody>
      </p:sp>
      <p:sp>
        <p:nvSpPr>
          <p:cNvPr id="3" name="text_componente">
            <a:extLst>
              <a:ext uri="{FF2B5EF4-FFF2-40B4-BE49-F238E27FC236}">
                <a16:creationId xmlns:a16="http://schemas.microsoft.com/office/drawing/2014/main" id="{87231133-529A-094E-2AE2-A9FED6E51637}"/>
              </a:ext>
            </a:extLst>
          </p:cNvPr>
          <p:cNvSpPr txBox="1"/>
          <p:nvPr/>
        </p:nvSpPr>
        <p:spPr>
          <a:xfrm>
            <a:off x="1547731" y="1344474"/>
            <a:ext cx="6631069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Problema: Você precisa calcular a média de notas de 3 provas.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366C059-5353-6BEA-F065-0BD5CF361591}"/>
              </a:ext>
            </a:extLst>
          </p:cNvPr>
          <p:cNvSpPr/>
          <p:nvPr/>
        </p:nvSpPr>
        <p:spPr>
          <a:xfrm>
            <a:off x="531626" y="0"/>
            <a:ext cx="281763" cy="11818160"/>
          </a:xfrm>
          <a:prstGeom prst="rect">
            <a:avLst/>
          </a:prstGeom>
          <a:gradFill flip="none" rotWithShape="1">
            <a:gsLst>
              <a:gs pos="0">
                <a:srgbClr val="18E1FE">
                  <a:shade val="30000"/>
                  <a:satMod val="115000"/>
                </a:srgbClr>
              </a:gs>
              <a:gs pos="66000">
                <a:srgbClr val="18E1FE">
                  <a:shade val="67500"/>
                  <a:satMod val="115000"/>
                </a:srgbClr>
              </a:gs>
              <a:gs pos="100000">
                <a:srgbClr val="18E1FE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ubtitulo_componente">
            <a:extLst>
              <a:ext uri="{FF2B5EF4-FFF2-40B4-BE49-F238E27FC236}">
                <a16:creationId xmlns:a16="http://schemas.microsoft.com/office/drawing/2014/main" id="{8828512A-8C0F-3719-55A6-193BDBD32182}"/>
              </a:ext>
            </a:extLst>
          </p:cNvPr>
          <p:cNvSpPr txBox="1"/>
          <p:nvPr/>
        </p:nvSpPr>
        <p:spPr>
          <a:xfrm>
            <a:off x="1547732" y="2801922"/>
            <a:ext cx="7521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Como Resolver?</a:t>
            </a:r>
            <a:endParaRPr lang="pt-BR" sz="3200" dirty="0"/>
          </a:p>
        </p:txBody>
      </p:sp>
      <p:sp>
        <p:nvSpPr>
          <p:cNvPr id="9" name="text_componente">
            <a:extLst>
              <a:ext uri="{FF2B5EF4-FFF2-40B4-BE49-F238E27FC236}">
                <a16:creationId xmlns:a16="http://schemas.microsoft.com/office/drawing/2014/main" id="{647B8589-783C-12E5-F050-9672409DFC7C}"/>
              </a:ext>
            </a:extLst>
          </p:cNvPr>
          <p:cNvSpPr txBox="1"/>
          <p:nvPr/>
        </p:nvSpPr>
        <p:spPr>
          <a:xfrm>
            <a:off x="1547731" y="3701076"/>
            <a:ext cx="7024769" cy="2255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Entrada: Três notas fornecidas pelo usuário.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Processamento: Somar as notas e dividir por 3.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Saída: Exibir a média formatada com duas casas decimais.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755388E-939C-60C9-23BD-4CA0E1FD1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151" y="6545278"/>
            <a:ext cx="8097852" cy="3454400"/>
          </a:xfrm>
          <a:prstGeom prst="rect">
            <a:avLst/>
          </a:prstGeom>
        </p:spPr>
      </p:pic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05498584-965C-2164-A20E-0CA5924E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Lógica de Programação - Nilton Marques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8EBCEF0E-B8EE-0983-AE84-7774798CB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463C-3363-48D6-8288-0EF7CB13B6F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342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D7BE7F-EB39-1599-27A4-F7EB6294F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EF1420C-E394-B96D-9818-333F18F55AD1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938B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BF92C231-47F1-3A25-D747-9179DAA50C8F}"/>
              </a:ext>
            </a:extLst>
          </p:cNvPr>
          <p:cNvSpPr txBox="1"/>
          <p:nvPr/>
        </p:nvSpPr>
        <p:spPr>
          <a:xfrm>
            <a:off x="3020223" y="480318"/>
            <a:ext cx="3560747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pt-BR" sz="4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401C094-6822-ED9B-D80D-C5BE27B3C784}"/>
              </a:ext>
            </a:extLst>
          </p:cNvPr>
          <p:cNvSpPr txBox="1"/>
          <p:nvPr/>
        </p:nvSpPr>
        <p:spPr>
          <a:xfrm>
            <a:off x="1582369" y="8222455"/>
            <a:ext cx="64364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Venha junto comigo treinar sua Lógica</a:t>
            </a:r>
            <a:endParaRPr lang="pt-BR" sz="1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D598CD7-5EA7-A664-3CE2-6D4FD5041C6B}"/>
              </a:ext>
            </a:extLst>
          </p:cNvPr>
          <p:cNvSpPr/>
          <p:nvPr/>
        </p:nvSpPr>
        <p:spPr>
          <a:xfrm>
            <a:off x="473145" y="11854630"/>
            <a:ext cx="8654902" cy="212651"/>
          </a:xfrm>
          <a:prstGeom prst="rect">
            <a:avLst/>
          </a:prstGeom>
          <a:gradFill flip="none" rotWithShape="1">
            <a:gsLst>
              <a:gs pos="0">
                <a:srgbClr val="18E1FE">
                  <a:shade val="30000"/>
                  <a:satMod val="115000"/>
                </a:srgbClr>
              </a:gs>
              <a:gs pos="66000">
                <a:srgbClr val="18E1FE">
                  <a:shade val="67500"/>
                  <a:satMod val="115000"/>
                </a:srgbClr>
              </a:gs>
              <a:gs pos="100000">
                <a:srgbClr val="18E1FE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327324C0-703B-4F31-0817-22D0C4D8F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Lógica de Programação - Nilton Marques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855E9A31-1CB3-DD96-5AEF-CCE1FB9AA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463C-3363-48D6-8288-0EF7CB13B6F0}" type="slidenum">
              <a:rPr lang="pt-BR" smtClean="0"/>
              <a:t>9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4D393BB-4985-A760-0AB6-66014369A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388" y="4989245"/>
            <a:ext cx="3044416" cy="301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1739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479</TotalTime>
  <Words>575</Words>
  <Application>Microsoft Office PowerPoint</Application>
  <PresentationFormat>Papel A3 (297 x 420 mm)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21" baseType="lpstr">
      <vt:lpstr>8BIT WONDER</vt:lpstr>
      <vt:lpstr>Aptos</vt:lpstr>
      <vt:lpstr>Aptos Display</vt:lpstr>
      <vt:lpstr>Arial</vt:lpstr>
      <vt:lpstr>Calibri</vt:lpstr>
      <vt:lpstr>Calibri Light</vt:lpstr>
      <vt:lpstr>Impact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Nilton M.</dc:creator>
  <cp:lastModifiedBy>Nilton M.</cp:lastModifiedBy>
  <cp:revision>2</cp:revision>
  <dcterms:created xsi:type="dcterms:W3CDTF">2024-12-07T19:51:16Z</dcterms:created>
  <dcterms:modified xsi:type="dcterms:W3CDTF">2024-12-17T21:50:07Z</dcterms:modified>
</cp:coreProperties>
</file>