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8" r:id="rId3"/>
    <p:sldId id="259" r:id="rId4"/>
    <p:sldId id="262" r:id="rId5"/>
    <p:sldId id="260" r:id="rId6"/>
    <p:sldId id="257" r:id="rId7"/>
    <p:sldId id="261" r:id="rId8"/>
    <p:sldId id="265" r:id="rId9"/>
    <p:sldId id="264" r:id="rId10"/>
    <p:sldId id="263" r:id="rId11"/>
    <p:sldId id="266" r:id="rId12"/>
    <p:sldId id="268" r:id="rId13"/>
    <p:sldId id="269" r:id="rId14"/>
    <p:sldId id="270" r:id="rId15"/>
    <p:sldId id="271" r:id="rId16"/>
    <p:sldId id="272" r:id="rId17"/>
    <p:sldId id="274" r:id="rId18"/>
    <p:sldId id="279"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7"/>
    <p:restoredTop sz="64892"/>
  </p:normalViewPr>
  <p:slideViewPr>
    <p:cSldViewPr snapToGrid="0" snapToObjects="1">
      <p:cViewPr varScale="1">
        <p:scale>
          <a:sx n="104" d="100"/>
          <a:sy n="104" d="100"/>
        </p:scale>
        <p:origin x="21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8F84B-B5E3-49F4-A2A7-70DE17301902}"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0724D473-6C74-4848-8AA6-2A7AA497D57C}">
      <dgm:prSet/>
      <dgm:spPr/>
      <dgm:t>
        <a:bodyPr/>
        <a:lstStyle/>
        <a:p>
          <a:r>
            <a:rPr lang="en-US" b="1" u="sng"/>
            <a:t>Readable stream</a:t>
          </a:r>
          <a:br>
            <a:rPr lang="en-US"/>
          </a:br>
          <a:r>
            <a:rPr lang="en-US"/>
            <a:t>A readable stream represents a source from which data is consumed. In a way, you can see Readable streams as an abstraction to consume some input.</a:t>
          </a:r>
        </a:p>
      </dgm:t>
    </dgm:pt>
    <dgm:pt modelId="{3B5F01D9-2314-412F-A09B-07915117B374}" type="parTrans" cxnId="{F417F85A-1A27-4FDD-A83E-3F5CFF0D1D67}">
      <dgm:prSet/>
      <dgm:spPr/>
      <dgm:t>
        <a:bodyPr/>
        <a:lstStyle/>
        <a:p>
          <a:endParaRPr lang="en-US"/>
        </a:p>
      </dgm:t>
    </dgm:pt>
    <dgm:pt modelId="{388DB244-09BB-4039-B7BF-D5D90308F95C}" type="sibTrans" cxnId="{F417F85A-1A27-4FDD-A83E-3F5CFF0D1D67}">
      <dgm:prSet/>
      <dgm:spPr/>
      <dgm:t>
        <a:bodyPr/>
        <a:lstStyle/>
        <a:p>
          <a:endParaRPr lang="en-US"/>
        </a:p>
      </dgm:t>
    </dgm:pt>
    <dgm:pt modelId="{F973519E-E8FC-4C2D-83B7-8DDDBD1FEEF7}">
      <dgm:prSet/>
      <dgm:spPr/>
      <dgm:t>
        <a:bodyPr/>
        <a:lstStyle/>
        <a:p>
          <a:r>
            <a:rPr lang="en-US" b="1" u="sng" dirty="0"/>
            <a:t>Duplex and Transform streams </a:t>
          </a:r>
          <a:br>
            <a:rPr lang="en-US" dirty="0"/>
          </a:br>
          <a:r>
            <a:rPr lang="en-US" dirty="0"/>
            <a:t>A Duplex stream is essentially a stream that is both Readable and Writable. It is an ideal abstraction to represent readable and writable pipes like TCP connections.</a:t>
          </a:r>
        </a:p>
      </dgm:t>
    </dgm:pt>
    <dgm:pt modelId="{5C1D11E2-5BEB-4E31-9298-5AF59533911F}" type="parTrans" cxnId="{3FFE60CE-6221-401B-9194-A1F1C65C3D47}">
      <dgm:prSet/>
      <dgm:spPr/>
      <dgm:t>
        <a:bodyPr/>
        <a:lstStyle/>
        <a:p>
          <a:endParaRPr lang="en-US"/>
        </a:p>
      </dgm:t>
    </dgm:pt>
    <dgm:pt modelId="{C6F8B5FA-5B5D-4BF0-8D74-B84A7F951D2E}" type="sibTrans" cxnId="{3FFE60CE-6221-401B-9194-A1F1C65C3D47}">
      <dgm:prSet/>
      <dgm:spPr/>
      <dgm:t>
        <a:bodyPr/>
        <a:lstStyle/>
        <a:p>
          <a:endParaRPr lang="en-US"/>
        </a:p>
      </dgm:t>
    </dgm:pt>
    <dgm:pt modelId="{9F208F15-A4DB-400F-B2D6-81760BB74ED1}">
      <dgm:prSet/>
      <dgm:spPr/>
      <dgm:t>
        <a:bodyPr/>
        <a:lstStyle/>
        <a:p>
          <a:r>
            <a:rPr lang="en-US" b="1" u="sng"/>
            <a:t>Writable stream </a:t>
          </a:r>
          <a:r>
            <a:rPr lang="en-US"/>
            <a:t>is an abstraction that allows you to write data over a destination. In a way you can see Writable streams as an abstraction for output.</a:t>
          </a:r>
          <a:br>
            <a:rPr lang="en-US"/>
          </a:br>
          <a:endParaRPr lang="en-US"/>
        </a:p>
      </dgm:t>
    </dgm:pt>
    <dgm:pt modelId="{82826795-891F-4A4B-9ACE-CF0E3B159633}" type="parTrans" cxnId="{13B0894F-6470-4242-885C-6F4E7A5AE78A}">
      <dgm:prSet/>
      <dgm:spPr/>
      <dgm:t>
        <a:bodyPr/>
        <a:lstStyle/>
        <a:p>
          <a:endParaRPr lang="en-US"/>
        </a:p>
      </dgm:t>
    </dgm:pt>
    <dgm:pt modelId="{1D3696B5-5B3C-4FAF-B07C-6673EA1A5C0E}" type="sibTrans" cxnId="{13B0894F-6470-4242-885C-6F4E7A5AE78A}">
      <dgm:prSet/>
      <dgm:spPr/>
      <dgm:t>
        <a:bodyPr/>
        <a:lstStyle/>
        <a:p>
          <a:endParaRPr lang="en-US"/>
        </a:p>
      </dgm:t>
    </dgm:pt>
    <dgm:pt modelId="{DF3A3DD2-C457-4844-9CF2-643E81646430}" type="pres">
      <dgm:prSet presAssocID="{5878F84B-B5E3-49F4-A2A7-70DE17301902}" presName="Name0" presStyleCnt="0">
        <dgm:presLayoutVars>
          <dgm:dir/>
          <dgm:animLvl val="lvl"/>
          <dgm:resizeHandles val="exact"/>
        </dgm:presLayoutVars>
      </dgm:prSet>
      <dgm:spPr/>
    </dgm:pt>
    <dgm:pt modelId="{8C1D428E-0378-F14B-8F94-E745BB755A0B}" type="pres">
      <dgm:prSet presAssocID="{9F208F15-A4DB-400F-B2D6-81760BB74ED1}" presName="boxAndChildren" presStyleCnt="0"/>
      <dgm:spPr/>
    </dgm:pt>
    <dgm:pt modelId="{AFA5E926-0270-2B4C-B974-AD34D2D7F837}" type="pres">
      <dgm:prSet presAssocID="{9F208F15-A4DB-400F-B2D6-81760BB74ED1}" presName="parentTextBox" presStyleLbl="node1" presStyleIdx="0" presStyleCnt="3"/>
      <dgm:spPr/>
    </dgm:pt>
    <dgm:pt modelId="{DEC7C3F1-3CE7-0C46-AF76-A21535BE3D4B}" type="pres">
      <dgm:prSet presAssocID="{C6F8B5FA-5B5D-4BF0-8D74-B84A7F951D2E}" presName="sp" presStyleCnt="0"/>
      <dgm:spPr/>
    </dgm:pt>
    <dgm:pt modelId="{A96ECC38-13FD-1F4F-BAD2-0DA9F92456B6}" type="pres">
      <dgm:prSet presAssocID="{F973519E-E8FC-4C2D-83B7-8DDDBD1FEEF7}" presName="arrowAndChildren" presStyleCnt="0"/>
      <dgm:spPr/>
    </dgm:pt>
    <dgm:pt modelId="{0DE0FC5B-A27E-0245-9B33-83A7B0975F9C}" type="pres">
      <dgm:prSet presAssocID="{F973519E-E8FC-4C2D-83B7-8DDDBD1FEEF7}" presName="parentTextArrow" presStyleLbl="node1" presStyleIdx="1" presStyleCnt="3"/>
      <dgm:spPr/>
    </dgm:pt>
    <dgm:pt modelId="{73F3A310-B02C-EE44-BC7E-883D71F1065A}" type="pres">
      <dgm:prSet presAssocID="{388DB244-09BB-4039-B7BF-D5D90308F95C}" presName="sp" presStyleCnt="0"/>
      <dgm:spPr/>
    </dgm:pt>
    <dgm:pt modelId="{C8957312-759D-5A4C-B03A-ECF985EC3681}" type="pres">
      <dgm:prSet presAssocID="{0724D473-6C74-4848-8AA6-2A7AA497D57C}" presName="arrowAndChildren" presStyleCnt="0"/>
      <dgm:spPr/>
    </dgm:pt>
    <dgm:pt modelId="{63AD5F3B-0262-944D-A252-3B0DD641F482}" type="pres">
      <dgm:prSet presAssocID="{0724D473-6C74-4848-8AA6-2A7AA497D57C}" presName="parentTextArrow" presStyleLbl="node1" presStyleIdx="2" presStyleCnt="3"/>
      <dgm:spPr/>
    </dgm:pt>
  </dgm:ptLst>
  <dgm:cxnLst>
    <dgm:cxn modelId="{6258692F-80EC-7944-82FC-457FA4A73A66}" type="presOf" srcId="{5878F84B-B5E3-49F4-A2A7-70DE17301902}" destId="{DF3A3DD2-C457-4844-9CF2-643E81646430}" srcOrd="0" destOrd="0" presId="urn:microsoft.com/office/officeart/2005/8/layout/process4"/>
    <dgm:cxn modelId="{DEA37940-6D68-3243-B5CC-8200C1D149ED}" type="presOf" srcId="{0724D473-6C74-4848-8AA6-2A7AA497D57C}" destId="{63AD5F3B-0262-944D-A252-3B0DD641F482}" srcOrd="0" destOrd="0" presId="urn:microsoft.com/office/officeart/2005/8/layout/process4"/>
    <dgm:cxn modelId="{117CB045-3227-3044-A6BB-CBB9D8F798EA}" type="presOf" srcId="{9F208F15-A4DB-400F-B2D6-81760BB74ED1}" destId="{AFA5E926-0270-2B4C-B974-AD34D2D7F837}" srcOrd="0" destOrd="0" presId="urn:microsoft.com/office/officeart/2005/8/layout/process4"/>
    <dgm:cxn modelId="{13B0894F-6470-4242-885C-6F4E7A5AE78A}" srcId="{5878F84B-B5E3-49F4-A2A7-70DE17301902}" destId="{9F208F15-A4DB-400F-B2D6-81760BB74ED1}" srcOrd="2" destOrd="0" parTransId="{82826795-891F-4A4B-9ACE-CF0E3B159633}" sibTransId="{1D3696B5-5B3C-4FAF-B07C-6673EA1A5C0E}"/>
    <dgm:cxn modelId="{F417F85A-1A27-4FDD-A83E-3F5CFF0D1D67}" srcId="{5878F84B-B5E3-49F4-A2A7-70DE17301902}" destId="{0724D473-6C74-4848-8AA6-2A7AA497D57C}" srcOrd="0" destOrd="0" parTransId="{3B5F01D9-2314-412F-A09B-07915117B374}" sibTransId="{388DB244-09BB-4039-B7BF-D5D90308F95C}"/>
    <dgm:cxn modelId="{3FFE60CE-6221-401B-9194-A1F1C65C3D47}" srcId="{5878F84B-B5E3-49F4-A2A7-70DE17301902}" destId="{F973519E-E8FC-4C2D-83B7-8DDDBD1FEEF7}" srcOrd="1" destOrd="0" parTransId="{5C1D11E2-5BEB-4E31-9298-5AF59533911F}" sibTransId="{C6F8B5FA-5B5D-4BF0-8D74-B84A7F951D2E}"/>
    <dgm:cxn modelId="{58FAE8D2-8A3C-A341-8F8B-82112CFC81C2}" type="presOf" srcId="{F973519E-E8FC-4C2D-83B7-8DDDBD1FEEF7}" destId="{0DE0FC5B-A27E-0245-9B33-83A7B0975F9C}" srcOrd="0" destOrd="0" presId="urn:microsoft.com/office/officeart/2005/8/layout/process4"/>
    <dgm:cxn modelId="{FF88B3DE-BA05-FB40-B048-71401972BEE4}" type="presParOf" srcId="{DF3A3DD2-C457-4844-9CF2-643E81646430}" destId="{8C1D428E-0378-F14B-8F94-E745BB755A0B}" srcOrd="0" destOrd="0" presId="urn:microsoft.com/office/officeart/2005/8/layout/process4"/>
    <dgm:cxn modelId="{F4618644-22F6-7647-877B-657FCB33F497}" type="presParOf" srcId="{8C1D428E-0378-F14B-8F94-E745BB755A0B}" destId="{AFA5E926-0270-2B4C-B974-AD34D2D7F837}" srcOrd="0" destOrd="0" presId="urn:microsoft.com/office/officeart/2005/8/layout/process4"/>
    <dgm:cxn modelId="{5918A646-36BF-114D-A1A3-1953267C9144}" type="presParOf" srcId="{DF3A3DD2-C457-4844-9CF2-643E81646430}" destId="{DEC7C3F1-3CE7-0C46-AF76-A21535BE3D4B}" srcOrd="1" destOrd="0" presId="urn:microsoft.com/office/officeart/2005/8/layout/process4"/>
    <dgm:cxn modelId="{508E8067-DA10-8246-A63F-6D571A377AAC}" type="presParOf" srcId="{DF3A3DD2-C457-4844-9CF2-643E81646430}" destId="{A96ECC38-13FD-1F4F-BAD2-0DA9F92456B6}" srcOrd="2" destOrd="0" presId="urn:microsoft.com/office/officeart/2005/8/layout/process4"/>
    <dgm:cxn modelId="{360A8F3D-14D3-A64F-9B09-F27C51B67EB3}" type="presParOf" srcId="{A96ECC38-13FD-1F4F-BAD2-0DA9F92456B6}" destId="{0DE0FC5B-A27E-0245-9B33-83A7B0975F9C}" srcOrd="0" destOrd="0" presId="urn:microsoft.com/office/officeart/2005/8/layout/process4"/>
    <dgm:cxn modelId="{9E5B6B4A-5A4F-3B47-A221-0EE108D6FDDF}" type="presParOf" srcId="{DF3A3DD2-C457-4844-9CF2-643E81646430}" destId="{73F3A310-B02C-EE44-BC7E-883D71F1065A}" srcOrd="3" destOrd="0" presId="urn:microsoft.com/office/officeart/2005/8/layout/process4"/>
    <dgm:cxn modelId="{3FD2DFD1-3A98-4D43-83E8-81A74024F462}" type="presParOf" srcId="{DF3A3DD2-C457-4844-9CF2-643E81646430}" destId="{C8957312-759D-5A4C-B03A-ECF985EC3681}" srcOrd="4" destOrd="0" presId="urn:microsoft.com/office/officeart/2005/8/layout/process4"/>
    <dgm:cxn modelId="{9B759ACD-DFB0-0E44-8D02-0A5F6D46AF70}" type="presParOf" srcId="{C8957312-759D-5A4C-B03A-ECF985EC3681}" destId="{63AD5F3B-0262-944D-A252-3B0DD641F48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724503-E1C3-4BB6-88EA-15EB6D64DF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810EA4B-7B63-4F5D-ADF9-9B5B53671471}">
      <dgm:prSet/>
      <dgm:spPr/>
      <dgm:t>
        <a:bodyPr/>
        <a:lstStyle/>
        <a:p>
          <a:r>
            <a:rPr lang="en-US" dirty="0"/>
            <a:t>B</a:t>
          </a:r>
          <a:r>
            <a:rPr lang="en-IL" dirty="0"/>
            <a:t>assicly the glue between streams </a:t>
          </a:r>
          <a:endParaRPr lang="en-US" dirty="0"/>
        </a:p>
      </dgm:t>
    </dgm:pt>
    <dgm:pt modelId="{30B86FF9-06BF-4CFA-BFE6-6FD14AC2B81E}" type="parTrans" cxnId="{A8A5D79D-2CA4-4919-9529-A8A0AB1B568B}">
      <dgm:prSet/>
      <dgm:spPr/>
      <dgm:t>
        <a:bodyPr/>
        <a:lstStyle/>
        <a:p>
          <a:endParaRPr lang="en-US"/>
        </a:p>
      </dgm:t>
    </dgm:pt>
    <dgm:pt modelId="{FDDE626D-C88F-4C9B-BCE5-92FA82B0FBC4}" type="sibTrans" cxnId="{A8A5D79D-2CA4-4919-9529-A8A0AB1B568B}">
      <dgm:prSet/>
      <dgm:spPr/>
      <dgm:t>
        <a:bodyPr/>
        <a:lstStyle/>
        <a:p>
          <a:endParaRPr lang="en-US"/>
        </a:p>
      </dgm:t>
    </dgm:pt>
    <dgm:pt modelId="{A61A1958-EE4E-49F2-B118-8F00D8FCC100}">
      <dgm:prSet/>
      <dgm:spPr/>
      <dgm:t>
        <a:bodyPr/>
        <a:lstStyle/>
        <a:p>
          <a:r>
            <a:rPr lang="en-US" dirty="0"/>
            <a:t>T</a:t>
          </a:r>
          <a:r>
            <a:rPr lang="en-IL" dirty="0"/>
            <a:t>he same as in terminal command </a:t>
          </a:r>
          <a:endParaRPr lang="en-US" dirty="0"/>
        </a:p>
      </dgm:t>
    </dgm:pt>
    <dgm:pt modelId="{6C80E5A0-8B3F-40B8-B99E-51C5127BF555}" type="parTrans" cxnId="{03AEA6EA-9B38-4DB4-A6A7-A863A8DA948A}">
      <dgm:prSet/>
      <dgm:spPr/>
      <dgm:t>
        <a:bodyPr/>
        <a:lstStyle/>
        <a:p>
          <a:endParaRPr lang="en-US"/>
        </a:p>
      </dgm:t>
    </dgm:pt>
    <dgm:pt modelId="{51B71589-1324-4488-B738-10F62B489576}" type="sibTrans" cxnId="{03AEA6EA-9B38-4DB4-A6A7-A863A8DA948A}">
      <dgm:prSet/>
      <dgm:spPr/>
      <dgm:t>
        <a:bodyPr/>
        <a:lstStyle/>
        <a:p>
          <a:endParaRPr lang="en-US"/>
        </a:p>
      </dgm:t>
    </dgm:pt>
    <dgm:pt modelId="{FFC887E2-1D34-4B08-AC93-A108814E0669}">
      <dgm:prSet/>
      <dgm:spPr/>
      <dgm:t>
        <a:bodyPr/>
        <a:lstStyle/>
        <a:p>
          <a:r>
            <a:rPr lang="en-IL"/>
            <a:t>streamA.pipe(StreamB).pipe(…</a:t>
          </a:r>
          <a:endParaRPr lang="en-US"/>
        </a:p>
      </dgm:t>
    </dgm:pt>
    <dgm:pt modelId="{147F44A5-A6BD-4050-A2EC-B0CD3E56C500}" type="parTrans" cxnId="{79475CC7-03FF-46D6-A7E4-1CA9C0DC8B05}">
      <dgm:prSet/>
      <dgm:spPr/>
      <dgm:t>
        <a:bodyPr/>
        <a:lstStyle/>
        <a:p>
          <a:endParaRPr lang="en-US"/>
        </a:p>
      </dgm:t>
    </dgm:pt>
    <dgm:pt modelId="{031BC186-6418-494E-8F3E-564277E75117}" type="sibTrans" cxnId="{79475CC7-03FF-46D6-A7E4-1CA9C0DC8B05}">
      <dgm:prSet/>
      <dgm:spPr/>
      <dgm:t>
        <a:bodyPr/>
        <a:lstStyle/>
        <a:p>
          <a:endParaRPr lang="en-US"/>
        </a:p>
      </dgm:t>
    </dgm:pt>
    <dgm:pt modelId="{A3567671-F3A2-45F8-AB0E-2BCCAD4C4682}">
      <dgm:prSet/>
      <dgm:spPr/>
      <dgm:t>
        <a:bodyPr/>
        <a:lstStyle/>
        <a:p>
          <a:r>
            <a:rPr lang="en-US" dirty="0"/>
            <a:t>T</a:t>
          </a:r>
          <a:r>
            <a:rPr lang="en-IL" dirty="0"/>
            <a:t>he output of streamA became the input of streamB</a:t>
          </a:r>
          <a:endParaRPr lang="en-US" dirty="0"/>
        </a:p>
      </dgm:t>
    </dgm:pt>
    <dgm:pt modelId="{DA39ED64-2DA5-46DD-BD8E-B1E1FCDABB61}" type="parTrans" cxnId="{CA21D0ED-544F-4E9E-953F-A70DFB60511D}">
      <dgm:prSet/>
      <dgm:spPr/>
      <dgm:t>
        <a:bodyPr/>
        <a:lstStyle/>
        <a:p>
          <a:endParaRPr lang="en-US"/>
        </a:p>
      </dgm:t>
    </dgm:pt>
    <dgm:pt modelId="{4F0E460D-42A1-43F3-BDAF-CED7EBCD81DF}" type="sibTrans" cxnId="{CA21D0ED-544F-4E9E-953F-A70DFB60511D}">
      <dgm:prSet/>
      <dgm:spPr/>
      <dgm:t>
        <a:bodyPr/>
        <a:lstStyle/>
        <a:p>
          <a:endParaRPr lang="en-US"/>
        </a:p>
      </dgm:t>
    </dgm:pt>
    <dgm:pt modelId="{1E2CED8F-431B-5943-A703-FDF359A251E1}" type="pres">
      <dgm:prSet presAssocID="{94724503-E1C3-4BB6-88EA-15EB6D64DF1E}" presName="vert0" presStyleCnt="0">
        <dgm:presLayoutVars>
          <dgm:dir/>
          <dgm:animOne val="branch"/>
          <dgm:animLvl val="lvl"/>
        </dgm:presLayoutVars>
      </dgm:prSet>
      <dgm:spPr/>
    </dgm:pt>
    <dgm:pt modelId="{C2A7C449-FCF8-2C4E-AA19-330AE1462694}" type="pres">
      <dgm:prSet presAssocID="{C810EA4B-7B63-4F5D-ADF9-9B5B53671471}" presName="thickLine" presStyleLbl="alignNode1" presStyleIdx="0" presStyleCnt="4"/>
      <dgm:spPr/>
    </dgm:pt>
    <dgm:pt modelId="{946CD45A-932D-4542-9A66-B968BDF58024}" type="pres">
      <dgm:prSet presAssocID="{C810EA4B-7B63-4F5D-ADF9-9B5B53671471}" presName="horz1" presStyleCnt="0"/>
      <dgm:spPr/>
    </dgm:pt>
    <dgm:pt modelId="{FAD61172-B653-A047-B144-1F49205E8093}" type="pres">
      <dgm:prSet presAssocID="{C810EA4B-7B63-4F5D-ADF9-9B5B53671471}" presName="tx1" presStyleLbl="revTx" presStyleIdx="0" presStyleCnt="4"/>
      <dgm:spPr/>
    </dgm:pt>
    <dgm:pt modelId="{C006ABF0-460F-DD49-B91D-682212FE3196}" type="pres">
      <dgm:prSet presAssocID="{C810EA4B-7B63-4F5D-ADF9-9B5B53671471}" presName="vert1" presStyleCnt="0"/>
      <dgm:spPr/>
    </dgm:pt>
    <dgm:pt modelId="{588D223E-90FB-F34C-A0D3-8F3BA539E129}" type="pres">
      <dgm:prSet presAssocID="{A61A1958-EE4E-49F2-B118-8F00D8FCC100}" presName="thickLine" presStyleLbl="alignNode1" presStyleIdx="1" presStyleCnt="4"/>
      <dgm:spPr/>
    </dgm:pt>
    <dgm:pt modelId="{E55BF8F2-C1CD-8C4B-BD8A-0DD9A3252FCC}" type="pres">
      <dgm:prSet presAssocID="{A61A1958-EE4E-49F2-B118-8F00D8FCC100}" presName="horz1" presStyleCnt="0"/>
      <dgm:spPr/>
    </dgm:pt>
    <dgm:pt modelId="{AADADA1F-1CC7-D54B-97CB-126EB15D4BB5}" type="pres">
      <dgm:prSet presAssocID="{A61A1958-EE4E-49F2-B118-8F00D8FCC100}" presName="tx1" presStyleLbl="revTx" presStyleIdx="1" presStyleCnt="4"/>
      <dgm:spPr/>
    </dgm:pt>
    <dgm:pt modelId="{96E64B1B-655F-8646-B38D-0FAC36A2A83F}" type="pres">
      <dgm:prSet presAssocID="{A61A1958-EE4E-49F2-B118-8F00D8FCC100}" presName="vert1" presStyleCnt="0"/>
      <dgm:spPr/>
    </dgm:pt>
    <dgm:pt modelId="{5AC10BCD-8AF8-2F4F-99BA-7351A37400DB}" type="pres">
      <dgm:prSet presAssocID="{FFC887E2-1D34-4B08-AC93-A108814E0669}" presName="thickLine" presStyleLbl="alignNode1" presStyleIdx="2" presStyleCnt="4"/>
      <dgm:spPr/>
    </dgm:pt>
    <dgm:pt modelId="{E7367D28-3D44-8445-AD25-0E91D4D23F73}" type="pres">
      <dgm:prSet presAssocID="{FFC887E2-1D34-4B08-AC93-A108814E0669}" presName="horz1" presStyleCnt="0"/>
      <dgm:spPr/>
    </dgm:pt>
    <dgm:pt modelId="{EA3BCF87-A9E7-AE48-9B16-1D5A44983972}" type="pres">
      <dgm:prSet presAssocID="{FFC887E2-1D34-4B08-AC93-A108814E0669}" presName="tx1" presStyleLbl="revTx" presStyleIdx="2" presStyleCnt="4"/>
      <dgm:spPr/>
    </dgm:pt>
    <dgm:pt modelId="{BC36AA12-AD41-9B45-8221-11A230FE1661}" type="pres">
      <dgm:prSet presAssocID="{FFC887E2-1D34-4B08-AC93-A108814E0669}" presName="vert1" presStyleCnt="0"/>
      <dgm:spPr/>
    </dgm:pt>
    <dgm:pt modelId="{CFF3E454-524B-1E47-A43E-A6F8326B3125}" type="pres">
      <dgm:prSet presAssocID="{A3567671-F3A2-45F8-AB0E-2BCCAD4C4682}" presName="thickLine" presStyleLbl="alignNode1" presStyleIdx="3" presStyleCnt="4"/>
      <dgm:spPr/>
    </dgm:pt>
    <dgm:pt modelId="{03E9F9B3-CB9B-294E-831D-FF474DC6D246}" type="pres">
      <dgm:prSet presAssocID="{A3567671-F3A2-45F8-AB0E-2BCCAD4C4682}" presName="horz1" presStyleCnt="0"/>
      <dgm:spPr/>
    </dgm:pt>
    <dgm:pt modelId="{E3445D5E-A3B2-994A-A11D-1C0C56B1D9AA}" type="pres">
      <dgm:prSet presAssocID="{A3567671-F3A2-45F8-AB0E-2BCCAD4C4682}" presName="tx1" presStyleLbl="revTx" presStyleIdx="3" presStyleCnt="4"/>
      <dgm:spPr/>
    </dgm:pt>
    <dgm:pt modelId="{E3FD10AE-D049-3647-B8C3-18ED54C9CCEF}" type="pres">
      <dgm:prSet presAssocID="{A3567671-F3A2-45F8-AB0E-2BCCAD4C4682}" presName="vert1" presStyleCnt="0"/>
      <dgm:spPr/>
    </dgm:pt>
  </dgm:ptLst>
  <dgm:cxnLst>
    <dgm:cxn modelId="{53C9E40D-0E6C-1E49-97EC-8AF58D35980E}" type="presOf" srcId="{94724503-E1C3-4BB6-88EA-15EB6D64DF1E}" destId="{1E2CED8F-431B-5943-A703-FDF359A251E1}" srcOrd="0" destOrd="0" presId="urn:microsoft.com/office/officeart/2008/layout/LinedList"/>
    <dgm:cxn modelId="{DDFE6116-EC26-AC4F-9219-92A49064C1BC}" type="presOf" srcId="{C810EA4B-7B63-4F5D-ADF9-9B5B53671471}" destId="{FAD61172-B653-A047-B144-1F49205E8093}" srcOrd="0" destOrd="0" presId="urn:microsoft.com/office/officeart/2008/layout/LinedList"/>
    <dgm:cxn modelId="{7FDF0759-AF9D-8B42-90FA-D1716772EC91}" type="presOf" srcId="{FFC887E2-1D34-4B08-AC93-A108814E0669}" destId="{EA3BCF87-A9E7-AE48-9B16-1D5A44983972}" srcOrd="0" destOrd="0" presId="urn:microsoft.com/office/officeart/2008/layout/LinedList"/>
    <dgm:cxn modelId="{A8A5D79D-2CA4-4919-9529-A8A0AB1B568B}" srcId="{94724503-E1C3-4BB6-88EA-15EB6D64DF1E}" destId="{C810EA4B-7B63-4F5D-ADF9-9B5B53671471}" srcOrd="0" destOrd="0" parTransId="{30B86FF9-06BF-4CFA-BFE6-6FD14AC2B81E}" sibTransId="{FDDE626D-C88F-4C9B-BCE5-92FA82B0FBC4}"/>
    <dgm:cxn modelId="{89710AAB-EDBC-B94C-AC38-254C893E8374}" type="presOf" srcId="{A3567671-F3A2-45F8-AB0E-2BCCAD4C4682}" destId="{E3445D5E-A3B2-994A-A11D-1C0C56B1D9AA}" srcOrd="0" destOrd="0" presId="urn:microsoft.com/office/officeart/2008/layout/LinedList"/>
    <dgm:cxn modelId="{94BE80AC-A0D8-5549-B6E4-CFDC85E21CE5}" type="presOf" srcId="{A61A1958-EE4E-49F2-B118-8F00D8FCC100}" destId="{AADADA1F-1CC7-D54B-97CB-126EB15D4BB5}" srcOrd="0" destOrd="0" presId="urn:microsoft.com/office/officeart/2008/layout/LinedList"/>
    <dgm:cxn modelId="{79475CC7-03FF-46D6-A7E4-1CA9C0DC8B05}" srcId="{94724503-E1C3-4BB6-88EA-15EB6D64DF1E}" destId="{FFC887E2-1D34-4B08-AC93-A108814E0669}" srcOrd="2" destOrd="0" parTransId="{147F44A5-A6BD-4050-A2EC-B0CD3E56C500}" sibTransId="{031BC186-6418-494E-8F3E-564277E75117}"/>
    <dgm:cxn modelId="{03AEA6EA-9B38-4DB4-A6A7-A863A8DA948A}" srcId="{94724503-E1C3-4BB6-88EA-15EB6D64DF1E}" destId="{A61A1958-EE4E-49F2-B118-8F00D8FCC100}" srcOrd="1" destOrd="0" parTransId="{6C80E5A0-8B3F-40B8-B99E-51C5127BF555}" sibTransId="{51B71589-1324-4488-B738-10F62B489576}"/>
    <dgm:cxn modelId="{CA21D0ED-544F-4E9E-953F-A70DFB60511D}" srcId="{94724503-E1C3-4BB6-88EA-15EB6D64DF1E}" destId="{A3567671-F3A2-45F8-AB0E-2BCCAD4C4682}" srcOrd="3" destOrd="0" parTransId="{DA39ED64-2DA5-46DD-BD8E-B1E1FCDABB61}" sibTransId="{4F0E460D-42A1-43F3-BDAF-CED7EBCD81DF}"/>
    <dgm:cxn modelId="{ADA44122-AD94-AA4E-A4F1-77DD393CFDB7}" type="presParOf" srcId="{1E2CED8F-431B-5943-A703-FDF359A251E1}" destId="{C2A7C449-FCF8-2C4E-AA19-330AE1462694}" srcOrd="0" destOrd="0" presId="urn:microsoft.com/office/officeart/2008/layout/LinedList"/>
    <dgm:cxn modelId="{C9C49A1F-7250-0542-B243-E1E2DD2AA52C}" type="presParOf" srcId="{1E2CED8F-431B-5943-A703-FDF359A251E1}" destId="{946CD45A-932D-4542-9A66-B968BDF58024}" srcOrd="1" destOrd="0" presId="urn:microsoft.com/office/officeart/2008/layout/LinedList"/>
    <dgm:cxn modelId="{F27EB043-FB10-074B-94B4-62C8928DC855}" type="presParOf" srcId="{946CD45A-932D-4542-9A66-B968BDF58024}" destId="{FAD61172-B653-A047-B144-1F49205E8093}" srcOrd="0" destOrd="0" presId="urn:microsoft.com/office/officeart/2008/layout/LinedList"/>
    <dgm:cxn modelId="{EE30A0C7-98FD-6F44-886B-DF68D55A127A}" type="presParOf" srcId="{946CD45A-932D-4542-9A66-B968BDF58024}" destId="{C006ABF0-460F-DD49-B91D-682212FE3196}" srcOrd="1" destOrd="0" presId="urn:microsoft.com/office/officeart/2008/layout/LinedList"/>
    <dgm:cxn modelId="{FBFEF592-A628-B94D-AAE9-5AEB4218C65C}" type="presParOf" srcId="{1E2CED8F-431B-5943-A703-FDF359A251E1}" destId="{588D223E-90FB-F34C-A0D3-8F3BA539E129}" srcOrd="2" destOrd="0" presId="urn:microsoft.com/office/officeart/2008/layout/LinedList"/>
    <dgm:cxn modelId="{7CDD3234-07EC-B24B-ACB9-BAC99821D731}" type="presParOf" srcId="{1E2CED8F-431B-5943-A703-FDF359A251E1}" destId="{E55BF8F2-C1CD-8C4B-BD8A-0DD9A3252FCC}" srcOrd="3" destOrd="0" presId="urn:microsoft.com/office/officeart/2008/layout/LinedList"/>
    <dgm:cxn modelId="{178EFA54-B2EA-5D40-908B-5AA37371979B}" type="presParOf" srcId="{E55BF8F2-C1CD-8C4B-BD8A-0DD9A3252FCC}" destId="{AADADA1F-1CC7-D54B-97CB-126EB15D4BB5}" srcOrd="0" destOrd="0" presId="urn:microsoft.com/office/officeart/2008/layout/LinedList"/>
    <dgm:cxn modelId="{E9059D6A-D033-1E4F-8B57-F7E5E35EC12B}" type="presParOf" srcId="{E55BF8F2-C1CD-8C4B-BD8A-0DD9A3252FCC}" destId="{96E64B1B-655F-8646-B38D-0FAC36A2A83F}" srcOrd="1" destOrd="0" presId="urn:microsoft.com/office/officeart/2008/layout/LinedList"/>
    <dgm:cxn modelId="{F6DF8E21-9193-4840-A4D8-6B373F738DF0}" type="presParOf" srcId="{1E2CED8F-431B-5943-A703-FDF359A251E1}" destId="{5AC10BCD-8AF8-2F4F-99BA-7351A37400DB}" srcOrd="4" destOrd="0" presId="urn:microsoft.com/office/officeart/2008/layout/LinedList"/>
    <dgm:cxn modelId="{C4910787-A122-7A40-AD80-5AE981DA34B2}" type="presParOf" srcId="{1E2CED8F-431B-5943-A703-FDF359A251E1}" destId="{E7367D28-3D44-8445-AD25-0E91D4D23F73}" srcOrd="5" destOrd="0" presId="urn:microsoft.com/office/officeart/2008/layout/LinedList"/>
    <dgm:cxn modelId="{F3B75890-D646-7F45-804F-420B2E39D389}" type="presParOf" srcId="{E7367D28-3D44-8445-AD25-0E91D4D23F73}" destId="{EA3BCF87-A9E7-AE48-9B16-1D5A44983972}" srcOrd="0" destOrd="0" presId="urn:microsoft.com/office/officeart/2008/layout/LinedList"/>
    <dgm:cxn modelId="{C78C9156-7C12-E045-8A13-A88E915737BE}" type="presParOf" srcId="{E7367D28-3D44-8445-AD25-0E91D4D23F73}" destId="{BC36AA12-AD41-9B45-8221-11A230FE1661}" srcOrd="1" destOrd="0" presId="urn:microsoft.com/office/officeart/2008/layout/LinedList"/>
    <dgm:cxn modelId="{3B2218DC-A10C-E443-AEAC-2E3AD5553F1A}" type="presParOf" srcId="{1E2CED8F-431B-5943-A703-FDF359A251E1}" destId="{CFF3E454-524B-1E47-A43E-A6F8326B3125}" srcOrd="6" destOrd="0" presId="urn:microsoft.com/office/officeart/2008/layout/LinedList"/>
    <dgm:cxn modelId="{9EF8010F-BCEB-014D-901F-9C570F8472DE}" type="presParOf" srcId="{1E2CED8F-431B-5943-A703-FDF359A251E1}" destId="{03E9F9B3-CB9B-294E-831D-FF474DC6D246}" srcOrd="7" destOrd="0" presId="urn:microsoft.com/office/officeart/2008/layout/LinedList"/>
    <dgm:cxn modelId="{8A039C47-479E-F44C-BD57-E4D3CE62D683}" type="presParOf" srcId="{03E9F9B3-CB9B-294E-831D-FF474DC6D246}" destId="{E3445D5E-A3B2-994A-A11D-1C0C56B1D9AA}" srcOrd="0" destOrd="0" presId="urn:microsoft.com/office/officeart/2008/layout/LinedList"/>
    <dgm:cxn modelId="{D77B468B-DC98-E440-AE2B-ABECBEBBAC4F}" type="presParOf" srcId="{03E9F9B3-CB9B-294E-831D-FF474DC6D246}" destId="{E3FD10AE-D049-3647-B8C3-18ED54C9CC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5E926-0270-2B4C-B974-AD34D2D7F837}">
      <dsp:nvSpPr>
        <dsp:cNvPr id="0" name=""/>
        <dsp:cNvSpPr/>
      </dsp:nvSpPr>
      <dsp:spPr>
        <a:xfrm>
          <a:off x="0" y="4053841"/>
          <a:ext cx="5955658" cy="1330561"/>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a:t>Writable stream </a:t>
          </a:r>
          <a:r>
            <a:rPr lang="en-US" sz="1600" kern="1200"/>
            <a:t>is an abstraction that allows you to write data over a destination. In a way you can see Writable streams as an abstraction for output.</a:t>
          </a:r>
          <a:br>
            <a:rPr lang="en-US" sz="1600" kern="1200"/>
          </a:br>
          <a:endParaRPr lang="en-US" sz="1600" kern="1200"/>
        </a:p>
      </dsp:txBody>
      <dsp:txXfrm>
        <a:off x="0" y="4053841"/>
        <a:ext cx="5955658" cy="1330561"/>
      </dsp:txXfrm>
    </dsp:sp>
    <dsp:sp modelId="{0DE0FC5B-A27E-0245-9B33-83A7B0975F9C}">
      <dsp:nvSpPr>
        <dsp:cNvPr id="0" name=""/>
        <dsp:cNvSpPr/>
      </dsp:nvSpPr>
      <dsp:spPr>
        <a:xfrm rot="10800000">
          <a:off x="0" y="2027396"/>
          <a:ext cx="5955658" cy="2046402"/>
        </a:xfrm>
        <a:prstGeom prst="upArrowCallou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Duplex and Transform streams </a:t>
          </a:r>
          <a:br>
            <a:rPr lang="en-US" sz="1600" kern="1200" dirty="0"/>
          </a:br>
          <a:r>
            <a:rPr lang="en-US" sz="1600" kern="1200" dirty="0"/>
            <a:t>A Duplex stream is essentially a stream that is both Readable and Writable. It is an ideal abstraction to represent readable and writable pipes like TCP connections.</a:t>
          </a:r>
        </a:p>
      </dsp:txBody>
      <dsp:txXfrm rot="10800000">
        <a:off x="0" y="2027396"/>
        <a:ext cx="5955658" cy="1329691"/>
      </dsp:txXfrm>
    </dsp:sp>
    <dsp:sp modelId="{63AD5F3B-0262-944D-A252-3B0DD641F482}">
      <dsp:nvSpPr>
        <dsp:cNvPr id="0" name=""/>
        <dsp:cNvSpPr/>
      </dsp:nvSpPr>
      <dsp:spPr>
        <a:xfrm rot="10800000">
          <a:off x="0" y="951"/>
          <a:ext cx="5955658" cy="2046402"/>
        </a:xfrm>
        <a:prstGeom prst="upArrowCallou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a:t>Readable stream</a:t>
          </a:r>
          <a:br>
            <a:rPr lang="en-US" sz="1600" kern="1200"/>
          </a:br>
          <a:r>
            <a:rPr lang="en-US" sz="1600" kern="1200"/>
            <a:t>A readable stream represents a source from which data is consumed. In a way, you can see Readable streams as an abstraction to consume some input.</a:t>
          </a:r>
        </a:p>
      </dsp:txBody>
      <dsp:txXfrm rot="10800000">
        <a:off x="0" y="951"/>
        <a:ext cx="5955658" cy="1329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7C449-FCF8-2C4E-AA19-330AE1462694}">
      <dsp:nvSpPr>
        <dsp:cNvPr id="0" name=""/>
        <dsp:cNvSpPr/>
      </dsp:nvSpPr>
      <dsp:spPr>
        <a:xfrm>
          <a:off x="0" y="0"/>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61172-B653-A047-B144-1F49205E8093}">
      <dsp:nvSpPr>
        <dsp:cNvPr id="0" name=""/>
        <dsp:cNvSpPr/>
      </dsp:nvSpPr>
      <dsp:spPr>
        <a:xfrm>
          <a:off x="0" y="0"/>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a:t>
          </a:r>
          <a:r>
            <a:rPr lang="en-IL" sz="2800" kern="1200" dirty="0"/>
            <a:t>assicly the glue between streams </a:t>
          </a:r>
          <a:endParaRPr lang="en-US" sz="2800" kern="1200" dirty="0"/>
        </a:p>
      </dsp:txBody>
      <dsp:txXfrm>
        <a:off x="0" y="0"/>
        <a:ext cx="9613860" cy="600539"/>
      </dsp:txXfrm>
    </dsp:sp>
    <dsp:sp modelId="{588D223E-90FB-F34C-A0D3-8F3BA539E129}">
      <dsp:nvSpPr>
        <dsp:cNvPr id="0" name=""/>
        <dsp:cNvSpPr/>
      </dsp:nvSpPr>
      <dsp:spPr>
        <a:xfrm>
          <a:off x="0" y="600539"/>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ADA1F-1CC7-D54B-97CB-126EB15D4BB5}">
      <dsp:nvSpPr>
        <dsp:cNvPr id="0" name=""/>
        <dsp:cNvSpPr/>
      </dsp:nvSpPr>
      <dsp:spPr>
        <a:xfrm>
          <a:off x="0" y="600539"/>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a:t>
          </a:r>
          <a:r>
            <a:rPr lang="en-IL" sz="2800" kern="1200" dirty="0"/>
            <a:t>he same as in terminal command </a:t>
          </a:r>
          <a:endParaRPr lang="en-US" sz="2800" kern="1200" dirty="0"/>
        </a:p>
      </dsp:txBody>
      <dsp:txXfrm>
        <a:off x="0" y="600539"/>
        <a:ext cx="9613860" cy="600539"/>
      </dsp:txXfrm>
    </dsp:sp>
    <dsp:sp modelId="{5AC10BCD-8AF8-2F4F-99BA-7351A37400DB}">
      <dsp:nvSpPr>
        <dsp:cNvPr id="0" name=""/>
        <dsp:cNvSpPr/>
      </dsp:nvSpPr>
      <dsp:spPr>
        <a:xfrm>
          <a:off x="0" y="1201078"/>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3BCF87-A9E7-AE48-9B16-1D5A44983972}">
      <dsp:nvSpPr>
        <dsp:cNvPr id="0" name=""/>
        <dsp:cNvSpPr/>
      </dsp:nvSpPr>
      <dsp:spPr>
        <a:xfrm>
          <a:off x="0" y="1201078"/>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L" sz="2800" kern="1200"/>
            <a:t>streamA.pipe(StreamB).pipe(…</a:t>
          </a:r>
          <a:endParaRPr lang="en-US" sz="2800" kern="1200"/>
        </a:p>
      </dsp:txBody>
      <dsp:txXfrm>
        <a:off x="0" y="1201078"/>
        <a:ext cx="9613860" cy="600539"/>
      </dsp:txXfrm>
    </dsp:sp>
    <dsp:sp modelId="{CFF3E454-524B-1E47-A43E-A6F8326B3125}">
      <dsp:nvSpPr>
        <dsp:cNvPr id="0" name=""/>
        <dsp:cNvSpPr/>
      </dsp:nvSpPr>
      <dsp:spPr>
        <a:xfrm>
          <a:off x="0" y="1801617"/>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45D5E-A3B2-994A-A11D-1C0C56B1D9AA}">
      <dsp:nvSpPr>
        <dsp:cNvPr id="0" name=""/>
        <dsp:cNvSpPr/>
      </dsp:nvSpPr>
      <dsp:spPr>
        <a:xfrm>
          <a:off x="0" y="1801617"/>
          <a:ext cx="9613860" cy="60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a:t>
          </a:r>
          <a:r>
            <a:rPr lang="en-IL" sz="2800" kern="1200" dirty="0"/>
            <a:t>he output of streamA became the input of streamB</a:t>
          </a:r>
          <a:endParaRPr lang="en-US" sz="2800" kern="1200" dirty="0"/>
        </a:p>
      </dsp:txBody>
      <dsp:txXfrm>
        <a:off x="0" y="1801617"/>
        <a:ext cx="9613860" cy="6005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55ECF-7AFE-414E-AB08-361182A7A5F8}" type="datetimeFigureOut">
              <a:rPr lang="en-IL" smtClean="0"/>
              <a:t>29/04/2022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78488-FC46-F94C-83E7-D5ECB2CEA7C1}" type="slidenum">
              <a:rPr lang="en-IL" smtClean="0"/>
              <a:t>‹#›</a:t>
            </a:fld>
            <a:endParaRPr lang="en-IL"/>
          </a:p>
        </p:txBody>
      </p:sp>
    </p:spTree>
    <p:extLst>
      <p:ext uri="{BB962C8B-B14F-4D97-AF65-F5344CB8AC3E}">
        <p14:creationId xmlns:p14="http://schemas.microsoft.com/office/powerpoint/2010/main" val="4287783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היום בפלטפורמה אנחנו עובדים בתצורה של </a:t>
            </a:r>
            <a:br>
              <a:rPr lang="en-US" dirty="0"/>
            </a:br>
            <a:r>
              <a:rPr lang="en-US" dirty="0"/>
              <a:t>Rest </a:t>
            </a:r>
            <a:endParaRPr lang="he-IL" dirty="0"/>
          </a:p>
          <a:p>
            <a:r>
              <a:rPr lang="he-IL" dirty="0"/>
              <a:t>מכינים גוש של את ה</a:t>
            </a:r>
            <a:r>
              <a:rPr lang="en-US" dirty="0"/>
              <a:t> data </a:t>
            </a:r>
            <a:endParaRPr lang="he-IL" dirty="0"/>
          </a:p>
          <a:p>
            <a:r>
              <a:rPr lang="he-IL" dirty="0"/>
              <a:t>ומעבירים אותו בחזרה</a:t>
            </a:r>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a:t>
            </a:fld>
            <a:endParaRPr lang="en-IL"/>
          </a:p>
        </p:txBody>
      </p:sp>
    </p:spTree>
    <p:extLst>
      <p:ext uri="{BB962C8B-B14F-4D97-AF65-F5344CB8AC3E}">
        <p14:creationId xmlns:p14="http://schemas.microsoft.com/office/powerpoint/2010/main" val="2256041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E</a:t>
            </a:r>
            <a:r>
              <a:rPr lang="en-US" dirty="0" err="1"/>
              <a:t>xamples</a:t>
            </a:r>
            <a:r>
              <a:rPr lang="en-US" dirty="0"/>
              <a:t>:</a:t>
            </a:r>
          </a:p>
          <a:p>
            <a:r>
              <a:rPr lang="en-US" dirty="0"/>
              <a:t>Basic-examples/readable-basic-</a:t>
            </a:r>
            <a:r>
              <a:rPr lang="en-US" dirty="0" err="1"/>
              <a:t>flowing.js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Basic-examples/readable-basic-</a:t>
            </a:r>
            <a:r>
              <a:rPr lang="en-US" dirty="0" err="1"/>
              <a:t>paused.js</a:t>
            </a:r>
            <a:endParaRPr lang="en-US" dirty="0"/>
          </a:p>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14</a:t>
            </a:fld>
            <a:endParaRPr lang="en-IL"/>
          </a:p>
        </p:txBody>
      </p:sp>
    </p:spTree>
    <p:extLst>
      <p:ext uri="{BB962C8B-B14F-4D97-AF65-F5344CB8AC3E}">
        <p14:creationId xmlns:p14="http://schemas.microsoft.com/office/powerpoint/2010/main" val="3367824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E</a:t>
            </a:r>
            <a:r>
              <a:rPr lang="en-US" dirty="0" err="1"/>
              <a:t>xamples</a:t>
            </a:r>
            <a:r>
              <a:rPr lang="en-US" dirty="0"/>
              <a:t>:</a:t>
            </a:r>
          </a:p>
          <a:p>
            <a:r>
              <a:rPr lang="en-US" dirty="0"/>
              <a:t>Basic-examples/</a:t>
            </a:r>
            <a:r>
              <a:rPr lang="en-US" dirty="0" err="1"/>
              <a:t>costum</a:t>
            </a:r>
            <a:r>
              <a:rPr lang="en-US" dirty="0"/>
              <a:t>-readable/</a:t>
            </a:r>
            <a:r>
              <a:rPr lang="en-US" dirty="0" err="1"/>
              <a:t>cls.js</a:t>
            </a:r>
            <a:endParaRPr lang="en-US" dirty="0"/>
          </a:p>
          <a:p>
            <a:r>
              <a:rPr lang="en-US" dirty="0"/>
              <a:t>Basic-examples/</a:t>
            </a:r>
            <a:r>
              <a:rPr lang="en-US" dirty="0" err="1"/>
              <a:t>costum</a:t>
            </a:r>
            <a:r>
              <a:rPr lang="en-US" dirty="0"/>
              <a:t>-readable/push-</a:t>
            </a:r>
            <a:r>
              <a:rPr lang="en-US" dirty="0" err="1"/>
              <a:t>directly.js</a:t>
            </a:r>
            <a:endParaRPr lang="en-US" dirty="0"/>
          </a:p>
          <a:p>
            <a:endParaRPr lang="en-IL" dirty="0"/>
          </a:p>
          <a:p>
            <a:r>
              <a:rPr lang="en-US" dirty="0"/>
              <a:t>E</a:t>
            </a:r>
            <a:r>
              <a:rPr lang="en-IL" dirty="0"/>
              <a:t>xpose push function inside _read bad api</a:t>
            </a:r>
          </a:p>
          <a:p>
            <a:endParaRPr lang="en-IL" dirty="0"/>
          </a:p>
          <a:p>
            <a:r>
              <a:rPr lang="en-US" dirty="0" err="1"/>
              <a:t>Diffe</a:t>
            </a:r>
            <a:r>
              <a:rPr lang="en-IL" dirty="0"/>
              <a:t>rent typt of implemantation can confuse</a:t>
            </a:r>
          </a:p>
          <a:p>
            <a:endParaRPr lang="en-IL" dirty="0"/>
          </a:p>
          <a:p>
            <a:r>
              <a:rPr lang="en-US" dirty="0"/>
              <a:t>F</a:t>
            </a:r>
            <a:r>
              <a:rPr lang="en-IL" dirty="0"/>
              <a:t>rom now on all examples </a:t>
            </a:r>
            <a:r>
              <a:rPr lang="en-US" dirty="0"/>
              <a:t>I</a:t>
            </a:r>
            <a:r>
              <a:rPr lang="en-IL" dirty="0"/>
              <a:t> show will be with class inharatance</a:t>
            </a:r>
          </a:p>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15</a:t>
            </a:fld>
            <a:endParaRPr lang="en-IL"/>
          </a:p>
        </p:txBody>
      </p:sp>
    </p:spTree>
    <p:extLst>
      <p:ext uri="{BB962C8B-B14F-4D97-AF65-F5344CB8AC3E}">
        <p14:creationId xmlns:p14="http://schemas.microsoft.com/office/powerpoint/2010/main" val="1409437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IL" dirty="0"/>
              <a:t>xample code upercasify</a:t>
            </a:r>
          </a:p>
        </p:txBody>
      </p:sp>
      <p:sp>
        <p:nvSpPr>
          <p:cNvPr id="4" name="Slide Number Placeholder 3"/>
          <p:cNvSpPr>
            <a:spLocks noGrp="1"/>
          </p:cNvSpPr>
          <p:nvPr>
            <p:ph type="sldNum" sz="quarter" idx="5"/>
          </p:nvPr>
        </p:nvSpPr>
        <p:spPr/>
        <p:txBody>
          <a:bodyPr/>
          <a:lstStyle/>
          <a:p>
            <a:fld id="{5BD78488-FC46-F94C-83E7-D5ECB2CEA7C1}" type="slidenum">
              <a:rPr lang="en-IL" smtClean="0"/>
              <a:t>17</a:t>
            </a:fld>
            <a:endParaRPr lang="en-IL"/>
          </a:p>
        </p:txBody>
      </p:sp>
    </p:spTree>
    <p:extLst>
      <p:ext uri="{BB962C8B-B14F-4D97-AF65-F5344CB8AC3E}">
        <p14:creationId xmlns:p14="http://schemas.microsoft.com/office/powerpoint/2010/main" val="279723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IL" dirty="0"/>
              <a:t>xample code upercasify</a:t>
            </a:r>
          </a:p>
        </p:txBody>
      </p:sp>
      <p:sp>
        <p:nvSpPr>
          <p:cNvPr id="4" name="Slide Number Placeholder 3"/>
          <p:cNvSpPr>
            <a:spLocks noGrp="1"/>
          </p:cNvSpPr>
          <p:nvPr>
            <p:ph type="sldNum" sz="quarter" idx="5"/>
          </p:nvPr>
        </p:nvSpPr>
        <p:spPr/>
        <p:txBody>
          <a:bodyPr/>
          <a:lstStyle/>
          <a:p>
            <a:fld id="{5BD78488-FC46-F94C-83E7-D5ECB2CEA7C1}" type="slidenum">
              <a:rPr lang="en-IL" smtClean="0"/>
              <a:t>18</a:t>
            </a:fld>
            <a:endParaRPr lang="en-IL"/>
          </a:p>
        </p:txBody>
      </p:sp>
    </p:spTree>
    <p:extLst>
      <p:ext uri="{BB962C8B-B14F-4D97-AF65-F5344CB8AC3E}">
        <p14:creationId xmlns:p14="http://schemas.microsoft.com/office/powerpoint/2010/main" val="142745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2</a:t>
            </a:fld>
            <a:endParaRPr lang="en-IL"/>
          </a:p>
        </p:txBody>
      </p:sp>
    </p:spTree>
    <p:extLst>
      <p:ext uri="{BB962C8B-B14F-4D97-AF65-F5344CB8AC3E}">
        <p14:creationId xmlns:p14="http://schemas.microsoft.com/office/powerpoint/2010/main" val="73671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3</a:t>
            </a:fld>
            <a:endParaRPr lang="en-IL"/>
          </a:p>
        </p:txBody>
      </p:sp>
    </p:spTree>
    <p:extLst>
      <p:ext uri="{BB962C8B-B14F-4D97-AF65-F5344CB8AC3E}">
        <p14:creationId xmlns:p14="http://schemas.microsoft.com/office/powerpoint/2010/main" val="423212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 code response json , send</a:t>
            </a:r>
          </a:p>
          <a:p>
            <a:endParaRPr lang="en-US" dirty="0"/>
          </a:p>
          <a:p>
            <a:r>
              <a:rPr lang="en-US" dirty="0"/>
              <a:t>https://</a:t>
            </a:r>
            <a:r>
              <a:rPr lang="en-US" dirty="0" err="1"/>
              <a:t>github.com</a:t>
            </a:r>
            <a:r>
              <a:rPr lang="en-US" dirty="0"/>
              <a:t>/</a:t>
            </a:r>
            <a:r>
              <a:rPr lang="en-US" dirty="0" err="1"/>
              <a:t>expressjs</a:t>
            </a:r>
            <a:r>
              <a:rPr lang="en-US" dirty="0"/>
              <a:t>/express/blob/ee228f7aea6448cf85cc052697f8d831dce785d5/lib/response.js#L174</a:t>
            </a:r>
          </a:p>
          <a:p>
            <a:endParaRPr lang="en-US" dirty="0"/>
          </a:p>
          <a:p>
            <a:r>
              <a:rPr lang="en-US" dirty="0"/>
              <a:t>https://</a:t>
            </a:r>
            <a:r>
              <a:rPr lang="en-US" dirty="0" err="1"/>
              <a:t>github.com</a:t>
            </a:r>
            <a:r>
              <a:rPr lang="en-US" dirty="0"/>
              <a:t>/</a:t>
            </a:r>
            <a:r>
              <a:rPr lang="en-US" dirty="0" err="1"/>
              <a:t>expressjs</a:t>
            </a:r>
            <a:r>
              <a:rPr lang="en-US" dirty="0"/>
              <a:t>/express/blob/ee228f7aea6448cf85cc052697f8d831dce785d5/lib/response.js#L122</a:t>
            </a:r>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4</a:t>
            </a:fld>
            <a:endParaRPr lang="en-IL"/>
          </a:p>
        </p:txBody>
      </p:sp>
    </p:spTree>
    <p:extLst>
      <p:ext uri="{BB962C8B-B14F-4D97-AF65-F5344CB8AC3E}">
        <p14:creationId xmlns:p14="http://schemas.microsoft.com/office/powerpoint/2010/main" val="108198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7</a:t>
            </a:fld>
            <a:endParaRPr lang="en-IL"/>
          </a:p>
        </p:txBody>
      </p:sp>
    </p:spTree>
    <p:extLst>
      <p:ext uri="{BB962C8B-B14F-4D97-AF65-F5344CB8AC3E}">
        <p14:creationId xmlns:p14="http://schemas.microsoft.com/office/powerpoint/2010/main" val="201667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9</a:t>
            </a:fld>
            <a:endParaRPr lang="en-IL"/>
          </a:p>
        </p:txBody>
      </p:sp>
    </p:spTree>
    <p:extLst>
      <p:ext uri="{BB962C8B-B14F-4D97-AF65-F5344CB8AC3E}">
        <p14:creationId xmlns:p14="http://schemas.microsoft.com/office/powerpoint/2010/main" val="310636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10</a:t>
            </a:fld>
            <a:endParaRPr lang="en-IL"/>
          </a:p>
        </p:txBody>
      </p:sp>
    </p:spTree>
    <p:extLst>
      <p:ext uri="{BB962C8B-B14F-4D97-AF65-F5344CB8AC3E}">
        <p14:creationId xmlns:p14="http://schemas.microsoft.com/office/powerpoint/2010/main" val="311662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11</a:t>
            </a:fld>
            <a:endParaRPr lang="en-IL"/>
          </a:p>
        </p:txBody>
      </p:sp>
    </p:spTree>
    <p:extLst>
      <p:ext uri="{BB962C8B-B14F-4D97-AF65-F5344CB8AC3E}">
        <p14:creationId xmlns:p14="http://schemas.microsoft.com/office/powerpoint/2010/main" val="272861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אני חייב רגע לעצור ולהגיד שלדעתי ה תצורה שבה כתוב היום ה אפי של </a:t>
            </a:r>
            <a:endParaRPr lang="en-US" dirty="0"/>
          </a:p>
          <a:p>
            <a:r>
              <a:rPr lang="en-US" dirty="0"/>
              <a:t>stream </a:t>
            </a:r>
            <a:endParaRPr lang="he-IL" dirty="0"/>
          </a:p>
          <a:p>
            <a:r>
              <a:rPr lang="en-US" dirty="0"/>
              <a:t> </a:t>
            </a:r>
            <a:r>
              <a:rPr lang="he-IL" dirty="0"/>
              <a:t> הוא לא משהו ודיי נוגד את כל הסמנטיקה של </a:t>
            </a:r>
            <a:r>
              <a:rPr lang="en-US" dirty="0"/>
              <a:t>node </a:t>
            </a:r>
            <a:endParaRPr lang="he-IL" dirty="0"/>
          </a:p>
          <a:p>
            <a:r>
              <a:rPr lang="he-IL" dirty="0"/>
              <a:t>ואני מניח גם שזאת הסיבה שרוב המפתחים מסתבכים עם הנושא הזה וגם השאלות ב </a:t>
            </a:r>
            <a:r>
              <a:rPr lang="en-US" dirty="0"/>
              <a:t>stack over flow </a:t>
            </a:r>
            <a:r>
              <a:rPr lang="he-IL" dirty="0"/>
              <a:t>תמיד חוזרות על עצמם</a:t>
            </a:r>
          </a:p>
          <a:p>
            <a:r>
              <a:rPr lang="he-IL" dirty="0"/>
              <a:t>אני ינסה לפשט את זה כמה שאני יכול אחר כך מי שרוצה לצלול קצת יותר בכיף </a:t>
            </a:r>
            <a:endParaRPr lang="en-US" dirty="0"/>
          </a:p>
          <a:p>
            <a:endParaRPr lang="en-US" dirty="0"/>
          </a:p>
          <a:p>
            <a:endParaRPr lang="he-IL" dirty="0"/>
          </a:p>
          <a:p>
            <a:endParaRPr lang="en-IL" dirty="0"/>
          </a:p>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5BD78488-FC46-F94C-83E7-D5ECB2CEA7C1}" type="slidenum">
              <a:rPr lang="en-IL" smtClean="0"/>
              <a:t>12</a:t>
            </a:fld>
            <a:endParaRPr lang="en-IL"/>
          </a:p>
        </p:txBody>
      </p:sp>
    </p:spTree>
    <p:extLst>
      <p:ext uri="{BB962C8B-B14F-4D97-AF65-F5344CB8AC3E}">
        <p14:creationId xmlns:p14="http://schemas.microsoft.com/office/powerpoint/2010/main" val="3858042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4/29/22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4/29/22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4.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EE59-C2D2-A542-A8AD-C1516A4DC790}"/>
              </a:ext>
            </a:extLst>
          </p:cNvPr>
          <p:cNvSpPr>
            <a:spLocks noGrp="1"/>
          </p:cNvSpPr>
          <p:nvPr>
            <p:ph type="ctrTitle"/>
          </p:nvPr>
        </p:nvSpPr>
        <p:spPr>
          <a:xfrm>
            <a:off x="-349483" y="2184274"/>
            <a:ext cx="8945371" cy="1373070"/>
          </a:xfrm>
        </p:spPr>
        <p:txBody>
          <a:bodyPr/>
          <a:lstStyle/>
          <a:p>
            <a:r>
              <a:rPr lang="en-IL" sz="4000" dirty="0"/>
              <a:t>Node Js Streams &amp; Async Genrators</a:t>
            </a:r>
          </a:p>
        </p:txBody>
      </p:sp>
    </p:spTree>
    <p:extLst>
      <p:ext uri="{BB962C8B-B14F-4D97-AF65-F5344CB8AC3E}">
        <p14:creationId xmlns:p14="http://schemas.microsoft.com/office/powerpoint/2010/main" val="42719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BFA53E-18A8-2E4A-8790-16CC4222AC85}"/>
              </a:ext>
            </a:extLst>
          </p:cNvPr>
          <p:cNvSpPr>
            <a:spLocks noGrp="1"/>
          </p:cNvSpPr>
          <p:nvPr>
            <p:ph type="title"/>
          </p:nvPr>
        </p:nvSpPr>
        <p:spPr>
          <a:xfrm>
            <a:off x="680321" y="2063262"/>
            <a:ext cx="3739279" cy="2661052"/>
          </a:xfrm>
        </p:spPr>
        <p:txBody>
          <a:bodyPr>
            <a:normAutofit/>
          </a:bodyPr>
          <a:lstStyle/>
          <a:p>
            <a:pPr algn="r"/>
            <a:r>
              <a:rPr lang="en-IL" sz="4400"/>
              <a:t>Streams types</a:t>
            </a:r>
          </a:p>
        </p:txBody>
      </p:sp>
      <p:graphicFrame>
        <p:nvGraphicFramePr>
          <p:cNvPr id="5" name="Content Placeholder 2">
            <a:extLst>
              <a:ext uri="{FF2B5EF4-FFF2-40B4-BE49-F238E27FC236}">
                <a16:creationId xmlns:a16="http://schemas.microsoft.com/office/drawing/2014/main" id="{5D8639F2-3F12-0F6E-6CD8-0BD328B8C9E0}"/>
              </a:ext>
            </a:extLst>
          </p:cNvPr>
          <p:cNvGraphicFramePr>
            <a:graphicFrameLocks noGrp="1"/>
          </p:cNvGraphicFramePr>
          <p:nvPr>
            <p:ph idx="1"/>
            <p:extLst>
              <p:ext uri="{D42A27DB-BD31-4B8C-83A1-F6EECF244321}">
                <p14:modId xmlns:p14="http://schemas.microsoft.com/office/powerpoint/2010/main" val="261276722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5428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DF79-FFB3-E764-0239-0660421C1E29}"/>
              </a:ext>
            </a:extLst>
          </p:cNvPr>
          <p:cNvSpPr>
            <a:spLocks noGrp="1"/>
          </p:cNvSpPr>
          <p:nvPr>
            <p:ph type="title"/>
          </p:nvPr>
        </p:nvSpPr>
        <p:spPr/>
        <p:txBody>
          <a:bodyPr/>
          <a:lstStyle/>
          <a:p>
            <a:r>
              <a:rPr lang="en-IL" dirty="0"/>
              <a:t>Pipe</a:t>
            </a:r>
          </a:p>
        </p:txBody>
      </p:sp>
      <p:graphicFrame>
        <p:nvGraphicFramePr>
          <p:cNvPr id="16" name="Content Placeholder 2">
            <a:extLst>
              <a:ext uri="{FF2B5EF4-FFF2-40B4-BE49-F238E27FC236}">
                <a16:creationId xmlns:a16="http://schemas.microsoft.com/office/drawing/2014/main" id="{698F05BB-6112-9D26-B87B-DD465697E1C3}"/>
              </a:ext>
            </a:extLst>
          </p:cNvPr>
          <p:cNvGraphicFramePr>
            <a:graphicFrameLocks noGrp="1"/>
          </p:cNvGraphicFramePr>
          <p:nvPr>
            <p:ph idx="1"/>
            <p:extLst>
              <p:ext uri="{D42A27DB-BD31-4B8C-83A1-F6EECF244321}">
                <p14:modId xmlns:p14="http://schemas.microsoft.com/office/powerpoint/2010/main" val="2001448820"/>
              </p:ext>
            </p:extLst>
          </p:nvPr>
        </p:nvGraphicFramePr>
        <p:xfrm>
          <a:off x="680321" y="3534031"/>
          <a:ext cx="9613861" cy="2402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5AFEC88-12D2-042B-F158-AF0A5CF4E409}"/>
              </a:ext>
            </a:extLst>
          </p:cNvPr>
          <p:cNvPicPr>
            <a:picLocks noChangeAspect="1"/>
          </p:cNvPicPr>
          <p:nvPr/>
        </p:nvPicPr>
        <p:blipFill>
          <a:blip r:embed="rId8"/>
          <a:stretch>
            <a:fillRect/>
          </a:stretch>
        </p:blipFill>
        <p:spPr>
          <a:xfrm>
            <a:off x="571500" y="2296748"/>
            <a:ext cx="11192132" cy="774700"/>
          </a:xfrm>
          <a:prstGeom prst="rect">
            <a:avLst/>
          </a:prstGeom>
        </p:spPr>
      </p:pic>
    </p:spTree>
    <p:extLst>
      <p:ext uri="{BB962C8B-B14F-4D97-AF65-F5344CB8AC3E}">
        <p14:creationId xmlns:p14="http://schemas.microsoft.com/office/powerpoint/2010/main" val="88654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E3BADB-930E-7F35-9A97-323CBD558C00}"/>
              </a:ext>
            </a:extLst>
          </p:cNvPr>
          <p:cNvSpPr>
            <a:spLocks noGrp="1"/>
          </p:cNvSpPr>
          <p:nvPr>
            <p:ph type="title"/>
          </p:nvPr>
        </p:nvSpPr>
        <p:spPr>
          <a:xfrm>
            <a:off x="212544" y="795924"/>
            <a:ext cx="6040395" cy="1080938"/>
          </a:xfrm>
        </p:spPr>
        <p:txBody>
          <a:bodyPr>
            <a:normAutofit/>
          </a:bodyPr>
          <a:lstStyle/>
          <a:p>
            <a:r>
              <a:rPr lang="en-IL" dirty="0">
                <a:solidFill>
                  <a:srgbClr val="FFFFFF"/>
                </a:solidFill>
              </a:rPr>
              <a:t>Problem with node stream </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8AFB5BC3-CDA4-71D7-CDCD-AE01AA1496EF}"/>
              </a:ext>
            </a:extLst>
          </p:cNvPr>
          <p:cNvSpPr>
            <a:spLocks noGrp="1"/>
          </p:cNvSpPr>
          <p:nvPr>
            <p:ph idx="1"/>
          </p:nvPr>
        </p:nvSpPr>
        <p:spPr>
          <a:xfrm>
            <a:off x="680321" y="2336873"/>
            <a:ext cx="5104843" cy="3599316"/>
          </a:xfrm>
        </p:spPr>
        <p:txBody>
          <a:bodyPr>
            <a:normAutofit/>
          </a:bodyPr>
          <a:lstStyle/>
          <a:p>
            <a:r>
              <a:rPr lang="en-US" sz="2000" dirty="0">
                <a:solidFill>
                  <a:srgbClr val="FFFFFF"/>
                </a:solidFill>
              </a:rPr>
              <a:t>A lot of Cognitive load </a:t>
            </a:r>
          </a:p>
          <a:p>
            <a:r>
              <a:rPr lang="en-US" sz="2000" dirty="0">
                <a:solidFill>
                  <a:srgbClr val="FFFFFF"/>
                </a:solidFill>
              </a:rPr>
              <a:t>Documentation Not keeping the same format of examples </a:t>
            </a:r>
          </a:p>
          <a:p>
            <a:r>
              <a:rPr lang="en-US" sz="2000" dirty="0">
                <a:solidFill>
                  <a:srgbClr val="FFFFFF"/>
                </a:solidFill>
              </a:rPr>
              <a:t>Documentation Not using intuitive  examples</a:t>
            </a:r>
          </a:p>
          <a:p>
            <a:r>
              <a:rPr lang="en-US" sz="2000" dirty="0">
                <a:solidFill>
                  <a:srgbClr val="FFFFFF"/>
                </a:solidFill>
              </a:rPr>
              <a:t>API In my opinion not written well</a:t>
            </a:r>
          </a:p>
          <a:p>
            <a:endParaRPr lang="en-IL" sz="2000" dirty="0">
              <a:solidFill>
                <a:srgbClr val="FFFFFF"/>
              </a:solidFill>
            </a:endParaRP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B9DA847C-E769-07C4-D50E-89A0845F1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52593479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CF1A-3BE4-E285-CBDC-825E3ABE5BD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Readable Streams</a:t>
            </a:r>
            <a:endParaRPr lang="en-IL" dirty="0"/>
          </a:p>
        </p:txBody>
      </p:sp>
      <p:sp>
        <p:nvSpPr>
          <p:cNvPr id="3" name="Content Placeholder 2">
            <a:extLst>
              <a:ext uri="{FF2B5EF4-FFF2-40B4-BE49-F238E27FC236}">
                <a16:creationId xmlns:a16="http://schemas.microsoft.com/office/drawing/2014/main" id="{8BC7C5D5-C49A-9E0C-E6BB-F3A93854A5BD}"/>
              </a:ext>
            </a:extLst>
          </p:cNvPr>
          <p:cNvSpPr>
            <a:spLocks noGrp="1"/>
          </p:cNvSpPr>
          <p:nvPr>
            <p:ph idx="1"/>
          </p:nvPr>
        </p:nvSpPr>
        <p:spPr>
          <a:xfrm>
            <a:off x="680321" y="2336873"/>
            <a:ext cx="9613861" cy="1913851"/>
          </a:xfrm>
        </p:spPr>
        <p:txBody>
          <a:bodyPr/>
          <a:lstStyle/>
          <a:p>
            <a:r>
              <a:rPr lang="en-US" dirty="0"/>
              <a:t>- Read a file from the filesystem: `</a:t>
            </a:r>
            <a:r>
              <a:rPr lang="en-US" dirty="0" err="1"/>
              <a:t>fs.createReadStream</a:t>
            </a:r>
            <a:r>
              <a:rPr lang="en-US" dirty="0"/>
              <a:t>(file)`</a:t>
            </a:r>
          </a:p>
          <a:p>
            <a:r>
              <a:rPr lang="en-US" dirty="0"/>
              <a:t>- Command line standard input: `</a:t>
            </a:r>
            <a:r>
              <a:rPr lang="en-US" dirty="0" err="1"/>
              <a:t>process.stdin</a:t>
            </a:r>
            <a:r>
              <a:rPr lang="en-US" dirty="0"/>
              <a:t>`</a:t>
            </a:r>
          </a:p>
          <a:p>
            <a:r>
              <a:rPr lang="en-US" dirty="0"/>
              <a:t>- An HTTP response (received by a client)</a:t>
            </a:r>
          </a:p>
          <a:p>
            <a:r>
              <a:rPr lang="en-US" dirty="0"/>
              <a:t>- An HTTP request (received by a server</a:t>
            </a:r>
          </a:p>
        </p:txBody>
      </p:sp>
    </p:spTree>
    <p:extLst>
      <p:ext uri="{BB962C8B-B14F-4D97-AF65-F5344CB8AC3E}">
        <p14:creationId xmlns:p14="http://schemas.microsoft.com/office/powerpoint/2010/main" val="269512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2BA8-5C0D-BFFB-5F9B-04AD6C072012}"/>
              </a:ext>
            </a:extLst>
          </p:cNvPr>
          <p:cNvSpPr>
            <a:spLocks noGrp="1"/>
          </p:cNvSpPr>
          <p:nvPr>
            <p:ph type="title"/>
          </p:nvPr>
        </p:nvSpPr>
        <p:spPr>
          <a:xfrm>
            <a:off x="680321" y="753228"/>
            <a:ext cx="9613861" cy="1080938"/>
          </a:xfrm>
        </p:spPr>
        <p:txBody>
          <a:bodyPr>
            <a:normAutofit/>
          </a:bodyPr>
          <a:lstStyle/>
          <a:p>
            <a:r>
              <a:rPr lang="en-US" dirty="0"/>
              <a:t>Readable Streams</a:t>
            </a:r>
            <a:endParaRPr lang="en-IL" dirty="0"/>
          </a:p>
        </p:txBody>
      </p:sp>
      <p:sp>
        <p:nvSpPr>
          <p:cNvPr id="22" name="Content Placeholder 2">
            <a:extLst>
              <a:ext uri="{FF2B5EF4-FFF2-40B4-BE49-F238E27FC236}">
                <a16:creationId xmlns:a16="http://schemas.microsoft.com/office/drawing/2014/main" id="{AB694992-98B3-43DA-72B7-3D89E144B5F5}"/>
              </a:ext>
            </a:extLst>
          </p:cNvPr>
          <p:cNvSpPr>
            <a:spLocks noGrp="1"/>
          </p:cNvSpPr>
          <p:nvPr>
            <p:ph idx="1"/>
          </p:nvPr>
        </p:nvSpPr>
        <p:spPr>
          <a:xfrm>
            <a:off x="680322" y="2336873"/>
            <a:ext cx="10687894" cy="3599316"/>
          </a:xfrm>
        </p:spPr>
        <p:txBody>
          <a:bodyPr>
            <a:noAutofit/>
          </a:bodyPr>
          <a:lstStyle/>
          <a:p>
            <a:r>
              <a:rPr lang="en-US" dirty="0"/>
              <a:t>R</a:t>
            </a:r>
            <a:r>
              <a:rPr lang="en-IL" dirty="0"/>
              <a:t>eadable stream as 2 types </a:t>
            </a:r>
          </a:p>
          <a:p>
            <a:r>
              <a:rPr lang="en-US" b="1" dirty="0"/>
              <a:t>Flowing mode - </a:t>
            </a:r>
            <a:r>
              <a:rPr lang="en-US" dirty="0"/>
              <a:t>When using flowing mode, the data is read from source automatically and chunks are emitted as soon as they are available.</a:t>
            </a:r>
          </a:p>
          <a:p>
            <a:r>
              <a:rPr lang="en-US" b="1" dirty="0"/>
              <a:t>Paused mode – </a:t>
            </a:r>
            <a:r>
              <a:rPr lang="en-US" dirty="0"/>
              <a:t>When using paused mode on a Readable stream, a consumer does not receive chunks, but instead, it has to call the `read` method explicitly to read chunks of data from the stream. The stream emits a `readable` event to signal that new data is available and that `read()` should be called to read the data.</a:t>
            </a:r>
          </a:p>
          <a:p>
            <a:endParaRPr lang="en-US" dirty="0"/>
          </a:p>
          <a:p>
            <a:endParaRPr lang="en-IL" dirty="0"/>
          </a:p>
        </p:txBody>
      </p:sp>
    </p:spTree>
    <p:extLst>
      <p:ext uri="{BB962C8B-B14F-4D97-AF65-F5344CB8AC3E}">
        <p14:creationId xmlns:p14="http://schemas.microsoft.com/office/powerpoint/2010/main" val="345708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AA67-FBE9-7802-F86A-4059C46F7962}"/>
              </a:ext>
            </a:extLst>
          </p:cNvPr>
          <p:cNvSpPr>
            <a:spLocks noGrp="1"/>
          </p:cNvSpPr>
          <p:nvPr>
            <p:ph type="title"/>
          </p:nvPr>
        </p:nvSpPr>
        <p:spPr/>
        <p:txBody>
          <a:bodyPr/>
          <a:lstStyle/>
          <a:p>
            <a:r>
              <a:rPr lang="en-US" dirty="0"/>
              <a:t>Readable Streams - Custom</a:t>
            </a:r>
            <a:endParaRPr lang="en-IL" dirty="0"/>
          </a:p>
        </p:txBody>
      </p:sp>
      <p:sp>
        <p:nvSpPr>
          <p:cNvPr id="3" name="Content Placeholder 2">
            <a:extLst>
              <a:ext uri="{FF2B5EF4-FFF2-40B4-BE49-F238E27FC236}">
                <a16:creationId xmlns:a16="http://schemas.microsoft.com/office/drawing/2014/main" id="{17D59D2E-9BA1-8CA7-8A53-86AE423D772C}"/>
              </a:ext>
            </a:extLst>
          </p:cNvPr>
          <p:cNvSpPr>
            <a:spLocks noGrp="1"/>
          </p:cNvSpPr>
          <p:nvPr>
            <p:ph idx="1"/>
          </p:nvPr>
        </p:nvSpPr>
        <p:spPr>
          <a:xfrm>
            <a:off x="474025" y="2187146"/>
            <a:ext cx="11243949" cy="4263081"/>
          </a:xfrm>
        </p:spPr>
        <p:txBody>
          <a:bodyPr>
            <a:noAutofit/>
          </a:bodyPr>
          <a:lstStyle/>
          <a:p>
            <a:r>
              <a:rPr lang="en-US" sz="3600" dirty="0" err="1"/>
              <a:t>Im</a:t>
            </a:r>
            <a:r>
              <a:rPr lang="en-US" sz="3600" dirty="0"/>
              <a:t> most cases we are not going to read from  file and we need to create our input source </a:t>
            </a:r>
          </a:p>
          <a:p>
            <a:pPr marL="0" indent="0">
              <a:buNone/>
            </a:pPr>
            <a:r>
              <a:rPr lang="en-US" sz="3600" dirty="0"/>
              <a:t>For example, data from </a:t>
            </a:r>
            <a:r>
              <a:rPr lang="en-US" sz="3600" dirty="0" err="1"/>
              <a:t>apis</a:t>
            </a:r>
            <a:r>
              <a:rPr lang="en-US" sz="3600" dirty="0"/>
              <a:t> or data base</a:t>
            </a:r>
          </a:p>
          <a:p>
            <a:r>
              <a:rPr lang="en-US" sz="3600" dirty="0"/>
              <a:t>to create a custom Readable stream we must extend the `Readable` class and implement the `_read()` method</a:t>
            </a:r>
            <a:endParaRPr lang="en-IL" sz="3600" dirty="0"/>
          </a:p>
        </p:txBody>
      </p:sp>
    </p:spTree>
    <p:extLst>
      <p:ext uri="{BB962C8B-B14F-4D97-AF65-F5344CB8AC3E}">
        <p14:creationId xmlns:p14="http://schemas.microsoft.com/office/powerpoint/2010/main" val="3124307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E68-415F-FF67-3AD4-086436F67765}"/>
              </a:ext>
            </a:extLst>
          </p:cNvPr>
          <p:cNvSpPr>
            <a:spLocks noGrp="1"/>
          </p:cNvSpPr>
          <p:nvPr>
            <p:ph type="title"/>
          </p:nvPr>
        </p:nvSpPr>
        <p:spPr>
          <a:xfrm>
            <a:off x="680321" y="753227"/>
            <a:ext cx="9613861" cy="1446275"/>
          </a:xfrm>
        </p:spPr>
        <p:txBody>
          <a:bodyPr/>
          <a:lstStyle/>
          <a:p>
            <a:r>
              <a:rPr lang="en-US" dirty="0"/>
              <a:t>Duplex and Transform streams </a:t>
            </a:r>
            <a:br>
              <a:rPr lang="en-US" dirty="0"/>
            </a:br>
            <a:endParaRPr lang="en-IL" dirty="0"/>
          </a:p>
        </p:txBody>
      </p:sp>
      <p:sp>
        <p:nvSpPr>
          <p:cNvPr id="3" name="Content Placeholder 2">
            <a:extLst>
              <a:ext uri="{FF2B5EF4-FFF2-40B4-BE49-F238E27FC236}">
                <a16:creationId xmlns:a16="http://schemas.microsoft.com/office/drawing/2014/main" id="{FED871B9-76FE-C35A-525B-05A3CA52CC71}"/>
              </a:ext>
            </a:extLst>
          </p:cNvPr>
          <p:cNvSpPr>
            <a:spLocks noGrp="1"/>
          </p:cNvSpPr>
          <p:nvPr>
            <p:ph idx="1"/>
          </p:nvPr>
        </p:nvSpPr>
        <p:spPr/>
        <p:txBody>
          <a:bodyPr>
            <a:normAutofit fontScale="92500" lnSpcReduction="20000"/>
          </a:bodyPr>
          <a:lstStyle/>
          <a:p>
            <a:r>
              <a:rPr lang="en-US" dirty="0"/>
              <a:t>Duplex  streams are a special class of Duplex streams in which the data that is written in one end of the stream is internally modified so that it can be read in its new form on the other end. This essentially a way to be able to do in flight transformations and it's very useful in multiple cases:</a:t>
            </a:r>
          </a:p>
          <a:p>
            <a:pPr marL="0" indent="0">
              <a:buNone/>
            </a:pPr>
            <a:br>
              <a:rPr lang="en-US" dirty="0"/>
            </a:br>
            <a:r>
              <a:rPr lang="en-US" dirty="0"/>
              <a:t>-    Compression / Decompression</a:t>
            </a:r>
          </a:p>
          <a:p>
            <a:r>
              <a:rPr lang="en-US" dirty="0"/>
              <a:t>- Encryption / Decryption</a:t>
            </a:r>
          </a:p>
          <a:p>
            <a:r>
              <a:rPr lang="en-US" dirty="0"/>
              <a:t>- Data filtering and aggregation</a:t>
            </a:r>
          </a:p>
          <a:p>
            <a:r>
              <a:rPr lang="en-US" dirty="0"/>
              <a:t>- Data enrichment</a:t>
            </a:r>
          </a:p>
          <a:p>
            <a:r>
              <a:rPr lang="en-US" dirty="0"/>
              <a:t>- Media transcoding</a:t>
            </a:r>
          </a:p>
          <a:p>
            <a:endParaRPr lang="en-IL" dirty="0"/>
          </a:p>
        </p:txBody>
      </p:sp>
    </p:spTree>
    <p:extLst>
      <p:ext uri="{BB962C8B-B14F-4D97-AF65-F5344CB8AC3E}">
        <p14:creationId xmlns:p14="http://schemas.microsoft.com/office/powerpoint/2010/main" val="238131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E68-415F-FF67-3AD4-086436F67765}"/>
              </a:ext>
            </a:extLst>
          </p:cNvPr>
          <p:cNvSpPr>
            <a:spLocks noGrp="1"/>
          </p:cNvSpPr>
          <p:nvPr>
            <p:ph type="title"/>
          </p:nvPr>
        </p:nvSpPr>
        <p:spPr>
          <a:xfrm>
            <a:off x="680321" y="753227"/>
            <a:ext cx="9613861" cy="1446275"/>
          </a:xfrm>
        </p:spPr>
        <p:txBody>
          <a:bodyPr/>
          <a:lstStyle/>
          <a:p>
            <a:r>
              <a:rPr lang="en-US" dirty="0"/>
              <a:t>Duplex and Transform streams </a:t>
            </a:r>
            <a:br>
              <a:rPr lang="en-US" dirty="0"/>
            </a:br>
            <a:endParaRPr lang="en-IL" dirty="0"/>
          </a:p>
        </p:txBody>
      </p:sp>
      <p:sp>
        <p:nvSpPr>
          <p:cNvPr id="4" name="Content Placeholder 3">
            <a:extLst>
              <a:ext uri="{FF2B5EF4-FFF2-40B4-BE49-F238E27FC236}">
                <a16:creationId xmlns:a16="http://schemas.microsoft.com/office/drawing/2014/main" id="{B95ECC1B-9445-4E38-8875-A7EF0704C740}"/>
              </a:ext>
            </a:extLst>
          </p:cNvPr>
          <p:cNvSpPr>
            <a:spLocks noGrp="1"/>
          </p:cNvSpPr>
          <p:nvPr>
            <p:ph idx="1"/>
          </p:nvPr>
        </p:nvSpPr>
        <p:spPr/>
        <p:txBody>
          <a:bodyPr>
            <a:normAutofit/>
          </a:bodyPr>
          <a:lstStyle/>
          <a:p>
            <a:r>
              <a:rPr lang="en-US" dirty="0"/>
              <a:t>Creating custom Transform streams is unsurprisingly similar to creating custom Readable streams. Also in this case it's just a matter of extending the `Transform` class. This time though, we have to implement the `_</a:t>
            </a:r>
            <a:r>
              <a:rPr lang="en-US" dirty="0" err="1"/>
              <a:t>tranform</a:t>
            </a:r>
            <a:r>
              <a:rPr lang="en-US" dirty="0"/>
              <a:t>` method which accepts 3 arguments:</a:t>
            </a:r>
          </a:p>
          <a:p>
            <a:r>
              <a:rPr lang="en-US" dirty="0"/>
              <a:t>`chunk`: the current chunk of data to transform</a:t>
            </a:r>
          </a:p>
          <a:p>
            <a:r>
              <a:rPr lang="en-US" dirty="0"/>
              <a:t>`enc`: a string that represents the current encoding of the data</a:t>
            </a:r>
          </a:p>
          <a:p>
            <a:r>
              <a:rPr lang="en-US" dirty="0"/>
              <a:t>`</a:t>
            </a:r>
            <a:r>
              <a:rPr lang="en-US" dirty="0" err="1"/>
              <a:t>cb</a:t>
            </a:r>
            <a:r>
              <a:rPr lang="en-US" dirty="0"/>
              <a:t>`: a callback to invoke when the transformation is done. This allows you to have asynchronous transformations.</a:t>
            </a:r>
          </a:p>
          <a:p>
            <a:pPr marL="0" indent="0">
              <a:buNone/>
            </a:pPr>
            <a:endParaRPr lang="en-US" dirty="0"/>
          </a:p>
          <a:p>
            <a:endParaRPr lang="en-IL" dirty="0"/>
          </a:p>
        </p:txBody>
      </p:sp>
    </p:spTree>
    <p:extLst>
      <p:ext uri="{BB962C8B-B14F-4D97-AF65-F5344CB8AC3E}">
        <p14:creationId xmlns:p14="http://schemas.microsoft.com/office/powerpoint/2010/main" val="416227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E68-415F-FF67-3AD4-086436F67765}"/>
              </a:ext>
            </a:extLst>
          </p:cNvPr>
          <p:cNvSpPr>
            <a:spLocks noGrp="1"/>
          </p:cNvSpPr>
          <p:nvPr>
            <p:ph type="title"/>
          </p:nvPr>
        </p:nvSpPr>
        <p:spPr>
          <a:xfrm>
            <a:off x="680321" y="753227"/>
            <a:ext cx="9613861" cy="1446275"/>
          </a:xfrm>
        </p:spPr>
        <p:txBody>
          <a:bodyPr/>
          <a:lstStyle/>
          <a:p>
            <a:r>
              <a:rPr lang="en-US" dirty="0"/>
              <a:t>Duplex and Transform streams </a:t>
            </a:r>
            <a:br>
              <a:rPr lang="en-US" dirty="0"/>
            </a:br>
            <a:endParaRPr lang="en-IL" dirty="0"/>
          </a:p>
        </p:txBody>
      </p:sp>
      <p:pic>
        <p:nvPicPr>
          <p:cNvPr id="3" name="Picture 2">
            <a:extLst>
              <a:ext uri="{FF2B5EF4-FFF2-40B4-BE49-F238E27FC236}">
                <a16:creationId xmlns:a16="http://schemas.microsoft.com/office/drawing/2014/main" id="{FA1BDFA1-A711-1D55-7B19-7D082768717A}"/>
              </a:ext>
            </a:extLst>
          </p:cNvPr>
          <p:cNvPicPr>
            <a:picLocks noChangeAspect="1"/>
          </p:cNvPicPr>
          <p:nvPr/>
        </p:nvPicPr>
        <p:blipFill>
          <a:blip r:embed="rId3"/>
          <a:stretch>
            <a:fillRect/>
          </a:stretch>
        </p:blipFill>
        <p:spPr>
          <a:xfrm>
            <a:off x="680321" y="2336873"/>
            <a:ext cx="2959100" cy="4267200"/>
          </a:xfrm>
          <a:prstGeom prst="rect">
            <a:avLst/>
          </a:prstGeom>
        </p:spPr>
      </p:pic>
      <p:sp>
        <p:nvSpPr>
          <p:cNvPr id="5" name="TextBox 4">
            <a:extLst>
              <a:ext uri="{FF2B5EF4-FFF2-40B4-BE49-F238E27FC236}">
                <a16:creationId xmlns:a16="http://schemas.microsoft.com/office/drawing/2014/main" id="{411383FF-BD33-D608-3A3D-B7F94AD3838F}"/>
              </a:ext>
            </a:extLst>
          </p:cNvPr>
          <p:cNvSpPr txBox="1"/>
          <p:nvPr/>
        </p:nvSpPr>
        <p:spPr>
          <a:xfrm>
            <a:off x="4177442" y="3039761"/>
            <a:ext cx="6486439" cy="1323439"/>
          </a:xfrm>
          <a:prstGeom prst="rect">
            <a:avLst/>
          </a:prstGeom>
          <a:noFill/>
        </p:spPr>
        <p:txBody>
          <a:bodyPr wrap="square" rtlCol="0">
            <a:spAutoFit/>
          </a:bodyPr>
          <a:lstStyle/>
          <a:p>
            <a:r>
              <a:rPr lang="en-IL" sz="4000" dirty="0"/>
              <a:t>Manipulate data after function ? </a:t>
            </a:r>
            <a:r>
              <a:rPr lang="en-IL" sz="4000" dirty="0">
                <a:sym typeface="Wingdings" pitchFamily="2" charset="2"/>
              </a:rPr>
              <a:t> </a:t>
            </a:r>
            <a:endParaRPr lang="en-IL" sz="4000" dirty="0"/>
          </a:p>
        </p:txBody>
      </p:sp>
    </p:spTree>
    <p:extLst>
      <p:ext uri="{BB962C8B-B14F-4D97-AF65-F5344CB8AC3E}">
        <p14:creationId xmlns:p14="http://schemas.microsoft.com/office/powerpoint/2010/main" val="297953320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14:presetBounceEnd="5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50000">
                                          <p:cBhvr additive="base">
                                            <p:cTn id="12"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885-66D0-7645-5362-4159CEA11066}"/>
              </a:ext>
            </a:extLst>
          </p:cNvPr>
          <p:cNvSpPr>
            <a:spLocks noGrp="1"/>
          </p:cNvSpPr>
          <p:nvPr>
            <p:ph type="title"/>
          </p:nvPr>
        </p:nvSpPr>
        <p:spPr/>
        <p:txBody>
          <a:bodyPr/>
          <a:lstStyle/>
          <a:p>
            <a:r>
              <a:rPr lang="en-IL" dirty="0"/>
              <a:t>Writable Streams</a:t>
            </a:r>
          </a:p>
        </p:txBody>
      </p:sp>
      <p:sp>
        <p:nvSpPr>
          <p:cNvPr id="3" name="Content Placeholder 2">
            <a:extLst>
              <a:ext uri="{FF2B5EF4-FFF2-40B4-BE49-F238E27FC236}">
                <a16:creationId xmlns:a16="http://schemas.microsoft.com/office/drawing/2014/main" id="{4E12C316-A376-9704-7C60-7A89F8B13FDD}"/>
              </a:ext>
            </a:extLst>
          </p:cNvPr>
          <p:cNvSpPr>
            <a:spLocks noGrp="1"/>
          </p:cNvSpPr>
          <p:nvPr>
            <p:ph idx="1"/>
          </p:nvPr>
        </p:nvSpPr>
        <p:spPr/>
        <p:txBody>
          <a:bodyPr>
            <a:normAutofit fontScale="92500" lnSpcReduction="20000"/>
          </a:bodyPr>
          <a:lstStyle/>
          <a:p>
            <a:r>
              <a:rPr lang="en-US" dirty="0"/>
              <a:t>A Writable stream is an abstraction that allows you to write data over a destination. In a way you can see Writable streams as an abstraction for output.</a:t>
            </a:r>
          </a:p>
          <a:p>
            <a:pPr marL="0" indent="0">
              <a:buNone/>
            </a:pPr>
            <a:r>
              <a:rPr lang="en-US" dirty="0"/>
              <a:t> </a:t>
            </a:r>
            <a:br>
              <a:rPr lang="en-US" dirty="0"/>
            </a:br>
            <a:r>
              <a:rPr lang="en-US" dirty="0"/>
              <a:t>Some examples of Writable streams:</a:t>
            </a:r>
          </a:p>
          <a:p>
            <a:pPr marL="0" indent="0">
              <a:buNone/>
            </a:pPr>
            <a:br>
              <a:rPr lang="en-US" dirty="0"/>
            </a:br>
            <a:r>
              <a:rPr lang="en-US" dirty="0"/>
              <a:t>-    Writing to a file with `</a:t>
            </a:r>
            <a:r>
              <a:rPr lang="en-US" dirty="0" err="1"/>
              <a:t>fs.createWriteStream</a:t>
            </a:r>
            <a:r>
              <a:rPr lang="en-US" dirty="0"/>
              <a:t>()`</a:t>
            </a:r>
          </a:p>
          <a:p>
            <a:r>
              <a:rPr lang="en-US" dirty="0"/>
              <a:t>- Command line standard output and standard error (`</a:t>
            </a:r>
            <a:r>
              <a:rPr lang="en-US" dirty="0" err="1"/>
              <a:t>process.stdout</a:t>
            </a:r>
            <a:r>
              <a:rPr lang="en-US" dirty="0"/>
              <a:t>`, `</a:t>
            </a:r>
            <a:r>
              <a:rPr lang="en-US" dirty="0" err="1"/>
              <a:t>process.stderr</a:t>
            </a:r>
            <a:r>
              <a:rPr lang="en-US" dirty="0"/>
              <a:t>`)</a:t>
            </a:r>
          </a:p>
          <a:p>
            <a:r>
              <a:rPr lang="en-US" dirty="0"/>
              <a:t>- An HTTP request (when sent by a client)</a:t>
            </a:r>
          </a:p>
          <a:p>
            <a:r>
              <a:rPr lang="en-US" dirty="0"/>
              <a:t>- An HTTP response (when sent by a server)</a:t>
            </a:r>
          </a:p>
          <a:p>
            <a:endParaRPr lang="en-IL" dirty="0"/>
          </a:p>
        </p:txBody>
      </p:sp>
    </p:spTree>
    <p:extLst>
      <p:ext uri="{BB962C8B-B14F-4D97-AF65-F5344CB8AC3E}">
        <p14:creationId xmlns:p14="http://schemas.microsoft.com/office/powerpoint/2010/main" val="367575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E527EC-1CAF-4B43-B762-600D5F0A37FA}"/>
              </a:ext>
            </a:extLst>
          </p:cNvPr>
          <p:cNvPicPr>
            <a:picLocks noGrp="1" noChangeAspect="1"/>
          </p:cNvPicPr>
          <p:nvPr>
            <p:ph idx="1"/>
          </p:nvPr>
        </p:nvPicPr>
        <p:blipFill>
          <a:blip r:embed="rId3"/>
          <a:srcRect/>
          <a:stretch/>
        </p:blipFill>
        <p:spPr>
          <a:xfrm>
            <a:off x="0" y="0"/>
            <a:ext cx="12192000" cy="6858000"/>
          </a:xfrm>
        </p:spPr>
      </p:pic>
    </p:spTree>
    <p:extLst>
      <p:ext uri="{BB962C8B-B14F-4D97-AF65-F5344CB8AC3E}">
        <p14:creationId xmlns:p14="http://schemas.microsoft.com/office/powerpoint/2010/main" val="167566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885-66D0-7645-5362-4159CEA11066}"/>
              </a:ext>
            </a:extLst>
          </p:cNvPr>
          <p:cNvSpPr>
            <a:spLocks noGrp="1"/>
          </p:cNvSpPr>
          <p:nvPr>
            <p:ph type="title"/>
          </p:nvPr>
        </p:nvSpPr>
        <p:spPr/>
        <p:txBody>
          <a:bodyPr/>
          <a:lstStyle/>
          <a:p>
            <a:r>
              <a:rPr lang="en-IL" dirty="0"/>
              <a:t>Writable Streams</a:t>
            </a:r>
          </a:p>
        </p:txBody>
      </p:sp>
      <p:sp>
        <p:nvSpPr>
          <p:cNvPr id="4" name="Content Placeholder 3">
            <a:extLst>
              <a:ext uri="{FF2B5EF4-FFF2-40B4-BE49-F238E27FC236}">
                <a16:creationId xmlns:a16="http://schemas.microsoft.com/office/drawing/2014/main" id="{61E064C7-25AC-022D-4E4B-C2283DDE7870}"/>
              </a:ext>
            </a:extLst>
          </p:cNvPr>
          <p:cNvSpPr>
            <a:spLocks noGrp="1"/>
          </p:cNvSpPr>
          <p:nvPr>
            <p:ph idx="1"/>
          </p:nvPr>
        </p:nvSpPr>
        <p:spPr/>
        <p:txBody>
          <a:bodyPr>
            <a:normAutofit/>
          </a:bodyPr>
          <a:lstStyle/>
          <a:p>
            <a:r>
              <a:rPr lang="en-US" dirty="0"/>
              <a:t>Same </a:t>
            </a:r>
            <a:r>
              <a:rPr lang="en-US" dirty="0" err="1"/>
              <a:t>api</a:t>
            </a:r>
            <a:r>
              <a:rPr lang="en-US" dirty="0"/>
              <a:t> as for </a:t>
            </a:r>
            <a:r>
              <a:rPr lang="en-US" dirty="0" err="1"/>
              <a:t>implemention</a:t>
            </a:r>
            <a:r>
              <a:rPr lang="en-US" dirty="0"/>
              <a:t> as the duplex stream which accepts 3 arguments and override _write method:</a:t>
            </a:r>
          </a:p>
          <a:p>
            <a:endParaRPr lang="en-US" dirty="0"/>
          </a:p>
          <a:p>
            <a:r>
              <a:rPr lang="en-US" dirty="0"/>
              <a:t>`chunk`: the current chunk of data to transform</a:t>
            </a:r>
          </a:p>
          <a:p>
            <a:r>
              <a:rPr lang="en-US" dirty="0"/>
              <a:t>`enc`: a string that represents the current encoding of the data</a:t>
            </a:r>
          </a:p>
          <a:p>
            <a:r>
              <a:rPr lang="en-US" dirty="0"/>
              <a:t>`</a:t>
            </a:r>
            <a:r>
              <a:rPr lang="en-US" dirty="0" err="1"/>
              <a:t>cb</a:t>
            </a:r>
            <a:r>
              <a:rPr lang="en-US" dirty="0"/>
              <a:t>`: a callback to invoke when the transformation is done. This allows you to have asynchronous transformations.</a:t>
            </a:r>
          </a:p>
          <a:p>
            <a:pPr marL="0" indent="0">
              <a:buNone/>
            </a:pPr>
            <a:endParaRPr lang="en-US" dirty="0"/>
          </a:p>
          <a:p>
            <a:endParaRPr lang="en-IL" dirty="0"/>
          </a:p>
        </p:txBody>
      </p:sp>
    </p:spTree>
    <p:extLst>
      <p:ext uri="{BB962C8B-B14F-4D97-AF65-F5344CB8AC3E}">
        <p14:creationId xmlns:p14="http://schemas.microsoft.com/office/powerpoint/2010/main" val="1296201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885-66D0-7645-5362-4159CEA11066}"/>
              </a:ext>
            </a:extLst>
          </p:cNvPr>
          <p:cNvSpPr>
            <a:spLocks noGrp="1"/>
          </p:cNvSpPr>
          <p:nvPr>
            <p:ph type="title"/>
          </p:nvPr>
        </p:nvSpPr>
        <p:spPr/>
        <p:txBody>
          <a:bodyPr/>
          <a:lstStyle/>
          <a:p>
            <a:r>
              <a:rPr lang="en-IL" dirty="0"/>
              <a:t>Problems with streams</a:t>
            </a:r>
          </a:p>
        </p:txBody>
      </p:sp>
      <p:sp>
        <p:nvSpPr>
          <p:cNvPr id="3" name="Content Placeholder 2">
            <a:extLst>
              <a:ext uri="{FF2B5EF4-FFF2-40B4-BE49-F238E27FC236}">
                <a16:creationId xmlns:a16="http://schemas.microsoft.com/office/drawing/2014/main" id="{4E12C316-A376-9704-7C60-7A89F8B13FDD}"/>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342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3B5758-A0BB-9F4C-8BD1-CB9D02E2CC84}"/>
              </a:ext>
            </a:extLst>
          </p:cNvPr>
          <p:cNvPicPr>
            <a:picLocks noGrp="1" noChangeAspect="1"/>
          </p:cNvPicPr>
          <p:nvPr>
            <p:ph idx="1"/>
          </p:nvPr>
        </p:nvPicPr>
        <p:blipFill>
          <a:blip r:embed="rId3"/>
          <a:srcRect/>
          <a:stretch/>
        </p:blipFill>
        <p:spPr>
          <a:xfrm>
            <a:off x="0" y="20029"/>
            <a:ext cx="12192000" cy="6857999"/>
          </a:xfrm>
        </p:spPr>
      </p:pic>
    </p:spTree>
    <p:extLst>
      <p:ext uri="{BB962C8B-B14F-4D97-AF65-F5344CB8AC3E}">
        <p14:creationId xmlns:p14="http://schemas.microsoft.com/office/powerpoint/2010/main" val="162762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955E99C9-27FE-2D48-9CF9-7B3658E9ECC1}"/>
              </a:ext>
            </a:extLst>
          </p:cNvPr>
          <p:cNvPicPr>
            <a:picLocks noGrp="1" noChangeAspect="1"/>
          </p:cNvPicPr>
          <p:nvPr>
            <p:ph idx="1"/>
          </p:nvPr>
        </p:nvPicPr>
        <p:blipFill>
          <a:blip r:embed="rId3"/>
          <a:stretch>
            <a:fillRect/>
          </a:stretch>
        </p:blipFill>
        <p:spPr>
          <a:xfrm>
            <a:off x="11714" y="290384"/>
            <a:ext cx="12180286" cy="6277232"/>
          </a:xfrm>
        </p:spPr>
      </p:pic>
      <p:pic>
        <p:nvPicPr>
          <p:cNvPr id="6" name="Graphic 5" descr="Arrow Up with solid fill">
            <a:extLst>
              <a:ext uri="{FF2B5EF4-FFF2-40B4-BE49-F238E27FC236}">
                <a16:creationId xmlns:a16="http://schemas.microsoft.com/office/drawing/2014/main" id="{E0B14951-E5FD-D0FA-3DB2-81749346FA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712299" y="1878107"/>
            <a:ext cx="914400" cy="914400"/>
          </a:xfrm>
          <a:prstGeom prst="rect">
            <a:avLst/>
          </a:prstGeom>
        </p:spPr>
      </p:pic>
      <p:pic>
        <p:nvPicPr>
          <p:cNvPr id="15" name="Graphic 14" descr="Arrow Up with solid fill">
            <a:extLst>
              <a:ext uri="{FF2B5EF4-FFF2-40B4-BE49-F238E27FC236}">
                <a16:creationId xmlns:a16="http://schemas.microsoft.com/office/drawing/2014/main" id="{0A547335-A967-80DF-4491-CA45904BFAF4}"/>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6200000">
            <a:off x="4376558" y="4755779"/>
            <a:ext cx="914400" cy="914400"/>
          </a:xfrm>
          <a:prstGeom prst="rect">
            <a:avLst/>
          </a:prstGeom>
        </p:spPr>
      </p:pic>
    </p:spTree>
    <p:extLst>
      <p:ext uri="{BB962C8B-B14F-4D97-AF65-F5344CB8AC3E}">
        <p14:creationId xmlns:p14="http://schemas.microsoft.com/office/powerpoint/2010/main" val="5411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2F68E3-EEE8-084E-8689-B147E1C2BC8F}"/>
              </a:ext>
            </a:extLst>
          </p:cNvPr>
          <p:cNvPicPr>
            <a:picLocks noGrp="1" noChangeAspect="1"/>
          </p:cNvPicPr>
          <p:nvPr>
            <p:ph idx="1"/>
          </p:nvPr>
        </p:nvPicPr>
        <p:blipFill>
          <a:blip r:embed="rId2"/>
          <a:srcRect/>
          <a:stretch/>
        </p:blipFill>
        <p:spPr>
          <a:xfrm>
            <a:off x="1" y="0"/>
            <a:ext cx="12192000" cy="6858000"/>
          </a:xfrm>
        </p:spPr>
      </p:pic>
    </p:spTree>
    <p:extLst>
      <p:ext uri="{BB962C8B-B14F-4D97-AF65-F5344CB8AC3E}">
        <p14:creationId xmlns:p14="http://schemas.microsoft.com/office/powerpoint/2010/main" val="176766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48ECAC1-4C35-0355-5649-92DF490E6223}"/>
              </a:ext>
            </a:extLst>
          </p:cNvPr>
          <p:cNvPicPr>
            <a:picLocks noChangeAspect="1"/>
          </p:cNvPicPr>
          <p:nvPr/>
        </p:nvPicPr>
        <p:blipFill rotWithShape="1">
          <a:blip r:embed="rId2">
            <a:alphaModFix amt="15000"/>
            <a:grayscl/>
          </a:blip>
          <a:srcRect t="5975" b="9756"/>
          <a:stretch/>
        </p:blipFill>
        <p:spPr>
          <a:xfrm>
            <a:off x="-608749" y="753227"/>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9F38A3-4422-4E4C-B6C4-CB00E0B9098E}"/>
              </a:ext>
            </a:extLst>
          </p:cNvPr>
          <p:cNvSpPr>
            <a:spLocks noGrp="1"/>
          </p:cNvSpPr>
          <p:nvPr>
            <p:ph type="title"/>
          </p:nvPr>
        </p:nvSpPr>
        <p:spPr>
          <a:xfrm>
            <a:off x="680321" y="753228"/>
            <a:ext cx="9613861" cy="1080938"/>
          </a:xfrm>
        </p:spPr>
        <p:txBody>
          <a:bodyPr>
            <a:normAutofit/>
          </a:bodyPr>
          <a:lstStyle/>
          <a:p>
            <a:r>
              <a:rPr lang="en-US"/>
              <a:t>T</a:t>
            </a:r>
            <a:r>
              <a:rPr lang="en-IL"/>
              <a:t>he problem</a:t>
            </a:r>
          </a:p>
        </p:txBody>
      </p:sp>
      <p:pic>
        <p:nvPicPr>
          <p:cNvPr id="20"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37CE2AF-BE53-A54B-B789-B7FFEEB2EA70}"/>
              </a:ext>
            </a:extLst>
          </p:cNvPr>
          <p:cNvSpPr>
            <a:spLocks noGrp="1"/>
          </p:cNvSpPr>
          <p:nvPr>
            <p:ph idx="1"/>
          </p:nvPr>
        </p:nvSpPr>
        <p:spPr>
          <a:xfrm>
            <a:off x="680321" y="2336873"/>
            <a:ext cx="9613861" cy="3395060"/>
          </a:xfrm>
        </p:spPr>
        <p:txBody>
          <a:bodyPr anchor="ctr">
            <a:normAutofit/>
          </a:bodyPr>
          <a:lstStyle/>
          <a:p>
            <a:pPr marL="0" indent="0" defTabSz="914400" rtl="0" eaLnBrk="1" latinLnBrk="0" hangingPunct="1">
              <a:spcBef>
                <a:spcPts val="1000"/>
              </a:spcBef>
              <a:buFont typeface="Arial" panose="020B0604020202020204" pitchFamily="34" charset="0"/>
              <a:buNone/>
            </a:pPr>
            <a:r>
              <a:rPr lang="en-US" sz="4800" dirty="0"/>
              <a:t>Data increased over time and reach a point when can’t be handle in simple rest anymore.</a:t>
            </a:r>
          </a:p>
          <a:p>
            <a:pPr marL="0" indent="0" defTabSz="914400" rtl="0" eaLnBrk="1" latinLnBrk="0" hangingPunct="1">
              <a:spcBef>
                <a:spcPts val="1000"/>
              </a:spcBef>
              <a:buFont typeface="Arial" panose="020B0604020202020204" pitchFamily="34" charset="0"/>
              <a:buNone/>
            </a:pPr>
            <a:endParaRPr lang="en-IL" sz="2000" dirty="0"/>
          </a:p>
        </p:txBody>
      </p:sp>
    </p:spTree>
    <p:extLst>
      <p:ext uri="{BB962C8B-B14F-4D97-AF65-F5344CB8AC3E}">
        <p14:creationId xmlns:p14="http://schemas.microsoft.com/office/powerpoint/2010/main" val="146745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16A5-86E1-F042-8BDC-60F49052D23F}"/>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Reasons:</a:t>
            </a:r>
            <a:endParaRPr lang="en-IL" dirty="0"/>
          </a:p>
        </p:txBody>
      </p:sp>
      <p:sp>
        <p:nvSpPr>
          <p:cNvPr id="3" name="Content Placeholder 2">
            <a:extLst>
              <a:ext uri="{FF2B5EF4-FFF2-40B4-BE49-F238E27FC236}">
                <a16:creationId xmlns:a16="http://schemas.microsoft.com/office/drawing/2014/main" id="{3A2731CE-3013-6248-A37D-EF8835C20F6B}"/>
              </a:ext>
            </a:extLst>
          </p:cNvPr>
          <p:cNvSpPr>
            <a:spLocks noGrp="1"/>
          </p:cNvSpPr>
          <p:nvPr>
            <p:ph idx="1"/>
          </p:nvPr>
        </p:nvSpPr>
        <p:spPr/>
        <p:txBody>
          <a:bodyPr/>
          <a:lstStyle/>
          <a:p>
            <a:r>
              <a:rPr lang="en-US" sz="3600" dirty="0"/>
              <a:t>S</a:t>
            </a:r>
            <a:r>
              <a:rPr lang="en-IL" sz="3600" dirty="0"/>
              <a:t>erver limited in Memory size today each node server as 5G of heap memory </a:t>
            </a:r>
          </a:p>
          <a:p>
            <a:endParaRPr lang="en-IL" dirty="0"/>
          </a:p>
          <a:p>
            <a:r>
              <a:rPr lang="en-US" sz="4000" dirty="0"/>
              <a:t>V8 can’t store string larger than 64 bit which is ~2GB in RAM</a:t>
            </a:r>
            <a:endParaRPr lang="en-IL" sz="4000" dirty="0"/>
          </a:p>
        </p:txBody>
      </p:sp>
    </p:spTree>
    <p:extLst>
      <p:ext uri="{BB962C8B-B14F-4D97-AF65-F5344CB8AC3E}">
        <p14:creationId xmlns:p14="http://schemas.microsoft.com/office/powerpoint/2010/main" val="385298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9034-229D-AED0-249F-235E93AECC09}"/>
              </a:ext>
            </a:extLst>
          </p:cNvPr>
          <p:cNvSpPr>
            <a:spLocks noGrp="1"/>
          </p:cNvSpPr>
          <p:nvPr>
            <p:ph type="title"/>
          </p:nvPr>
        </p:nvSpPr>
        <p:spPr/>
        <p:txBody>
          <a:bodyPr/>
          <a:lstStyle/>
          <a:p>
            <a:endParaRPr lang="en-IL" dirty="0"/>
          </a:p>
        </p:txBody>
      </p:sp>
      <p:pic>
        <p:nvPicPr>
          <p:cNvPr id="5" name="Content Placeholder 4">
            <a:extLst>
              <a:ext uri="{FF2B5EF4-FFF2-40B4-BE49-F238E27FC236}">
                <a16:creationId xmlns:a16="http://schemas.microsoft.com/office/drawing/2014/main" id="{AF7D0FD1-D8F0-56E3-1334-3351B16B1BD2}"/>
              </a:ext>
            </a:extLst>
          </p:cNvPr>
          <p:cNvPicPr>
            <a:picLocks noGrp="1" noChangeAspect="1"/>
          </p:cNvPicPr>
          <p:nvPr>
            <p:ph idx="1"/>
          </p:nvPr>
        </p:nvPicPr>
        <p:blipFill>
          <a:blip r:embed="rId2"/>
          <a:srcRect/>
          <a:stretch/>
        </p:blipFill>
        <p:spPr>
          <a:xfrm>
            <a:off x="0" y="0"/>
            <a:ext cx="12192000" cy="6857999"/>
          </a:xfrm>
        </p:spPr>
      </p:pic>
    </p:spTree>
    <p:extLst>
      <p:ext uri="{BB962C8B-B14F-4D97-AF65-F5344CB8AC3E}">
        <p14:creationId xmlns:p14="http://schemas.microsoft.com/office/powerpoint/2010/main" val="305643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7" name="Content Placeholder 2">
            <a:extLst>
              <a:ext uri="{FF2B5EF4-FFF2-40B4-BE49-F238E27FC236}">
                <a16:creationId xmlns:a16="http://schemas.microsoft.com/office/drawing/2014/main" id="{A222BE1D-D537-FE45-8119-FCECC1774937}"/>
              </a:ext>
            </a:extLst>
          </p:cNvPr>
          <p:cNvSpPr>
            <a:spLocks noGrp="1"/>
          </p:cNvSpPr>
          <p:nvPr>
            <p:ph idx="1"/>
          </p:nvPr>
        </p:nvSpPr>
        <p:spPr>
          <a:xfrm>
            <a:off x="680322" y="2336873"/>
            <a:ext cx="5041628" cy="2791181"/>
          </a:xfrm>
        </p:spPr>
        <p:txBody>
          <a:bodyPr>
            <a:normAutofit/>
          </a:bodyPr>
          <a:lstStyle/>
          <a:p>
            <a:r>
              <a:rPr lang="en-US" sz="2000" dirty="0"/>
              <a:t>A</a:t>
            </a:r>
            <a:r>
              <a:rPr lang="en-IL" sz="2000" dirty="0"/>
              <a:t> stream is bassicly a pipe of data between 2 or more sources </a:t>
            </a:r>
          </a:p>
          <a:p>
            <a:r>
              <a:rPr lang="en-US" sz="2000" dirty="0"/>
              <a:t>T</a:t>
            </a:r>
            <a:r>
              <a:rPr lang="en-IL" sz="2000" dirty="0"/>
              <a:t>o make it easy to think </a:t>
            </a:r>
            <a:r>
              <a:rPr lang="en-US" sz="2000" dirty="0"/>
              <a:t>I</a:t>
            </a:r>
            <a:r>
              <a:rPr lang="en-IL" sz="2000" dirty="0"/>
              <a:t>ts bassicly an abstraction of batching mechanisem when we don’t need to manage the batch size or triggerring call to next batch and all network overhead are </a:t>
            </a:r>
            <a:r>
              <a:rPr lang="en-US" sz="2000" dirty="0"/>
              <a:t>spared .</a:t>
            </a:r>
            <a:endParaRPr lang="en-IL" sz="2000" dirty="0"/>
          </a:p>
        </p:txBody>
      </p:sp>
      <p:pic>
        <p:nvPicPr>
          <p:cNvPr id="8" name="Picture 4" descr="Green and yellow layers">
            <a:extLst>
              <a:ext uri="{FF2B5EF4-FFF2-40B4-BE49-F238E27FC236}">
                <a16:creationId xmlns:a16="http://schemas.microsoft.com/office/drawing/2014/main" id="{0344E44F-5D06-5719-E261-FC0F5AB4CFBF}"/>
              </a:ext>
            </a:extLst>
          </p:cNvPr>
          <p:cNvPicPr>
            <a:picLocks noChangeAspect="1"/>
          </p:cNvPicPr>
          <p:nvPr/>
        </p:nvPicPr>
        <p:blipFill rotWithShape="1">
          <a:blip r:embed="rId4"/>
          <a:srcRect l="15805" r="12659" b="1"/>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ECAFC0-46F2-5B4B-8B66-112680E2F240}"/>
              </a:ext>
            </a:extLst>
          </p:cNvPr>
          <p:cNvSpPr>
            <a:spLocks noGrp="1"/>
          </p:cNvSpPr>
          <p:nvPr>
            <p:ph type="title"/>
          </p:nvPr>
        </p:nvSpPr>
        <p:spPr>
          <a:xfrm>
            <a:off x="680321" y="753228"/>
            <a:ext cx="5041629" cy="1080938"/>
          </a:xfrm>
        </p:spPr>
        <p:txBody>
          <a:bodyPr>
            <a:normAutofit/>
          </a:bodyPr>
          <a:lstStyle/>
          <a:p>
            <a:r>
              <a:rPr lang="en-IL" dirty="0"/>
              <a:t>What is a stream?</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2608939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11197</TotalTime>
  <Words>1034</Words>
  <Application>Microsoft Macintosh PowerPoint</Application>
  <PresentationFormat>Widescreen</PresentationFormat>
  <Paragraphs>107</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Trebuchet MS</vt:lpstr>
      <vt:lpstr>Berlin</vt:lpstr>
      <vt:lpstr>Node Js Streams &amp; Async Genrators</vt:lpstr>
      <vt:lpstr>PowerPoint Presentation</vt:lpstr>
      <vt:lpstr>PowerPoint Presentation</vt:lpstr>
      <vt:lpstr>PowerPoint Presentation</vt:lpstr>
      <vt:lpstr>PowerPoint Presentation</vt:lpstr>
      <vt:lpstr>The problem</vt:lpstr>
      <vt:lpstr>Reasons:</vt:lpstr>
      <vt:lpstr>PowerPoint Presentation</vt:lpstr>
      <vt:lpstr>What is a stream?</vt:lpstr>
      <vt:lpstr>Streams types</vt:lpstr>
      <vt:lpstr>Pipe</vt:lpstr>
      <vt:lpstr>Problem with node stream </vt:lpstr>
      <vt:lpstr>Readable Streams</vt:lpstr>
      <vt:lpstr>Readable Streams</vt:lpstr>
      <vt:lpstr>Readable Streams - Custom</vt:lpstr>
      <vt:lpstr>Duplex and Transform streams  </vt:lpstr>
      <vt:lpstr>Duplex and Transform streams  </vt:lpstr>
      <vt:lpstr>Duplex and Transform streams  </vt:lpstr>
      <vt:lpstr>Writable Streams</vt:lpstr>
      <vt:lpstr>Writable Streams</vt:lpstr>
      <vt:lpstr>Problems with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Streams &amp; Async Genrators</dc:title>
  <dc:creator>Naor Tedgi</dc:creator>
  <cp:lastModifiedBy>Naor Tedgi</cp:lastModifiedBy>
  <cp:revision>7</cp:revision>
  <dcterms:created xsi:type="dcterms:W3CDTF">2022-04-10T14:52:39Z</dcterms:created>
  <dcterms:modified xsi:type="dcterms:W3CDTF">2022-04-29T15:24:04Z</dcterms:modified>
</cp:coreProperties>
</file>