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5"/>
  </p:notesMasterIdLst>
  <p:sldIdLst>
    <p:sldId id="263" r:id="rId2"/>
    <p:sldId id="265" r:id="rId3"/>
    <p:sldId id="267" r:id="rId4"/>
    <p:sldId id="269" r:id="rId5"/>
    <p:sldId id="285" r:id="rId6"/>
    <p:sldId id="286" r:id="rId7"/>
    <p:sldId id="287" r:id="rId8"/>
    <p:sldId id="270" r:id="rId9"/>
    <p:sldId id="272" r:id="rId10"/>
    <p:sldId id="271" r:id="rId11"/>
    <p:sldId id="273" r:id="rId12"/>
    <p:sldId id="274" r:id="rId13"/>
    <p:sldId id="276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8" r:id="rId22"/>
    <p:sldId id="292" r:id="rId23"/>
    <p:sldId id="296" r:id="rId24"/>
    <p:sldId id="297" r:id="rId25"/>
    <p:sldId id="298" r:id="rId26"/>
    <p:sldId id="291" r:id="rId27"/>
    <p:sldId id="293" r:id="rId28"/>
    <p:sldId id="294" r:id="rId29"/>
    <p:sldId id="301" r:id="rId30"/>
    <p:sldId id="303" r:id="rId31"/>
    <p:sldId id="302" r:id="rId32"/>
    <p:sldId id="290" r:id="rId33"/>
    <p:sldId id="295" r:id="rId34"/>
  </p:sldIdLst>
  <p:sldSz cx="9144000" cy="6858000" type="screen4x3"/>
  <p:notesSz cx="6858000" cy="914400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9"/>
    <p:restoredTop sz="94668"/>
  </p:normalViewPr>
  <p:slideViewPr>
    <p:cSldViewPr>
      <p:cViewPr varScale="1">
        <p:scale>
          <a:sx n="140" d="100"/>
          <a:sy n="140" d="100"/>
        </p:scale>
        <p:origin x="105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B3B5D-8085-41F4-8D3F-AD7279DC1F90}" type="datetimeFigureOut">
              <a:rPr lang="en-US" smtClean="0"/>
              <a:t>8/11/22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EC861-E83A-4356-9FA8-9584F54C1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22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60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43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72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6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60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89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96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37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167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86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39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907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18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76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615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584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499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69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216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26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717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391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769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678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373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51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70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60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98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58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38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13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8AE415C-7A85-634B-B028-DBE71C5D2D63}" type="datetime1">
              <a:rPr lang="en-US" smtClean="0"/>
              <a:t>8/11/22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 advClick="0" advTm="4000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49A0-719E-C942-A783-66E173E6A0F0}" type="datetime1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4000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F785-B1BC-7C47-8418-671EC1989A67}" type="datetime1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4000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BC6205D-28A0-D14B-BB25-8E18F06B9E65}" type="datetime1">
              <a:rPr lang="en-US" smtClean="0"/>
              <a:t>8/11/22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med" advClick="0" advTm="4000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0B5867B-D9CD-7440-8E34-2DE4EEBB756F}" type="datetime1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 advClick="0" advTm="4000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80C9-E45C-9241-904E-CCA7A172C53A}" type="datetime1">
              <a:rPr lang="en-US" smtClean="0"/>
              <a:t>8/11/22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spd="med" advClick="0" advTm="4000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48EF-D67B-BD4A-9D30-4143161FE6C7}" type="datetime1">
              <a:rPr lang="en-US" smtClean="0"/>
              <a:t>8/11/22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 spd="med" advClick="0" advTm="4000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2D71A65-90D4-EE40-BBFD-8771A93CB24C}" type="datetime1">
              <a:rPr lang="en-US" smtClean="0"/>
              <a:t>8/11/22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med" advClick="0" advTm="4000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EC9E-69C9-2145-9EEE-DB99B983CF0A}" type="datetime1">
              <a:rPr lang="en-US" smtClean="0"/>
              <a:t>8/11/22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4000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218A1DF-E552-E741-9FD8-9B85174CEEA6}" type="datetime1">
              <a:rPr lang="en-US" smtClean="0"/>
              <a:t>8/11/22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 advClick="0" advTm="4000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6AB1607-3325-4A40-862F-490ACE222F66}" type="datetime1">
              <a:rPr lang="en-US" smtClean="0"/>
              <a:t>8/11/22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med" advClick="0" advTm="4000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6CD6ED2-99B4-D84C-83B0-15233ABEDB88}" type="datetime1">
              <a:rPr lang="en-US" smtClean="0"/>
              <a:t>8/11/22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med">
    <p:sndAc>
      <p:endSnd/>
    </p:sndAc>
  </p:transition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Ethan-Arrowood/undici-fetch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tapjs/node-tap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nyk.io/test/docker/node%3A14.15.1-sli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u-west-1.console.aws.amazon.com/ecr/repositories/private/032106861074/platformjs/image/sha256:fe984047d33fa58ac6373ba68df6693d9553810008facf412f776a96d8ad7e6f/scan-results/?region=eu-west-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tedgi/Demand-TechTalks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tedgi/Demand-TechTalks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athiasbynens.be/notes/shapes-ics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M3BM9TB-8yA?feature=oembed" TargetMode="Externa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981200"/>
            <a:ext cx="6705600" cy="59896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ndale Mono" panose="020B0509000000000004" pitchFamily="49" charset="0"/>
                <a:cs typeface="Al Nile" pitchFamily="2" charset="-78"/>
              </a:rPr>
              <a:t>Node.js 14.15 =&gt; 18.4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Naor</a:t>
            </a:r>
            <a:r>
              <a:rPr lang="en-US" dirty="0"/>
              <a:t> </a:t>
            </a:r>
            <a:r>
              <a:rPr lang="en-US" dirty="0" err="1"/>
              <a:t>Tedgi</a:t>
            </a:r>
            <a:r>
              <a:rPr lang="en-US" dirty="0"/>
              <a:t> (Abu Emma)</a:t>
            </a:r>
          </a:p>
          <a:p>
            <a:r>
              <a:rPr lang="en-US" dirty="0"/>
              <a:t>@</a:t>
            </a:r>
            <a:r>
              <a:rPr lang="en-US" dirty="0" err="1"/>
              <a:t>ntedgi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98697"/>
      </p:ext>
    </p:extLst>
  </p:cSld>
  <p:clrMapOvr>
    <a:masterClrMapping/>
  </p:clrMapOvr>
  <p:transition spd="med"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630838"/>
            <a:ext cx="6705600" cy="598962"/>
          </a:xfrm>
        </p:spPr>
        <p:txBody>
          <a:bodyPr>
            <a:noAutofit/>
          </a:bodyPr>
          <a:lstStyle/>
          <a:p>
            <a:r>
              <a:rPr lang="en-US" sz="4000" dirty="0"/>
              <a:t>New import protocol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0D82690-2AB7-2AEE-96F1-F94C3A150FDC}"/>
              </a:ext>
            </a:extLst>
          </p:cNvPr>
          <p:cNvSpPr txBox="1">
            <a:spLocks/>
          </p:cNvSpPr>
          <p:nvPr/>
        </p:nvSpPr>
        <p:spPr>
          <a:xfrm>
            <a:off x="1790700" y="1600200"/>
            <a:ext cx="6705600" cy="5334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/>
              <a:t>For example:</a:t>
            </a:r>
            <a:endParaRPr 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E4DEB-B1C9-DBBD-61BD-26C5370C5A45}"/>
              </a:ext>
            </a:extLst>
          </p:cNvPr>
          <p:cNvSpPr txBox="1"/>
          <p:nvPr/>
        </p:nvSpPr>
        <p:spPr>
          <a:xfrm>
            <a:off x="2286000" y="2279974"/>
            <a:ext cx="624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node:util</a:t>
            </a:r>
            <a:r>
              <a:rPr lang="en-US" dirty="0"/>
              <a:t>/types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node:string_decoder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node:assert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node:test</a:t>
            </a:r>
            <a:r>
              <a:rPr lang="en-US" dirty="0"/>
              <a:t> ! (will talk more about later)</a:t>
            </a:r>
            <a:endParaRPr lang="en-IL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905000" y="16002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72356672"/>
      </p:ext>
    </p:extLst>
  </p:cSld>
  <p:clrMapOvr>
    <a:masterClrMapping/>
  </p:clrMapOvr>
  <p:transition spd="med"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630838"/>
            <a:ext cx="6705600" cy="598962"/>
          </a:xfrm>
        </p:spPr>
        <p:txBody>
          <a:bodyPr>
            <a:noAutofit/>
          </a:bodyPr>
          <a:lstStyle/>
          <a:p>
            <a:r>
              <a:rPr lang="en-US" sz="4000" dirty="0"/>
              <a:t>New import protocol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905000" y="16002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46654D-3611-8E5A-7099-A466531689F5}"/>
              </a:ext>
            </a:extLst>
          </p:cNvPr>
          <p:cNvSpPr txBox="1"/>
          <p:nvPr/>
        </p:nvSpPr>
        <p:spPr>
          <a:xfrm>
            <a:off x="2775275" y="3753526"/>
            <a:ext cx="46602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isCorrectlyEncodedName</a:t>
            </a:r>
            <a:r>
              <a:rPr lang="en-US" dirty="0"/>
              <a:t> (spec) {</a:t>
            </a:r>
          </a:p>
          <a:p>
            <a:r>
              <a:rPr lang="en-US" dirty="0"/>
              <a:t>  return !</a:t>
            </a:r>
            <a:r>
              <a:rPr lang="en-US" dirty="0" err="1"/>
              <a:t>spec.match</a:t>
            </a:r>
            <a:r>
              <a:rPr lang="en-US" dirty="0"/>
              <a:t>(/[/@\s+%:]/) &amp;&amp;</a:t>
            </a:r>
          </a:p>
          <a:p>
            <a:r>
              <a:rPr lang="en-US" dirty="0"/>
              <a:t>    spec === </a:t>
            </a:r>
            <a:r>
              <a:rPr lang="en-US" dirty="0" err="1"/>
              <a:t>encodeURIComponent</a:t>
            </a:r>
            <a:r>
              <a:rPr lang="en-US" dirty="0"/>
              <a:t>(spec)</a:t>
            </a:r>
          </a:p>
          <a:p>
            <a:r>
              <a:rPr lang="en-US" dirty="0"/>
              <a:t>}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61832-2FB2-1EF4-8184-A53DC93A0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30" y="1687855"/>
            <a:ext cx="8458200" cy="141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91301"/>
      </p:ext>
    </p:extLst>
  </p:cSld>
  <p:clrMapOvr>
    <a:masterClrMapping/>
  </p:clrMapOvr>
  <p:transition spd="med"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630838"/>
            <a:ext cx="6705600" cy="598962"/>
          </a:xfrm>
        </p:spPr>
        <p:txBody>
          <a:bodyPr>
            <a:noAutofit/>
          </a:bodyPr>
          <a:lstStyle/>
          <a:p>
            <a:r>
              <a:rPr lang="en-US" sz="4000" dirty="0"/>
              <a:t>New import protocol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905000" y="16002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43AA30A-482E-81B4-CE56-6BB6A9D72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3877"/>
            <a:ext cx="9144000" cy="433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68291"/>
      </p:ext>
    </p:extLst>
  </p:cSld>
  <p:clrMapOvr>
    <a:masterClrMapping/>
  </p:clrMapOvr>
  <p:transition spd="med"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630838"/>
            <a:ext cx="6705600" cy="598962"/>
          </a:xfrm>
        </p:spPr>
        <p:txBody>
          <a:bodyPr>
            <a:noAutofit/>
          </a:bodyPr>
          <a:lstStyle/>
          <a:p>
            <a:r>
              <a:rPr lang="en-US" sz="4000" dirty="0"/>
              <a:t>Features: fetch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447800" y="3676491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9ABA119-84B4-8E1F-C332-D874AD43F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14163"/>
            <a:ext cx="8915400" cy="19125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116FB3-68FB-BB60-A1DC-7C147F7DB5DE}"/>
              </a:ext>
            </a:extLst>
          </p:cNvPr>
          <p:cNvSpPr txBox="1"/>
          <p:nvPr/>
        </p:nvSpPr>
        <p:spPr>
          <a:xfrm>
            <a:off x="2209800" y="4040430"/>
            <a:ext cx="51108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Global</a:t>
            </a:r>
            <a:r>
              <a:rPr lang="en-IL" dirty="0"/>
              <a:t>ley avaliavle no need to import nothing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upon </a:t>
            </a:r>
            <a:r>
              <a:rPr lang="en-US" dirty="0">
                <a:hlinkClick r:id="rId4"/>
              </a:rPr>
              <a:t>undici-fetch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Through this addition, the following </a:t>
            </a:r>
            <a:r>
              <a:rPr lang="en-US" dirty="0" err="1"/>
              <a:t>globals</a:t>
            </a:r>
            <a:r>
              <a:rPr lang="en-US" dirty="0"/>
              <a:t> are made available: fetch, </a:t>
            </a:r>
            <a:r>
              <a:rPr lang="en-US" dirty="0" err="1"/>
              <a:t>FormData</a:t>
            </a:r>
            <a:r>
              <a:rPr lang="en-US" dirty="0"/>
              <a:t>, Headers, Request, Response.</a:t>
            </a:r>
          </a:p>
          <a:p>
            <a:br>
              <a:rPr lang="en-US" dirty="0"/>
            </a:b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89944432"/>
      </p:ext>
    </p:extLst>
  </p:cSld>
  <p:clrMapOvr>
    <a:masterClrMapping/>
  </p:clrMapOvr>
  <p:transition spd="med"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630838"/>
            <a:ext cx="6705600" cy="598962"/>
          </a:xfrm>
        </p:spPr>
        <p:txBody>
          <a:bodyPr>
            <a:noAutofit/>
          </a:bodyPr>
          <a:lstStyle/>
          <a:p>
            <a:r>
              <a:rPr lang="en-US" sz="4000" dirty="0"/>
              <a:t>Features: fetch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447800" y="3676491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AE417A-588F-7EE0-D251-BAEB656FF18B}"/>
              </a:ext>
            </a:extLst>
          </p:cNvPr>
          <p:cNvSpPr txBox="1"/>
          <p:nvPr/>
        </p:nvSpPr>
        <p:spPr>
          <a:xfrm>
            <a:off x="1943100" y="2114381"/>
            <a:ext cx="693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IL" dirty="0"/>
              <a:t>oday at platform js were using 2 diff</a:t>
            </a:r>
            <a:r>
              <a:rPr lang="en-US" dirty="0"/>
              <a:t>e</a:t>
            </a:r>
            <a:r>
              <a:rPr lang="en-IL" dirty="0"/>
              <a:t>rent liberies for http-clients.</a:t>
            </a:r>
          </a:p>
          <a:p>
            <a:endParaRPr lang="en-IL" dirty="0"/>
          </a:p>
          <a:p>
            <a:r>
              <a:rPr lang="en-US" dirty="0"/>
              <a:t>"got": "^11.8.3",</a:t>
            </a:r>
            <a:br>
              <a:rPr lang="en-US" dirty="0"/>
            </a:br>
            <a:r>
              <a:rPr lang="en-US" dirty="0"/>
              <a:t>"request": "^2.78.0", (inside demand-client!)</a:t>
            </a:r>
            <a:br>
              <a:rPr lang="en-US" dirty="0"/>
            </a:b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00368742"/>
      </p:ext>
    </p:extLst>
  </p:cSld>
  <p:clrMapOvr>
    <a:masterClrMapping/>
  </p:clrMapOvr>
  <p:transition spd="med"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630838"/>
            <a:ext cx="6705600" cy="598962"/>
          </a:xfrm>
        </p:spPr>
        <p:txBody>
          <a:bodyPr>
            <a:noAutofit/>
          </a:bodyPr>
          <a:lstStyle/>
          <a:p>
            <a:r>
              <a:rPr lang="en-US" sz="4000" dirty="0"/>
              <a:t>Features: fetch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447800" y="3676491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C9126F6-BE93-6C4B-BE78-339E56557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" y="1447800"/>
            <a:ext cx="9144000" cy="376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86739"/>
      </p:ext>
    </p:extLst>
  </p:cSld>
  <p:clrMapOvr>
    <a:masterClrMapping/>
  </p:clrMapOvr>
  <p:transition spd="med"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630838"/>
            <a:ext cx="6705600" cy="598962"/>
          </a:xfrm>
        </p:spPr>
        <p:txBody>
          <a:bodyPr>
            <a:noAutofit/>
          </a:bodyPr>
          <a:lstStyle/>
          <a:p>
            <a:r>
              <a:rPr lang="en-US" sz="4000" dirty="0"/>
              <a:t>Features: ’</a:t>
            </a:r>
            <a:r>
              <a:rPr lang="en-US" sz="4000" dirty="0" err="1"/>
              <a:t>node:test</a:t>
            </a:r>
            <a:r>
              <a:rPr lang="en-US" sz="4000" dirty="0"/>
              <a:t>’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447800" y="3676491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0D664AC-8BAB-D300-797B-51AFD7980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1433"/>
            <a:ext cx="9144000" cy="42087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A9AB27-85B2-7AE1-83F2-ED600AB7A5E3}"/>
              </a:ext>
            </a:extLst>
          </p:cNvPr>
          <p:cNvSpPr txBox="1"/>
          <p:nvPr/>
        </p:nvSpPr>
        <p:spPr>
          <a:xfrm>
            <a:off x="2093614" y="5455529"/>
            <a:ext cx="5110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upon </a:t>
            </a:r>
            <a:r>
              <a:rPr lang="en-US" b="1" u="sng" dirty="0">
                <a:hlinkClick r:id="rId4"/>
              </a:rPr>
              <a:t>node-tap</a:t>
            </a:r>
            <a:r>
              <a:rPr lang="en-US" b="1" u="sng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Note: (</a:t>
            </a:r>
            <a:r>
              <a:rPr lang="en-US" b="1" u="sng" dirty="0" err="1"/>
              <a:t>coverage,reports</a:t>
            </a:r>
            <a:r>
              <a:rPr lang="en-US" b="1" u="sng" dirty="0"/>
              <a:t> everything inside..)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93965"/>
      </p:ext>
    </p:extLst>
  </p:cSld>
  <p:clrMapOvr>
    <a:masterClrMapping/>
  </p:clrMapOvr>
  <p:transition spd="med"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322123"/>
            <a:ext cx="7620000" cy="598962"/>
          </a:xfrm>
        </p:spPr>
        <p:txBody>
          <a:bodyPr>
            <a:noAutofit/>
          </a:bodyPr>
          <a:lstStyle/>
          <a:p>
            <a:r>
              <a:rPr lang="en-US" sz="4000" dirty="0"/>
              <a:t>Features: </a:t>
            </a:r>
            <a:r>
              <a:rPr lang="en-US" sz="4000" dirty="0" err="1"/>
              <a:t>intl</a:t>
            </a:r>
            <a:r>
              <a:rPr lang="en-US" sz="4000" dirty="0"/>
              <a:t> additions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447800" y="3676491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742DC77-1C83-C327-C6D3-CC9C58429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80329"/>
            <a:ext cx="8305800" cy="412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42497"/>
      </p:ext>
    </p:extLst>
  </p:cSld>
  <p:clrMapOvr>
    <a:masterClrMapping/>
  </p:clrMapOvr>
  <p:transition spd="med"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216067"/>
            <a:ext cx="7620000" cy="598962"/>
          </a:xfrm>
        </p:spPr>
        <p:txBody>
          <a:bodyPr>
            <a:noAutofit/>
          </a:bodyPr>
          <a:lstStyle/>
          <a:p>
            <a:r>
              <a:rPr lang="en-US" sz="4000" dirty="0"/>
              <a:t>Features: </a:t>
            </a:r>
            <a:r>
              <a:rPr lang="en-US" sz="4000" dirty="0" err="1"/>
              <a:t>intl</a:t>
            </a:r>
            <a:r>
              <a:rPr lang="en-US" sz="4000" dirty="0"/>
              <a:t> additions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447800" y="3676491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A2EF35-0596-C7CB-679E-D557F9335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49" y="4370940"/>
            <a:ext cx="7708900" cy="152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A47B22-7E58-36EF-BB6E-54099A4F1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99" y="2545399"/>
            <a:ext cx="7734300" cy="1435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14F31A-2A6F-0F3B-343E-666B217A52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99" y="963060"/>
            <a:ext cx="77470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43366"/>
      </p:ext>
    </p:extLst>
  </p:cSld>
  <p:clrMapOvr>
    <a:masterClrMapping/>
  </p:clrMapOvr>
  <p:transition spd="med"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216067"/>
            <a:ext cx="7620000" cy="598962"/>
          </a:xfrm>
        </p:spPr>
        <p:txBody>
          <a:bodyPr>
            <a:noAutofit/>
          </a:bodyPr>
          <a:lstStyle/>
          <a:p>
            <a:r>
              <a:rPr lang="en-US" sz="4000" dirty="0"/>
              <a:t>Features: </a:t>
            </a:r>
            <a:r>
              <a:rPr lang="en-US" sz="4000" dirty="0" err="1"/>
              <a:t>intl</a:t>
            </a:r>
            <a:r>
              <a:rPr lang="en-US" sz="4000" dirty="0"/>
              <a:t> additions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447800" y="3676491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D7A72-6344-17EA-D223-69B0E43ED940}"/>
              </a:ext>
            </a:extLst>
          </p:cNvPr>
          <p:cNvSpPr txBox="1"/>
          <p:nvPr/>
        </p:nvSpPr>
        <p:spPr>
          <a:xfrm>
            <a:off x="1430448" y="1044186"/>
            <a:ext cx="7620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( [ "Asia/Anadyr", "Asia/Barnaul", "Asia/Chita", "Asia/Irkutsk", "Asia/Kamchatka", "Asia/</a:t>
            </a:r>
            <a:r>
              <a:rPr lang="en-US" dirty="0" err="1"/>
              <a:t>Khandyga</a:t>
            </a:r>
            <a:r>
              <a:rPr lang="en-US" dirty="0"/>
              <a:t>", "Asia/Krasnoyarsk", "Asia/Magadan", "Asia/Novokuznetsk", "Asia/Novosibirsk", "Asia/Omsk", "Asia/Sakhalin", "Asia/</a:t>
            </a:r>
            <a:r>
              <a:rPr lang="en-US" dirty="0" err="1"/>
              <a:t>Srednekolymsk</a:t>
            </a:r>
            <a:r>
              <a:rPr lang="en-US" dirty="0"/>
              <a:t>", "Asia/Tomsk", "Asia/</a:t>
            </a:r>
            <a:r>
              <a:rPr lang="en-US" dirty="0" err="1"/>
              <a:t>Ust</a:t>
            </a:r>
            <a:r>
              <a:rPr lang="en-US" dirty="0"/>
              <a:t>-Nera", "Asia/Vladivostok", "Asia/Yakutsk", "Asia/Yekaterinburg", "Europe/Astrakhan", "Europe/Kaliningrad", "Europe/Kirov", "Europe/Moscow", "Europe/Samara", "Europe/Saratov", "Europe/Simferopol", "Europe/Ulyanovsk", "Europe/Volgograd", "W-SU" ].</a:t>
            </a:r>
            <a:r>
              <a:rPr lang="en-US" dirty="0" err="1"/>
              <a:t>indexOf</a:t>
            </a:r>
            <a:r>
              <a:rPr lang="en-US" dirty="0"/>
              <a:t>(</a:t>
            </a:r>
          </a:p>
          <a:p>
            <a:r>
              <a:rPr lang="en-US" dirty="0"/>
              <a:t>new </a:t>
            </a:r>
            <a:r>
              <a:rPr lang="en-US" dirty="0" err="1"/>
              <a:t>Intl.DateTimeFormat</a:t>
            </a:r>
            <a:r>
              <a:rPr lang="en-US" dirty="0"/>
              <a:t>().</a:t>
            </a:r>
            <a:r>
              <a:rPr lang="en-US" dirty="0" err="1"/>
              <a:t>resolvedOptions</a:t>
            </a:r>
            <a:r>
              <a:rPr lang="en-US" dirty="0"/>
              <a:t>().</a:t>
            </a:r>
            <a:r>
              <a:rPr lang="en-US" dirty="0" err="1"/>
              <a:t>timeZone</a:t>
            </a:r>
            <a:r>
              <a:rPr lang="en-US" dirty="0"/>
              <a:t>) === -1 ) { return; }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F5F0F8-7F51-CD68-705D-24397FEDA278}"/>
              </a:ext>
            </a:extLst>
          </p:cNvPr>
          <p:cNvSpPr txBox="1"/>
          <p:nvPr/>
        </p:nvSpPr>
        <p:spPr>
          <a:xfrm>
            <a:off x="1981200" y="4812268"/>
            <a:ext cx="647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new </a:t>
            </a:r>
            <a:r>
              <a:rPr lang="en-US" dirty="0" err="1"/>
              <a:t>Intl.DateTimeFormat</a:t>
            </a:r>
            <a:r>
              <a:rPr lang="en-US" dirty="0"/>
              <a:t>().</a:t>
            </a:r>
            <a:r>
              <a:rPr lang="en-US" dirty="0" err="1"/>
              <a:t>resolvedOptions</a:t>
            </a:r>
            <a:r>
              <a:rPr lang="en-US" dirty="0"/>
              <a:t>().</a:t>
            </a:r>
            <a:r>
              <a:rPr lang="en-US" dirty="0" err="1"/>
              <a:t>timeZone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11422596"/>
      </p:ext>
    </p:extLst>
  </p:cSld>
  <p:clrMapOvr>
    <a:masterClrMapping/>
  </p:clrMapOvr>
  <p:transition spd="med"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E337D5D-C932-CE6E-0360-2FCE9D4D2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609600"/>
            <a:ext cx="6705600" cy="598962"/>
          </a:xfrm>
        </p:spPr>
        <p:txBody>
          <a:bodyPr>
            <a:noAutofit/>
          </a:bodyPr>
          <a:lstStyle/>
          <a:p>
            <a:r>
              <a:rPr lang="en-US" sz="4000" dirty="0"/>
              <a:t>Motivation: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41148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C4535-5EB1-42B0-4645-CBEAD55B048B}"/>
              </a:ext>
            </a:extLst>
          </p:cNvPr>
          <p:cNvSpPr txBox="1"/>
          <p:nvPr/>
        </p:nvSpPr>
        <p:spPr>
          <a:xfrm>
            <a:off x="1752600" y="1479974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IL" dirty="0"/>
              <a:t>ur current image </a:t>
            </a:r>
            <a:r>
              <a:rPr lang="en-US" dirty="0"/>
              <a:t>node:14.15.1-slim has 122 Vulnerabilities</a:t>
            </a:r>
          </a:p>
          <a:p>
            <a:r>
              <a:rPr lang="en-US" dirty="0"/>
              <a:t>R</a:t>
            </a:r>
            <a:r>
              <a:rPr lang="en-IL" dirty="0"/>
              <a:t>elated to node</a:t>
            </a:r>
          </a:p>
        </p:txBody>
      </p:sp>
      <p:pic>
        <p:nvPicPr>
          <p:cNvPr id="17" name="Picture 16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E27A0853-BE93-D92F-C01E-8A33B95AB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0" y="2129353"/>
            <a:ext cx="3987800" cy="2159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E58B133-3978-3A5A-49E6-ACC7808F54C3}"/>
              </a:ext>
            </a:extLst>
          </p:cNvPr>
          <p:cNvSpPr txBox="1"/>
          <p:nvPr/>
        </p:nvSpPr>
        <p:spPr>
          <a:xfrm>
            <a:off x="3352800" y="43688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snyk.io</a:t>
            </a:r>
            <a:r>
              <a:rPr lang="en-US" dirty="0">
                <a:hlinkClick r:id="rId4"/>
              </a:rPr>
              <a:t>/test/docker/node%3A14.15.1-slim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48835546"/>
      </p:ext>
    </p:extLst>
  </p:cSld>
  <p:clrMapOvr>
    <a:masterClrMapping/>
  </p:clrMapOvr>
  <p:transition spd="med"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3100" y="1809581"/>
            <a:ext cx="6705600" cy="598962"/>
          </a:xfrm>
        </p:spPr>
        <p:txBody>
          <a:bodyPr>
            <a:noAutofit/>
          </a:bodyPr>
          <a:lstStyle/>
          <a:p>
            <a:r>
              <a:rPr lang="en-US" dirty="0"/>
              <a:t>Throw on unhandled rejections</a:t>
            </a:r>
            <a:br>
              <a:rPr lang="en-US" dirty="0"/>
            </a:br>
            <a:br>
              <a:rPr lang="en-US" sz="4000" dirty="0"/>
            </a:br>
            <a:endParaRPr lang="en-US" sz="4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447800" y="3676491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B6BD949-2995-7285-AD9A-727476093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54178"/>
            <a:ext cx="7924800" cy="40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02130"/>
      </p:ext>
    </p:extLst>
  </p:cSld>
  <p:clrMapOvr>
    <a:masterClrMapping/>
  </p:clrMapOvr>
  <p:transition spd="med"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3100" y="1809581"/>
            <a:ext cx="6705600" cy="598962"/>
          </a:xfrm>
        </p:spPr>
        <p:txBody>
          <a:bodyPr>
            <a:noAutofit/>
          </a:bodyPr>
          <a:lstStyle/>
          <a:p>
            <a:r>
              <a:rPr lang="en-US" dirty="0"/>
              <a:t>Throw on unhandled rejections</a:t>
            </a:r>
            <a:br>
              <a:rPr lang="en-US" dirty="0"/>
            </a:br>
            <a:br>
              <a:rPr lang="en-US" sz="4000" dirty="0"/>
            </a:br>
            <a:endParaRPr lang="en-US" sz="4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447800" y="3676491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E2C351F-D43E-8BD9-4642-D38237144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7355"/>
            <a:ext cx="9144000" cy="250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48795"/>
      </p:ext>
    </p:extLst>
  </p:cSld>
  <p:clrMapOvr>
    <a:masterClrMapping/>
  </p:clrMapOvr>
  <p:transition spd="med"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447800" y="3676491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39FA4-3B5C-AFA9-730B-E375CA55FB3C}"/>
              </a:ext>
            </a:extLst>
          </p:cNvPr>
          <p:cNvSpPr txBox="1"/>
          <p:nvPr/>
        </p:nvSpPr>
        <p:spPr>
          <a:xfrm>
            <a:off x="1143000" y="559822"/>
            <a:ext cx="7162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Feature: CLI read write promise interface</a:t>
            </a:r>
            <a:endParaRPr lang="en-IL" sz="2400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1E6324D-3543-6637-142D-4DCEE1653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367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02295"/>
      </p:ext>
    </p:extLst>
  </p:cSld>
  <p:clrMapOvr>
    <a:masterClrMapping/>
  </p:clrMapOvr>
  <p:transition spd="med"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447800" y="3676491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39FA4-3B5C-AFA9-730B-E375CA55FB3C}"/>
              </a:ext>
            </a:extLst>
          </p:cNvPr>
          <p:cNvSpPr txBox="1"/>
          <p:nvPr/>
        </p:nvSpPr>
        <p:spPr>
          <a:xfrm>
            <a:off x="3124200" y="489123"/>
            <a:ext cx="7162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/>
              <a:t>AggregateError</a:t>
            </a:r>
            <a:endParaRPr lang="en-US" sz="32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EFD0BC-A887-5D60-B1DC-B5F4F66BB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3822"/>
            <a:ext cx="9144000" cy="261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54571"/>
      </p:ext>
    </p:extLst>
  </p:cSld>
  <p:clrMapOvr>
    <a:masterClrMapping/>
  </p:clrMapOvr>
  <p:transition spd="med"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447800" y="3676491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39FA4-3B5C-AFA9-730B-E375CA55FB3C}"/>
              </a:ext>
            </a:extLst>
          </p:cNvPr>
          <p:cNvSpPr txBox="1"/>
          <p:nvPr/>
        </p:nvSpPr>
        <p:spPr>
          <a:xfrm>
            <a:off x="3124200" y="489123"/>
            <a:ext cx="7162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/>
              <a:t>AggregateError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9A0193-3536-7765-BAE5-53F47C5C8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37439"/>
            <a:ext cx="7162800" cy="514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78807"/>
      </p:ext>
    </p:extLst>
  </p:cSld>
  <p:clrMapOvr>
    <a:masterClrMapping/>
  </p:clrMapOvr>
  <p:transition spd="med"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447800" y="3676491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39FA4-3B5C-AFA9-730B-E375CA55FB3C}"/>
              </a:ext>
            </a:extLst>
          </p:cNvPr>
          <p:cNvSpPr txBox="1"/>
          <p:nvPr/>
        </p:nvSpPr>
        <p:spPr>
          <a:xfrm>
            <a:off x="3124200" y="489123"/>
            <a:ext cx="7162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/>
              <a:t>AggregateError</a:t>
            </a:r>
            <a:endParaRPr lang="en-US" sz="32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D89527A-9AF5-24C7-5A6B-63F148A97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00122"/>
            <a:ext cx="6320390" cy="537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68996"/>
      </p:ext>
    </p:extLst>
  </p:cSld>
  <p:clrMapOvr>
    <a:masterClrMapping/>
  </p:clrMapOvr>
  <p:transition spd="med"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447800" y="3676491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39FA4-3B5C-AFA9-730B-E375CA55FB3C}"/>
              </a:ext>
            </a:extLst>
          </p:cNvPr>
          <p:cNvSpPr txBox="1"/>
          <p:nvPr/>
        </p:nvSpPr>
        <p:spPr>
          <a:xfrm>
            <a:off x="1143000" y="559822"/>
            <a:ext cx="7162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/>
              <a:t>const { </a:t>
            </a:r>
            <a:r>
              <a:rPr lang="en-US" sz="2400" b="0" dirty="0" err="1"/>
              <a:t>setTimeout</a:t>
            </a:r>
            <a:r>
              <a:rPr lang="en-US" sz="2400" b="0" dirty="0"/>
              <a:t> } = require('timers/promises')</a:t>
            </a:r>
            <a:endParaRPr lang="en-IL" sz="2400" dirty="0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4C86849-9E36-2788-460E-6D8CBA8BA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02023"/>
            <a:ext cx="53213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72882"/>
      </p:ext>
    </p:extLst>
  </p:cSld>
  <p:clrMapOvr>
    <a:masterClrMapping/>
  </p:clrMapOvr>
  <p:transition spd="med"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447800" y="3676491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6B41C0-0A87-4E79-E3F5-53E4965C5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396957"/>
            <a:ext cx="6705600" cy="598962"/>
          </a:xfrm>
        </p:spPr>
        <p:txBody>
          <a:bodyPr>
            <a:noAutofit/>
          </a:bodyPr>
          <a:lstStyle/>
          <a:p>
            <a:r>
              <a:rPr lang="en-US" b="0" dirty="0"/>
              <a:t>deep clone a value (17.0.0)</a:t>
            </a:r>
            <a:endParaRPr lang="en-US" sz="4000" dirty="0"/>
          </a:p>
        </p:txBody>
      </p:sp>
      <p:pic>
        <p:nvPicPr>
          <p:cNvPr id="8" name="Picture 7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39B6B651-1F37-9DAF-DC6C-5899D6F6D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219200"/>
            <a:ext cx="6400800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20472"/>
      </p:ext>
    </p:extLst>
  </p:cSld>
  <p:clrMapOvr>
    <a:masterClrMapping/>
  </p:clrMapOvr>
  <p:transition spd="med"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447800" y="3676491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6B41C0-0A87-4E79-E3F5-53E4965C5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396957"/>
            <a:ext cx="6705600" cy="598962"/>
          </a:xfrm>
        </p:spPr>
        <p:txBody>
          <a:bodyPr>
            <a:noAutofit/>
          </a:bodyPr>
          <a:lstStyle/>
          <a:p>
            <a:r>
              <a:rPr lang="en-US" b="0" dirty="0"/>
              <a:t>deep clone a value (17.0.0)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716F1D-3B4D-35AF-3DD9-E6EDA24CB30E}"/>
              </a:ext>
            </a:extLst>
          </p:cNvPr>
          <p:cNvSpPr txBox="1"/>
          <p:nvPr/>
        </p:nvSpPr>
        <p:spPr>
          <a:xfrm>
            <a:off x="2200656" y="2217644"/>
            <a:ext cx="4953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const</a:t>
            </a:r>
            <a:r>
              <a:rPr lang="en-US" dirty="0"/>
              <a:t> obj = {id: </a:t>
            </a:r>
            <a:r>
              <a:rPr lang="en-US" dirty="0">
                <a:solidFill>
                  <a:srgbClr val="880000"/>
                </a:solidFill>
                <a:effectLst/>
              </a:rPr>
              <a:t>'e1fd960b'</a:t>
            </a:r>
            <a:r>
              <a:rPr lang="en-US" dirty="0"/>
              <a:t>, values: [</a:t>
            </a:r>
            <a:r>
              <a:rPr lang="en-US" dirty="0">
                <a:solidFill>
                  <a:srgbClr val="880000"/>
                </a:solidFill>
                <a:effectLst/>
              </a:rPr>
              <a:t>'a'</a:t>
            </a:r>
            <a:r>
              <a:rPr lang="en-US" dirty="0"/>
              <a:t>, </a:t>
            </a:r>
            <a:r>
              <a:rPr lang="en-US" dirty="0">
                <a:solidFill>
                  <a:srgbClr val="880000"/>
                </a:solidFill>
                <a:effectLst/>
              </a:rPr>
              <a:t>'b'</a:t>
            </a:r>
            <a:r>
              <a:rPr lang="en-US" dirty="0"/>
              <a:t>]}; </a:t>
            </a:r>
            <a:r>
              <a:rPr lang="en-US" b="1" dirty="0">
                <a:effectLst/>
              </a:rPr>
              <a:t>const</a:t>
            </a:r>
            <a:r>
              <a:rPr lang="en-US" dirty="0"/>
              <a:t> clone1 = {...obj};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4850387"/>
      </p:ext>
    </p:extLst>
  </p:cSld>
  <p:clrMapOvr>
    <a:masterClrMapping/>
  </p:clrMapOvr>
  <p:transition spd="med"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447800" y="3676491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6B41C0-0A87-4E79-E3F5-53E4965C5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692" y="1386365"/>
            <a:ext cx="6705600" cy="598962"/>
          </a:xfrm>
        </p:spPr>
        <p:txBody>
          <a:bodyPr>
            <a:noAutofit/>
          </a:bodyPr>
          <a:lstStyle/>
          <a:p>
            <a:r>
              <a:rPr lang="en-US" dirty="0" err="1"/>
              <a:t>String.prototype.replaceAll</a:t>
            </a:r>
            <a:r>
              <a:rPr lang="en-US" dirty="0"/>
              <a:t>()</a:t>
            </a:r>
            <a:br>
              <a:rPr lang="en-US" dirty="0"/>
            </a:br>
            <a:br>
              <a:rPr lang="en-US" b="0" dirty="0"/>
            </a:br>
            <a:endParaRPr lang="en-US" b="0" dirty="0"/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8963C68-95CB-403F-CFCC-F173174BE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908" y="1619091"/>
            <a:ext cx="650138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17460"/>
      </p:ext>
    </p:extLst>
  </p:cSld>
  <p:clrMapOvr>
    <a:masterClrMapping/>
  </p:clrMapOvr>
  <p:transition spd="med"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E337D5D-C932-CE6E-0360-2FCE9D4D2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609600"/>
            <a:ext cx="6705600" cy="598962"/>
          </a:xfrm>
        </p:spPr>
        <p:txBody>
          <a:bodyPr>
            <a:noAutofit/>
          </a:bodyPr>
          <a:lstStyle/>
          <a:p>
            <a:r>
              <a:rPr lang="en-US" sz="4000" dirty="0"/>
              <a:t>Motivation: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41148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C4535-5EB1-42B0-4645-CBEAD55B048B}"/>
              </a:ext>
            </a:extLst>
          </p:cNvPr>
          <p:cNvSpPr txBox="1"/>
          <p:nvPr/>
        </p:nvSpPr>
        <p:spPr>
          <a:xfrm>
            <a:off x="1752600" y="1479974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node:14.15.1-slim use </a:t>
            </a:r>
            <a:r>
              <a:rPr lang="en-US" dirty="0" err="1"/>
              <a:t>linux</a:t>
            </a:r>
            <a:r>
              <a:rPr lang="en-US" dirty="0"/>
              <a:t> distro:5.4.0-1049-aws</a:t>
            </a:r>
          </a:p>
          <a:p>
            <a:r>
              <a:rPr lang="en-US" dirty="0"/>
              <a:t>Which has 662 Vulnerabilities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170095-28C5-B76F-B7AC-7CC3FF3E132B}"/>
              </a:ext>
            </a:extLst>
          </p:cNvPr>
          <p:cNvSpPr txBox="1"/>
          <p:nvPr/>
        </p:nvSpPr>
        <p:spPr>
          <a:xfrm>
            <a:off x="2286000" y="4343400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dirty="0">
                <a:hlinkClick r:id="rId3"/>
              </a:rPr>
              <a:t>https://eu-west-1.console.aws.amazon.com/ecr/repositories/private/032106861074/platformjs/image/sha256:fe984047d33fa58ac6373ba68df6693d9553810008facf412f776a96d8ad7e6f/scan-results/?region=eu-west-1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97E466-27D2-7F82-8927-F57E203AB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58479"/>
            <a:ext cx="8129202" cy="17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13018"/>
      </p:ext>
    </p:extLst>
  </p:cSld>
  <p:clrMapOvr>
    <a:masterClrMapping/>
  </p:clrMapOvr>
  <p:transition spd="med" advClick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447800" y="3676491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6B41C0-0A87-4E79-E3F5-53E4965C5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692" y="1386365"/>
            <a:ext cx="6705600" cy="598962"/>
          </a:xfrm>
        </p:spPr>
        <p:txBody>
          <a:bodyPr>
            <a:noAutofit/>
          </a:bodyPr>
          <a:lstStyle/>
          <a:p>
            <a:r>
              <a:rPr lang="en-US" dirty="0"/>
              <a:t>Finding elements from the end </a:t>
            </a:r>
            <a:br>
              <a:rPr lang="en-US" dirty="0"/>
            </a:br>
            <a:br>
              <a:rPr lang="en-US" dirty="0"/>
            </a:br>
            <a:endParaRPr lang="en-US" b="0" dirty="0"/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FFC19AD-2982-41AA-3504-7D1BB18E7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530350"/>
            <a:ext cx="60960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11446"/>
      </p:ext>
    </p:extLst>
  </p:cSld>
  <p:clrMapOvr>
    <a:masterClrMapping/>
  </p:clrMapOvr>
  <p:transition spd="med" advClick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447800" y="3676491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6B41C0-0A87-4E79-E3F5-53E4965C5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491174"/>
            <a:ext cx="6705600" cy="59896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L" dirty="0"/>
              <a:t>Cool Kids Syntax</a:t>
            </a:r>
          </a:p>
        </p:txBody>
      </p:sp>
    </p:spTree>
    <p:extLst>
      <p:ext uri="{BB962C8B-B14F-4D97-AF65-F5344CB8AC3E}">
        <p14:creationId xmlns:p14="http://schemas.microsoft.com/office/powerpoint/2010/main" val="2577453705"/>
      </p:ext>
    </p:extLst>
  </p:cSld>
  <p:clrMapOvr>
    <a:masterClrMapping/>
  </p:clrMapOvr>
  <p:transition spd="med" advClick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0368" y="384765"/>
            <a:ext cx="6705600" cy="598962"/>
          </a:xfrm>
        </p:spPr>
        <p:txBody>
          <a:bodyPr>
            <a:noAutofit/>
          </a:bodyPr>
          <a:lstStyle/>
          <a:p>
            <a:r>
              <a:rPr lang="en-US" sz="3600" dirty="0"/>
              <a:t>Happy Coding ..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066800" y="5590823"/>
            <a:ext cx="8686800" cy="825819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err="1">
                <a:hlinkClick r:id="rId3"/>
              </a:rPr>
              <a:t>github.com</a:t>
            </a:r>
            <a:r>
              <a:rPr lang="en-US" sz="2400" dirty="0">
                <a:hlinkClick r:id="rId3"/>
              </a:rPr>
              <a:t>/</a:t>
            </a:r>
            <a:r>
              <a:rPr lang="en-US" sz="2400" dirty="0" err="1">
                <a:hlinkClick r:id="rId3"/>
              </a:rPr>
              <a:t>ntedgi</a:t>
            </a:r>
            <a:r>
              <a:rPr lang="en-US" sz="2400" dirty="0">
                <a:hlinkClick r:id="rId3"/>
              </a:rPr>
              <a:t>/Demand-</a:t>
            </a:r>
            <a:r>
              <a:rPr lang="en-US" sz="2400" dirty="0" err="1">
                <a:hlinkClick r:id="rId3"/>
              </a:rPr>
              <a:t>TechTalks</a:t>
            </a:r>
            <a:endParaRPr lang="en-US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7048B2-ABBA-8005-9BB6-31913290A4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368" y="1111729"/>
            <a:ext cx="5943600" cy="417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69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0368" y="384765"/>
            <a:ext cx="6705600" cy="598962"/>
          </a:xfrm>
        </p:spPr>
        <p:txBody>
          <a:bodyPr>
            <a:noAutofit/>
          </a:bodyPr>
          <a:lstStyle/>
          <a:p>
            <a:r>
              <a:rPr lang="en-US" sz="3600" dirty="0"/>
              <a:t>Happy Coding ..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066800" y="5590823"/>
            <a:ext cx="8686800" cy="825819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err="1">
                <a:hlinkClick r:id="rId3"/>
              </a:rPr>
              <a:t>github.com</a:t>
            </a:r>
            <a:r>
              <a:rPr lang="en-US" sz="2400" dirty="0">
                <a:hlinkClick r:id="rId3"/>
              </a:rPr>
              <a:t>/</a:t>
            </a:r>
            <a:r>
              <a:rPr lang="en-US" sz="2400" dirty="0" err="1">
                <a:hlinkClick r:id="rId3"/>
              </a:rPr>
              <a:t>ntedgi</a:t>
            </a:r>
            <a:r>
              <a:rPr lang="en-US" sz="2400" dirty="0">
                <a:hlinkClick r:id="rId3"/>
              </a:rPr>
              <a:t>/Demand-</a:t>
            </a:r>
            <a:r>
              <a:rPr lang="en-US" sz="2400" dirty="0" err="1">
                <a:hlinkClick r:id="rId3"/>
              </a:rPr>
              <a:t>TechTalks</a:t>
            </a:r>
            <a:endParaRPr lang="en-US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7048B2-ABBA-8005-9BB6-31913290A4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368" y="1111729"/>
            <a:ext cx="5943600" cy="417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784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>
        <p15:prstTrans prst="fracture"/>
      </p:transition>
    </mc:Choice>
    <mc:Fallback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41148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B708D-9D5F-862B-C589-2CD1FCDBDC52}"/>
              </a:ext>
            </a:extLst>
          </p:cNvPr>
          <p:cNvSpPr txBox="1"/>
          <p:nvPr/>
        </p:nvSpPr>
        <p:spPr>
          <a:xfrm>
            <a:off x="1828800" y="1752600"/>
            <a:ext cx="624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L" dirty="0"/>
              <a:t>V8 Engine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</a:t>
            </a:r>
            <a:r>
              <a:rPr lang="en-IL" dirty="0"/>
              <a:t>anguage fatures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L" dirty="0"/>
              <a:t>Cool Kids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L" dirty="0"/>
              <a:t>Other </a:t>
            </a:r>
            <a:r>
              <a:rPr lang="en-IL" dirty="0">
                <a:sym typeface="Wingdings" pitchFamily="2" charset="2"/>
              </a:rPr>
              <a:t>stuff </a:t>
            </a:r>
            <a:endParaRPr lang="en-IL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848838"/>
            <a:ext cx="6705600" cy="598962"/>
          </a:xfrm>
        </p:spPr>
        <p:txBody>
          <a:bodyPr>
            <a:noAutofit/>
          </a:bodyPr>
          <a:lstStyle/>
          <a:p>
            <a:r>
              <a:rPr lang="en-US" sz="4000" dirty="0"/>
              <a:t>So… What’s New??</a:t>
            </a:r>
          </a:p>
        </p:txBody>
      </p:sp>
    </p:spTree>
    <p:extLst>
      <p:ext uri="{BB962C8B-B14F-4D97-AF65-F5344CB8AC3E}">
        <p14:creationId xmlns:p14="http://schemas.microsoft.com/office/powerpoint/2010/main" val="2719411009"/>
      </p:ext>
    </p:extLst>
  </p:cSld>
  <p:clrMapOvr>
    <a:masterClrMapping/>
  </p:clrMapOvr>
  <p:transition spd="med"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41148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752600"/>
            <a:ext cx="7315200" cy="598962"/>
          </a:xfrm>
        </p:spPr>
        <p:txBody>
          <a:bodyPr>
            <a:noAutofit/>
          </a:bodyPr>
          <a:lstStyle/>
          <a:p>
            <a:r>
              <a:rPr lang="en-US" dirty="0"/>
              <a:t>Super fast super property access</a:t>
            </a:r>
            <a:br>
              <a:rPr lang="en-US" dirty="0"/>
            </a:br>
            <a:br>
              <a:rPr lang="en-US" sz="4000" dirty="0"/>
            </a:br>
            <a:endParaRPr lang="en-US" sz="4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9295D5-CFC5-39D4-ABCD-84611FB0FFEE}"/>
              </a:ext>
            </a:extLst>
          </p:cNvPr>
          <p:cNvSpPr txBox="1">
            <a:spLocks/>
          </p:cNvSpPr>
          <p:nvPr/>
        </p:nvSpPr>
        <p:spPr>
          <a:xfrm>
            <a:off x="2438400" y="152400"/>
            <a:ext cx="7315200" cy="59896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V8 Engine Features</a:t>
            </a:r>
            <a:endParaRPr lang="en-US" sz="4000" dirty="0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50172B84-8C4E-F05C-846B-B3A0AE54B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1143000"/>
            <a:ext cx="9144000" cy="509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93445"/>
      </p:ext>
    </p:extLst>
  </p:cSld>
  <p:clrMapOvr>
    <a:masterClrMapping/>
  </p:clrMapOvr>
  <p:transition spd="med"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41148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752600"/>
            <a:ext cx="7315200" cy="598962"/>
          </a:xfrm>
        </p:spPr>
        <p:txBody>
          <a:bodyPr>
            <a:noAutofit/>
          </a:bodyPr>
          <a:lstStyle/>
          <a:p>
            <a:r>
              <a:rPr lang="en-US" dirty="0"/>
              <a:t>Super fast super property access</a:t>
            </a:r>
            <a:br>
              <a:rPr lang="en-US" dirty="0"/>
            </a:br>
            <a:br>
              <a:rPr lang="en-US" sz="4000" dirty="0"/>
            </a:br>
            <a:endParaRPr lang="en-US" sz="4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9295D5-CFC5-39D4-ABCD-84611FB0FFEE}"/>
              </a:ext>
            </a:extLst>
          </p:cNvPr>
          <p:cNvSpPr txBox="1">
            <a:spLocks/>
          </p:cNvSpPr>
          <p:nvPr/>
        </p:nvSpPr>
        <p:spPr>
          <a:xfrm>
            <a:off x="2438400" y="152400"/>
            <a:ext cx="7315200" cy="59896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V8 Engine Features</a:t>
            </a:r>
            <a:endParaRPr lang="en-US" sz="4000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33313E2-2C2B-F144-A246-8128BE058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530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25446"/>
      </p:ext>
    </p:extLst>
  </p:cSld>
  <p:clrMapOvr>
    <a:masterClrMapping/>
  </p:clrMapOvr>
  <p:transition spd="med"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41148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752600"/>
            <a:ext cx="7315200" cy="598962"/>
          </a:xfrm>
        </p:spPr>
        <p:txBody>
          <a:bodyPr>
            <a:noAutofit/>
          </a:bodyPr>
          <a:lstStyle/>
          <a:p>
            <a:r>
              <a:rPr lang="en-US" dirty="0"/>
              <a:t>Super fast super property access</a:t>
            </a:r>
            <a:br>
              <a:rPr lang="en-US" dirty="0"/>
            </a:br>
            <a:br>
              <a:rPr lang="en-US" sz="4000" dirty="0"/>
            </a:br>
            <a:endParaRPr lang="en-US" sz="4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9295D5-CFC5-39D4-ABCD-84611FB0FFEE}"/>
              </a:ext>
            </a:extLst>
          </p:cNvPr>
          <p:cNvSpPr txBox="1">
            <a:spLocks/>
          </p:cNvSpPr>
          <p:nvPr/>
        </p:nvSpPr>
        <p:spPr>
          <a:xfrm>
            <a:off x="2438400" y="152400"/>
            <a:ext cx="7315200" cy="59896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V8 Engine Features</a:t>
            </a:r>
            <a:endParaRPr lang="en-US" sz="4000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8F46661-6AB3-04F0-D948-820C8DD25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110"/>
            <a:ext cx="9144000" cy="1749490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CD62096-38B7-4733-E260-3DC706C95A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" y="1066800"/>
            <a:ext cx="9144000" cy="304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1C7CB9-0363-653B-D413-82402196CC19}"/>
              </a:ext>
            </a:extLst>
          </p:cNvPr>
          <p:cNvSpPr txBox="1"/>
          <p:nvPr/>
        </p:nvSpPr>
        <p:spPr>
          <a:xfrm>
            <a:off x="1828800" y="6074887"/>
            <a:ext cx="4878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dirty="0">
                <a:hlinkClick r:id="rId5"/>
              </a:rPr>
              <a:t>https://mathiasbynens.be/notes/shapes-ics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18823500"/>
      </p:ext>
    </p:extLst>
  </p:cSld>
  <p:clrMapOvr>
    <a:masterClrMapping/>
  </p:clrMapOvr>
  <p:transition spd="med"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41148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1800" y="1869785"/>
            <a:ext cx="6705600" cy="598962"/>
          </a:xfrm>
        </p:spPr>
        <p:txBody>
          <a:bodyPr>
            <a:noAutofit/>
          </a:bodyPr>
          <a:lstStyle/>
          <a:p>
            <a:r>
              <a:rPr lang="en-US" sz="4000" dirty="0"/>
              <a:t>Node 14.18 – </a:t>
            </a:r>
            <a:br>
              <a:rPr lang="en-US" sz="4000" dirty="0"/>
            </a:br>
            <a:r>
              <a:rPr lang="en-US" dirty="0"/>
              <a:t>Built-in tooling</a:t>
            </a:r>
            <a:br>
              <a:rPr lang="en-US" dirty="0"/>
            </a:br>
            <a:br>
              <a:rPr lang="en-US" sz="4000" dirty="0"/>
            </a:br>
            <a:r>
              <a:rPr lang="en-US" sz="4000" dirty="0"/>
              <a:t> </a:t>
            </a:r>
          </a:p>
        </p:txBody>
      </p:sp>
      <p:pic>
        <p:nvPicPr>
          <p:cNvPr id="3" name="Online Media 2" descr="10 Things I Regret About Node.js - Ryan Dahl - JSConf EU">
            <a:hlinkClick r:id="" action="ppaction://media"/>
            <a:extLst>
              <a:ext uri="{FF2B5EF4-FFF2-40B4-BE49-F238E27FC236}">
                <a16:creationId xmlns:a16="http://schemas.microsoft.com/office/drawing/2014/main" id="{643E1113-3B27-69E1-A880-A62777BBC59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262098" y="2169267"/>
            <a:ext cx="6815102" cy="38505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BFB2A9-F8B4-6C41-1D29-238958943C20}"/>
              </a:ext>
            </a:extLst>
          </p:cNvPr>
          <p:cNvSpPr txBox="1"/>
          <p:nvPr/>
        </p:nvSpPr>
        <p:spPr>
          <a:xfrm>
            <a:off x="2331458" y="1447801"/>
            <a:ext cx="48313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YouTube Sans"/>
              </a:rPr>
              <a:t>10 Things I Regret About Node.js - Ryan Dahl -</a:t>
            </a:r>
            <a:r>
              <a:rPr lang="en-US" b="1" i="0" dirty="0" err="1">
                <a:effectLst/>
                <a:latin typeface="YouTube Sans"/>
              </a:rPr>
              <a:t>JSConf</a:t>
            </a:r>
            <a:r>
              <a:rPr lang="en-US" b="1" i="0" dirty="0">
                <a:effectLst/>
                <a:latin typeface="YouTube Sans"/>
              </a:rPr>
              <a:t> EU </a:t>
            </a:r>
          </a:p>
          <a:p>
            <a:pPr algn="l"/>
            <a:b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</a:br>
            <a:endParaRPr lang="en-US" b="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893470"/>
      </p:ext>
    </p:extLst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41148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1800" y="1869785"/>
            <a:ext cx="6705600" cy="598962"/>
          </a:xfrm>
        </p:spPr>
        <p:txBody>
          <a:bodyPr>
            <a:noAutofit/>
          </a:bodyPr>
          <a:lstStyle/>
          <a:p>
            <a:r>
              <a:rPr lang="en-US" sz="4000" dirty="0"/>
              <a:t>Node 14.18 – </a:t>
            </a:r>
            <a:br>
              <a:rPr lang="en-US" sz="4000" dirty="0"/>
            </a:br>
            <a:r>
              <a:rPr lang="en-US" dirty="0"/>
              <a:t>Built-in tooling</a:t>
            </a:r>
            <a:br>
              <a:rPr lang="en-US" dirty="0"/>
            </a:br>
            <a:br>
              <a:rPr lang="en-US" sz="4000" dirty="0"/>
            </a:br>
            <a:r>
              <a:rPr lang="en-US" sz="4000" dirty="0"/>
              <a:t> 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B1C4C4A-0B7A-5DAC-AFC0-D654A6154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1479487"/>
            <a:ext cx="7391400" cy="45826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E08A7A-AEDE-58D4-E03D-91FA7EE5DDF5}"/>
              </a:ext>
            </a:extLst>
          </p:cNvPr>
          <p:cNvSpPr txBox="1"/>
          <p:nvPr/>
        </p:nvSpPr>
        <p:spPr>
          <a:xfrm>
            <a:off x="2476500" y="6093842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IL" dirty="0"/>
              <a:t>mt (eslint,prittier) , task (grunt)</a:t>
            </a:r>
            <a:br>
              <a:rPr lang="en-IL" dirty="0"/>
            </a:br>
            <a:r>
              <a:rPr lang="en-IL" dirty="0"/>
              <a:t>test </a:t>
            </a:r>
            <a:r>
              <a:rPr lang="he-IL" dirty="0"/>
              <a:t>)</a:t>
            </a:r>
            <a:r>
              <a:rPr lang="en-IL" dirty="0"/>
              <a:t>mocha </a:t>
            </a:r>
            <a:r>
              <a:rPr lang="en-US" dirty="0"/>
              <a:t>,</a:t>
            </a:r>
            <a:r>
              <a:rPr lang="en-IL" dirty="0"/>
              <a:t>jest …</a:t>
            </a:r>
            <a:r>
              <a:rPr lang="he-IL" dirty="0"/>
              <a:t>(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25896332"/>
      </p:ext>
    </p:extLst>
  </p:cSld>
  <p:clrMapOvr>
    <a:masterClrMapping/>
  </p:clrMapOvr>
  <p:transition spd="med" advClick="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AD5BF19-3D38-4BD7-8C6F-7D3AB45BFF56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237"/>
  <p:tag name="ISPRINGONLINEFOLDERPATH" val="Каталог/Game On"/>
  <p:tag name="ISPRINGCLOUDFOLDERID" val="0"/>
  <p:tag name="ISPRINGCLOUDFOLDERPATH" val="Content List"/>
  <p:tag name="ISPRING_PLAYERS_CUSTOMIZATION" val="UEsDBBQAAgAIAG8CZ0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G8CZ0Z7BdOSwAEAANoDAAAPAAAAAAAAAAEAAAAAAAAAAABub25lL3BsYXllci54bWxQSwUGAAAAAAEAAQA9AAAA7QEAAAAA"/>
  <p:tag name="ISPRING_PRESENTATION_TITLE" val="7420033"/>
  <p:tag name="ISPRING_RESOURCE_PATHS_HASH_PRESENTER" val="975f7a211438f4ee230442aeef9820ddfb3a3b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2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962</TotalTime>
  <Words>677</Words>
  <Application>Microsoft Macintosh PowerPoint</Application>
  <PresentationFormat>On-screen Show (4:3)</PresentationFormat>
  <Paragraphs>109</Paragraphs>
  <Slides>33</Slides>
  <Notes>33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Andale Mono</vt:lpstr>
      <vt:lpstr>Arial</vt:lpstr>
      <vt:lpstr>Calibri</vt:lpstr>
      <vt:lpstr>Century Schoolbook</vt:lpstr>
      <vt:lpstr>Roboto</vt:lpstr>
      <vt:lpstr>Wingdings</vt:lpstr>
      <vt:lpstr>Wingdings 2</vt:lpstr>
      <vt:lpstr>YouTube Sans</vt:lpstr>
      <vt:lpstr>Oriel</vt:lpstr>
      <vt:lpstr>Node.js 14.15 =&gt; 18.4</vt:lpstr>
      <vt:lpstr>Motivation:</vt:lpstr>
      <vt:lpstr>Motivation:</vt:lpstr>
      <vt:lpstr>So… What’s New??</vt:lpstr>
      <vt:lpstr>Super fast super property access  </vt:lpstr>
      <vt:lpstr>Super fast super property access  </vt:lpstr>
      <vt:lpstr>Super fast super property access  </vt:lpstr>
      <vt:lpstr>Node 14.18 –  Built-in tooling   </vt:lpstr>
      <vt:lpstr>Node 14.18 –  Built-in tooling   </vt:lpstr>
      <vt:lpstr>New import protocol</vt:lpstr>
      <vt:lpstr>New import protocol</vt:lpstr>
      <vt:lpstr>New import protocol</vt:lpstr>
      <vt:lpstr>Features: fetch</vt:lpstr>
      <vt:lpstr>Features: fetch</vt:lpstr>
      <vt:lpstr>Features: fetch</vt:lpstr>
      <vt:lpstr>Features: ’node:test’</vt:lpstr>
      <vt:lpstr>Features: intl additions</vt:lpstr>
      <vt:lpstr>Features: intl additions</vt:lpstr>
      <vt:lpstr>Features: intl additions</vt:lpstr>
      <vt:lpstr>Throw on unhandled rejections  </vt:lpstr>
      <vt:lpstr>Throw on unhandled rejections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deep clone a value (17.0.0)</vt:lpstr>
      <vt:lpstr>deep clone a value (17.0.0)</vt:lpstr>
      <vt:lpstr>String.prototype.replaceAll()  </vt:lpstr>
      <vt:lpstr>Finding elements from the end   </vt:lpstr>
      <vt:lpstr>Cool Kids Syntax</vt:lpstr>
      <vt:lpstr>Happy Coding ..</vt:lpstr>
      <vt:lpstr>Happy Coding 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7420033</dc:title>
  <dc:creator/>
  <cp:lastModifiedBy>Naor Tedgi</cp:lastModifiedBy>
  <cp:revision>81</cp:revision>
  <dcterms:created xsi:type="dcterms:W3CDTF">2006-08-16T00:00:00Z</dcterms:created>
  <dcterms:modified xsi:type="dcterms:W3CDTF">2022-08-12T05:06:37Z</dcterms:modified>
</cp:coreProperties>
</file>